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sldIdLst>
    <p:sldId id="257" r:id="rId5"/>
    <p:sldId id="263" r:id="rId6"/>
    <p:sldId id="264" r:id="rId7"/>
    <p:sldId id="278" r:id="rId8"/>
    <p:sldId id="279" r:id="rId9"/>
    <p:sldId id="282" r:id="rId10"/>
    <p:sldId id="280" r:id="rId11"/>
    <p:sldId id="281" r:id="rId12"/>
    <p:sldId id="283" r:id="rId13"/>
    <p:sldId id="289" r:id="rId14"/>
    <p:sldId id="288" r:id="rId15"/>
    <p:sldId id="287" r:id="rId16"/>
    <p:sldId id="286" r:id="rId17"/>
    <p:sldId id="292" r:id="rId18"/>
    <p:sldId id="285" r:id="rId19"/>
    <p:sldId id="291" r:id="rId20"/>
    <p:sldId id="290" r:id="rId21"/>
    <p:sldId id="284" r:id="rId22"/>
    <p:sldId id="295" r:id="rId23"/>
    <p:sldId id="296" r:id="rId24"/>
    <p:sldId id="294" r:id="rId25"/>
    <p:sldId id="298" r:id="rId26"/>
    <p:sldId id="293" r:id="rId27"/>
    <p:sldId id="297" r:id="rId28"/>
    <p:sldId id="299" r:id="rId29"/>
    <p:sldId id="300" r:id="rId30"/>
    <p:sldId id="304" r:id="rId31"/>
    <p:sldId id="301" r:id="rId32"/>
    <p:sldId id="303" r:id="rId33"/>
    <p:sldId id="302" r:id="rId34"/>
    <p:sldId id="305" r:id="rId35"/>
    <p:sldId id="307" r:id="rId36"/>
    <p:sldId id="27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ian, Andrew" initials="" lastIdx="0" clrIdx="0"/>
  <p:cmAuthor id="2" name="Simon" initials="S" lastIdx="3" clrIdx="1">
    <p:extLst>
      <p:ext uri="{19B8F6BF-5375-455C-9EA6-DF929625EA0E}">
        <p15:presenceInfo xmlns:p15="http://schemas.microsoft.com/office/powerpoint/2012/main" userId="Sim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0954"/>
    <a:srgbClr val="F93B4A"/>
    <a:srgbClr val="FECC2C"/>
    <a:srgbClr val="8BE063"/>
    <a:srgbClr val="1D2CBD"/>
    <a:srgbClr val="FFFFFF"/>
    <a:srgbClr val="E85439"/>
    <a:srgbClr val="ECF7FC"/>
    <a:srgbClr val="FFB001"/>
    <a:srgbClr val="EDD8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08" autoAdjust="0"/>
    <p:restoredTop sz="81170" autoAdjust="0"/>
  </p:normalViewPr>
  <p:slideViewPr>
    <p:cSldViewPr snapToGrid="0">
      <p:cViewPr varScale="1">
        <p:scale>
          <a:sx n="63" d="100"/>
          <a:sy n="63" d="100"/>
        </p:scale>
        <p:origin x="856" y="60"/>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1D2CBD"/>
        </a:solidFill>
        <a:ln>
          <a:noFill/>
        </a:ln>
      </dgm:spPr>
      <dgm:t>
        <a:bodyPr lIns="0" tIns="0" rIns="0" bIns="0"/>
        <a:lstStyle/>
        <a:p>
          <a:pPr>
            <a:lnSpc>
              <a:spcPct val="100000"/>
            </a:lnSpc>
            <a:spcAft>
              <a:spcPts val="0"/>
            </a:spcAft>
          </a:pPr>
          <a:r>
            <a:rPr lang="uk-UA" sz="3600" b="0" baseline="0" dirty="0">
              <a:solidFill>
                <a:schemeClr val="bg1"/>
              </a:solidFill>
              <a:latin typeface="Arial" panose="020B0604020202020204" pitchFamily="34" charset="0"/>
              <a:cs typeface="Arial" panose="020B0604020202020204" pitchFamily="34" charset="0"/>
            </a:rPr>
            <a:t>УСУНЕННЯ</a:t>
          </a:r>
          <a:endParaRPr lang="ru-RU" sz="36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10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8BE063"/>
        </a:solidFill>
        <a:ln>
          <a:noFill/>
        </a:ln>
      </dgm:spPr>
      <dgm:t>
        <a:bodyPr lIns="0" tIns="0" rIns="0" bIns="0"/>
        <a:lstStyle/>
        <a:p>
          <a:pPr>
            <a:lnSpc>
              <a:spcPct val="100000"/>
            </a:lnSpc>
            <a:spcAft>
              <a:spcPts val="0"/>
            </a:spcAft>
          </a:pPr>
          <a:r>
            <a:rPr lang="uk-UA" sz="3200" b="0" baseline="0" dirty="0">
              <a:solidFill>
                <a:schemeClr val="bg2"/>
              </a:solidFill>
              <a:latin typeface="Arial" panose="020B0604020202020204" pitchFamily="34" charset="0"/>
              <a:cs typeface="Arial" panose="020B0604020202020204" pitchFamily="34" charset="0"/>
            </a:rPr>
            <a:t>ЗАМІНА</a:t>
          </a:r>
          <a:endParaRPr lang="ru-RU" sz="32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10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ECC2C"/>
        </a:solidFill>
        <a:ln>
          <a:noFill/>
        </a:ln>
      </dgm:spPr>
      <dgm:t>
        <a:bodyPr lIns="0" tIns="0" rIns="0" bIns="0"/>
        <a:lstStyle/>
        <a:p>
          <a:pPr>
            <a:lnSpc>
              <a:spcPct val="100000"/>
            </a:lnSpc>
            <a:spcAft>
              <a:spcPts val="0"/>
            </a:spcAft>
          </a:pPr>
          <a:r>
            <a:rPr lang="uk-UA" sz="18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18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10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950954"/>
        </a:solidFill>
        <a:ln>
          <a:noFill/>
        </a:ln>
      </dgm:spPr>
      <dgm:t>
        <a:bodyPr lIns="0" tIns="0" rIns="0" bIns="0" anchor="t" anchorCtr="0"/>
        <a:lstStyle/>
        <a:p>
          <a:pPr>
            <a:lnSpc>
              <a:spcPct val="100000"/>
            </a:lnSpc>
            <a:spcAft>
              <a:spcPts val="0"/>
            </a:spcAft>
          </a:pPr>
          <a:endParaRPr lang="en-US" sz="16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1600" b="0" baseline="0" dirty="0">
              <a:solidFill>
                <a:schemeClr val="bg2"/>
              </a:solidFill>
              <a:latin typeface="Arial" panose="020B0604020202020204" pitchFamily="34" charset="0"/>
              <a:cs typeface="Arial" panose="020B0604020202020204" pitchFamily="34" charset="0"/>
            </a:rPr>
            <a:t>ЗІЗ</a:t>
          </a:r>
          <a:endParaRPr lang="ru-RU" sz="16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10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F93B4A"/>
        </a:solidFill>
        <a:ln>
          <a:noFill/>
        </a:ln>
      </dgm:spPr>
      <dgm:t>
        <a:bodyPr lIns="0" tIns="0" rIns="0" bIns="0"/>
        <a:lstStyle/>
        <a:p>
          <a:pPr>
            <a:lnSpc>
              <a:spcPct val="100000"/>
            </a:lnSpc>
            <a:spcAft>
              <a:spcPts val="0"/>
            </a:spcAft>
          </a:pPr>
          <a:r>
            <a:rPr lang="uk-UA" sz="10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10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10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997"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ED677A-8D21-4100-B46C-7F696F49C71B}" type="doc">
      <dgm:prSet loTypeId="urn:microsoft.com/office/officeart/2005/8/layout/pyramid3" loCatId="pyramid" qsTypeId="urn:microsoft.com/office/officeart/2005/8/quickstyle/simple1" qsCatId="simple" csTypeId="urn:microsoft.com/office/officeart/2005/8/colors/colorful4" csCatId="colorful" phldr="1"/>
      <dgm:spPr/>
    </dgm:pt>
    <dgm:pt modelId="{C349C968-2823-409E-9373-A863DAEEBC09}">
      <dgm:prSet phldrT="[Текст]" custT="1"/>
      <dgm:spPr>
        <a:solidFill>
          <a:srgbClr val="1D2CBD"/>
        </a:solidFill>
        <a:ln>
          <a:noFill/>
        </a:ln>
      </dgm:spPr>
      <dgm:t>
        <a:bodyPr lIns="0" tIns="0" rIns="0" bIns="0"/>
        <a:lstStyle/>
        <a:p>
          <a:pPr>
            <a:lnSpc>
              <a:spcPct val="100000"/>
            </a:lnSpc>
            <a:spcAft>
              <a:spcPts val="0"/>
            </a:spcAft>
          </a:pPr>
          <a:r>
            <a:rPr lang="uk-UA" sz="2400" b="0" baseline="0" dirty="0">
              <a:solidFill>
                <a:schemeClr val="bg1"/>
              </a:solidFill>
              <a:latin typeface="Arial" panose="020B0604020202020204" pitchFamily="34" charset="0"/>
              <a:cs typeface="Arial" panose="020B0604020202020204" pitchFamily="34" charset="0"/>
            </a:rPr>
            <a:t>УСУНЕННЯ</a:t>
          </a:r>
          <a:endParaRPr lang="ru-RU" sz="2400" b="0" baseline="0" dirty="0">
            <a:solidFill>
              <a:schemeClr val="bg1"/>
            </a:solidFill>
            <a:latin typeface="Arial" panose="020B0604020202020204" pitchFamily="34" charset="0"/>
            <a:cs typeface="Arial" panose="020B0604020202020204" pitchFamily="34" charset="0"/>
          </a:endParaRPr>
        </a:p>
      </dgm:t>
    </dgm:pt>
    <dgm:pt modelId="{403BCAF0-BFF8-4A8B-86B0-A102FCC1C539}" type="parTrans" cxnId="{E62C8FA6-AEC9-4A71-869C-DF6EFA3F3980}">
      <dgm:prSet/>
      <dgm:spPr/>
      <dgm:t>
        <a:bodyPr/>
        <a:lstStyle/>
        <a:p>
          <a:endParaRPr lang="ru-RU" sz="700" b="0">
            <a:latin typeface="Arial" panose="020B0604020202020204" pitchFamily="34" charset="0"/>
            <a:cs typeface="Arial" panose="020B0604020202020204" pitchFamily="34" charset="0"/>
          </a:endParaRPr>
        </a:p>
      </dgm:t>
    </dgm:pt>
    <dgm:pt modelId="{7C5CA037-D360-4AF8-B0B7-2B9A642D6B31}" type="sibTrans" cxnId="{E62C8FA6-AEC9-4A71-869C-DF6EFA3F3980}">
      <dgm:prSet/>
      <dgm:spPr/>
      <dgm:t>
        <a:bodyPr/>
        <a:lstStyle/>
        <a:p>
          <a:endParaRPr lang="ru-RU" sz="700" b="0">
            <a:latin typeface="Arial" panose="020B0604020202020204" pitchFamily="34" charset="0"/>
            <a:cs typeface="Arial" panose="020B0604020202020204" pitchFamily="34" charset="0"/>
          </a:endParaRPr>
        </a:p>
      </dgm:t>
    </dgm:pt>
    <dgm:pt modelId="{2C2E9E32-2276-4631-868A-4686D7395482}">
      <dgm:prSet phldrT="[Текст]" custT="1"/>
      <dgm:spPr>
        <a:solidFill>
          <a:srgbClr val="8BE063"/>
        </a:solidFill>
        <a:ln>
          <a:noFill/>
        </a:ln>
      </dgm:spPr>
      <dgm:t>
        <a:bodyPr lIns="0" tIns="0" rIns="0" bIns="0"/>
        <a:lstStyle/>
        <a:p>
          <a:pPr>
            <a:lnSpc>
              <a:spcPct val="100000"/>
            </a:lnSpc>
            <a:spcAft>
              <a:spcPts val="0"/>
            </a:spcAft>
          </a:pPr>
          <a:r>
            <a:rPr lang="uk-UA" sz="2000" b="0" baseline="0" dirty="0">
              <a:solidFill>
                <a:schemeClr val="bg2"/>
              </a:solidFill>
              <a:latin typeface="Arial" panose="020B0604020202020204" pitchFamily="34" charset="0"/>
              <a:cs typeface="Arial" panose="020B0604020202020204" pitchFamily="34" charset="0"/>
            </a:rPr>
            <a:t>ЗАМІНА</a:t>
          </a:r>
          <a:endParaRPr lang="ru-RU" sz="2000" b="0" baseline="0" dirty="0">
            <a:solidFill>
              <a:schemeClr val="bg2"/>
            </a:solidFill>
            <a:latin typeface="Arial" panose="020B0604020202020204" pitchFamily="34" charset="0"/>
            <a:cs typeface="Arial" panose="020B0604020202020204" pitchFamily="34" charset="0"/>
          </a:endParaRPr>
        </a:p>
      </dgm:t>
    </dgm:pt>
    <dgm:pt modelId="{49198B00-0B4B-49A3-9F84-A26061E3DB4F}" type="parTrans" cxnId="{14833546-7632-4C75-9057-EFE0B0092DC4}">
      <dgm:prSet/>
      <dgm:spPr/>
      <dgm:t>
        <a:bodyPr/>
        <a:lstStyle/>
        <a:p>
          <a:endParaRPr lang="ru-RU" sz="700" b="0">
            <a:latin typeface="Arial" panose="020B0604020202020204" pitchFamily="34" charset="0"/>
            <a:cs typeface="Arial" panose="020B0604020202020204" pitchFamily="34" charset="0"/>
          </a:endParaRPr>
        </a:p>
      </dgm:t>
    </dgm:pt>
    <dgm:pt modelId="{21D1F37C-844F-4966-AC53-F4B200617347}" type="sibTrans" cxnId="{14833546-7632-4C75-9057-EFE0B0092DC4}">
      <dgm:prSet/>
      <dgm:spPr/>
      <dgm:t>
        <a:bodyPr/>
        <a:lstStyle/>
        <a:p>
          <a:endParaRPr lang="ru-RU" sz="700" b="0">
            <a:latin typeface="Arial" panose="020B0604020202020204" pitchFamily="34" charset="0"/>
            <a:cs typeface="Arial" panose="020B0604020202020204" pitchFamily="34" charset="0"/>
          </a:endParaRPr>
        </a:p>
      </dgm:t>
    </dgm:pt>
    <dgm:pt modelId="{D71AD084-960A-4E0D-BDFA-28EA91C40140}">
      <dgm:prSet phldrT="[Текст]" custT="1"/>
      <dgm:spPr>
        <a:solidFill>
          <a:srgbClr val="FECC2C"/>
        </a:solidFill>
        <a:ln>
          <a:noFill/>
        </a:ln>
      </dgm:spPr>
      <dgm:t>
        <a:bodyPr lIns="0" tIns="0" rIns="0" bIns="0"/>
        <a:lstStyle/>
        <a:p>
          <a:pPr>
            <a:lnSpc>
              <a:spcPct val="100000"/>
            </a:lnSpc>
            <a:spcAft>
              <a:spcPts val="0"/>
            </a:spcAft>
          </a:pPr>
          <a:r>
            <a:rPr lang="uk-UA" sz="1000" b="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1000" b="0" baseline="0" dirty="0">
            <a:solidFill>
              <a:schemeClr val="bg1"/>
            </a:solidFill>
            <a:latin typeface="Arial" panose="020B0604020202020204" pitchFamily="34" charset="0"/>
            <a:cs typeface="Arial" panose="020B0604020202020204" pitchFamily="34" charset="0"/>
          </a:endParaRPr>
        </a:p>
      </dgm:t>
    </dgm:pt>
    <dgm:pt modelId="{0AAA011D-74E0-4F8B-83B4-4B0FEABBCB3B}" type="parTrans" cxnId="{691E6361-311E-4AC1-908C-7BB10964F4A1}">
      <dgm:prSet/>
      <dgm:spPr/>
      <dgm:t>
        <a:bodyPr/>
        <a:lstStyle/>
        <a:p>
          <a:endParaRPr lang="ru-RU" sz="700" b="0">
            <a:latin typeface="Arial" panose="020B0604020202020204" pitchFamily="34" charset="0"/>
            <a:cs typeface="Arial" panose="020B0604020202020204" pitchFamily="34" charset="0"/>
          </a:endParaRPr>
        </a:p>
      </dgm:t>
    </dgm:pt>
    <dgm:pt modelId="{788949A1-E641-46EA-A130-844C124A7628}" type="sibTrans" cxnId="{691E6361-311E-4AC1-908C-7BB10964F4A1}">
      <dgm:prSet/>
      <dgm:spPr/>
      <dgm:t>
        <a:bodyPr/>
        <a:lstStyle/>
        <a:p>
          <a:endParaRPr lang="ru-RU" sz="700" b="0">
            <a:latin typeface="Arial" panose="020B0604020202020204" pitchFamily="34" charset="0"/>
            <a:cs typeface="Arial" panose="020B0604020202020204" pitchFamily="34" charset="0"/>
          </a:endParaRPr>
        </a:p>
      </dgm:t>
    </dgm:pt>
    <dgm:pt modelId="{7A889585-7AEA-4813-B720-E636899DEF87}">
      <dgm:prSet phldrT="[Текст]" custT="1"/>
      <dgm:spPr>
        <a:solidFill>
          <a:srgbClr val="950954"/>
        </a:solidFill>
        <a:ln>
          <a:noFill/>
        </a:ln>
      </dgm:spPr>
      <dgm:t>
        <a:bodyPr lIns="0" tIns="0" rIns="0" bIns="0" anchor="t" anchorCtr="0"/>
        <a:lstStyle/>
        <a:p>
          <a:pPr>
            <a:lnSpc>
              <a:spcPct val="100000"/>
            </a:lnSpc>
            <a:spcAft>
              <a:spcPts val="0"/>
            </a:spcAft>
          </a:pPr>
          <a:endParaRPr lang="en-US" sz="1100" b="0" baseline="0" dirty="0">
            <a:solidFill>
              <a:schemeClr val="bg2"/>
            </a:solidFill>
            <a:latin typeface="Arial" panose="020B0604020202020204" pitchFamily="34" charset="0"/>
            <a:cs typeface="Arial" panose="020B0604020202020204" pitchFamily="34" charset="0"/>
          </a:endParaRPr>
        </a:p>
        <a:p>
          <a:pPr>
            <a:lnSpc>
              <a:spcPct val="100000"/>
            </a:lnSpc>
            <a:spcAft>
              <a:spcPts val="0"/>
            </a:spcAft>
          </a:pPr>
          <a:r>
            <a:rPr lang="uk-UA" sz="1100" b="0" baseline="0" dirty="0">
              <a:solidFill>
                <a:schemeClr val="bg2"/>
              </a:solidFill>
              <a:latin typeface="Arial" panose="020B0604020202020204" pitchFamily="34" charset="0"/>
              <a:cs typeface="Arial" panose="020B0604020202020204" pitchFamily="34" charset="0"/>
            </a:rPr>
            <a:t>ЗІЗ</a:t>
          </a:r>
          <a:endParaRPr lang="ru-RU" sz="1100" b="0" baseline="0" dirty="0">
            <a:solidFill>
              <a:schemeClr val="bg2"/>
            </a:solidFill>
            <a:latin typeface="Arial" panose="020B0604020202020204" pitchFamily="34" charset="0"/>
            <a:cs typeface="Arial" panose="020B0604020202020204" pitchFamily="34" charset="0"/>
          </a:endParaRPr>
        </a:p>
      </dgm:t>
    </dgm:pt>
    <dgm:pt modelId="{535DA1C4-D194-4DFA-A1FD-0FBC2D477F84}" type="parTrans" cxnId="{3F4F685C-A2D6-4EB1-AD5E-3FC50D735987}">
      <dgm:prSet/>
      <dgm:spPr/>
      <dgm:t>
        <a:bodyPr/>
        <a:lstStyle/>
        <a:p>
          <a:endParaRPr lang="ru-RU" sz="700" b="0">
            <a:latin typeface="Arial" panose="020B0604020202020204" pitchFamily="34" charset="0"/>
            <a:cs typeface="Arial" panose="020B0604020202020204" pitchFamily="34" charset="0"/>
          </a:endParaRPr>
        </a:p>
      </dgm:t>
    </dgm:pt>
    <dgm:pt modelId="{1C196B84-186C-4D61-9F01-B321C4FD3B32}" type="sibTrans" cxnId="{3F4F685C-A2D6-4EB1-AD5E-3FC50D735987}">
      <dgm:prSet/>
      <dgm:spPr/>
      <dgm:t>
        <a:bodyPr/>
        <a:lstStyle/>
        <a:p>
          <a:endParaRPr lang="ru-RU" sz="700" b="0">
            <a:latin typeface="Arial" panose="020B0604020202020204" pitchFamily="34" charset="0"/>
            <a:cs typeface="Arial" panose="020B0604020202020204" pitchFamily="34" charset="0"/>
          </a:endParaRPr>
        </a:p>
      </dgm:t>
    </dgm:pt>
    <dgm:pt modelId="{605B10A7-9FA2-4CAC-94A7-0631902B875C}">
      <dgm:prSet phldrT="[Текст]" custT="1"/>
      <dgm:spPr>
        <a:solidFill>
          <a:srgbClr val="F93B4A"/>
        </a:solidFill>
        <a:ln>
          <a:noFill/>
        </a:ln>
      </dgm:spPr>
      <dgm:t>
        <a:bodyPr lIns="0" tIns="0" rIns="0" bIns="0"/>
        <a:lstStyle/>
        <a:p>
          <a:pPr>
            <a:lnSpc>
              <a:spcPct val="100000"/>
            </a:lnSpc>
            <a:spcAft>
              <a:spcPts val="0"/>
            </a:spcAft>
          </a:pPr>
          <a:r>
            <a:rPr lang="uk-UA" sz="700" b="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700" b="0" baseline="0" dirty="0">
            <a:solidFill>
              <a:schemeClr val="bg2"/>
            </a:solidFill>
            <a:latin typeface="Arial" panose="020B0604020202020204" pitchFamily="34" charset="0"/>
            <a:cs typeface="Arial" panose="020B0604020202020204" pitchFamily="34" charset="0"/>
          </a:endParaRPr>
        </a:p>
      </dgm:t>
    </dgm:pt>
    <dgm:pt modelId="{7E84CF76-2456-488D-B3D1-1DCC5E72F990}" type="parTrans" cxnId="{D8012E24-2002-4FBB-8B80-56777639A506}">
      <dgm:prSet/>
      <dgm:spPr/>
      <dgm:t>
        <a:bodyPr/>
        <a:lstStyle/>
        <a:p>
          <a:endParaRPr lang="ru-RU" sz="700" b="0">
            <a:latin typeface="Arial" panose="020B0604020202020204" pitchFamily="34" charset="0"/>
            <a:cs typeface="Arial" panose="020B0604020202020204" pitchFamily="34" charset="0"/>
          </a:endParaRPr>
        </a:p>
      </dgm:t>
    </dgm:pt>
    <dgm:pt modelId="{AE44FD44-0B81-4523-9BB7-679821A467DB}" type="sibTrans" cxnId="{D8012E24-2002-4FBB-8B80-56777639A506}">
      <dgm:prSet/>
      <dgm:spPr/>
      <dgm:t>
        <a:bodyPr/>
        <a:lstStyle/>
        <a:p>
          <a:endParaRPr lang="ru-RU" sz="700" b="0">
            <a:latin typeface="Arial" panose="020B0604020202020204" pitchFamily="34" charset="0"/>
            <a:cs typeface="Arial" panose="020B0604020202020204" pitchFamily="34" charset="0"/>
          </a:endParaRPr>
        </a:p>
      </dgm:t>
    </dgm:pt>
    <dgm:pt modelId="{516CD6FE-B983-4F8E-87A9-BE76D8922717}" type="pres">
      <dgm:prSet presAssocID="{21ED677A-8D21-4100-B46C-7F696F49C71B}" presName="Name0" presStyleCnt="0">
        <dgm:presLayoutVars>
          <dgm:dir/>
          <dgm:animLvl val="lvl"/>
          <dgm:resizeHandles val="exact"/>
        </dgm:presLayoutVars>
      </dgm:prSet>
      <dgm:spPr/>
    </dgm:pt>
    <dgm:pt modelId="{52F4D36D-6ED7-4E17-B0F1-69885211722A}" type="pres">
      <dgm:prSet presAssocID="{C349C968-2823-409E-9373-A863DAEEBC09}" presName="Name8" presStyleCnt="0"/>
      <dgm:spPr/>
    </dgm:pt>
    <dgm:pt modelId="{AA4FB787-FCAA-442D-8C5C-4939D856D241}" type="pres">
      <dgm:prSet presAssocID="{C349C968-2823-409E-9373-A863DAEEBC09}" presName="level" presStyleLbl="node1" presStyleIdx="0" presStyleCnt="5" custLinFactNeighborX="209" custLinFactNeighborY="-3687">
        <dgm:presLayoutVars>
          <dgm:chMax val="1"/>
          <dgm:bulletEnabled val="1"/>
        </dgm:presLayoutVars>
      </dgm:prSet>
      <dgm:spPr/>
    </dgm:pt>
    <dgm:pt modelId="{37D69FBA-17EB-461B-8109-47080745E020}" type="pres">
      <dgm:prSet presAssocID="{C349C968-2823-409E-9373-A863DAEEBC09}" presName="levelTx" presStyleLbl="revTx" presStyleIdx="0" presStyleCnt="0">
        <dgm:presLayoutVars>
          <dgm:chMax val="1"/>
          <dgm:bulletEnabled val="1"/>
        </dgm:presLayoutVars>
      </dgm:prSet>
      <dgm:spPr/>
    </dgm:pt>
    <dgm:pt modelId="{8C80DEB0-CA70-4004-AAD2-ED1E5FC51E30}" type="pres">
      <dgm:prSet presAssocID="{2C2E9E32-2276-4631-868A-4686D7395482}" presName="Name8" presStyleCnt="0"/>
      <dgm:spPr/>
    </dgm:pt>
    <dgm:pt modelId="{54DBAF86-D2F1-4D22-8FD4-09C53B657710}" type="pres">
      <dgm:prSet presAssocID="{2C2E9E32-2276-4631-868A-4686D7395482}" presName="level" presStyleLbl="node1" presStyleIdx="1" presStyleCnt="5">
        <dgm:presLayoutVars>
          <dgm:chMax val="1"/>
          <dgm:bulletEnabled val="1"/>
        </dgm:presLayoutVars>
      </dgm:prSet>
      <dgm:spPr/>
    </dgm:pt>
    <dgm:pt modelId="{48643C02-3989-4189-9C12-13FA19703FDC}" type="pres">
      <dgm:prSet presAssocID="{2C2E9E32-2276-4631-868A-4686D7395482}" presName="levelTx" presStyleLbl="revTx" presStyleIdx="0" presStyleCnt="0">
        <dgm:presLayoutVars>
          <dgm:chMax val="1"/>
          <dgm:bulletEnabled val="1"/>
        </dgm:presLayoutVars>
      </dgm:prSet>
      <dgm:spPr/>
    </dgm:pt>
    <dgm:pt modelId="{EFA68773-E8C3-492B-9268-DA47F7894812}" type="pres">
      <dgm:prSet presAssocID="{D71AD084-960A-4E0D-BDFA-28EA91C40140}" presName="Name8" presStyleCnt="0"/>
      <dgm:spPr/>
    </dgm:pt>
    <dgm:pt modelId="{1A243D49-06D5-4E0D-B370-40C67FFF0E74}" type="pres">
      <dgm:prSet presAssocID="{D71AD084-960A-4E0D-BDFA-28EA91C40140}" presName="level" presStyleLbl="node1" presStyleIdx="2" presStyleCnt="5">
        <dgm:presLayoutVars>
          <dgm:chMax val="1"/>
          <dgm:bulletEnabled val="1"/>
        </dgm:presLayoutVars>
      </dgm:prSet>
      <dgm:spPr/>
    </dgm:pt>
    <dgm:pt modelId="{DCB00636-167E-4E4D-9311-EDC651103A38}" type="pres">
      <dgm:prSet presAssocID="{D71AD084-960A-4E0D-BDFA-28EA91C40140}" presName="levelTx" presStyleLbl="revTx" presStyleIdx="0" presStyleCnt="0">
        <dgm:presLayoutVars>
          <dgm:chMax val="1"/>
          <dgm:bulletEnabled val="1"/>
        </dgm:presLayoutVars>
      </dgm:prSet>
      <dgm:spPr/>
    </dgm:pt>
    <dgm:pt modelId="{4FDCABBE-6453-480D-8C96-D630E4D57230}" type="pres">
      <dgm:prSet presAssocID="{605B10A7-9FA2-4CAC-94A7-0631902B875C}" presName="Name8" presStyleCnt="0"/>
      <dgm:spPr/>
    </dgm:pt>
    <dgm:pt modelId="{4BDB7130-85C2-4670-8D37-1FDAF37581E4}" type="pres">
      <dgm:prSet presAssocID="{605B10A7-9FA2-4CAC-94A7-0631902B875C}" presName="level" presStyleLbl="node1" presStyleIdx="3" presStyleCnt="5">
        <dgm:presLayoutVars>
          <dgm:chMax val="1"/>
          <dgm:bulletEnabled val="1"/>
        </dgm:presLayoutVars>
      </dgm:prSet>
      <dgm:spPr/>
    </dgm:pt>
    <dgm:pt modelId="{B11C674D-1E7C-42BB-9F0A-DA7E03CCEF00}" type="pres">
      <dgm:prSet presAssocID="{605B10A7-9FA2-4CAC-94A7-0631902B875C}" presName="levelTx" presStyleLbl="revTx" presStyleIdx="0" presStyleCnt="0">
        <dgm:presLayoutVars>
          <dgm:chMax val="1"/>
          <dgm:bulletEnabled val="1"/>
        </dgm:presLayoutVars>
      </dgm:prSet>
      <dgm:spPr/>
    </dgm:pt>
    <dgm:pt modelId="{FA83305A-FDCB-47DE-BB63-EE6F99CF8F73}" type="pres">
      <dgm:prSet presAssocID="{7A889585-7AEA-4813-B720-E636899DEF87}" presName="Name8" presStyleCnt="0"/>
      <dgm:spPr/>
    </dgm:pt>
    <dgm:pt modelId="{9C8515D4-0D7F-4E57-8F4F-86024882B550}" type="pres">
      <dgm:prSet presAssocID="{7A889585-7AEA-4813-B720-E636899DEF87}" presName="level" presStyleLbl="node1" presStyleIdx="4" presStyleCnt="5" custScaleX="105545" custScaleY="111278" custLinFactNeighborX="-1024" custLinFactNeighborY="-4347">
        <dgm:presLayoutVars>
          <dgm:chMax val="1"/>
          <dgm:bulletEnabled val="1"/>
        </dgm:presLayoutVars>
      </dgm:prSet>
      <dgm:spPr/>
    </dgm:pt>
    <dgm:pt modelId="{EF58586F-3DD9-4870-9B0C-79AB7982045F}" type="pres">
      <dgm:prSet presAssocID="{7A889585-7AEA-4813-B720-E636899DEF87}" presName="levelTx" presStyleLbl="revTx" presStyleIdx="0" presStyleCnt="0">
        <dgm:presLayoutVars>
          <dgm:chMax val="1"/>
          <dgm:bulletEnabled val="1"/>
        </dgm:presLayoutVars>
      </dgm:prSet>
      <dgm:spPr/>
    </dgm:pt>
  </dgm:ptLst>
  <dgm:cxnLst>
    <dgm:cxn modelId="{EF33D81C-F911-435A-ABBF-22AEF33F1922}" type="presOf" srcId="{21ED677A-8D21-4100-B46C-7F696F49C71B}" destId="{516CD6FE-B983-4F8E-87A9-BE76D8922717}" srcOrd="0" destOrd="0" presId="urn:microsoft.com/office/officeart/2005/8/layout/pyramid3"/>
    <dgm:cxn modelId="{F1B26422-70AE-4471-8427-40B89632E5F6}" type="presOf" srcId="{2C2E9E32-2276-4631-868A-4686D7395482}" destId="{48643C02-3989-4189-9C12-13FA19703FDC}" srcOrd="1" destOrd="0" presId="urn:microsoft.com/office/officeart/2005/8/layout/pyramid3"/>
    <dgm:cxn modelId="{D8012E24-2002-4FBB-8B80-56777639A506}" srcId="{21ED677A-8D21-4100-B46C-7F696F49C71B}" destId="{605B10A7-9FA2-4CAC-94A7-0631902B875C}" srcOrd="3" destOrd="0" parTransId="{7E84CF76-2456-488D-B3D1-1DCC5E72F990}" sibTransId="{AE44FD44-0B81-4523-9BB7-679821A467DB}"/>
    <dgm:cxn modelId="{8AAC9E24-A5BA-4616-82D6-872D8B793A23}" type="presOf" srcId="{2C2E9E32-2276-4631-868A-4686D7395482}" destId="{54DBAF86-D2F1-4D22-8FD4-09C53B657710}" srcOrd="0" destOrd="0" presId="urn:microsoft.com/office/officeart/2005/8/layout/pyramid3"/>
    <dgm:cxn modelId="{C4933040-04D3-49B5-85A5-8641710131AA}" type="presOf" srcId="{D71AD084-960A-4E0D-BDFA-28EA91C40140}" destId="{DCB00636-167E-4E4D-9311-EDC651103A38}" srcOrd="1" destOrd="0" presId="urn:microsoft.com/office/officeart/2005/8/layout/pyramid3"/>
    <dgm:cxn modelId="{3F4F685C-A2D6-4EB1-AD5E-3FC50D735987}" srcId="{21ED677A-8D21-4100-B46C-7F696F49C71B}" destId="{7A889585-7AEA-4813-B720-E636899DEF87}" srcOrd="4" destOrd="0" parTransId="{535DA1C4-D194-4DFA-A1FD-0FBC2D477F84}" sibTransId="{1C196B84-186C-4D61-9F01-B321C4FD3B32}"/>
    <dgm:cxn modelId="{8460DB5E-529F-41A6-995C-AC56FB86BE38}" type="presOf" srcId="{C349C968-2823-409E-9373-A863DAEEBC09}" destId="{AA4FB787-FCAA-442D-8C5C-4939D856D241}" srcOrd="0" destOrd="0" presId="urn:microsoft.com/office/officeart/2005/8/layout/pyramid3"/>
    <dgm:cxn modelId="{ECB1D05F-1738-404F-A5C1-4A979BCBD2F5}" type="presOf" srcId="{7A889585-7AEA-4813-B720-E636899DEF87}" destId="{EF58586F-3DD9-4870-9B0C-79AB7982045F}" srcOrd="1" destOrd="0" presId="urn:microsoft.com/office/officeart/2005/8/layout/pyramid3"/>
    <dgm:cxn modelId="{691E6361-311E-4AC1-908C-7BB10964F4A1}" srcId="{21ED677A-8D21-4100-B46C-7F696F49C71B}" destId="{D71AD084-960A-4E0D-BDFA-28EA91C40140}" srcOrd="2" destOrd="0" parTransId="{0AAA011D-74E0-4F8B-83B4-4B0FEABBCB3B}" sibTransId="{788949A1-E641-46EA-A130-844C124A7628}"/>
    <dgm:cxn modelId="{14833546-7632-4C75-9057-EFE0B0092DC4}" srcId="{21ED677A-8D21-4100-B46C-7F696F49C71B}" destId="{2C2E9E32-2276-4631-868A-4686D7395482}" srcOrd="1" destOrd="0" parTransId="{49198B00-0B4B-49A3-9F84-A26061E3DB4F}" sibTransId="{21D1F37C-844F-4966-AC53-F4B200617347}"/>
    <dgm:cxn modelId="{753EA283-4F0D-40BC-8ACF-2007C0610451}" type="presOf" srcId="{C349C968-2823-409E-9373-A863DAEEBC09}" destId="{37D69FBA-17EB-461B-8109-47080745E020}" srcOrd="1" destOrd="0" presId="urn:microsoft.com/office/officeart/2005/8/layout/pyramid3"/>
    <dgm:cxn modelId="{5EBDFE87-E9DB-41D7-BFF0-07ABF5F1DBFD}" type="presOf" srcId="{D71AD084-960A-4E0D-BDFA-28EA91C40140}" destId="{1A243D49-06D5-4E0D-B370-40C67FFF0E74}" srcOrd="0" destOrd="0" presId="urn:microsoft.com/office/officeart/2005/8/layout/pyramid3"/>
    <dgm:cxn modelId="{113388A6-D1B6-4153-93B0-7DB2E342098B}" type="presOf" srcId="{7A889585-7AEA-4813-B720-E636899DEF87}" destId="{9C8515D4-0D7F-4E57-8F4F-86024882B550}" srcOrd="0" destOrd="0" presId="urn:microsoft.com/office/officeart/2005/8/layout/pyramid3"/>
    <dgm:cxn modelId="{E62C8FA6-AEC9-4A71-869C-DF6EFA3F3980}" srcId="{21ED677A-8D21-4100-B46C-7F696F49C71B}" destId="{C349C968-2823-409E-9373-A863DAEEBC09}" srcOrd="0" destOrd="0" parTransId="{403BCAF0-BFF8-4A8B-86B0-A102FCC1C539}" sibTransId="{7C5CA037-D360-4AF8-B0B7-2B9A642D6B31}"/>
    <dgm:cxn modelId="{4F565DAC-CE8F-42D3-907A-1485C3322CEA}" type="presOf" srcId="{605B10A7-9FA2-4CAC-94A7-0631902B875C}" destId="{4BDB7130-85C2-4670-8D37-1FDAF37581E4}" srcOrd="0" destOrd="0" presId="urn:microsoft.com/office/officeart/2005/8/layout/pyramid3"/>
    <dgm:cxn modelId="{EAE1CBCA-F4A6-4AE5-8443-58CCED7F2524}" type="presOf" srcId="{605B10A7-9FA2-4CAC-94A7-0631902B875C}" destId="{B11C674D-1E7C-42BB-9F0A-DA7E03CCEF00}" srcOrd="1" destOrd="0" presId="urn:microsoft.com/office/officeart/2005/8/layout/pyramid3"/>
    <dgm:cxn modelId="{5C8492D1-AD70-446F-9749-08B8300C9DAC}" type="presParOf" srcId="{516CD6FE-B983-4F8E-87A9-BE76D8922717}" destId="{52F4D36D-6ED7-4E17-B0F1-69885211722A}" srcOrd="0" destOrd="0" presId="urn:microsoft.com/office/officeart/2005/8/layout/pyramid3"/>
    <dgm:cxn modelId="{B0189FC1-CD35-42CF-AE2A-2BE604654799}" type="presParOf" srcId="{52F4D36D-6ED7-4E17-B0F1-69885211722A}" destId="{AA4FB787-FCAA-442D-8C5C-4939D856D241}" srcOrd="0" destOrd="0" presId="urn:microsoft.com/office/officeart/2005/8/layout/pyramid3"/>
    <dgm:cxn modelId="{65601BC0-3834-49EE-A4F8-A8906034B1FA}" type="presParOf" srcId="{52F4D36D-6ED7-4E17-B0F1-69885211722A}" destId="{37D69FBA-17EB-461B-8109-47080745E020}" srcOrd="1" destOrd="0" presId="urn:microsoft.com/office/officeart/2005/8/layout/pyramid3"/>
    <dgm:cxn modelId="{0A045C02-29CE-4F1F-8145-24EB9273606F}" type="presParOf" srcId="{516CD6FE-B983-4F8E-87A9-BE76D8922717}" destId="{8C80DEB0-CA70-4004-AAD2-ED1E5FC51E30}" srcOrd="1" destOrd="0" presId="urn:microsoft.com/office/officeart/2005/8/layout/pyramid3"/>
    <dgm:cxn modelId="{68E573BC-78FB-4E40-9D2E-860DB5A24B91}" type="presParOf" srcId="{8C80DEB0-CA70-4004-AAD2-ED1E5FC51E30}" destId="{54DBAF86-D2F1-4D22-8FD4-09C53B657710}" srcOrd="0" destOrd="0" presId="urn:microsoft.com/office/officeart/2005/8/layout/pyramid3"/>
    <dgm:cxn modelId="{670FED3E-2EEA-4B4A-9977-7387EC4D41E2}" type="presParOf" srcId="{8C80DEB0-CA70-4004-AAD2-ED1E5FC51E30}" destId="{48643C02-3989-4189-9C12-13FA19703FDC}" srcOrd="1" destOrd="0" presId="urn:microsoft.com/office/officeart/2005/8/layout/pyramid3"/>
    <dgm:cxn modelId="{3F5D434A-D3BA-428B-B6FA-4EC752C7BE28}" type="presParOf" srcId="{516CD6FE-B983-4F8E-87A9-BE76D8922717}" destId="{EFA68773-E8C3-492B-9268-DA47F7894812}" srcOrd="2" destOrd="0" presId="urn:microsoft.com/office/officeart/2005/8/layout/pyramid3"/>
    <dgm:cxn modelId="{768BAB33-8B07-477E-9361-E651C7CE4147}" type="presParOf" srcId="{EFA68773-E8C3-492B-9268-DA47F7894812}" destId="{1A243D49-06D5-4E0D-B370-40C67FFF0E74}" srcOrd="0" destOrd="0" presId="urn:microsoft.com/office/officeart/2005/8/layout/pyramid3"/>
    <dgm:cxn modelId="{6D9E5273-F01F-4E2A-9493-86247A289E0D}" type="presParOf" srcId="{EFA68773-E8C3-492B-9268-DA47F7894812}" destId="{DCB00636-167E-4E4D-9311-EDC651103A38}" srcOrd="1" destOrd="0" presId="urn:microsoft.com/office/officeart/2005/8/layout/pyramid3"/>
    <dgm:cxn modelId="{442B35EE-1D8E-41D5-8A8F-796DCCF67C0E}" type="presParOf" srcId="{516CD6FE-B983-4F8E-87A9-BE76D8922717}" destId="{4FDCABBE-6453-480D-8C96-D630E4D57230}" srcOrd="3" destOrd="0" presId="urn:microsoft.com/office/officeart/2005/8/layout/pyramid3"/>
    <dgm:cxn modelId="{E714601E-A7DC-4F40-B732-3CAB0F228372}" type="presParOf" srcId="{4FDCABBE-6453-480D-8C96-D630E4D57230}" destId="{4BDB7130-85C2-4670-8D37-1FDAF37581E4}" srcOrd="0" destOrd="0" presId="urn:microsoft.com/office/officeart/2005/8/layout/pyramid3"/>
    <dgm:cxn modelId="{B5F7A5AD-D460-468B-AD65-8D82585ECBB9}" type="presParOf" srcId="{4FDCABBE-6453-480D-8C96-D630E4D57230}" destId="{B11C674D-1E7C-42BB-9F0A-DA7E03CCEF00}" srcOrd="1" destOrd="0" presId="urn:microsoft.com/office/officeart/2005/8/layout/pyramid3"/>
    <dgm:cxn modelId="{D3CED60D-C3B4-4AB4-A317-E7A0A6DE387B}" type="presParOf" srcId="{516CD6FE-B983-4F8E-87A9-BE76D8922717}" destId="{FA83305A-FDCB-47DE-BB63-EE6F99CF8F73}" srcOrd="4" destOrd="0" presId="urn:microsoft.com/office/officeart/2005/8/layout/pyramid3"/>
    <dgm:cxn modelId="{310963A2-3B01-4869-8703-61DB923C171B}" type="presParOf" srcId="{FA83305A-FDCB-47DE-BB63-EE6F99CF8F73}" destId="{9C8515D4-0D7F-4E57-8F4F-86024882B550}" srcOrd="0" destOrd="0" presId="urn:microsoft.com/office/officeart/2005/8/layout/pyramid3"/>
    <dgm:cxn modelId="{C57BA227-4627-4F5A-BC74-0ED87698D659}" type="presParOf" srcId="{FA83305A-FDCB-47DE-BB63-EE6F99CF8F73}" destId="{EF58586F-3DD9-4870-9B0C-79AB7982045F}"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4328956" cy="788193"/>
        </a:xfrm>
        <a:prstGeom prst="trapezoid">
          <a:avLst>
            <a:gd name="adj" fmla="val 53711"/>
          </a:avLst>
        </a:prstGeom>
        <a:solidFill>
          <a:srgbClr val="1D2CB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100000"/>
            </a:lnSpc>
            <a:spcBef>
              <a:spcPct val="0"/>
            </a:spcBef>
            <a:spcAft>
              <a:spcPts val="0"/>
            </a:spcAft>
            <a:buNone/>
          </a:pPr>
          <a:r>
            <a:rPr lang="uk-UA" sz="3600" b="0" kern="1200" baseline="0" dirty="0">
              <a:solidFill>
                <a:schemeClr val="bg1"/>
              </a:solidFill>
              <a:latin typeface="Arial" panose="020B0604020202020204" pitchFamily="34" charset="0"/>
              <a:cs typeface="Arial" panose="020B0604020202020204" pitchFamily="34" charset="0"/>
            </a:rPr>
            <a:t>УСУНЕННЯ</a:t>
          </a:r>
          <a:endParaRPr lang="ru-RU" sz="3600" b="0" kern="1200" baseline="0" dirty="0">
            <a:solidFill>
              <a:schemeClr val="bg1"/>
            </a:solidFill>
            <a:latin typeface="Arial" panose="020B0604020202020204" pitchFamily="34" charset="0"/>
            <a:cs typeface="Arial" panose="020B0604020202020204" pitchFamily="34" charset="0"/>
          </a:endParaRPr>
        </a:p>
      </dsp:txBody>
      <dsp:txXfrm rot="-10800000">
        <a:off x="757567" y="0"/>
        <a:ext cx="2813822" cy="788193"/>
      </dsp:txXfrm>
    </dsp:sp>
    <dsp:sp modelId="{54DBAF86-D2F1-4D22-8FD4-09C53B657710}">
      <dsp:nvSpPr>
        <dsp:cNvPr id="0" name=""/>
        <dsp:cNvSpPr/>
      </dsp:nvSpPr>
      <dsp:spPr>
        <a:xfrm rot="10800000">
          <a:off x="423346" y="788193"/>
          <a:ext cx="3482263" cy="788193"/>
        </a:xfrm>
        <a:prstGeom prst="trapezoid">
          <a:avLst>
            <a:gd name="adj" fmla="val 53711"/>
          </a:avLst>
        </a:prstGeom>
        <a:solidFill>
          <a:srgbClr val="8BE06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22400">
            <a:lnSpc>
              <a:spcPct val="100000"/>
            </a:lnSpc>
            <a:spcBef>
              <a:spcPct val="0"/>
            </a:spcBef>
            <a:spcAft>
              <a:spcPts val="0"/>
            </a:spcAft>
            <a:buNone/>
          </a:pPr>
          <a:r>
            <a:rPr lang="uk-UA" sz="3200" b="0" kern="1200" baseline="0" dirty="0">
              <a:solidFill>
                <a:schemeClr val="bg2"/>
              </a:solidFill>
              <a:latin typeface="Arial" panose="020B0604020202020204" pitchFamily="34" charset="0"/>
              <a:cs typeface="Arial" panose="020B0604020202020204" pitchFamily="34" charset="0"/>
            </a:rPr>
            <a:t>ЗАМІНА</a:t>
          </a:r>
          <a:endParaRPr lang="ru-RU" sz="3200" b="0" kern="1200" baseline="0" dirty="0">
            <a:solidFill>
              <a:schemeClr val="bg2"/>
            </a:solidFill>
            <a:latin typeface="Arial" panose="020B0604020202020204" pitchFamily="34" charset="0"/>
            <a:cs typeface="Arial" panose="020B0604020202020204" pitchFamily="34" charset="0"/>
          </a:endParaRPr>
        </a:p>
      </dsp:txBody>
      <dsp:txXfrm rot="-10800000">
        <a:off x="1032742" y="788193"/>
        <a:ext cx="2263471" cy="788193"/>
      </dsp:txXfrm>
    </dsp:sp>
    <dsp:sp modelId="{1A243D49-06D5-4E0D-B370-40C67FFF0E74}">
      <dsp:nvSpPr>
        <dsp:cNvPr id="0" name=""/>
        <dsp:cNvSpPr/>
      </dsp:nvSpPr>
      <dsp:spPr>
        <a:xfrm rot="10800000">
          <a:off x="846693" y="1576387"/>
          <a:ext cx="2635570" cy="788193"/>
        </a:xfrm>
        <a:prstGeom prst="trapezoid">
          <a:avLst>
            <a:gd name="adj" fmla="val 53711"/>
          </a:avLst>
        </a:prstGeom>
        <a:solidFill>
          <a:srgbClr val="FECC2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ts val="0"/>
            </a:spcAft>
            <a:buNone/>
          </a:pPr>
          <a:r>
            <a:rPr lang="uk-UA" sz="18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1800" b="0" kern="1200" baseline="0" dirty="0">
            <a:solidFill>
              <a:schemeClr val="bg1"/>
            </a:solidFill>
            <a:latin typeface="Arial" panose="020B0604020202020204" pitchFamily="34" charset="0"/>
            <a:cs typeface="Arial" panose="020B0604020202020204" pitchFamily="34" charset="0"/>
          </a:endParaRPr>
        </a:p>
      </dsp:txBody>
      <dsp:txXfrm rot="-10800000">
        <a:off x="1307918" y="1576387"/>
        <a:ext cx="1713120" cy="788193"/>
      </dsp:txXfrm>
    </dsp:sp>
    <dsp:sp modelId="{4BDB7130-85C2-4670-8D37-1FDAF37581E4}">
      <dsp:nvSpPr>
        <dsp:cNvPr id="0" name=""/>
        <dsp:cNvSpPr/>
      </dsp:nvSpPr>
      <dsp:spPr>
        <a:xfrm rot="10800000">
          <a:off x="1270040" y="2364581"/>
          <a:ext cx="1788876" cy="788193"/>
        </a:xfrm>
        <a:prstGeom prst="trapezoid">
          <a:avLst>
            <a:gd name="adj" fmla="val 53711"/>
          </a:avLst>
        </a:prstGeom>
        <a:solidFill>
          <a:srgbClr val="F93B4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100000"/>
            </a:lnSpc>
            <a:spcBef>
              <a:spcPct val="0"/>
            </a:spcBef>
            <a:spcAft>
              <a:spcPts val="0"/>
            </a:spcAft>
            <a:buNone/>
          </a:pPr>
          <a:r>
            <a:rPr lang="uk-UA" sz="10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1000" b="0" kern="1200" baseline="0" dirty="0">
            <a:solidFill>
              <a:schemeClr val="bg2"/>
            </a:solidFill>
            <a:latin typeface="Arial" panose="020B0604020202020204" pitchFamily="34" charset="0"/>
            <a:cs typeface="Arial" panose="020B0604020202020204" pitchFamily="34" charset="0"/>
          </a:endParaRPr>
        </a:p>
      </dsp:txBody>
      <dsp:txXfrm rot="-10800000">
        <a:off x="1583093" y="2364581"/>
        <a:ext cx="1162769" cy="788193"/>
      </dsp:txXfrm>
    </dsp:sp>
    <dsp:sp modelId="{9C8515D4-0D7F-4E57-8F4F-86024882B550}">
      <dsp:nvSpPr>
        <dsp:cNvPr id="0" name=""/>
        <dsp:cNvSpPr/>
      </dsp:nvSpPr>
      <dsp:spPr>
        <a:xfrm rot="10800000">
          <a:off x="1655487" y="3118512"/>
          <a:ext cx="998686" cy="877086"/>
        </a:xfrm>
        <a:prstGeom prst="trapezoid">
          <a:avLst>
            <a:gd name="adj" fmla="val 53711"/>
          </a:avLst>
        </a:prstGeom>
        <a:solidFill>
          <a:srgbClr val="95095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ts val="0"/>
            </a:spcAft>
            <a:buNone/>
          </a:pPr>
          <a:endParaRPr lang="en-US" sz="1600" b="0" kern="1200" baseline="0" dirty="0">
            <a:solidFill>
              <a:schemeClr val="bg2"/>
            </a:solidFill>
            <a:latin typeface="Arial" panose="020B0604020202020204" pitchFamily="34" charset="0"/>
            <a:cs typeface="Arial" panose="020B0604020202020204" pitchFamily="34" charset="0"/>
          </a:endParaRPr>
        </a:p>
        <a:p>
          <a:pPr marL="0" lvl="0" indent="0" algn="ctr" defTabSz="711200">
            <a:lnSpc>
              <a:spcPct val="100000"/>
            </a:lnSpc>
            <a:spcBef>
              <a:spcPct val="0"/>
            </a:spcBef>
            <a:spcAft>
              <a:spcPts val="0"/>
            </a:spcAft>
            <a:buNone/>
          </a:pPr>
          <a:r>
            <a:rPr lang="uk-UA" sz="1600" b="0" kern="1200" baseline="0" dirty="0">
              <a:solidFill>
                <a:schemeClr val="bg2"/>
              </a:solidFill>
              <a:latin typeface="Arial" panose="020B0604020202020204" pitchFamily="34" charset="0"/>
              <a:cs typeface="Arial" panose="020B0604020202020204" pitchFamily="34" charset="0"/>
            </a:rPr>
            <a:t>ЗІЗ</a:t>
          </a:r>
          <a:endParaRPr lang="ru-RU" sz="1600" b="0" kern="1200" baseline="0" dirty="0">
            <a:solidFill>
              <a:schemeClr val="bg2"/>
            </a:solidFill>
            <a:latin typeface="Arial" panose="020B0604020202020204" pitchFamily="34" charset="0"/>
            <a:cs typeface="Arial" panose="020B0604020202020204" pitchFamily="34" charset="0"/>
          </a:endParaRPr>
        </a:p>
      </dsp:txBody>
      <dsp:txXfrm rot="-10800000">
        <a:off x="1655487" y="3118512"/>
        <a:ext cx="998686" cy="877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FB787-FCAA-442D-8C5C-4939D856D241}">
      <dsp:nvSpPr>
        <dsp:cNvPr id="0" name=""/>
        <dsp:cNvSpPr/>
      </dsp:nvSpPr>
      <dsp:spPr>
        <a:xfrm rot="10800000">
          <a:off x="0" y="0"/>
          <a:ext cx="2654607" cy="431546"/>
        </a:xfrm>
        <a:prstGeom prst="trapezoid">
          <a:avLst>
            <a:gd name="adj" fmla="val 60157"/>
          </a:avLst>
        </a:prstGeom>
        <a:solidFill>
          <a:srgbClr val="1D2CBD"/>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100000"/>
            </a:lnSpc>
            <a:spcBef>
              <a:spcPct val="0"/>
            </a:spcBef>
            <a:spcAft>
              <a:spcPts val="0"/>
            </a:spcAft>
            <a:buNone/>
          </a:pPr>
          <a:r>
            <a:rPr lang="uk-UA" sz="2400" b="0" kern="1200" baseline="0" dirty="0">
              <a:solidFill>
                <a:schemeClr val="bg1"/>
              </a:solidFill>
              <a:latin typeface="Arial" panose="020B0604020202020204" pitchFamily="34" charset="0"/>
              <a:cs typeface="Arial" panose="020B0604020202020204" pitchFamily="34" charset="0"/>
            </a:rPr>
            <a:t>УСУНЕННЯ</a:t>
          </a:r>
          <a:endParaRPr lang="ru-RU" sz="2400" b="0" kern="1200" baseline="0" dirty="0">
            <a:solidFill>
              <a:schemeClr val="bg1"/>
            </a:solidFill>
            <a:latin typeface="Arial" panose="020B0604020202020204" pitchFamily="34" charset="0"/>
            <a:cs typeface="Arial" panose="020B0604020202020204" pitchFamily="34" charset="0"/>
          </a:endParaRPr>
        </a:p>
      </dsp:txBody>
      <dsp:txXfrm rot="-10800000">
        <a:off x="464556" y="0"/>
        <a:ext cx="1725495" cy="431546"/>
      </dsp:txXfrm>
    </dsp:sp>
    <dsp:sp modelId="{54DBAF86-D2F1-4D22-8FD4-09C53B657710}">
      <dsp:nvSpPr>
        <dsp:cNvPr id="0" name=""/>
        <dsp:cNvSpPr/>
      </dsp:nvSpPr>
      <dsp:spPr>
        <a:xfrm rot="10800000">
          <a:off x="259605" y="431546"/>
          <a:ext cx="2135397" cy="431546"/>
        </a:xfrm>
        <a:prstGeom prst="trapezoid">
          <a:avLst>
            <a:gd name="adj" fmla="val 60157"/>
          </a:avLst>
        </a:prstGeom>
        <a:solidFill>
          <a:srgbClr val="8BE063"/>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100000"/>
            </a:lnSpc>
            <a:spcBef>
              <a:spcPct val="0"/>
            </a:spcBef>
            <a:spcAft>
              <a:spcPts val="0"/>
            </a:spcAft>
            <a:buNone/>
          </a:pPr>
          <a:r>
            <a:rPr lang="uk-UA" sz="2000" b="0" kern="1200" baseline="0" dirty="0">
              <a:solidFill>
                <a:schemeClr val="bg2"/>
              </a:solidFill>
              <a:latin typeface="Arial" panose="020B0604020202020204" pitchFamily="34" charset="0"/>
              <a:cs typeface="Arial" panose="020B0604020202020204" pitchFamily="34" charset="0"/>
            </a:rPr>
            <a:t>ЗАМІНА</a:t>
          </a:r>
          <a:endParaRPr lang="ru-RU" sz="2000" b="0" kern="1200" baseline="0" dirty="0">
            <a:solidFill>
              <a:schemeClr val="bg2"/>
            </a:solidFill>
            <a:latin typeface="Arial" panose="020B0604020202020204" pitchFamily="34" charset="0"/>
            <a:cs typeface="Arial" panose="020B0604020202020204" pitchFamily="34" charset="0"/>
          </a:endParaRPr>
        </a:p>
      </dsp:txBody>
      <dsp:txXfrm rot="-10800000">
        <a:off x="633299" y="431546"/>
        <a:ext cx="1388008" cy="431546"/>
      </dsp:txXfrm>
    </dsp:sp>
    <dsp:sp modelId="{1A243D49-06D5-4E0D-B370-40C67FFF0E74}">
      <dsp:nvSpPr>
        <dsp:cNvPr id="0" name=""/>
        <dsp:cNvSpPr/>
      </dsp:nvSpPr>
      <dsp:spPr>
        <a:xfrm rot="10800000">
          <a:off x="519210" y="863093"/>
          <a:ext cx="1616187" cy="431546"/>
        </a:xfrm>
        <a:prstGeom prst="trapezoid">
          <a:avLst>
            <a:gd name="adj" fmla="val 60157"/>
          </a:avLst>
        </a:prstGeom>
        <a:solidFill>
          <a:srgbClr val="FECC2C"/>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100000"/>
            </a:lnSpc>
            <a:spcBef>
              <a:spcPct val="0"/>
            </a:spcBef>
            <a:spcAft>
              <a:spcPts val="0"/>
            </a:spcAft>
            <a:buNone/>
          </a:pPr>
          <a:r>
            <a:rPr lang="uk-UA" sz="1000" b="0" kern="1200" baseline="0" dirty="0">
              <a:solidFill>
                <a:schemeClr val="bg1"/>
              </a:solidFill>
              <a:latin typeface="Arial" panose="020B0604020202020204" pitchFamily="34" charset="0"/>
              <a:cs typeface="Arial" panose="020B0604020202020204" pitchFamily="34" charset="0"/>
            </a:rPr>
            <a:t>ТЕХНІЧНІ ЗАПОБІЖНІ ЗАХОДИ</a:t>
          </a:r>
          <a:endParaRPr lang="ru-RU" sz="1000" b="0" kern="1200" baseline="0" dirty="0">
            <a:solidFill>
              <a:schemeClr val="bg1"/>
            </a:solidFill>
            <a:latin typeface="Arial" panose="020B0604020202020204" pitchFamily="34" charset="0"/>
            <a:cs typeface="Arial" panose="020B0604020202020204" pitchFamily="34" charset="0"/>
          </a:endParaRPr>
        </a:p>
      </dsp:txBody>
      <dsp:txXfrm rot="-10800000">
        <a:off x="802043" y="863093"/>
        <a:ext cx="1050521" cy="431546"/>
      </dsp:txXfrm>
    </dsp:sp>
    <dsp:sp modelId="{4BDB7130-85C2-4670-8D37-1FDAF37581E4}">
      <dsp:nvSpPr>
        <dsp:cNvPr id="0" name=""/>
        <dsp:cNvSpPr/>
      </dsp:nvSpPr>
      <dsp:spPr>
        <a:xfrm rot="10800000">
          <a:off x="778815" y="1294639"/>
          <a:ext cx="1096977" cy="431546"/>
        </a:xfrm>
        <a:prstGeom prst="trapezoid">
          <a:avLst>
            <a:gd name="adj" fmla="val 60157"/>
          </a:avLst>
        </a:prstGeom>
        <a:solidFill>
          <a:srgbClr val="F93B4A"/>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311150">
            <a:lnSpc>
              <a:spcPct val="100000"/>
            </a:lnSpc>
            <a:spcBef>
              <a:spcPct val="0"/>
            </a:spcBef>
            <a:spcAft>
              <a:spcPts val="0"/>
            </a:spcAft>
            <a:buNone/>
          </a:pPr>
          <a:r>
            <a:rPr lang="uk-UA" sz="700" b="0" kern="1200" baseline="0" dirty="0">
              <a:solidFill>
                <a:schemeClr val="bg2"/>
              </a:solidFill>
              <a:latin typeface="Arial" panose="020B0604020202020204" pitchFamily="34" charset="0"/>
              <a:cs typeface="Arial" panose="020B0604020202020204" pitchFamily="34" charset="0"/>
            </a:rPr>
            <a:t>АДМІНІСТРАТИВНІ ЗАПОБІЖНІ ЗАХОДИ</a:t>
          </a:r>
          <a:endParaRPr lang="ru-RU" sz="700" b="0" kern="1200" baseline="0" dirty="0">
            <a:solidFill>
              <a:schemeClr val="bg2"/>
            </a:solidFill>
            <a:latin typeface="Arial" panose="020B0604020202020204" pitchFamily="34" charset="0"/>
            <a:cs typeface="Arial" panose="020B0604020202020204" pitchFamily="34" charset="0"/>
          </a:endParaRPr>
        </a:p>
      </dsp:txBody>
      <dsp:txXfrm rot="-10800000">
        <a:off x="970786" y="1294639"/>
        <a:ext cx="713035" cy="431546"/>
      </dsp:txXfrm>
    </dsp:sp>
    <dsp:sp modelId="{9C8515D4-0D7F-4E57-8F4F-86024882B550}">
      <dsp:nvSpPr>
        <dsp:cNvPr id="0" name=""/>
        <dsp:cNvSpPr/>
      </dsp:nvSpPr>
      <dsp:spPr>
        <a:xfrm rot="10800000">
          <a:off x="1016485" y="1707427"/>
          <a:ext cx="609804" cy="480216"/>
        </a:xfrm>
        <a:prstGeom prst="trapezoid">
          <a:avLst>
            <a:gd name="adj" fmla="val 60157"/>
          </a:avLst>
        </a:prstGeom>
        <a:solidFill>
          <a:srgbClr val="950954"/>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ts val="0"/>
            </a:spcAft>
            <a:buNone/>
          </a:pPr>
          <a:endParaRPr lang="en-US" sz="1100" b="0" kern="1200" baseline="0" dirty="0">
            <a:solidFill>
              <a:schemeClr val="bg2"/>
            </a:solidFill>
            <a:latin typeface="Arial" panose="020B0604020202020204" pitchFamily="34" charset="0"/>
            <a:cs typeface="Arial" panose="020B0604020202020204" pitchFamily="34" charset="0"/>
          </a:endParaRPr>
        </a:p>
        <a:p>
          <a:pPr marL="0" lvl="0" indent="0" algn="ctr" defTabSz="488950">
            <a:lnSpc>
              <a:spcPct val="100000"/>
            </a:lnSpc>
            <a:spcBef>
              <a:spcPct val="0"/>
            </a:spcBef>
            <a:spcAft>
              <a:spcPts val="0"/>
            </a:spcAft>
            <a:buNone/>
          </a:pPr>
          <a:r>
            <a:rPr lang="uk-UA" sz="1100" b="0" kern="1200" baseline="0" dirty="0">
              <a:solidFill>
                <a:schemeClr val="bg2"/>
              </a:solidFill>
              <a:latin typeface="Arial" panose="020B0604020202020204" pitchFamily="34" charset="0"/>
              <a:cs typeface="Arial" panose="020B0604020202020204" pitchFamily="34" charset="0"/>
            </a:rPr>
            <a:t>ЗІЗ</a:t>
          </a:r>
          <a:endParaRPr lang="ru-RU" sz="1100" b="0" kern="1200" baseline="0" dirty="0">
            <a:solidFill>
              <a:schemeClr val="bg2"/>
            </a:solidFill>
            <a:latin typeface="Arial" panose="020B0604020202020204" pitchFamily="34" charset="0"/>
            <a:cs typeface="Arial" panose="020B0604020202020204" pitchFamily="34" charset="0"/>
          </a:endParaRPr>
        </a:p>
      </dsp:txBody>
      <dsp:txXfrm rot="-10800000">
        <a:off x="1016485" y="1707427"/>
        <a:ext cx="609804" cy="480216"/>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13/01/2023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174879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21461831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826FEE-2901-4F80-B040-94DEDE5C3EC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51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3661495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2294727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2494875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152120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954248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3236265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3518841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approach makes it unequivocally clear that employers and top management are responsible for ensuring compliance with legislation and, so far as is reasonably practicable, that the workplaces, machinery, equipment and processes under their control are safe and without risk to health</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733893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3795068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950638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3572302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1784632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14424674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9425862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30581080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25</a:t>
            </a:fld>
            <a:endParaRPr lang="en-GB"/>
          </a:p>
        </p:txBody>
      </p:sp>
    </p:spTree>
    <p:extLst>
      <p:ext uri="{BB962C8B-B14F-4D97-AF65-F5344CB8AC3E}">
        <p14:creationId xmlns:p14="http://schemas.microsoft.com/office/powerpoint/2010/main" val="15442348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D0826FEE-2901-4F80-B040-94DEDE5C3ECF}" type="slidenum">
              <a:rPr lang="en-GB" smtClean="0"/>
              <a:t>29</a:t>
            </a:fld>
            <a:endParaRPr lang="en-GB"/>
          </a:p>
        </p:txBody>
      </p:sp>
    </p:spTree>
    <p:extLst>
      <p:ext uri="{BB962C8B-B14F-4D97-AF65-F5344CB8AC3E}">
        <p14:creationId xmlns:p14="http://schemas.microsoft.com/office/powerpoint/2010/main" val="5980078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34064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40149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a:prstGeom prst="rect">
            <a:avLst/>
          </a:prstGeom>
        </p:spPr>
        <p:txBody>
          <a:bodyPr anchor="b" anchorCtr="0">
            <a:noAutofit/>
          </a:bodyPr>
          <a:lstStyle>
            <a:lvl1pPr>
              <a:defRPr sz="1000">
                <a:solidFill>
                  <a:schemeClr val="accent1"/>
                </a:solidFill>
              </a:defRPr>
            </a:lvl1pPr>
          </a:lstStyle>
          <a:p>
            <a:endParaRPr lang="en-GB"/>
          </a:p>
        </p:txBody>
      </p:sp>
      <p:sp>
        <p:nvSpPr>
          <p:cNvPr id="5" name="Footer Placeholder 4"/>
          <p:cNvSpPr>
            <a:spLocks noGrp="1"/>
          </p:cNvSpPr>
          <p:nvPr>
            <p:ph type="ftr" sz="quarter" idx="11"/>
          </p:nvPr>
        </p:nvSpPr>
        <p:spPr>
          <a:xfrm>
            <a:off x="490538" y="6858000"/>
            <a:ext cx="5605462" cy="180000"/>
          </a:xfrm>
          <a:prstGeom prst="rect">
            <a:avLst/>
          </a:prstGeom>
        </p:spPr>
        <p:txBody>
          <a:bodyPr>
            <a:noAutofit/>
          </a:bodyPr>
          <a:lstStyle>
            <a:lvl1pPr>
              <a:defRPr>
                <a:noFill/>
              </a:defRPr>
            </a:lvl1pPr>
          </a:lstStyle>
          <a:p>
            <a:r>
              <a:rPr lang="en-GB"/>
              <a:t>ILO Curriculum on Building Modern and Effective Labour Inspection Systems</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3521804"/>
            <a:ext cx="214312" cy="251584"/>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grpSp>
        <p:nvGrpSpPr>
          <p:cNvPr id="8" name="Групувати 7">
            <a:extLst>
              <a:ext uri="{FF2B5EF4-FFF2-40B4-BE49-F238E27FC236}">
                <a16:creationId xmlns:a16="http://schemas.microsoft.com/office/drawing/2014/main" id="{7F67E09E-330B-F877-536A-DE9C3996F7BE}"/>
              </a:ext>
            </a:extLst>
          </p:cNvPr>
          <p:cNvGrpSpPr/>
          <p:nvPr userDrawn="1"/>
        </p:nvGrpSpPr>
        <p:grpSpPr>
          <a:xfrm>
            <a:off x="490537" y="497014"/>
            <a:ext cx="1436197" cy="488006"/>
            <a:chOff x="0" y="0"/>
            <a:chExt cx="4763679" cy="1619154"/>
          </a:xfrm>
        </p:grpSpPr>
        <p:grpSp>
          <p:nvGrpSpPr>
            <p:cNvPr id="10" name="Групувати 9">
              <a:extLst>
                <a:ext uri="{FF2B5EF4-FFF2-40B4-BE49-F238E27FC236}">
                  <a16:creationId xmlns:a16="http://schemas.microsoft.com/office/drawing/2014/main" id="{5112EDE7-05E6-3F33-32C2-1EC57ECBC20B}"/>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8DF7357C-476F-5880-B642-4EEAD3436FAD}"/>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CBC75DD3-1AB3-F8D7-5E7D-F6130DA8876A}"/>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DF9116F5-3BEC-1AB5-C0DE-4E1669333713}"/>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EF59BD89-FF8B-3C9E-30CE-EA9E49406952}"/>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452EB124-5034-B8F3-8305-7DBBFE1825A3}"/>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4C80A617-6757-AD96-75AD-2599F682FC73}"/>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054CA848-56F7-97B0-8912-90D0F74FC85B}"/>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A5341F9B-129C-209F-E270-CEB904AEDFEF}"/>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C9CEEC5D-3935-E281-9820-C30A51709610}"/>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C002B21D-76D4-5BB3-E4F2-6B47F0B1AC62}"/>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B8A65CA3-5ED6-D149-F14F-07FF40C1E93A}"/>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95758D85-2482-D230-0112-CAD2ED4C78F8}"/>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E252B646-0E34-36F3-2DC1-F6E44D28C5BA}"/>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D7D7B2AE-12ED-592F-8075-66239A0265E6}"/>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B45CAF55-89CB-84A4-EE3F-27393636032B}"/>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0653D251-3DF2-1E1B-000F-661579AF2BE0}"/>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825E0884-5408-A73B-3A33-24E07E5CB604}"/>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AA8BDD73-AA83-5BE5-7523-3EC074AB82F6}"/>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30F27C3D-41A2-692C-B7F2-DC48D9782E62}"/>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71C2F567-B0F0-25A9-BFF6-B1BF74D4E2DD}"/>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6B98D11F-0BBC-DD82-1F91-BA854ACE6873}"/>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D463FAFA-595B-DF07-6DBD-1639A243D4BD}"/>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F4BC90DA-9CBE-9482-8D02-94ACD115D14F}"/>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65DBD6F3-B09F-619E-08CF-F6823F912CF5}"/>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B68EBA19-21A5-7AF4-0973-5E6F3F9651B1}"/>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1DA21D74-F374-140F-C8C6-B404B5B9848D}"/>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0279BF4A-4177-9B67-BD48-B539863A4508}"/>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36051E52-6519-69BC-DB6E-4AFDC0624DD0}"/>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C17068DF-F203-F0D8-5463-FF3DA1D65B9C}"/>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0894E44D-764F-BA35-5D2F-D5C12A88CC92}"/>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28980535-B0D0-3AEF-D5C9-490A9D32E9EE}"/>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5DC638C8-4B1F-14CB-C022-86E4EC28AF90}"/>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451C30BF-69EE-6FBA-4018-9E62747157E0}"/>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9966B1A7-70C4-8F49-C529-5C5AC10B66B7}"/>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CCC5D182-705F-4CA2-7670-00E1D5DD43FA}"/>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9A799ACD-42C3-82B5-EEEF-B6397948BCE8}"/>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39EB5CA8-6640-BA00-D83B-FC8CF6FCF6AE}"/>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9400436B-56E1-E876-F121-993685E0B1F9}"/>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4C332009-A9FC-667B-5CEE-57F0EC39B847}"/>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4B03B24A-1FCA-C323-0160-05498FDE5ECA}"/>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668039C1-3328-437A-8A92-590AFEF612FD}"/>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BEC0FD07-4FC6-9316-07EC-A6152D9BD08A}"/>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D03A6A15-4A59-C1D6-6FD4-B15C3D894759}"/>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129F5BEA-8A48-9221-913B-2DF64DC8FB5E}"/>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4157E55D-0C1E-873D-CEC1-0A205A498166}"/>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12CA337B-DC90-A407-302C-7D49929B56D7}"/>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40B77E72-B331-02DC-3822-D5E2746CD8DC}"/>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0332E363-0EC6-A8D2-A00B-F20F6AD8C1A1}"/>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5D6D56C4-ED85-29CB-C095-7BE7EC0B2026}"/>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A5BFF78D-1FB2-E063-B243-A11BBEE9490B}"/>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878BCF91-07F4-9571-1F29-9B375AA4F125}"/>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F9A5EDCF-1A51-B9CB-D2FF-826C772FE1A3}"/>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dirty="0"/>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21088" y="6867374"/>
            <a:ext cx="5605462" cy="180000"/>
          </a:xfrm>
          <a:prstGeom prst="rect">
            <a:avLst/>
          </a:prstGeom>
        </p:spPr>
        <p:txBody>
          <a:bodyPr>
            <a:noAutofit/>
          </a:bodyPr>
          <a:lstStyle>
            <a:lvl1pPr>
              <a:defRPr>
                <a:noFill/>
              </a:defRPr>
            </a:lvl1pPr>
          </a:lstStyle>
          <a:p>
            <a:r>
              <a:rPr lang="en-GB"/>
              <a:t>ILO Curriculum on Building Modern and Effective Labour Inspection Systems</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10" name="Групувати 9">
            <a:extLst>
              <a:ext uri="{FF2B5EF4-FFF2-40B4-BE49-F238E27FC236}">
                <a16:creationId xmlns:a16="http://schemas.microsoft.com/office/drawing/2014/main" id="{63E38B2C-6B11-50E3-1186-45469D787014}"/>
              </a:ext>
            </a:extLst>
          </p:cNvPr>
          <p:cNvGrpSpPr/>
          <p:nvPr userDrawn="1"/>
        </p:nvGrpSpPr>
        <p:grpSpPr>
          <a:xfrm>
            <a:off x="490537" y="497014"/>
            <a:ext cx="1436197" cy="488006"/>
            <a:chOff x="0" y="0"/>
            <a:chExt cx="4763679" cy="1619154"/>
          </a:xfrm>
        </p:grpSpPr>
        <p:grpSp>
          <p:nvGrpSpPr>
            <p:cNvPr id="11" name="Групувати 10">
              <a:extLst>
                <a:ext uri="{FF2B5EF4-FFF2-40B4-BE49-F238E27FC236}">
                  <a16:creationId xmlns:a16="http://schemas.microsoft.com/office/drawing/2014/main" id="{C2328D6A-D53E-31E9-A7AE-CD395FDBFDBA}"/>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6F28071C-EE08-952B-48B0-C60EC3EBA50D}"/>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64B1A7A2-2092-59EC-F1CD-E449CBD6BEF8}"/>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2CE614F9-1171-FC73-0715-505C01D40AAB}"/>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85F944A4-AAFA-0DA5-8AF7-E4EA553B06F1}"/>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1CE58089-FB0C-FBE2-0678-71FE5810A0AF}"/>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A3384DE2-6B4D-C783-B8ED-CC9071A6BFC9}"/>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6C4FDB58-02C4-0F10-15FE-7F869AEF635F}"/>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6E3D5004-186E-C36F-84C7-3E8125FC7B14}"/>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957714E0-9668-F950-211A-FEC03042C1D9}"/>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7113C08A-CF47-B9D4-4EEC-1335F5299E1C}"/>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488BBEEC-5E67-F8F9-5A6A-CC1F3DAB976B}"/>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57AAB267-9E7F-2204-05D0-A57ED34294EE}"/>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D0633698-0193-96DB-8D01-DF544E117020}"/>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61860570-9DD4-B98A-4313-9F8914FF2F52}"/>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EB0726A5-C175-68CF-B366-4891460D41DD}"/>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64D1C24E-8DD3-5BBA-5FE3-E3C4413A4E47}"/>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7616442C-5F42-0DAC-99DE-3D6FC0473F4B}"/>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9837304C-F456-C744-6F0A-63D6FA5BD247}"/>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8C36BE71-F3EF-336F-C33F-F5DFD679611C}"/>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0B2E7D47-E7AB-6582-FB05-AC3B90630070}"/>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4A9D64B2-12D2-4A05-8932-D9FD1C1CB683}"/>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699D1286-B106-6B15-2FAA-1C20ECBA730C}"/>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BC378C38-FBB8-20B7-8073-D9D2789CCF5F}"/>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127D65AB-D0EF-56DD-237E-6DACF26454E2}"/>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1B5D94B5-B795-2CAA-1D05-E2C9605C46B8}"/>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464B9FC3-A03C-BB9D-9BE7-E5ECF6343E12}"/>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D93C3F68-04A8-4F3A-CD2F-656E2E4DFF23}"/>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412F5ED0-5265-10B9-7426-EF57A8E43C37}"/>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9E506A9A-CA8E-76E6-1C6E-C8990026B35D}"/>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32545CC7-C60F-45E0-E11C-2BBE669F1E47}"/>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C81FAF8B-5AAA-FDA2-5908-7C571882691C}"/>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B87B5360-98BE-93A3-C335-F98E833DF461}"/>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55CDAB58-622E-78BD-E18F-B594C36600CD}"/>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F6AAE06B-661B-0A06-7F7B-0BB89991F7FB}"/>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551F30C4-C894-C586-EDD2-0F0B26E1935C}"/>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A5F43863-8D9A-A661-57D6-6945CA52A4FE}"/>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1B0FCF45-5B3F-AD82-3EC4-2179CF7D92CF}"/>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240AF0F1-215A-4BD0-A392-4FDC029E320C}"/>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207B22C3-C709-B6AC-4017-F9F38E9E74ED}"/>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9EC1A014-9B2F-5779-3737-FB94C7BB5BDC}"/>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399A0BAC-3A6B-78AB-E7E2-678A695BCF2E}"/>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09BAC4F1-24A7-E2E0-93FD-A5051FAFDFF6}"/>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B6E0145F-C486-716B-9E8C-D3D0972FD725}"/>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F854083D-7127-EFDF-FCE1-474A7E84CF77}"/>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C973B72B-B1DD-74FF-F243-030026C973DE}"/>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23F82CD3-5123-D920-2207-61B8E0A4E238}"/>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84AF19AB-04D0-9D56-A7CA-E572B091B825}"/>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657A4C05-AD6B-DE89-84F6-8A463FDCE949}"/>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FCADB4DE-73E4-E92F-9CEA-602D3DCD0049}"/>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D32713F3-B685-4601-CE32-EBDE9E6F6E22}"/>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5A859119-49BF-C371-701B-DA2114FB850F}"/>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87D14F0C-8413-B6AB-713B-181F1F043134}"/>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02038" y="6866325"/>
            <a:ext cx="5605462" cy="180000"/>
          </a:xfrm>
          <a:prstGeom prst="rect">
            <a:avLst/>
          </a:prstGeom>
        </p:spPr>
        <p:txBody>
          <a:bodyPr>
            <a:noAutofit/>
          </a:bodyPr>
          <a:lstStyle>
            <a:lvl1pPr>
              <a:defRPr>
                <a:noFill/>
              </a:defRPr>
            </a:lvl1pPr>
          </a:lstStyle>
          <a:p>
            <a:r>
              <a:rPr lang="en-GB"/>
              <a:t>ILO Curriculum on Building Modern and Effective Labour Inspection Systems</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nvGrpSpPr>
          <p:cNvPr id="11" name="Групувати 10">
            <a:extLst>
              <a:ext uri="{FF2B5EF4-FFF2-40B4-BE49-F238E27FC236}">
                <a16:creationId xmlns:a16="http://schemas.microsoft.com/office/drawing/2014/main" id="{DBD42A69-BD96-D5F3-E112-B9E3F6377852}"/>
              </a:ext>
            </a:extLst>
          </p:cNvPr>
          <p:cNvGrpSpPr/>
          <p:nvPr userDrawn="1"/>
        </p:nvGrpSpPr>
        <p:grpSpPr>
          <a:xfrm>
            <a:off x="490537" y="497014"/>
            <a:ext cx="1436197" cy="488006"/>
            <a:chOff x="0" y="0"/>
            <a:chExt cx="4763679" cy="1619154"/>
          </a:xfrm>
        </p:grpSpPr>
        <p:grpSp>
          <p:nvGrpSpPr>
            <p:cNvPr id="12" name="Групувати 11">
              <a:extLst>
                <a:ext uri="{FF2B5EF4-FFF2-40B4-BE49-F238E27FC236}">
                  <a16:creationId xmlns:a16="http://schemas.microsoft.com/office/drawing/2014/main" id="{B5BC8327-19D6-1CE5-8562-E54825E0758B}"/>
                </a:ext>
              </a:extLst>
            </p:cNvPr>
            <p:cNvGrpSpPr/>
            <p:nvPr userDrawn="1"/>
          </p:nvGrpSpPr>
          <p:grpSpPr>
            <a:xfrm>
              <a:off x="0" y="0"/>
              <a:ext cx="1942942" cy="1619154"/>
              <a:chOff x="0" y="0"/>
              <a:chExt cx="1942942" cy="1619154"/>
            </a:xfrm>
          </p:grpSpPr>
          <p:sp>
            <p:nvSpPr>
              <p:cNvPr id="44" name="Полілінія: фігура 43">
                <a:extLst>
                  <a:ext uri="{FF2B5EF4-FFF2-40B4-BE49-F238E27FC236}">
                    <a16:creationId xmlns:a16="http://schemas.microsoft.com/office/drawing/2014/main" id="{6A9BC617-1873-0A46-6344-5F8669FE3781}"/>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94A18846-331B-73C9-19FB-6BDD93E7D399}"/>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0E3669FF-5E8D-A209-1833-7B53309D926F}"/>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07FB280F-A44B-8052-FFBA-E4FEDB82D696}"/>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952C17F3-2552-7A2E-525F-C46BED87CF5D}"/>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4A36459B-F092-D555-4031-984D8884AB1A}"/>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8026DE4C-1579-0CAB-6092-4593906954E1}"/>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BF605949-B9CF-3CA2-66A7-2C6DACFA162A}"/>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B7530C84-6D71-F4E2-26A4-233DAA6C1743}"/>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7DCCAA39-B27C-4F2C-E1AC-CDB3062C87F9}"/>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7D2246A9-68BD-9394-3519-3249C15726A4}"/>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A9B718CE-C944-DC86-B633-03FD694070E8}"/>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4A0A65A3-F870-A5E9-E831-D4819F8ACE49}"/>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C3E62D5E-8AF7-F623-3BBC-FBB253A0C556}"/>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241BA827-6BC5-D5C4-5E7F-85424AAAA1CF}"/>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DC3D6DF7-526D-4684-949C-AD80CB7D7B4B}"/>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DB31A7AD-E100-40C2-D986-D53BFA2AB726}"/>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0AFD2166-2921-E7E0-0155-0DF7DD9A9B56}"/>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5F8169A4-E7FA-2915-3341-66D85622A3A7}"/>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366E6CBE-DC50-7D5A-5C67-CF99E2C6F0ED}"/>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4" name="Полілінія: фігура 63">
                <a:extLst>
                  <a:ext uri="{FF2B5EF4-FFF2-40B4-BE49-F238E27FC236}">
                    <a16:creationId xmlns:a16="http://schemas.microsoft.com/office/drawing/2014/main" id="{FB4473DB-76E2-3DE7-8C05-A0FACA7F9098}"/>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3" name="Групувати 12">
              <a:extLst>
                <a:ext uri="{FF2B5EF4-FFF2-40B4-BE49-F238E27FC236}">
                  <a16:creationId xmlns:a16="http://schemas.microsoft.com/office/drawing/2014/main" id="{9708913C-35EF-C6A2-4892-0B25C68DC292}"/>
                </a:ext>
              </a:extLst>
            </p:cNvPr>
            <p:cNvGrpSpPr/>
            <p:nvPr userDrawn="1"/>
          </p:nvGrpSpPr>
          <p:grpSpPr>
            <a:xfrm>
              <a:off x="2245684" y="169628"/>
              <a:ext cx="2517995" cy="1243691"/>
              <a:chOff x="2245684" y="169628"/>
              <a:chExt cx="2517995" cy="1243691"/>
            </a:xfrm>
          </p:grpSpPr>
          <p:sp>
            <p:nvSpPr>
              <p:cNvPr id="14" name="Полілінія: фігура 13">
                <a:extLst>
                  <a:ext uri="{FF2B5EF4-FFF2-40B4-BE49-F238E27FC236}">
                    <a16:creationId xmlns:a16="http://schemas.microsoft.com/office/drawing/2014/main" id="{2A65304A-2467-4870-CC8A-86FA86552A9E}"/>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E412BE5A-86AC-DD96-292A-C9242B23CE05}"/>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89EEC596-5354-396D-0E5E-2002AE67BE32}"/>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A3FE750D-2D76-4562-0D52-39CBCDBBFEC3}"/>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5A21CBD5-2988-9870-465A-0E54A53839CF}"/>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57378126-3C50-6252-24AB-F540EA6DEEF8}"/>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0443B895-5705-BCBA-1A83-0C55BBEB2601}"/>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208D2A1E-7166-D10C-E108-23C5A0D16C8C}"/>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6D742B5A-93E6-C814-9DFA-8725A317F57F}"/>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E6D81A96-641C-B727-14E0-0B67F61C7B79}"/>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2C2A2B33-5020-9777-556C-C2F63F6EA5E2}"/>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FA8FB455-6B89-E4B2-D5B8-0B9891FA9AD2}"/>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CA962407-E754-6AFE-6593-4470DDCC87A7}"/>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001242C5-B952-687E-EAB2-ABED88606ECE}"/>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3ECC7493-6E7C-6216-39A4-190ED18097FB}"/>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D35202C1-618F-8D1E-0B2F-29BE60361607}"/>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5D836BE5-5047-DFC7-B9F8-088C3A9F6941}"/>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FD28624B-65B0-8E09-B015-7434FE702F00}"/>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B4E30B12-3EE6-7BBC-6A2E-E1035AC2B8B3}"/>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4143EFF6-EA3B-3ECF-6C24-0A460E6C2028}"/>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AB0FC91C-6077-61E6-0FDF-32691866A85C}"/>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9B2F9A38-65FD-7C5F-700A-F2C12D5FCC05}"/>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6B75EE6B-6C98-E630-11FF-80C66E004C41}"/>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76F5DF63-0522-E994-1835-3CAB9C1DD4E9}"/>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3B439B88-8067-A87D-0E65-668BBA316FFB}"/>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B6603AA7-3D66-6088-201B-4A2AF72092B2}"/>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A6D8221E-E913-4171-9424-BB817F0FE386}"/>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BA13A154-FACB-C305-6B39-E77AF02D53E1}"/>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23948F4C-429E-9AEA-BA29-18E34EDD7ECB}"/>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3" name="Полілінія: фігура 42">
                <a:extLst>
                  <a:ext uri="{FF2B5EF4-FFF2-40B4-BE49-F238E27FC236}">
                    <a16:creationId xmlns:a16="http://schemas.microsoft.com/office/drawing/2014/main" id="{093C1ED9-4E46-C142-3290-A4CF2FA57B73}"/>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02038" y="6866325"/>
            <a:ext cx="5605462" cy="180000"/>
          </a:xfrm>
          <a:prstGeom prst="rect">
            <a:avLst/>
          </a:prstGeom>
        </p:spPr>
        <p:txBody>
          <a:bodyPr>
            <a:noAutofit/>
          </a:bodyPr>
          <a:lstStyle>
            <a:lvl1pPr>
              <a:defRPr>
                <a:noFill/>
              </a:defRPr>
            </a:lvl1pPr>
          </a:lstStyle>
          <a:p>
            <a:r>
              <a:rPr lang="en-GB"/>
              <a:t>ILO Curriculum on Building Modern and Effective Labour Inspection Systems</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grpSp>
        <p:nvGrpSpPr>
          <p:cNvPr id="8" name="Групувати 7">
            <a:extLst>
              <a:ext uri="{FF2B5EF4-FFF2-40B4-BE49-F238E27FC236}">
                <a16:creationId xmlns:a16="http://schemas.microsoft.com/office/drawing/2014/main" id="{485DB5AC-627A-52FA-B54F-4150C28479F8}"/>
              </a:ext>
            </a:extLst>
          </p:cNvPr>
          <p:cNvGrpSpPr/>
          <p:nvPr userDrawn="1"/>
        </p:nvGrpSpPr>
        <p:grpSpPr>
          <a:xfrm>
            <a:off x="490537" y="497014"/>
            <a:ext cx="1436197" cy="488006"/>
            <a:chOff x="0" y="0"/>
            <a:chExt cx="4763679" cy="1619154"/>
          </a:xfrm>
        </p:grpSpPr>
        <p:grpSp>
          <p:nvGrpSpPr>
            <p:cNvPr id="11" name="Групувати 10">
              <a:extLst>
                <a:ext uri="{FF2B5EF4-FFF2-40B4-BE49-F238E27FC236}">
                  <a16:creationId xmlns:a16="http://schemas.microsoft.com/office/drawing/2014/main" id="{8C59557D-4879-76BF-47A0-D4592FCEA782}"/>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2966EA87-72E9-3E62-568A-58E1D0DBEBDA}"/>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1B40409A-54E4-CEFB-3DCD-EFEBBE33F7DB}"/>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75E5FB2C-A5B7-00B9-8E82-E83D6DA51D54}"/>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44D778A0-B91D-D392-E1EE-38730F2E82AD}"/>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1D49A69B-4EE0-3207-1886-1B310E95764C}"/>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41C55B0E-1470-0480-E6D0-4EFDD0E27C26}"/>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7249FDEF-BD1F-0C14-0111-6871DECBFB0F}"/>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7D136383-A312-383F-1068-1D0D85A27C25}"/>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AAC1139E-4D49-3E58-BB01-514823DADF91}"/>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D09DA4DA-DEAA-A0AD-FEB1-D9317512B6BC}"/>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2C23D89F-AF47-05F3-B23C-03EF235106DF}"/>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5864837D-A931-6DF0-58A6-B726F18C4147}"/>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CAAD880B-8140-3D1C-2A7A-BFE8BD32577A}"/>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86FEF68E-3F77-EDCF-EB0A-0A5EEDD00C5E}"/>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38803EC5-A665-6605-F590-FD532F3B1BD3}"/>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3BD1439B-236B-5FC6-1483-3D2F23D060A3}"/>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3DD1C1F9-2221-C160-3265-14D5986FDFA9}"/>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F74D4456-0C9F-0A9B-59FC-2E9700A300A1}"/>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C6D04540-8A4D-4C25-781F-DBDD887C2A60}"/>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29E7F19B-B0A6-F38B-9EDF-FD7815F96B81}"/>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9EB5B678-946D-DBF1-C8FF-00FD09A7BBBC}"/>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D817072E-97B8-7F14-9C8C-4C8F9718A3C3}"/>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5A440947-478E-5385-D3A0-F75685F00194}"/>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B6F6BE13-3E5C-1799-4F59-606A285C8F83}"/>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CC7AB739-5160-99EE-9735-D39517C76E5E}"/>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E96F5589-FE94-2127-C9D8-A5F36D9CE478}"/>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FA7542FC-6E87-2ADD-BC0D-767BEEBCABF1}"/>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E5315157-E563-BF45-6A3B-80C1924D4895}"/>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87269ED0-1377-E9EE-8493-51B58809AA00}"/>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E41CA711-D528-B23C-B18D-24C60652F4AB}"/>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07D187FE-11FD-9F3C-97BE-854E6072B337}"/>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9A93E3D5-0DF0-3CF1-7120-70498B31F38D}"/>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D7596A02-6713-3A2E-3835-DB5F49822E69}"/>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19D868A7-2B3D-89EF-80A6-9D39EAA79B14}"/>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0120132E-0791-4CC8-92EC-C2CA022490AF}"/>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EAD6DDFD-BE32-CC94-F824-AD71E4AD9FA0}"/>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CF6418EF-3A32-F0FB-419B-B7672A6EA339}"/>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7FA24DC0-9BDD-870F-3DE5-116C1A277960}"/>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CA051B98-71A8-2DC2-CE23-DFFB0DF303D6}"/>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CB0B8DB5-BC6C-674C-0955-50F528D343C5}"/>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568812D5-2402-BE0B-11FD-F75280E8D216}"/>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194868EF-9B37-1916-E426-FD6C245CF9FA}"/>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8F8DC2ED-193C-15F5-9DD1-373E89260F10}"/>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C6DCB9FC-9FEC-45E7-CF32-775522D0E586}"/>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6FC73730-2F21-CEB8-3203-37ACA290BEB7}"/>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34F71CAB-AFD9-5730-132F-8FBCD86237AE}"/>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E25D6A82-B7F5-B98C-2428-3D69D76C11E1}"/>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BF7D5354-58B4-72F8-F23F-88833DBA8037}"/>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6FB85ADE-42ED-1E6B-14B3-10169529554C}"/>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EACF6946-42F9-A423-1453-75B2D985C947}"/>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E841855A-C982-9322-FBBD-1187BB35BA9E}"/>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F954222B-629B-A82A-D0D1-D2B8DA37C2B2}"/>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02038" y="6870450"/>
            <a:ext cx="5605462" cy="180000"/>
          </a:xfrm>
          <a:prstGeom prst="rect">
            <a:avLst/>
          </a:prstGeom>
        </p:spPr>
        <p:txBody>
          <a:bodyPr>
            <a:noAutofit/>
          </a:bodyPr>
          <a:lstStyle>
            <a:lvl1pPr>
              <a:defRPr>
                <a:noFill/>
              </a:defRPr>
            </a:lvl1pPr>
          </a:lstStyle>
          <a:p>
            <a:r>
              <a:rPr lang="en-GB"/>
              <a:t>ILO Curriculum on Building Modern and Effective Labour Inspection Systems</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8" name="Групувати 7">
            <a:extLst>
              <a:ext uri="{FF2B5EF4-FFF2-40B4-BE49-F238E27FC236}">
                <a16:creationId xmlns:a16="http://schemas.microsoft.com/office/drawing/2014/main" id="{FCF9CAEE-F555-9708-E5BB-1B92EAF80637}"/>
              </a:ext>
            </a:extLst>
          </p:cNvPr>
          <p:cNvGrpSpPr/>
          <p:nvPr userDrawn="1"/>
        </p:nvGrpSpPr>
        <p:grpSpPr>
          <a:xfrm>
            <a:off x="490537" y="497014"/>
            <a:ext cx="1436197" cy="488006"/>
            <a:chOff x="0" y="0"/>
            <a:chExt cx="4763679" cy="1619154"/>
          </a:xfrm>
          <a:solidFill>
            <a:schemeClr val="bg1"/>
          </a:solidFill>
        </p:grpSpPr>
        <p:grpSp>
          <p:nvGrpSpPr>
            <p:cNvPr id="10" name="Групувати 9">
              <a:extLst>
                <a:ext uri="{FF2B5EF4-FFF2-40B4-BE49-F238E27FC236}">
                  <a16:creationId xmlns:a16="http://schemas.microsoft.com/office/drawing/2014/main" id="{80363318-7873-F921-E73C-BB636C596A82}"/>
                </a:ext>
              </a:extLst>
            </p:cNvPr>
            <p:cNvGrpSpPr/>
            <p:nvPr userDrawn="1"/>
          </p:nvGrpSpPr>
          <p:grpSpPr>
            <a:xfrm>
              <a:off x="0" y="0"/>
              <a:ext cx="1942942" cy="1619154"/>
              <a:chOff x="0" y="0"/>
              <a:chExt cx="1942942" cy="1619154"/>
            </a:xfrm>
            <a:grpFill/>
          </p:grpSpPr>
          <p:sp>
            <p:nvSpPr>
              <p:cNvPr id="42" name="Полілінія: фігура 41">
                <a:extLst>
                  <a:ext uri="{FF2B5EF4-FFF2-40B4-BE49-F238E27FC236}">
                    <a16:creationId xmlns:a16="http://schemas.microsoft.com/office/drawing/2014/main" id="{C040FDCB-16DC-ADC7-95DC-3ABCE76EC99B}"/>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3" name="Полілінія: фігура 42">
                <a:extLst>
                  <a:ext uri="{FF2B5EF4-FFF2-40B4-BE49-F238E27FC236}">
                    <a16:creationId xmlns:a16="http://schemas.microsoft.com/office/drawing/2014/main" id="{BAADE77D-244F-7DD9-E68D-8E706429C724}"/>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D80DCE94-7273-87FC-13DC-3D84107C4B08}"/>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4A04B80E-C899-4A57-8020-CA60E01EADA8}"/>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80BE5E88-0C02-F391-F719-9159776E3681}"/>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9ED4A5CA-E3F0-229C-3A11-808104FFD090}"/>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2DC194BD-85AE-29F4-03C8-140844EFFBA7}"/>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594A404D-A09D-00C7-9F86-B93D78C40ADC}"/>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43B87D3E-5156-5B18-6DA6-9C9CD434DD05}"/>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CC102504-6382-B00D-D2E6-0FCA40FD20C5}"/>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351A5FB8-019E-0590-7794-E24088712F05}"/>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20B6615F-C852-F76B-9B79-B596E74FD257}"/>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086731E5-4694-2A0E-C446-C537713AB708}"/>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FA0FC12C-6CA8-3052-1696-3F1766988006}"/>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B376B7E6-BB62-E415-21D6-AA407B112D01}"/>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82C67959-57D3-31C5-B003-DA1389DC7E5D}"/>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C760A68D-824D-702F-EB26-7233D181B6F5}"/>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F3ABD04E-E7BF-27F9-7CB8-A10970CB322A}"/>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9FCA5FC3-4203-ACAA-DF2C-FB12741A0900}"/>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5C3E1EE0-8DD0-5412-AFC7-46531E7774D5}"/>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1FB96F13-90C0-D9CC-E23A-828A00267269}"/>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1" name="Групувати 10">
              <a:extLst>
                <a:ext uri="{FF2B5EF4-FFF2-40B4-BE49-F238E27FC236}">
                  <a16:creationId xmlns:a16="http://schemas.microsoft.com/office/drawing/2014/main" id="{8AB4A2CE-57DD-15BC-DCAB-E60ED956BF48}"/>
                </a:ext>
              </a:extLst>
            </p:cNvPr>
            <p:cNvGrpSpPr/>
            <p:nvPr userDrawn="1"/>
          </p:nvGrpSpPr>
          <p:grpSpPr>
            <a:xfrm>
              <a:off x="2245684" y="169628"/>
              <a:ext cx="2517995" cy="1243691"/>
              <a:chOff x="2245684" y="169628"/>
              <a:chExt cx="2517995" cy="1243691"/>
            </a:xfrm>
            <a:grpFill/>
          </p:grpSpPr>
          <p:sp>
            <p:nvSpPr>
              <p:cNvPr id="12" name="Полілінія: фігура 11">
                <a:extLst>
                  <a:ext uri="{FF2B5EF4-FFF2-40B4-BE49-F238E27FC236}">
                    <a16:creationId xmlns:a16="http://schemas.microsoft.com/office/drawing/2014/main" id="{8EDA02EF-5F53-7682-2F08-7B5FA93B268A}"/>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3" name="Полілінія: фігура 12">
                <a:extLst>
                  <a:ext uri="{FF2B5EF4-FFF2-40B4-BE49-F238E27FC236}">
                    <a16:creationId xmlns:a16="http://schemas.microsoft.com/office/drawing/2014/main" id="{82C78448-9888-069C-9349-AD48FD867853}"/>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6F079A7B-C943-0DAD-3C5D-7875A57B7F90}"/>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DF022AA8-CE18-8D6B-AE1F-946A8961A399}"/>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1680035D-8C42-F126-9D58-7EBA1ACB924E}"/>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045B8D01-534B-C41C-2143-240BB73C5519}"/>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FEBA8644-6D59-DC2B-2A90-5F7E91BB2784}"/>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E7EF43CE-41E0-189C-AE5C-8ABB6F00F093}"/>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9989D66A-1293-427A-C174-461CC0057615}"/>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C7B04057-9DB0-93B6-1434-65AA7ECF47D3}"/>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7D464DD1-17EB-DB4F-242A-63F42FD092C6}"/>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C7A7685D-F04E-01A2-5BA4-72D5972F788A}"/>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54B13504-3615-F814-07A7-916645D7FABD}"/>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55E7F8CA-FC4B-829E-810B-96EFDB35B619}"/>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24638AA0-2802-F0A3-978F-9F80C662E12C}"/>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990B53A3-5BEF-C135-9B43-C2C8C7E8167B}"/>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14C24884-D759-815B-ADD2-96E9DF3F96B2}"/>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8FDDDC1E-8C10-DC1B-6603-3DBCB877D6F3}"/>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0BEB0010-BDD8-BF51-BB12-6605AEA602FB}"/>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FC82A156-E8CE-40EB-DF0C-A6BE00E56C5B}"/>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932B4031-8ADC-47B9-6580-0991D78A97B5}"/>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9FB68E7C-6B1A-F4DF-D742-0B4B971EAC87}"/>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05F73749-BE01-EC84-E7B8-8AFDCC393C41}"/>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280CB8FA-60AA-7607-3B1E-F8197FF18031}"/>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BB7709FD-D560-2B29-9BDB-8C7718846A6C}"/>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24307AE3-D742-5CE9-86CD-840B0F3FAC5D}"/>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D88A8196-3514-DA91-5173-89F737DB2B32}"/>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5F6B3268-38E4-5D67-4F6B-604422D8EBA5}"/>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FAC2AC0B-FC95-9CA2-3C62-882899779BA3}"/>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8AFF105E-E016-973C-AE38-EE7B2E91952D}"/>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grp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490538" y="6870450"/>
            <a:ext cx="2743200" cy="216000"/>
          </a:xfrm>
          <a:prstGeom prst="rect">
            <a:avLst/>
          </a:prstGeom>
        </p:spPr>
        <p:txBody>
          <a:bodyPr>
            <a:noAutofit/>
          </a:bodyPr>
          <a:lstStyle/>
          <a:p>
            <a:endParaRPr lang="en-GB"/>
          </a:p>
        </p:txBody>
      </p:sp>
      <p:sp>
        <p:nvSpPr>
          <p:cNvPr id="5" name="Footer Placeholder 4"/>
          <p:cNvSpPr>
            <a:spLocks noGrp="1"/>
          </p:cNvSpPr>
          <p:nvPr>
            <p:ph type="ftr" sz="quarter" idx="11"/>
          </p:nvPr>
        </p:nvSpPr>
        <p:spPr>
          <a:xfrm>
            <a:off x="3649663" y="6870450"/>
            <a:ext cx="5605462" cy="180000"/>
          </a:xfrm>
          <a:prstGeom prst="rect">
            <a:avLst/>
          </a:prstGeom>
        </p:spPr>
        <p:txBody>
          <a:bodyPr>
            <a:noAutofit/>
          </a:bodyPr>
          <a:lstStyle>
            <a:lvl1pPr>
              <a:defRPr>
                <a:noFill/>
              </a:defRPr>
            </a:lvl1pPr>
          </a:lstStyle>
          <a:p>
            <a:r>
              <a:rPr lang="en-GB"/>
              <a:t>ILO Curriculum on Building Modern and Effective Labour Inspection Systems</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grpSp>
        <p:nvGrpSpPr>
          <p:cNvPr id="8" name="Групувати 7">
            <a:extLst>
              <a:ext uri="{FF2B5EF4-FFF2-40B4-BE49-F238E27FC236}">
                <a16:creationId xmlns:a16="http://schemas.microsoft.com/office/drawing/2014/main" id="{D6A62A4F-4199-4871-8086-A84B6313650B}"/>
              </a:ext>
            </a:extLst>
          </p:cNvPr>
          <p:cNvGrpSpPr/>
          <p:nvPr userDrawn="1"/>
        </p:nvGrpSpPr>
        <p:grpSpPr>
          <a:xfrm>
            <a:off x="490537" y="497014"/>
            <a:ext cx="1436197" cy="488006"/>
            <a:chOff x="0" y="0"/>
            <a:chExt cx="4763679" cy="1619154"/>
          </a:xfrm>
        </p:grpSpPr>
        <p:grpSp>
          <p:nvGrpSpPr>
            <p:cNvPr id="11" name="Групувати 10">
              <a:extLst>
                <a:ext uri="{FF2B5EF4-FFF2-40B4-BE49-F238E27FC236}">
                  <a16:creationId xmlns:a16="http://schemas.microsoft.com/office/drawing/2014/main" id="{B3537DA9-769E-440D-7F03-F1C516F3DA79}"/>
                </a:ext>
              </a:extLst>
            </p:cNvPr>
            <p:cNvGrpSpPr/>
            <p:nvPr userDrawn="1"/>
          </p:nvGrpSpPr>
          <p:grpSpPr>
            <a:xfrm>
              <a:off x="0" y="0"/>
              <a:ext cx="1942942" cy="1619154"/>
              <a:chOff x="0" y="0"/>
              <a:chExt cx="1942942" cy="1619154"/>
            </a:xfrm>
          </p:grpSpPr>
          <p:sp>
            <p:nvSpPr>
              <p:cNvPr id="43" name="Полілінія: фігура 42">
                <a:extLst>
                  <a:ext uri="{FF2B5EF4-FFF2-40B4-BE49-F238E27FC236}">
                    <a16:creationId xmlns:a16="http://schemas.microsoft.com/office/drawing/2014/main" id="{556AC707-22D9-200B-868B-C09EF0E70A03}"/>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341051A0-2F70-BB06-3862-F15B30CB3DCD}"/>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AD5CA426-C686-B456-AECB-7EFDDC5CC11F}"/>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56566212-09B9-CB90-FE65-252C7B89DFB8}"/>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62ECF45F-23E6-AF79-0FCC-B1B74658A077}"/>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5E77CC27-9999-0F4C-C70E-20088381F6F6}"/>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4FB43325-5AC2-C734-B607-2BB8812E959C}"/>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3D79D630-B35D-A216-3918-F7529729EC66}"/>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F0A2378B-A1F3-DA9E-9FF8-96A7977ED5D0}"/>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4325A354-0AEB-1C3B-C1E4-92D2D2AE6841}"/>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0583F6AA-7D9D-5E0A-5D82-A70EA98753C9}"/>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A1785506-9652-E293-FAC9-05E98BE73008}"/>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0B76EB00-0C81-846D-F592-87DFAA8A38B8}"/>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1AF9FED7-D2D7-BF4D-4399-C4BF366250F9}"/>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BFF4C127-973D-1B6B-48A2-62B7EB5613D7}"/>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F0066804-98C0-AE4E-48DB-381DBEE6B020}"/>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5100B6C0-8B9B-EECF-751B-76D4295C94ED}"/>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850E875F-1E50-BEE2-8DDA-3A025222BF96}"/>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941E090D-00B6-56FF-6D51-19C2749FB6A0}"/>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2" name="Полілінія: фігура 61">
                <a:extLst>
                  <a:ext uri="{FF2B5EF4-FFF2-40B4-BE49-F238E27FC236}">
                    <a16:creationId xmlns:a16="http://schemas.microsoft.com/office/drawing/2014/main" id="{0C397F3F-81EE-EEBF-3382-D6D61D7D39F0}"/>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3" name="Полілінія: фігура 62">
                <a:extLst>
                  <a:ext uri="{FF2B5EF4-FFF2-40B4-BE49-F238E27FC236}">
                    <a16:creationId xmlns:a16="http://schemas.microsoft.com/office/drawing/2014/main" id="{A709B543-4A76-8B20-AE9E-6DC642C4DFFA}"/>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12" name="Групувати 11">
              <a:extLst>
                <a:ext uri="{FF2B5EF4-FFF2-40B4-BE49-F238E27FC236}">
                  <a16:creationId xmlns:a16="http://schemas.microsoft.com/office/drawing/2014/main" id="{67EA85FD-FA78-6D84-F685-57C03FE8706C}"/>
                </a:ext>
              </a:extLst>
            </p:cNvPr>
            <p:cNvGrpSpPr/>
            <p:nvPr userDrawn="1"/>
          </p:nvGrpSpPr>
          <p:grpSpPr>
            <a:xfrm>
              <a:off x="2245684" y="169628"/>
              <a:ext cx="2517995" cy="1243691"/>
              <a:chOff x="2245684" y="169628"/>
              <a:chExt cx="2517995" cy="1243691"/>
            </a:xfrm>
          </p:grpSpPr>
          <p:sp>
            <p:nvSpPr>
              <p:cNvPr id="13" name="Полілінія: фігура 12">
                <a:extLst>
                  <a:ext uri="{FF2B5EF4-FFF2-40B4-BE49-F238E27FC236}">
                    <a16:creationId xmlns:a16="http://schemas.microsoft.com/office/drawing/2014/main" id="{569027DD-796D-58D2-1969-CA4DAE0CE192}"/>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8D749E19-1DA4-8F89-B965-133034AC45B5}"/>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F7853909-82B7-B865-F3EB-21DE10219531}"/>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951A9A39-3D80-6E45-039E-459EB6F8C3BC}"/>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CE9E1B08-D019-C442-6407-DE2E909D7DDC}"/>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DF21FD35-9674-91B2-254B-620593DC265F}"/>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C78F5ACE-84A5-CC71-C50F-56284DAAE537}"/>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CB3110D0-BF4F-BD39-8768-E1226CD700D3}"/>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C441B7A8-998A-FD8F-260C-C10B980A11CA}"/>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3DBDAE68-882F-97FE-9E0A-B82C3889C3B1}"/>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F3099C17-8984-3D24-DD51-2565B2E52C11}"/>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5F88B7E9-28A5-818C-2D60-B810FE3C0294}"/>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FFB4D3B2-FC7F-32E6-3630-5722F038997A}"/>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6A174A04-B44E-C25F-3357-50035225D0E7}"/>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1642341C-92CE-DBC8-2FE9-F9EB4E7E6DD4}"/>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8B0D1F31-BF08-80DD-BFE3-4230E51D5D99}"/>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77869D73-3727-659F-F306-D9BD76AC2C49}"/>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DB55D1BC-62B7-CFD8-BD76-A3127E0C865B}"/>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27D83A37-93CE-FD45-17BA-064316D634DC}"/>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A65A81E2-7549-439D-9065-7A357A28B377}"/>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4F334720-B9D9-1642-EC72-EFA1E416C621}"/>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B7A7E3A2-A148-BA55-23D9-23B0BF43AEB7}"/>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675C3BF9-6381-2E0D-BF55-3D4C9E71D807}"/>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2EBEE5AD-1723-769B-6A2A-4F10788D463F}"/>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CC89BC00-5416-987F-54D3-B69C0283A80D}"/>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D91E51AE-BF2D-4DE9-D611-B4AAF8CE9F63}"/>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2AB07D90-8887-0060-0B2D-423877139A90}"/>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6B86D23C-8111-D76A-07E7-51D33EDF53F2}"/>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1" name="Полілінія: фігура 40">
                <a:extLst>
                  <a:ext uri="{FF2B5EF4-FFF2-40B4-BE49-F238E27FC236}">
                    <a16:creationId xmlns:a16="http://schemas.microsoft.com/office/drawing/2014/main" id="{0BB9DCC3-8BBF-EC2C-5B5C-A3DBB75C7A47}"/>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2D4DEE0C-58A4-C167-8DF9-1A0DBAB28437}"/>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490538" y="6870450"/>
            <a:ext cx="2743200" cy="216000"/>
          </a:xfrm>
          <a:prstGeom prst="rect">
            <a:avLst/>
          </a:prstGeom>
        </p:spPr>
        <p:txBody>
          <a:bodyPr/>
          <a:lstStyle/>
          <a:p>
            <a:endParaRPr lang="en-GB"/>
          </a:p>
        </p:txBody>
      </p:sp>
      <p:sp>
        <p:nvSpPr>
          <p:cNvPr id="4" name="Footer Placeholder 3"/>
          <p:cNvSpPr>
            <a:spLocks noGrp="1"/>
          </p:cNvSpPr>
          <p:nvPr>
            <p:ph type="ftr" sz="quarter" idx="11"/>
          </p:nvPr>
        </p:nvSpPr>
        <p:spPr>
          <a:xfrm>
            <a:off x="490538" y="6337302"/>
            <a:ext cx="5605462" cy="180000"/>
          </a:xfrm>
          <a:prstGeom prst="rect">
            <a:avLst/>
          </a:prstGeom>
        </p:spPr>
        <p:txBody>
          <a:bodyPr/>
          <a:lstStyle/>
          <a:p>
            <a:r>
              <a:rPr lang="en-GB"/>
              <a:t>ILO Curriculum on Building Modern and Effective Labour Inspection Systems</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11" name="Picture 10"/>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1057063" y="6417158"/>
            <a:ext cx="644400" cy="172266"/>
          </a:xfrm>
          <a:prstGeom prst="rect">
            <a:avLst/>
          </a:prstGeom>
        </p:spPr>
      </p:pic>
      <p:grpSp>
        <p:nvGrpSpPr>
          <p:cNvPr id="4" name="Групувати 3">
            <a:extLst>
              <a:ext uri="{FF2B5EF4-FFF2-40B4-BE49-F238E27FC236}">
                <a16:creationId xmlns:a16="http://schemas.microsoft.com/office/drawing/2014/main" id="{A72B7E7C-BA29-AB46-9256-A4BACBD7A3C1}"/>
              </a:ext>
            </a:extLst>
          </p:cNvPr>
          <p:cNvGrpSpPr/>
          <p:nvPr userDrawn="1"/>
        </p:nvGrpSpPr>
        <p:grpSpPr>
          <a:xfrm>
            <a:off x="490537" y="497014"/>
            <a:ext cx="1436197" cy="488006"/>
            <a:chOff x="0" y="0"/>
            <a:chExt cx="4763679" cy="1619154"/>
          </a:xfrm>
        </p:grpSpPr>
        <p:grpSp>
          <p:nvGrpSpPr>
            <p:cNvPr id="5" name="Групувати 4">
              <a:extLst>
                <a:ext uri="{FF2B5EF4-FFF2-40B4-BE49-F238E27FC236}">
                  <a16:creationId xmlns:a16="http://schemas.microsoft.com/office/drawing/2014/main" id="{5A791FD4-626A-78A0-A811-AB0239A9B0B5}"/>
                </a:ext>
              </a:extLst>
            </p:cNvPr>
            <p:cNvGrpSpPr/>
            <p:nvPr userDrawn="1"/>
          </p:nvGrpSpPr>
          <p:grpSpPr>
            <a:xfrm>
              <a:off x="0" y="0"/>
              <a:ext cx="1942942" cy="1619154"/>
              <a:chOff x="0" y="0"/>
              <a:chExt cx="1942942" cy="1619154"/>
            </a:xfrm>
          </p:grpSpPr>
          <p:sp>
            <p:nvSpPr>
              <p:cNvPr id="41" name="Полілінія: фігура 40">
                <a:extLst>
                  <a:ext uri="{FF2B5EF4-FFF2-40B4-BE49-F238E27FC236}">
                    <a16:creationId xmlns:a16="http://schemas.microsoft.com/office/drawing/2014/main" id="{64C5D1A2-C0AE-DA2F-9BD5-C20DDEF9BBBD}"/>
                  </a:ext>
                </a:extLst>
              </p:cNvPr>
              <p:cNvSpPr/>
              <p:nvPr userDrawn="1"/>
            </p:nvSpPr>
            <p:spPr>
              <a:xfrm>
                <a:off x="764037" y="349186"/>
                <a:ext cx="510254" cy="725138"/>
              </a:xfrm>
              <a:custGeom>
                <a:avLst/>
                <a:gdLst>
                  <a:gd name="connsiteX0" fmla="*/ 192215 w 510254"/>
                  <a:gd name="connsiteY0" fmla="*/ 34862 h 725138"/>
                  <a:gd name="connsiteX1" fmla="*/ 230315 w 510254"/>
                  <a:gd name="connsiteY1" fmla="*/ 34862 h 725138"/>
                  <a:gd name="connsiteX2" fmla="*/ 230315 w 510254"/>
                  <a:gd name="connsiteY2" fmla="*/ 0 h 725138"/>
                  <a:gd name="connsiteX3" fmla="*/ 0 w 510254"/>
                  <a:gd name="connsiteY3" fmla="*/ 0 h 725138"/>
                  <a:gd name="connsiteX4" fmla="*/ 0 w 510254"/>
                  <a:gd name="connsiteY4" fmla="*/ 34862 h 725138"/>
                  <a:gd name="connsiteX5" fmla="*/ 38386 w 510254"/>
                  <a:gd name="connsiteY5" fmla="*/ 34862 h 725138"/>
                  <a:gd name="connsiteX6" fmla="*/ 68866 w 510254"/>
                  <a:gd name="connsiteY6" fmla="*/ 63055 h 725138"/>
                  <a:gd name="connsiteX7" fmla="*/ 68866 w 510254"/>
                  <a:gd name="connsiteY7" fmla="*/ 661130 h 725138"/>
                  <a:gd name="connsiteX8" fmla="*/ 38386 w 510254"/>
                  <a:gd name="connsiteY8" fmla="*/ 689324 h 725138"/>
                  <a:gd name="connsiteX9" fmla="*/ 0 w 510254"/>
                  <a:gd name="connsiteY9" fmla="*/ 689324 h 725138"/>
                  <a:gd name="connsiteX10" fmla="*/ 0 w 510254"/>
                  <a:gd name="connsiteY10" fmla="*/ 724186 h 725138"/>
                  <a:gd name="connsiteX11" fmla="*/ 230315 w 510254"/>
                  <a:gd name="connsiteY11" fmla="*/ 724186 h 725138"/>
                  <a:gd name="connsiteX12" fmla="*/ 479774 w 510254"/>
                  <a:gd name="connsiteY12" fmla="*/ 725138 h 725138"/>
                  <a:gd name="connsiteX13" fmla="*/ 510254 w 510254"/>
                  <a:gd name="connsiteY13" fmla="*/ 614744 h 725138"/>
                  <a:gd name="connsiteX14" fmla="*/ 510254 w 510254"/>
                  <a:gd name="connsiteY14" fmla="*/ 610743 h 725138"/>
                  <a:gd name="connsiteX15" fmla="*/ 492919 w 510254"/>
                  <a:gd name="connsiteY15" fmla="*/ 606933 h 725138"/>
                  <a:gd name="connsiteX16" fmla="*/ 453676 w 510254"/>
                  <a:gd name="connsiteY16" fmla="*/ 663988 h 725138"/>
                  <a:gd name="connsiteX17" fmla="*/ 402431 w 510254"/>
                  <a:gd name="connsiteY17" fmla="*/ 680942 h 725138"/>
                  <a:gd name="connsiteX18" fmla="*/ 230219 w 510254"/>
                  <a:gd name="connsiteY18" fmla="*/ 689420 h 725138"/>
                  <a:gd name="connsiteX19" fmla="*/ 192119 w 510254"/>
                  <a:gd name="connsiteY19" fmla="*/ 689420 h 725138"/>
                  <a:gd name="connsiteX20" fmla="*/ 161734 w 510254"/>
                  <a:gd name="connsiteY20" fmla="*/ 661226 h 725138"/>
                  <a:gd name="connsiteX21" fmla="*/ 161734 w 510254"/>
                  <a:gd name="connsiteY21" fmla="*/ 62960 h 725138"/>
                  <a:gd name="connsiteX22" fmla="*/ 192119 w 510254"/>
                  <a:gd name="connsiteY22" fmla="*/ 34766 h 72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10254" h="725138">
                    <a:moveTo>
                      <a:pt x="192215" y="34862"/>
                    </a:moveTo>
                    <a:lnTo>
                      <a:pt x="230315" y="34862"/>
                    </a:lnTo>
                    <a:lnTo>
                      <a:pt x="230315" y="0"/>
                    </a:lnTo>
                    <a:lnTo>
                      <a:pt x="0" y="0"/>
                    </a:lnTo>
                    <a:lnTo>
                      <a:pt x="0" y="34862"/>
                    </a:lnTo>
                    <a:lnTo>
                      <a:pt x="38386" y="34862"/>
                    </a:lnTo>
                    <a:cubicBezTo>
                      <a:pt x="38386" y="34862"/>
                      <a:pt x="67246" y="36385"/>
                      <a:pt x="68866" y="63055"/>
                    </a:cubicBezTo>
                    <a:lnTo>
                      <a:pt x="68866" y="661130"/>
                    </a:lnTo>
                    <a:cubicBezTo>
                      <a:pt x="67246" y="687705"/>
                      <a:pt x="38386" y="689324"/>
                      <a:pt x="38386" y="689324"/>
                    </a:cubicBezTo>
                    <a:lnTo>
                      <a:pt x="0" y="689324"/>
                    </a:lnTo>
                    <a:lnTo>
                      <a:pt x="0" y="724186"/>
                    </a:lnTo>
                    <a:lnTo>
                      <a:pt x="230315" y="724186"/>
                    </a:lnTo>
                    <a:lnTo>
                      <a:pt x="479774" y="725138"/>
                    </a:lnTo>
                    <a:lnTo>
                      <a:pt x="510254" y="614744"/>
                    </a:lnTo>
                    <a:lnTo>
                      <a:pt x="510254" y="610743"/>
                    </a:lnTo>
                    <a:lnTo>
                      <a:pt x="492919" y="606933"/>
                    </a:lnTo>
                    <a:cubicBezTo>
                      <a:pt x="492919" y="606933"/>
                      <a:pt x="479108" y="642271"/>
                      <a:pt x="453676" y="663988"/>
                    </a:cubicBezTo>
                    <a:cubicBezTo>
                      <a:pt x="439674" y="675894"/>
                      <a:pt x="418909" y="679037"/>
                      <a:pt x="402431" y="680942"/>
                    </a:cubicBezTo>
                    <a:lnTo>
                      <a:pt x="230219" y="689420"/>
                    </a:lnTo>
                    <a:lnTo>
                      <a:pt x="192119" y="689420"/>
                    </a:lnTo>
                    <a:cubicBezTo>
                      <a:pt x="192119" y="689420"/>
                      <a:pt x="163259" y="687800"/>
                      <a:pt x="161734" y="661226"/>
                    </a:cubicBezTo>
                    <a:lnTo>
                      <a:pt x="161734" y="62960"/>
                    </a:lnTo>
                    <a:cubicBezTo>
                      <a:pt x="163259" y="36385"/>
                      <a:pt x="192119" y="34766"/>
                      <a:pt x="192119" y="3476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2" name="Полілінія: фігура 41">
                <a:extLst>
                  <a:ext uri="{FF2B5EF4-FFF2-40B4-BE49-F238E27FC236}">
                    <a16:creationId xmlns:a16="http://schemas.microsoft.com/office/drawing/2014/main" id="{4124D60D-9546-D5F0-25A4-E9C30F0AC1D6}"/>
                  </a:ext>
                </a:extLst>
              </p:cNvPr>
              <p:cNvSpPr/>
              <p:nvPr userDrawn="1"/>
            </p:nvSpPr>
            <p:spPr>
              <a:xfrm>
                <a:off x="581443" y="434720"/>
                <a:ext cx="191928" cy="487584"/>
              </a:xfrm>
              <a:custGeom>
                <a:avLst/>
                <a:gdLst>
                  <a:gd name="connsiteX0" fmla="*/ 32004 w 191928"/>
                  <a:gd name="connsiteY0" fmla="*/ 458534 h 487584"/>
                  <a:gd name="connsiteX1" fmla="*/ 0 w 191928"/>
                  <a:gd name="connsiteY1" fmla="*/ 458534 h 487584"/>
                  <a:gd name="connsiteX2" fmla="*/ 0 w 191928"/>
                  <a:gd name="connsiteY2" fmla="*/ 487585 h 487584"/>
                  <a:gd name="connsiteX3" fmla="*/ 191929 w 191928"/>
                  <a:gd name="connsiteY3" fmla="*/ 487585 h 487584"/>
                  <a:gd name="connsiteX4" fmla="*/ 191929 w 191928"/>
                  <a:gd name="connsiteY4" fmla="*/ 458534 h 487584"/>
                  <a:gd name="connsiteX5" fmla="*/ 159925 w 191928"/>
                  <a:gd name="connsiteY5" fmla="*/ 458534 h 487584"/>
                  <a:gd name="connsiteX6" fmla="*/ 134303 w 191928"/>
                  <a:gd name="connsiteY6" fmla="*/ 435007 h 487584"/>
                  <a:gd name="connsiteX7" fmla="*/ 134303 w 191928"/>
                  <a:gd name="connsiteY7" fmla="*/ 52578 h 487584"/>
                  <a:gd name="connsiteX8" fmla="*/ 159925 w 191928"/>
                  <a:gd name="connsiteY8" fmla="*/ 29051 h 487584"/>
                  <a:gd name="connsiteX9" fmla="*/ 191929 w 191928"/>
                  <a:gd name="connsiteY9" fmla="*/ 29051 h 487584"/>
                  <a:gd name="connsiteX10" fmla="*/ 191929 w 191928"/>
                  <a:gd name="connsiteY10" fmla="*/ 0 h 487584"/>
                  <a:gd name="connsiteX11" fmla="*/ 0 w 191928"/>
                  <a:gd name="connsiteY11" fmla="*/ 0 h 487584"/>
                  <a:gd name="connsiteX12" fmla="*/ 0 w 191928"/>
                  <a:gd name="connsiteY12" fmla="*/ 29051 h 487584"/>
                  <a:gd name="connsiteX13" fmla="*/ 32004 w 191928"/>
                  <a:gd name="connsiteY13" fmla="*/ 29051 h 487584"/>
                  <a:gd name="connsiteX14" fmla="*/ 57626 w 191928"/>
                  <a:gd name="connsiteY14" fmla="*/ 52578 h 487584"/>
                  <a:gd name="connsiteX15" fmla="*/ 57626 w 191928"/>
                  <a:gd name="connsiteY15" fmla="*/ 434912 h 487584"/>
                  <a:gd name="connsiteX16" fmla="*/ 32004 w 191928"/>
                  <a:gd name="connsiteY16" fmla="*/ 458438 h 487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91928" h="487584">
                    <a:moveTo>
                      <a:pt x="32004" y="458534"/>
                    </a:moveTo>
                    <a:lnTo>
                      <a:pt x="0" y="458534"/>
                    </a:lnTo>
                    <a:lnTo>
                      <a:pt x="0" y="487585"/>
                    </a:lnTo>
                    <a:lnTo>
                      <a:pt x="191929" y="487585"/>
                    </a:lnTo>
                    <a:lnTo>
                      <a:pt x="191929" y="458534"/>
                    </a:lnTo>
                    <a:lnTo>
                      <a:pt x="159925" y="458534"/>
                    </a:lnTo>
                    <a:cubicBezTo>
                      <a:pt x="159925" y="458534"/>
                      <a:pt x="135922" y="457200"/>
                      <a:pt x="134303" y="435007"/>
                    </a:cubicBezTo>
                    <a:lnTo>
                      <a:pt x="134303" y="52578"/>
                    </a:lnTo>
                    <a:cubicBezTo>
                      <a:pt x="135636" y="30385"/>
                      <a:pt x="159925" y="29051"/>
                      <a:pt x="159925" y="29051"/>
                    </a:cubicBezTo>
                    <a:lnTo>
                      <a:pt x="191929" y="29051"/>
                    </a:lnTo>
                    <a:lnTo>
                      <a:pt x="191929" y="0"/>
                    </a:lnTo>
                    <a:lnTo>
                      <a:pt x="0" y="0"/>
                    </a:lnTo>
                    <a:lnTo>
                      <a:pt x="0" y="29051"/>
                    </a:lnTo>
                    <a:lnTo>
                      <a:pt x="32004" y="29051"/>
                    </a:lnTo>
                    <a:cubicBezTo>
                      <a:pt x="32004" y="29051"/>
                      <a:pt x="56007" y="30385"/>
                      <a:pt x="57626" y="52578"/>
                    </a:cubicBezTo>
                    <a:lnTo>
                      <a:pt x="57626" y="434912"/>
                    </a:lnTo>
                    <a:cubicBezTo>
                      <a:pt x="56293" y="457105"/>
                      <a:pt x="32004" y="458438"/>
                      <a:pt x="32004" y="45843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3" name="Полілінія: фігура 42">
                <a:extLst>
                  <a:ext uri="{FF2B5EF4-FFF2-40B4-BE49-F238E27FC236}">
                    <a16:creationId xmlns:a16="http://schemas.microsoft.com/office/drawing/2014/main" id="{A151D842-F983-897D-4254-D1641CEC511D}"/>
                  </a:ext>
                </a:extLst>
              </p:cNvPr>
              <p:cNvSpPr/>
              <p:nvPr userDrawn="1"/>
            </p:nvSpPr>
            <p:spPr>
              <a:xfrm>
                <a:off x="1010163" y="421576"/>
                <a:ext cx="386054" cy="513207"/>
              </a:xfrm>
              <a:custGeom>
                <a:avLst/>
                <a:gdLst>
                  <a:gd name="connsiteX0" fmla="*/ 191643 w 386054"/>
                  <a:gd name="connsiteY0" fmla="*/ 513207 h 513207"/>
                  <a:gd name="connsiteX1" fmla="*/ 194310 w 386054"/>
                  <a:gd name="connsiteY1" fmla="*/ 513207 h 513207"/>
                  <a:gd name="connsiteX2" fmla="*/ 365093 w 386054"/>
                  <a:gd name="connsiteY2" fmla="*/ 387858 h 513207"/>
                  <a:gd name="connsiteX3" fmla="*/ 386048 w 386054"/>
                  <a:gd name="connsiteY3" fmla="*/ 253460 h 513207"/>
                  <a:gd name="connsiteX4" fmla="*/ 365093 w 386054"/>
                  <a:gd name="connsiteY4" fmla="*/ 118967 h 513207"/>
                  <a:gd name="connsiteX5" fmla="*/ 194310 w 386054"/>
                  <a:gd name="connsiteY5" fmla="*/ 0 h 513207"/>
                  <a:gd name="connsiteX6" fmla="*/ 191643 w 386054"/>
                  <a:gd name="connsiteY6" fmla="*/ 0 h 513207"/>
                  <a:gd name="connsiteX7" fmla="*/ 20955 w 386054"/>
                  <a:gd name="connsiteY7" fmla="*/ 118967 h 513207"/>
                  <a:gd name="connsiteX8" fmla="*/ 0 w 386054"/>
                  <a:gd name="connsiteY8" fmla="*/ 253460 h 513207"/>
                  <a:gd name="connsiteX9" fmla="*/ 20955 w 386054"/>
                  <a:gd name="connsiteY9" fmla="*/ 387858 h 513207"/>
                  <a:gd name="connsiteX10" fmla="*/ 191643 w 386054"/>
                  <a:gd name="connsiteY10" fmla="*/ 513207 h 513207"/>
                  <a:gd name="connsiteX11" fmla="*/ 90202 w 386054"/>
                  <a:gd name="connsiteY11" fmla="*/ 255270 h 513207"/>
                  <a:gd name="connsiteX12" fmla="*/ 91345 w 386054"/>
                  <a:gd name="connsiteY12" fmla="*/ 172403 h 513207"/>
                  <a:gd name="connsiteX13" fmla="*/ 111728 w 386054"/>
                  <a:gd name="connsiteY13" fmla="*/ 74676 h 513207"/>
                  <a:gd name="connsiteX14" fmla="*/ 192881 w 386054"/>
                  <a:gd name="connsiteY14" fmla="*/ 31623 h 513207"/>
                  <a:gd name="connsiteX15" fmla="*/ 194024 w 386054"/>
                  <a:gd name="connsiteY15" fmla="*/ 31242 h 513207"/>
                  <a:gd name="connsiteX16" fmla="*/ 198025 w 386054"/>
                  <a:gd name="connsiteY16" fmla="*/ 31242 h 513207"/>
                  <a:gd name="connsiteX17" fmla="*/ 199168 w 386054"/>
                  <a:gd name="connsiteY17" fmla="*/ 31623 h 513207"/>
                  <a:gd name="connsiteX18" fmla="*/ 280321 w 386054"/>
                  <a:gd name="connsiteY18" fmla="*/ 74676 h 513207"/>
                  <a:gd name="connsiteX19" fmla="*/ 300800 w 386054"/>
                  <a:gd name="connsiteY19" fmla="*/ 172403 h 513207"/>
                  <a:gd name="connsiteX20" fmla="*/ 301942 w 386054"/>
                  <a:gd name="connsiteY20" fmla="*/ 254413 h 513207"/>
                  <a:gd name="connsiteX21" fmla="*/ 301942 w 386054"/>
                  <a:gd name="connsiteY21" fmla="*/ 256413 h 513207"/>
                  <a:gd name="connsiteX22" fmla="*/ 300800 w 386054"/>
                  <a:gd name="connsiteY22" fmla="*/ 339281 h 513207"/>
                  <a:gd name="connsiteX23" fmla="*/ 280321 w 386054"/>
                  <a:gd name="connsiteY23" fmla="*/ 437102 h 513207"/>
                  <a:gd name="connsiteX24" fmla="*/ 199263 w 386054"/>
                  <a:gd name="connsiteY24" fmla="*/ 480060 h 513207"/>
                  <a:gd name="connsiteX25" fmla="*/ 198025 w 386054"/>
                  <a:gd name="connsiteY25" fmla="*/ 480441 h 513207"/>
                  <a:gd name="connsiteX26" fmla="*/ 194120 w 386054"/>
                  <a:gd name="connsiteY26" fmla="*/ 480441 h 513207"/>
                  <a:gd name="connsiteX27" fmla="*/ 192977 w 386054"/>
                  <a:gd name="connsiteY27" fmla="*/ 480060 h 513207"/>
                  <a:gd name="connsiteX28" fmla="*/ 111824 w 386054"/>
                  <a:gd name="connsiteY28" fmla="*/ 437102 h 513207"/>
                  <a:gd name="connsiteX29" fmla="*/ 91440 w 386054"/>
                  <a:gd name="connsiteY29" fmla="*/ 339281 h 513207"/>
                  <a:gd name="connsiteX30" fmla="*/ 90297 w 386054"/>
                  <a:gd name="connsiteY30" fmla="*/ 257270 h 513207"/>
                  <a:gd name="connsiteX31" fmla="*/ 90297 w 386054"/>
                  <a:gd name="connsiteY31" fmla="*/ 255270 h 513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6054" h="513207">
                    <a:moveTo>
                      <a:pt x="191643" y="513207"/>
                    </a:moveTo>
                    <a:lnTo>
                      <a:pt x="194310" y="513207"/>
                    </a:lnTo>
                    <a:cubicBezTo>
                      <a:pt x="264319" y="513207"/>
                      <a:pt x="331565" y="462439"/>
                      <a:pt x="365093" y="387858"/>
                    </a:cubicBezTo>
                    <a:cubicBezTo>
                      <a:pt x="382048" y="349853"/>
                      <a:pt x="385953" y="300895"/>
                      <a:pt x="386048" y="253460"/>
                    </a:cubicBezTo>
                    <a:cubicBezTo>
                      <a:pt x="386239" y="206121"/>
                      <a:pt x="382048" y="156782"/>
                      <a:pt x="365093" y="118967"/>
                    </a:cubicBezTo>
                    <a:cubicBezTo>
                      <a:pt x="331661" y="44672"/>
                      <a:pt x="264319" y="0"/>
                      <a:pt x="194310" y="0"/>
                    </a:cubicBezTo>
                    <a:lnTo>
                      <a:pt x="191643" y="0"/>
                    </a:lnTo>
                    <a:cubicBezTo>
                      <a:pt x="121729" y="0"/>
                      <a:pt x="54388" y="44672"/>
                      <a:pt x="20955" y="118967"/>
                    </a:cubicBezTo>
                    <a:cubicBezTo>
                      <a:pt x="3905" y="156972"/>
                      <a:pt x="0" y="206121"/>
                      <a:pt x="0" y="253460"/>
                    </a:cubicBezTo>
                    <a:cubicBezTo>
                      <a:pt x="0" y="300799"/>
                      <a:pt x="4001" y="350044"/>
                      <a:pt x="20955" y="387858"/>
                    </a:cubicBezTo>
                    <a:cubicBezTo>
                      <a:pt x="54388" y="462248"/>
                      <a:pt x="121729" y="513207"/>
                      <a:pt x="191643" y="513207"/>
                    </a:cubicBezTo>
                    <a:close/>
                    <a:moveTo>
                      <a:pt x="90202" y="255270"/>
                    </a:moveTo>
                    <a:cubicBezTo>
                      <a:pt x="90202" y="210884"/>
                      <a:pt x="91345" y="172403"/>
                      <a:pt x="91345" y="172403"/>
                    </a:cubicBezTo>
                    <a:cubicBezTo>
                      <a:pt x="94107" y="136017"/>
                      <a:pt x="94679" y="99441"/>
                      <a:pt x="111728" y="74676"/>
                    </a:cubicBezTo>
                    <a:cubicBezTo>
                      <a:pt x="129826" y="47816"/>
                      <a:pt x="160306" y="31718"/>
                      <a:pt x="192881" y="31623"/>
                    </a:cubicBezTo>
                    <a:lnTo>
                      <a:pt x="194024" y="31242"/>
                    </a:lnTo>
                    <a:lnTo>
                      <a:pt x="198025" y="31242"/>
                    </a:lnTo>
                    <a:lnTo>
                      <a:pt x="199168" y="31623"/>
                    </a:lnTo>
                    <a:cubicBezTo>
                      <a:pt x="231743" y="31623"/>
                      <a:pt x="262223" y="47816"/>
                      <a:pt x="280321" y="74676"/>
                    </a:cubicBezTo>
                    <a:cubicBezTo>
                      <a:pt x="297371" y="99536"/>
                      <a:pt x="297942" y="136017"/>
                      <a:pt x="300800" y="172403"/>
                    </a:cubicBezTo>
                    <a:cubicBezTo>
                      <a:pt x="300800" y="172403"/>
                      <a:pt x="301847" y="210407"/>
                      <a:pt x="301942" y="254413"/>
                    </a:cubicBezTo>
                    <a:lnTo>
                      <a:pt x="301942" y="256413"/>
                    </a:lnTo>
                    <a:cubicBezTo>
                      <a:pt x="301942" y="300799"/>
                      <a:pt x="300800" y="339281"/>
                      <a:pt x="300800" y="339281"/>
                    </a:cubicBezTo>
                    <a:cubicBezTo>
                      <a:pt x="297942" y="375666"/>
                      <a:pt x="297466" y="412242"/>
                      <a:pt x="280321" y="437102"/>
                    </a:cubicBezTo>
                    <a:cubicBezTo>
                      <a:pt x="262223" y="463868"/>
                      <a:pt x="231838" y="479965"/>
                      <a:pt x="199263" y="480060"/>
                    </a:cubicBezTo>
                    <a:lnTo>
                      <a:pt x="198025" y="480441"/>
                    </a:lnTo>
                    <a:lnTo>
                      <a:pt x="194120" y="480441"/>
                    </a:lnTo>
                    <a:lnTo>
                      <a:pt x="192977" y="480060"/>
                    </a:lnTo>
                    <a:cubicBezTo>
                      <a:pt x="160401" y="480060"/>
                      <a:pt x="129921" y="463868"/>
                      <a:pt x="111824" y="437102"/>
                    </a:cubicBezTo>
                    <a:cubicBezTo>
                      <a:pt x="94869" y="412242"/>
                      <a:pt x="94202" y="375666"/>
                      <a:pt x="91440" y="339281"/>
                    </a:cubicBezTo>
                    <a:cubicBezTo>
                      <a:pt x="91440" y="339281"/>
                      <a:pt x="90392" y="301276"/>
                      <a:pt x="90297" y="257270"/>
                    </a:cubicBezTo>
                    <a:lnTo>
                      <a:pt x="90297" y="25527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4" name="Полілінія: фігура 43">
                <a:extLst>
                  <a:ext uri="{FF2B5EF4-FFF2-40B4-BE49-F238E27FC236}">
                    <a16:creationId xmlns:a16="http://schemas.microsoft.com/office/drawing/2014/main" id="{72C1E880-E517-E5A8-9DE4-095FB4321475}"/>
                  </a:ext>
                </a:extLst>
              </p:cNvPr>
              <p:cNvSpPr/>
              <p:nvPr userDrawn="1"/>
            </p:nvSpPr>
            <p:spPr>
              <a:xfrm>
                <a:off x="39368" y="371760"/>
                <a:ext cx="240132" cy="424338"/>
              </a:xfrm>
              <a:custGeom>
                <a:avLst/>
                <a:gdLst>
                  <a:gd name="connsiteX0" fmla="*/ 70492 w 240132"/>
                  <a:gd name="connsiteY0" fmla="*/ 424339 h 424338"/>
                  <a:gd name="connsiteX1" fmla="*/ 116212 w 240132"/>
                  <a:gd name="connsiteY1" fmla="*/ 317754 h 424338"/>
                  <a:gd name="connsiteX2" fmla="*/ 240132 w 240132"/>
                  <a:gd name="connsiteY2" fmla="*/ 81629 h 424338"/>
                  <a:gd name="connsiteX3" fmla="*/ 236989 w 240132"/>
                  <a:gd name="connsiteY3" fmla="*/ 79915 h 424338"/>
                  <a:gd name="connsiteX4" fmla="*/ 83922 w 240132"/>
                  <a:gd name="connsiteY4" fmla="*/ 274987 h 424338"/>
                  <a:gd name="connsiteX5" fmla="*/ 79446 w 240132"/>
                  <a:gd name="connsiteY5" fmla="*/ 274320 h 424338"/>
                  <a:gd name="connsiteX6" fmla="*/ 67730 w 240132"/>
                  <a:gd name="connsiteY6" fmla="*/ 1715 h 424338"/>
                  <a:gd name="connsiteX7" fmla="*/ 64587 w 240132"/>
                  <a:gd name="connsiteY7" fmla="*/ 0 h 424338"/>
                  <a:gd name="connsiteX8" fmla="*/ 67349 w 240132"/>
                  <a:gd name="connsiteY8" fmla="*/ 424339 h 424338"/>
                  <a:gd name="connsiteX9" fmla="*/ 70397 w 240132"/>
                  <a:gd name="connsiteY9" fmla="*/ 424339 h 42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32" h="424338">
                    <a:moveTo>
                      <a:pt x="70492" y="424339"/>
                    </a:moveTo>
                    <a:cubicBezTo>
                      <a:pt x="69730" y="412623"/>
                      <a:pt x="66492" y="363284"/>
                      <a:pt x="116212" y="317754"/>
                    </a:cubicBezTo>
                    <a:cubicBezTo>
                      <a:pt x="216510" y="226219"/>
                      <a:pt x="199175" y="144590"/>
                      <a:pt x="240132" y="81629"/>
                    </a:cubicBezTo>
                    <a:lnTo>
                      <a:pt x="236989" y="79915"/>
                    </a:lnTo>
                    <a:cubicBezTo>
                      <a:pt x="205080" y="133636"/>
                      <a:pt x="88494" y="192596"/>
                      <a:pt x="83922" y="274987"/>
                    </a:cubicBezTo>
                    <a:cubicBezTo>
                      <a:pt x="82398" y="274987"/>
                      <a:pt x="80970" y="274796"/>
                      <a:pt x="79446" y="274320"/>
                    </a:cubicBezTo>
                    <a:cubicBezTo>
                      <a:pt x="96400" y="155829"/>
                      <a:pt x="33249" y="76962"/>
                      <a:pt x="67730" y="1715"/>
                    </a:cubicBezTo>
                    <a:cubicBezTo>
                      <a:pt x="66777" y="1048"/>
                      <a:pt x="65730" y="476"/>
                      <a:pt x="64587" y="0"/>
                    </a:cubicBezTo>
                    <a:cubicBezTo>
                      <a:pt x="-68954" y="272415"/>
                      <a:pt x="41917" y="268605"/>
                      <a:pt x="67349" y="424339"/>
                    </a:cubicBezTo>
                    <a:lnTo>
                      <a:pt x="70397" y="42433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5" name="Полілінія: фігура 44">
                <a:extLst>
                  <a:ext uri="{FF2B5EF4-FFF2-40B4-BE49-F238E27FC236}">
                    <a16:creationId xmlns:a16="http://schemas.microsoft.com/office/drawing/2014/main" id="{0A2069E3-EBB6-9CCD-EC63-C0D5C0CDCA43}"/>
                  </a:ext>
                </a:extLst>
              </p:cNvPr>
              <p:cNvSpPr/>
              <p:nvPr userDrawn="1"/>
            </p:nvSpPr>
            <p:spPr>
              <a:xfrm>
                <a:off x="0" y="644080"/>
                <a:ext cx="236542" cy="410622"/>
              </a:xfrm>
              <a:custGeom>
                <a:avLst/>
                <a:gdLst>
                  <a:gd name="connsiteX0" fmla="*/ 158247 w 236542"/>
                  <a:gd name="connsiteY0" fmla="*/ 410623 h 410622"/>
                  <a:gd name="connsiteX1" fmla="*/ 161581 w 236542"/>
                  <a:gd name="connsiteY1" fmla="*/ 409480 h 410622"/>
                  <a:gd name="connsiteX2" fmla="*/ 182155 w 236542"/>
                  <a:gd name="connsiteY2" fmla="*/ 259937 h 410622"/>
                  <a:gd name="connsiteX3" fmla="*/ 236543 w 236542"/>
                  <a:gd name="connsiteY3" fmla="*/ 857 h 410622"/>
                  <a:gd name="connsiteX4" fmla="*/ 233685 w 236542"/>
                  <a:gd name="connsiteY4" fmla="*/ 0 h 410622"/>
                  <a:gd name="connsiteX5" fmla="*/ 124910 w 236542"/>
                  <a:gd name="connsiteY5" fmla="*/ 258223 h 410622"/>
                  <a:gd name="connsiteX6" fmla="*/ 120433 w 236542"/>
                  <a:gd name="connsiteY6" fmla="*/ 258223 h 410622"/>
                  <a:gd name="connsiteX7" fmla="*/ 14134 w 236542"/>
                  <a:gd name="connsiteY7" fmla="*/ 3429 h 410622"/>
                  <a:gd name="connsiteX8" fmla="*/ 12515 w 236542"/>
                  <a:gd name="connsiteY8" fmla="*/ 3429 h 410622"/>
                  <a:gd name="connsiteX9" fmla="*/ 158247 w 236542"/>
                  <a:gd name="connsiteY9" fmla="*/ 410623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542" h="410622">
                    <a:moveTo>
                      <a:pt x="158247" y="410623"/>
                    </a:moveTo>
                    <a:lnTo>
                      <a:pt x="161581" y="409480"/>
                    </a:lnTo>
                    <a:cubicBezTo>
                      <a:pt x="133958" y="347948"/>
                      <a:pt x="180155" y="263938"/>
                      <a:pt x="182155" y="259937"/>
                    </a:cubicBezTo>
                    <a:cubicBezTo>
                      <a:pt x="242924" y="143256"/>
                      <a:pt x="222636" y="38005"/>
                      <a:pt x="236543" y="857"/>
                    </a:cubicBezTo>
                    <a:lnTo>
                      <a:pt x="233685" y="0"/>
                    </a:lnTo>
                    <a:cubicBezTo>
                      <a:pt x="201205" y="80105"/>
                      <a:pt x="111194" y="123634"/>
                      <a:pt x="124910" y="258223"/>
                    </a:cubicBezTo>
                    <a:cubicBezTo>
                      <a:pt x="123481" y="258509"/>
                      <a:pt x="121957" y="258509"/>
                      <a:pt x="120433" y="258223"/>
                    </a:cubicBezTo>
                    <a:cubicBezTo>
                      <a:pt x="106526" y="174784"/>
                      <a:pt x="11086" y="94583"/>
                      <a:pt x="14134" y="3429"/>
                    </a:cubicBezTo>
                    <a:lnTo>
                      <a:pt x="12515" y="3429"/>
                    </a:lnTo>
                    <a:cubicBezTo>
                      <a:pt x="-46921" y="327088"/>
                      <a:pt x="122719" y="324993"/>
                      <a:pt x="158247" y="41062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6" name="Полілінія: фігура 45">
                <a:extLst>
                  <a:ext uri="{FF2B5EF4-FFF2-40B4-BE49-F238E27FC236}">
                    <a16:creationId xmlns:a16="http://schemas.microsoft.com/office/drawing/2014/main" id="{5CF23FFD-5628-A4D7-465C-46A4BFC97793}"/>
                  </a:ext>
                </a:extLst>
              </p:cNvPr>
              <p:cNvSpPr/>
              <p:nvPr userDrawn="1"/>
            </p:nvSpPr>
            <p:spPr>
              <a:xfrm>
                <a:off x="299112" y="60388"/>
                <a:ext cx="609324" cy="915161"/>
              </a:xfrm>
              <a:custGeom>
                <a:avLst/>
                <a:gdLst>
                  <a:gd name="connsiteX0" fmla="*/ 300809 w 609324"/>
                  <a:gd name="connsiteY0" fmla="*/ 109156 h 915161"/>
                  <a:gd name="connsiteX1" fmla="*/ 292904 w 609324"/>
                  <a:gd name="connsiteY1" fmla="*/ 143161 h 915161"/>
                  <a:gd name="connsiteX2" fmla="*/ 306048 w 609324"/>
                  <a:gd name="connsiteY2" fmla="*/ 164116 h 915161"/>
                  <a:gd name="connsiteX3" fmla="*/ 299666 w 609324"/>
                  <a:gd name="connsiteY3" fmla="*/ 200597 h 915161"/>
                  <a:gd name="connsiteX4" fmla="*/ 260804 w 609324"/>
                  <a:gd name="connsiteY4" fmla="*/ 234601 h 915161"/>
                  <a:gd name="connsiteX5" fmla="*/ 223466 w 609324"/>
                  <a:gd name="connsiteY5" fmla="*/ 236030 h 915161"/>
                  <a:gd name="connsiteX6" fmla="*/ 204321 w 609324"/>
                  <a:gd name="connsiteY6" fmla="*/ 220409 h 915161"/>
                  <a:gd name="connsiteX7" fmla="*/ 169364 w 609324"/>
                  <a:gd name="connsiteY7" fmla="*/ 223933 h 915161"/>
                  <a:gd name="connsiteX8" fmla="*/ 137932 w 609324"/>
                  <a:gd name="connsiteY8" fmla="*/ 261938 h 915161"/>
                  <a:gd name="connsiteX9" fmla="*/ 141456 w 609324"/>
                  <a:gd name="connsiteY9" fmla="*/ 296609 h 915161"/>
                  <a:gd name="connsiteX10" fmla="*/ 160601 w 609324"/>
                  <a:gd name="connsiteY10" fmla="*/ 312230 h 915161"/>
                  <a:gd name="connsiteX11" fmla="*/ 166221 w 609324"/>
                  <a:gd name="connsiteY11" fmla="*/ 348424 h 915161"/>
                  <a:gd name="connsiteX12" fmla="*/ 155172 w 609324"/>
                  <a:gd name="connsiteY12" fmla="*/ 367856 h 915161"/>
                  <a:gd name="connsiteX13" fmla="*/ 144028 w 609324"/>
                  <a:gd name="connsiteY13" fmla="*/ 387763 h 915161"/>
                  <a:gd name="connsiteX14" fmla="*/ 109643 w 609324"/>
                  <a:gd name="connsiteY14" fmla="*/ 401003 h 915161"/>
                  <a:gd name="connsiteX15" fmla="*/ 86021 w 609324"/>
                  <a:gd name="connsiteY15" fmla="*/ 392240 h 915161"/>
                  <a:gd name="connsiteX16" fmla="*/ 54017 w 609324"/>
                  <a:gd name="connsiteY16" fmla="*/ 406527 h 915161"/>
                  <a:gd name="connsiteX17" fmla="*/ 36300 w 609324"/>
                  <a:gd name="connsiteY17" fmla="*/ 452628 h 915161"/>
                  <a:gd name="connsiteX18" fmla="*/ 50683 w 609324"/>
                  <a:gd name="connsiteY18" fmla="*/ 484346 h 915161"/>
                  <a:gd name="connsiteX19" fmla="*/ 74019 w 609324"/>
                  <a:gd name="connsiteY19" fmla="*/ 493205 h 915161"/>
                  <a:gd name="connsiteX20" fmla="*/ 91259 w 609324"/>
                  <a:gd name="connsiteY20" fmla="*/ 526066 h 915161"/>
                  <a:gd name="connsiteX21" fmla="*/ 81068 w 609324"/>
                  <a:gd name="connsiteY21" fmla="*/ 576834 h 915161"/>
                  <a:gd name="connsiteX22" fmla="*/ 52302 w 609324"/>
                  <a:gd name="connsiteY22" fmla="*/ 600361 h 915161"/>
                  <a:gd name="connsiteX23" fmla="*/ 27251 w 609324"/>
                  <a:gd name="connsiteY23" fmla="*/ 599123 h 915161"/>
                  <a:gd name="connsiteX24" fmla="*/ 1629 w 609324"/>
                  <a:gd name="connsiteY24" fmla="*/ 622935 h 915161"/>
                  <a:gd name="connsiteX25" fmla="*/ 10 w 609324"/>
                  <a:gd name="connsiteY25" fmla="*/ 672179 h 915161"/>
                  <a:gd name="connsiteX26" fmla="*/ 24013 w 609324"/>
                  <a:gd name="connsiteY26" fmla="*/ 697516 h 915161"/>
                  <a:gd name="connsiteX27" fmla="*/ 49159 w 609324"/>
                  <a:gd name="connsiteY27" fmla="*/ 698278 h 915161"/>
                  <a:gd name="connsiteX28" fmla="*/ 76305 w 609324"/>
                  <a:gd name="connsiteY28" fmla="*/ 723614 h 915161"/>
                  <a:gd name="connsiteX29" fmla="*/ 83163 w 609324"/>
                  <a:gd name="connsiteY29" fmla="*/ 774383 h 915161"/>
                  <a:gd name="connsiteX30" fmla="*/ 64018 w 609324"/>
                  <a:gd name="connsiteY30" fmla="*/ 806101 h 915161"/>
                  <a:gd name="connsiteX31" fmla="*/ 39729 w 609324"/>
                  <a:gd name="connsiteY31" fmla="*/ 813435 h 915161"/>
                  <a:gd name="connsiteX32" fmla="*/ 23251 w 609324"/>
                  <a:gd name="connsiteY32" fmla="*/ 844296 h 915161"/>
                  <a:gd name="connsiteX33" fmla="*/ 45063 w 609324"/>
                  <a:gd name="connsiteY33" fmla="*/ 915162 h 915161"/>
                  <a:gd name="connsiteX34" fmla="*/ 179366 w 609324"/>
                  <a:gd name="connsiteY34" fmla="*/ 874014 h 915161"/>
                  <a:gd name="connsiteX35" fmla="*/ 477117 w 609324"/>
                  <a:gd name="connsiteY35" fmla="*/ 171260 h 915161"/>
                  <a:gd name="connsiteX36" fmla="*/ 609324 w 609324"/>
                  <a:gd name="connsiteY36" fmla="*/ 136208 h 915161"/>
                  <a:gd name="connsiteX37" fmla="*/ 578082 w 609324"/>
                  <a:gd name="connsiteY37" fmla="*/ 0 h 915161"/>
                  <a:gd name="connsiteX38" fmla="*/ 505311 w 609324"/>
                  <a:gd name="connsiteY38" fmla="*/ 16764 h 915161"/>
                  <a:gd name="connsiteX39" fmla="*/ 486642 w 609324"/>
                  <a:gd name="connsiteY39" fmla="*/ 46291 h 915161"/>
                  <a:gd name="connsiteX40" fmla="*/ 492262 w 609324"/>
                  <a:gd name="connsiteY40" fmla="*/ 70771 h 915161"/>
                  <a:gd name="connsiteX41" fmla="*/ 474450 w 609324"/>
                  <a:gd name="connsiteY41" fmla="*/ 103251 h 915161"/>
                  <a:gd name="connsiteX42" fmla="*/ 426635 w 609324"/>
                  <a:gd name="connsiteY42" fmla="*/ 122777 h 915161"/>
                  <a:gd name="connsiteX43" fmla="*/ 390821 w 609324"/>
                  <a:gd name="connsiteY43" fmla="*/ 112109 h 915161"/>
                  <a:gd name="connsiteX44" fmla="*/ 377486 w 609324"/>
                  <a:gd name="connsiteY44" fmla="*/ 90964 h 915161"/>
                  <a:gd name="connsiteX45" fmla="*/ 343196 w 609324"/>
                  <a:gd name="connsiteY45" fmla="*/ 83058 h 915161"/>
                  <a:gd name="connsiteX46" fmla="*/ 300905 w 609324"/>
                  <a:gd name="connsiteY46" fmla="*/ 109156 h 91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324" h="915161">
                    <a:moveTo>
                      <a:pt x="300809" y="109156"/>
                    </a:moveTo>
                    <a:cubicBezTo>
                      <a:pt x="289189" y="116395"/>
                      <a:pt x="285665" y="131540"/>
                      <a:pt x="292904" y="143161"/>
                    </a:cubicBezTo>
                    <a:lnTo>
                      <a:pt x="306048" y="164116"/>
                    </a:lnTo>
                    <a:cubicBezTo>
                      <a:pt x="313097" y="176213"/>
                      <a:pt x="310430" y="191548"/>
                      <a:pt x="299666" y="200597"/>
                    </a:cubicBezTo>
                    <a:lnTo>
                      <a:pt x="260804" y="234601"/>
                    </a:lnTo>
                    <a:cubicBezTo>
                      <a:pt x="250327" y="244030"/>
                      <a:pt x="234611" y="244602"/>
                      <a:pt x="223466" y="236030"/>
                    </a:cubicBezTo>
                    <a:lnTo>
                      <a:pt x="204321" y="220409"/>
                    </a:lnTo>
                    <a:cubicBezTo>
                      <a:pt x="193653" y="211836"/>
                      <a:pt x="178032" y="213360"/>
                      <a:pt x="169364" y="223933"/>
                    </a:cubicBezTo>
                    <a:lnTo>
                      <a:pt x="137932" y="261938"/>
                    </a:lnTo>
                    <a:cubicBezTo>
                      <a:pt x="129264" y="272510"/>
                      <a:pt x="130883" y="288036"/>
                      <a:pt x="141456" y="296609"/>
                    </a:cubicBezTo>
                    <a:lnTo>
                      <a:pt x="160601" y="312230"/>
                    </a:lnTo>
                    <a:cubicBezTo>
                      <a:pt x="171269" y="321278"/>
                      <a:pt x="173651" y="336709"/>
                      <a:pt x="166221" y="348424"/>
                    </a:cubicBezTo>
                    <a:cubicBezTo>
                      <a:pt x="166221" y="348424"/>
                      <a:pt x="162887" y="354044"/>
                      <a:pt x="155172" y="367856"/>
                    </a:cubicBezTo>
                    <a:cubicBezTo>
                      <a:pt x="147076" y="381667"/>
                      <a:pt x="144028" y="387763"/>
                      <a:pt x="144028" y="387763"/>
                    </a:cubicBezTo>
                    <a:cubicBezTo>
                      <a:pt x="137456" y="400050"/>
                      <a:pt x="122787" y="405765"/>
                      <a:pt x="109643" y="401003"/>
                    </a:cubicBezTo>
                    <a:lnTo>
                      <a:pt x="86021" y="392240"/>
                    </a:lnTo>
                    <a:cubicBezTo>
                      <a:pt x="73257" y="387477"/>
                      <a:pt x="58970" y="393859"/>
                      <a:pt x="54017" y="406527"/>
                    </a:cubicBezTo>
                    <a:lnTo>
                      <a:pt x="36300" y="452628"/>
                    </a:lnTo>
                    <a:cubicBezTo>
                      <a:pt x="31538" y="465296"/>
                      <a:pt x="37919" y="479489"/>
                      <a:pt x="50683" y="484346"/>
                    </a:cubicBezTo>
                    <a:lnTo>
                      <a:pt x="74019" y="493205"/>
                    </a:lnTo>
                    <a:cubicBezTo>
                      <a:pt x="87068" y="498539"/>
                      <a:pt x="94307" y="512350"/>
                      <a:pt x="91259" y="526066"/>
                    </a:cubicBezTo>
                    <a:lnTo>
                      <a:pt x="81068" y="576834"/>
                    </a:lnTo>
                    <a:cubicBezTo>
                      <a:pt x="78591" y="590550"/>
                      <a:pt x="66399" y="600551"/>
                      <a:pt x="52302" y="600361"/>
                    </a:cubicBezTo>
                    <a:lnTo>
                      <a:pt x="27251" y="599123"/>
                    </a:lnTo>
                    <a:cubicBezTo>
                      <a:pt x="13535" y="598742"/>
                      <a:pt x="2105" y="609410"/>
                      <a:pt x="1629" y="622935"/>
                    </a:cubicBezTo>
                    <a:lnTo>
                      <a:pt x="10" y="672179"/>
                    </a:lnTo>
                    <a:cubicBezTo>
                      <a:pt x="-371" y="685705"/>
                      <a:pt x="10392" y="697039"/>
                      <a:pt x="24013" y="697516"/>
                    </a:cubicBezTo>
                    <a:lnTo>
                      <a:pt x="49159" y="698278"/>
                    </a:lnTo>
                    <a:cubicBezTo>
                      <a:pt x="63256" y="699040"/>
                      <a:pt x="74686" y="709803"/>
                      <a:pt x="76305" y="723614"/>
                    </a:cubicBezTo>
                    <a:lnTo>
                      <a:pt x="83163" y="774383"/>
                    </a:lnTo>
                    <a:cubicBezTo>
                      <a:pt x="85544" y="788194"/>
                      <a:pt x="77353" y="801624"/>
                      <a:pt x="64018" y="806101"/>
                    </a:cubicBezTo>
                    <a:lnTo>
                      <a:pt x="39729" y="813435"/>
                    </a:lnTo>
                    <a:cubicBezTo>
                      <a:pt x="26680" y="817531"/>
                      <a:pt x="19346" y="831247"/>
                      <a:pt x="23251" y="844296"/>
                    </a:cubicBezTo>
                    <a:lnTo>
                      <a:pt x="45063" y="915162"/>
                    </a:lnTo>
                    <a:lnTo>
                      <a:pt x="179366" y="874014"/>
                    </a:lnTo>
                    <a:cubicBezTo>
                      <a:pt x="65828" y="598456"/>
                      <a:pt x="199082" y="283845"/>
                      <a:pt x="477117" y="171260"/>
                    </a:cubicBezTo>
                    <a:cubicBezTo>
                      <a:pt x="519503" y="154115"/>
                      <a:pt x="563985" y="142304"/>
                      <a:pt x="609324" y="136208"/>
                    </a:cubicBezTo>
                    <a:lnTo>
                      <a:pt x="578082" y="0"/>
                    </a:lnTo>
                    <a:lnTo>
                      <a:pt x="505311" y="16764"/>
                    </a:lnTo>
                    <a:cubicBezTo>
                      <a:pt x="491976" y="19812"/>
                      <a:pt x="483594" y="33052"/>
                      <a:pt x="486642" y="46291"/>
                    </a:cubicBezTo>
                    <a:lnTo>
                      <a:pt x="492262" y="70771"/>
                    </a:lnTo>
                    <a:cubicBezTo>
                      <a:pt x="495119" y="84487"/>
                      <a:pt x="487595" y="98107"/>
                      <a:pt x="474450" y="103251"/>
                    </a:cubicBezTo>
                    <a:lnTo>
                      <a:pt x="426635" y="122777"/>
                    </a:lnTo>
                    <a:cubicBezTo>
                      <a:pt x="413681" y="128302"/>
                      <a:pt x="398631" y="123825"/>
                      <a:pt x="390821" y="112109"/>
                    </a:cubicBezTo>
                    <a:lnTo>
                      <a:pt x="377486" y="90964"/>
                    </a:lnTo>
                    <a:cubicBezTo>
                      <a:pt x="370247" y="79439"/>
                      <a:pt x="354911" y="75914"/>
                      <a:pt x="343196" y="83058"/>
                    </a:cubicBezTo>
                    <a:lnTo>
                      <a:pt x="300905" y="10915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7" name="Полілінія: фігура 46">
                <a:extLst>
                  <a:ext uri="{FF2B5EF4-FFF2-40B4-BE49-F238E27FC236}">
                    <a16:creationId xmlns:a16="http://schemas.microsoft.com/office/drawing/2014/main" id="{55B969FE-5468-E49A-A935-BB4BCB37DB88}"/>
                  </a:ext>
                </a:extLst>
              </p:cNvPr>
              <p:cNvSpPr/>
              <p:nvPr userDrawn="1"/>
            </p:nvSpPr>
            <p:spPr>
              <a:xfrm>
                <a:off x="136681" y="159257"/>
                <a:ext cx="234354" cy="363283"/>
              </a:xfrm>
              <a:custGeom>
                <a:avLst/>
                <a:gdLst>
                  <a:gd name="connsiteX0" fmla="*/ 10422 w 234354"/>
                  <a:gd name="connsiteY0" fmla="*/ 362331 h 363283"/>
                  <a:gd name="connsiteX1" fmla="*/ 12517 w 234354"/>
                  <a:gd name="connsiteY1" fmla="*/ 363284 h 363283"/>
                  <a:gd name="connsiteX2" fmla="*/ 81574 w 234354"/>
                  <a:gd name="connsiteY2" fmla="*/ 299942 h 363283"/>
                  <a:gd name="connsiteX3" fmla="*/ 234355 w 234354"/>
                  <a:gd name="connsiteY3" fmla="*/ 124968 h 363283"/>
                  <a:gd name="connsiteX4" fmla="*/ 232545 w 234354"/>
                  <a:gd name="connsiteY4" fmla="*/ 123349 h 363283"/>
                  <a:gd name="connsiteX5" fmla="*/ 58809 w 234354"/>
                  <a:gd name="connsiteY5" fmla="*/ 259937 h 363283"/>
                  <a:gd name="connsiteX6" fmla="*/ 54904 w 234354"/>
                  <a:gd name="connsiteY6" fmla="*/ 258032 h 363283"/>
                  <a:gd name="connsiteX7" fmla="*/ 125293 w 234354"/>
                  <a:gd name="connsiteY7" fmla="*/ 2572 h 363283"/>
                  <a:gd name="connsiteX8" fmla="*/ 123007 w 234354"/>
                  <a:gd name="connsiteY8" fmla="*/ 0 h 363283"/>
                  <a:gd name="connsiteX9" fmla="*/ 10422 w 234354"/>
                  <a:gd name="connsiteY9" fmla="*/ 362426 h 36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354" h="363283">
                    <a:moveTo>
                      <a:pt x="10422" y="362331"/>
                    </a:moveTo>
                    <a:lnTo>
                      <a:pt x="12517" y="363284"/>
                    </a:lnTo>
                    <a:cubicBezTo>
                      <a:pt x="31663" y="319659"/>
                      <a:pt x="80240" y="300514"/>
                      <a:pt x="81574" y="299942"/>
                    </a:cubicBezTo>
                    <a:cubicBezTo>
                      <a:pt x="170918" y="259271"/>
                      <a:pt x="198826" y="156401"/>
                      <a:pt x="234355" y="124968"/>
                    </a:cubicBezTo>
                    <a:lnTo>
                      <a:pt x="232545" y="123349"/>
                    </a:lnTo>
                    <a:cubicBezTo>
                      <a:pt x="189016" y="170307"/>
                      <a:pt x="117388" y="144018"/>
                      <a:pt x="58809" y="259937"/>
                    </a:cubicBezTo>
                    <a:cubicBezTo>
                      <a:pt x="58809" y="260318"/>
                      <a:pt x="54808" y="258128"/>
                      <a:pt x="54904" y="258032"/>
                    </a:cubicBezTo>
                    <a:cubicBezTo>
                      <a:pt x="102148" y="156972"/>
                      <a:pt x="80050" y="65627"/>
                      <a:pt x="125293" y="2572"/>
                    </a:cubicBezTo>
                    <a:cubicBezTo>
                      <a:pt x="124627" y="1619"/>
                      <a:pt x="123865" y="762"/>
                      <a:pt x="123007" y="0"/>
                    </a:cubicBezTo>
                    <a:cubicBezTo>
                      <a:pt x="-87495" y="206692"/>
                      <a:pt x="43474" y="259366"/>
                      <a:pt x="10422" y="3624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8" name="Полілінія: фігура 47">
                <a:extLst>
                  <a:ext uri="{FF2B5EF4-FFF2-40B4-BE49-F238E27FC236}">
                    <a16:creationId xmlns:a16="http://schemas.microsoft.com/office/drawing/2014/main" id="{D1C2BA82-D7E3-C812-6BEB-139953968D33}"/>
                  </a:ext>
                </a:extLst>
              </p:cNvPr>
              <p:cNvSpPr/>
              <p:nvPr userDrawn="1"/>
            </p:nvSpPr>
            <p:spPr>
              <a:xfrm>
                <a:off x="408374" y="0"/>
                <a:ext cx="238315" cy="139731"/>
              </a:xfrm>
              <a:custGeom>
                <a:avLst/>
                <a:gdLst>
                  <a:gd name="connsiteX0" fmla="*/ 0 w 238315"/>
                  <a:gd name="connsiteY0" fmla="*/ 137446 h 139731"/>
                  <a:gd name="connsiteX1" fmla="*/ 1810 w 238315"/>
                  <a:gd name="connsiteY1" fmla="*/ 139732 h 139731"/>
                  <a:gd name="connsiteX2" fmla="*/ 52388 w 238315"/>
                  <a:gd name="connsiteY2" fmla="*/ 114395 h 139731"/>
                  <a:gd name="connsiteX3" fmla="*/ 238316 w 238315"/>
                  <a:gd name="connsiteY3" fmla="*/ 2762 h 139731"/>
                  <a:gd name="connsiteX4" fmla="*/ 236601 w 238315"/>
                  <a:gd name="connsiteY4" fmla="*/ 0 h 139731"/>
                  <a:gd name="connsiteX5" fmla="*/ 188881 w 238315"/>
                  <a:gd name="connsiteY5" fmla="*/ 14002 h 139731"/>
                  <a:gd name="connsiteX6" fmla="*/ 0 w 238315"/>
                  <a:gd name="connsiteY6" fmla="*/ 137446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0" y="137446"/>
                    </a:moveTo>
                    <a:lnTo>
                      <a:pt x="1810" y="139732"/>
                    </a:lnTo>
                    <a:cubicBezTo>
                      <a:pt x="17145" y="128588"/>
                      <a:pt x="34290" y="120015"/>
                      <a:pt x="52388" y="114395"/>
                    </a:cubicBezTo>
                    <a:cubicBezTo>
                      <a:pt x="187833" y="76772"/>
                      <a:pt x="181070" y="30385"/>
                      <a:pt x="238316" y="2762"/>
                    </a:cubicBezTo>
                    <a:lnTo>
                      <a:pt x="236601" y="0"/>
                    </a:lnTo>
                    <a:cubicBezTo>
                      <a:pt x="222314" y="8858"/>
                      <a:pt x="205740" y="13716"/>
                      <a:pt x="188881" y="14002"/>
                    </a:cubicBezTo>
                    <a:cubicBezTo>
                      <a:pt x="29908" y="16002"/>
                      <a:pt x="42100" y="107823"/>
                      <a:pt x="0" y="13744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9" name="Полілінія: фігура 48">
                <a:extLst>
                  <a:ext uri="{FF2B5EF4-FFF2-40B4-BE49-F238E27FC236}">
                    <a16:creationId xmlns:a16="http://schemas.microsoft.com/office/drawing/2014/main" id="{CDF3D297-8ADB-B730-5A38-B651119CB7BD}"/>
                  </a:ext>
                </a:extLst>
              </p:cNvPr>
              <p:cNvSpPr/>
              <p:nvPr userDrawn="1"/>
            </p:nvSpPr>
            <p:spPr>
              <a:xfrm>
                <a:off x="250259" y="32480"/>
                <a:ext cx="275653" cy="281749"/>
              </a:xfrm>
              <a:custGeom>
                <a:avLst/>
                <a:gdLst>
                  <a:gd name="connsiteX0" fmla="*/ 3048 w 275653"/>
                  <a:gd name="connsiteY0" fmla="*/ 281654 h 281749"/>
                  <a:gd name="connsiteX1" fmla="*/ 71437 w 275653"/>
                  <a:gd name="connsiteY1" fmla="*/ 238125 h 281749"/>
                  <a:gd name="connsiteX2" fmla="*/ 275654 w 275653"/>
                  <a:gd name="connsiteY2" fmla="*/ 94964 h 281749"/>
                  <a:gd name="connsiteX3" fmla="*/ 274320 w 275653"/>
                  <a:gd name="connsiteY3" fmla="*/ 93059 h 281749"/>
                  <a:gd name="connsiteX4" fmla="*/ 77914 w 275653"/>
                  <a:gd name="connsiteY4" fmla="*/ 192500 h 281749"/>
                  <a:gd name="connsiteX5" fmla="*/ 74676 w 275653"/>
                  <a:gd name="connsiteY5" fmla="*/ 189548 h 281749"/>
                  <a:gd name="connsiteX6" fmla="*/ 188595 w 275653"/>
                  <a:gd name="connsiteY6" fmla="*/ 1714 h 281749"/>
                  <a:gd name="connsiteX7" fmla="*/ 186690 w 275653"/>
                  <a:gd name="connsiteY7" fmla="*/ 0 h 281749"/>
                  <a:gd name="connsiteX8" fmla="*/ 0 w 275653"/>
                  <a:gd name="connsiteY8" fmla="*/ 279940 h 281749"/>
                  <a:gd name="connsiteX9" fmla="*/ 2953 w 275653"/>
                  <a:gd name="connsiteY9" fmla="*/ 28175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653" h="281749">
                    <a:moveTo>
                      <a:pt x="3048" y="281654"/>
                    </a:moveTo>
                    <a:cubicBezTo>
                      <a:pt x="35052" y="246221"/>
                      <a:pt x="66199" y="239554"/>
                      <a:pt x="71437" y="238125"/>
                    </a:cubicBezTo>
                    <a:cubicBezTo>
                      <a:pt x="197453" y="201073"/>
                      <a:pt x="241554" y="118491"/>
                      <a:pt x="275654" y="94964"/>
                    </a:cubicBezTo>
                    <a:lnTo>
                      <a:pt x="274320" y="93059"/>
                    </a:lnTo>
                    <a:cubicBezTo>
                      <a:pt x="227743" y="125825"/>
                      <a:pt x="171926" y="92583"/>
                      <a:pt x="77914" y="192500"/>
                    </a:cubicBezTo>
                    <a:cubicBezTo>
                      <a:pt x="77343" y="193167"/>
                      <a:pt x="74676" y="189548"/>
                      <a:pt x="74676" y="189548"/>
                    </a:cubicBezTo>
                    <a:cubicBezTo>
                      <a:pt x="151448" y="97917"/>
                      <a:pt x="153162" y="35719"/>
                      <a:pt x="188595" y="1714"/>
                    </a:cubicBezTo>
                    <a:lnTo>
                      <a:pt x="186690" y="0"/>
                    </a:lnTo>
                    <a:cubicBezTo>
                      <a:pt x="-36576" y="131921"/>
                      <a:pt x="61436" y="204216"/>
                      <a:pt x="0" y="279940"/>
                    </a:cubicBezTo>
                    <a:lnTo>
                      <a:pt x="2953" y="28175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0" name="Полілінія: фігура 49">
                <a:extLst>
                  <a:ext uri="{FF2B5EF4-FFF2-40B4-BE49-F238E27FC236}">
                    <a16:creationId xmlns:a16="http://schemas.microsoft.com/office/drawing/2014/main" id="{22DACCF0-19C5-03F5-B2D8-025B57E35A7A}"/>
                  </a:ext>
                </a:extLst>
              </p:cNvPr>
              <p:cNvSpPr/>
              <p:nvPr userDrawn="1"/>
            </p:nvSpPr>
            <p:spPr>
              <a:xfrm>
                <a:off x="1416976" y="32385"/>
                <a:ext cx="275558" cy="281749"/>
              </a:xfrm>
              <a:custGeom>
                <a:avLst/>
                <a:gdLst>
                  <a:gd name="connsiteX0" fmla="*/ 197548 w 275558"/>
                  <a:gd name="connsiteY0" fmla="*/ 192596 h 281749"/>
                  <a:gd name="connsiteX1" fmla="*/ 1143 w 275558"/>
                  <a:gd name="connsiteY1" fmla="*/ 93155 h 281749"/>
                  <a:gd name="connsiteX2" fmla="*/ 0 w 275558"/>
                  <a:gd name="connsiteY2" fmla="*/ 95060 h 281749"/>
                  <a:gd name="connsiteX3" fmla="*/ 204216 w 275558"/>
                  <a:gd name="connsiteY3" fmla="*/ 238220 h 281749"/>
                  <a:gd name="connsiteX4" fmla="*/ 272701 w 275558"/>
                  <a:gd name="connsiteY4" fmla="*/ 281750 h 281749"/>
                  <a:gd name="connsiteX5" fmla="*/ 275558 w 275558"/>
                  <a:gd name="connsiteY5" fmla="*/ 279940 h 281749"/>
                  <a:gd name="connsiteX6" fmla="*/ 88773 w 275558"/>
                  <a:gd name="connsiteY6" fmla="*/ 0 h 281749"/>
                  <a:gd name="connsiteX7" fmla="*/ 86963 w 275558"/>
                  <a:gd name="connsiteY7" fmla="*/ 1714 h 281749"/>
                  <a:gd name="connsiteX8" fmla="*/ 200882 w 275558"/>
                  <a:gd name="connsiteY8" fmla="*/ 189547 h 281749"/>
                  <a:gd name="connsiteX9" fmla="*/ 197644 w 275558"/>
                  <a:gd name="connsiteY9" fmla="*/ 192500 h 28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281749">
                    <a:moveTo>
                      <a:pt x="197548" y="192596"/>
                    </a:moveTo>
                    <a:cubicBezTo>
                      <a:pt x="103156" y="92678"/>
                      <a:pt x="47720" y="125921"/>
                      <a:pt x="1143" y="93155"/>
                    </a:cubicBezTo>
                    <a:lnTo>
                      <a:pt x="0" y="95060"/>
                    </a:lnTo>
                    <a:cubicBezTo>
                      <a:pt x="34100" y="118586"/>
                      <a:pt x="78010" y="201168"/>
                      <a:pt x="204216" y="238220"/>
                    </a:cubicBezTo>
                    <a:cubicBezTo>
                      <a:pt x="209359" y="239744"/>
                      <a:pt x="240697" y="246317"/>
                      <a:pt x="272701" y="281750"/>
                    </a:cubicBezTo>
                    <a:lnTo>
                      <a:pt x="275558" y="279940"/>
                    </a:lnTo>
                    <a:cubicBezTo>
                      <a:pt x="214408" y="204311"/>
                      <a:pt x="312134" y="132017"/>
                      <a:pt x="88773" y="0"/>
                    </a:cubicBezTo>
                    <a:lnTo>
                      <a:pt x="86963" y="1714"/>
                    </a:lnTo>
                    <a:cubicBezTo>
                      <a:pt x="122396" y="35814"/>
                      <a:pt x="124111" y="98012"/>
                      <a:pt x="200882" y="189547"/>
                    </a:cubicBezTo>
                    <a:cubicBezTo>
                      <a:pt x="200882" y="189547"/>
                      <a:pt x="198215" y="193167"/>
                      <a:pt x="197644" y="1925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1" name="Полілінія: фігура 50">
                <a:extLst>
                  <a:ext uri="{FF2B5EF4-FFF2-40B4-BE49-F238E27FC236}">
                    <a16:creationId xmlns:a16="http://schemas.microsoft.com/office/drawing/2014/main" id="{1A5919C8-78D8-0CE2-070C-AE260B1DCB98}"/>
                  </a:ext>
                </a:extLst>
              </p:cNvPr>
              <p:cNvSpPr/>
              <p:nvPr userDrawn="1"/>
            </p:nvSpPr>
            <p:spPr>
              <a:xfrm>
                <a:off x="1296104" y="0"/>
                <a:ext cx="238315" cy="139731"/>
              </a:xfrm>
              <a:custGeom>
                <a:avLst/>
                <a:gdLst>
                  <a:gd name="connsiteX0" fmla="*/ 236506 w 238315"/>
                  <a:gd name="connsiteY0" fmla="*/ 139732 h 139731"/>
                  <a:gd name="connsiteX1" fmla="*/ 238316 w 238315"/>
                  <a:gd name="connsiteY1" fmla="*/ 137446 h 139731"/>
                  <a:gd name="connsiteX2" fmla="*/ 49435 w 238315"/>
                  <a:gd name="connsiteY2" fmla="*/ 14002 h 139731"/>
                  <a:gd name="connsiteX3" fmla="*/ 1714 w 238315"/>
                  <a:gd name="connsiteY3" fmla="*/ 0 h 139731"/>
                  <a:gd name="connsiteX4" fmla="*/ 0 w 238315"/>
                  <a:gd name="connsiteY4" fmla="*/ 2762 h 139731"/>
                  <a:gd name="connsiteX5" fmla="*/ 185928 w 238315"/>
                  <a:gd name="connsiteY5" fmla="*/ 114395 h 139731"/>
                  <a:gd name="connsiteX6" fmla="*/ 236601 w 238315"/>
                  <a:gd name="connsiteY6" fmla="*/ 139732 h 139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315" h="139731">
                    <a:moveTo>
                      <a:pt x="236506" y="139732"/>
                    </a:moveTo>
                    <a:lnTo>
                      <a:pt x="238316" y="137446"/>
                    </a:lnTo>
                    <a:cubicBezTo>
                      <a:pt x="196310" y="107728"/>
                      <a:pt x="208312" y="16002"/>
                      <a:pt x="49435" y="14002"/>
                    </a:cubicBezTo>
                    <a:cubicBezTo>
                      <a:pt x="32575" y="13716"/>
                      <a:pt x="16002" y="8858"/>
                      <a:pt x="1714" y="0"/>
                    </a:cubicBezTo>
                    <a:lnTo>
                      <a:pt x="0" y="2762"/>
                    </a:lnTo>
                    <a:cubicBezTo>
                      <a:pt x="57245" y="30385"/>
                      <a:pt x="50483" y="76772"/>
                      <a:pt x="185928" y="114395"/>
                    </a:cubicBezTo>
                    <a:cubicBezTo>
                      <a:pt x="204121" y="120015"/>
                      <a:pt x="221171" y="128588"/>
                      <a:pt x="236601" y="13973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2" name="Полілінія: фігура 51">
                <a:extLst>
                  <a:ext uri="{FF2B5EF4-FFF2-40B4-BE49-F238E27FC236}">
                    <a16:creationId xmlns:a16="http://schemas.microsoft.com/office/drawing/2014/main" id="{9E35836C-BB29-57FC-5027-2829168C2B0A}"/>
                  </a:ext>
                </a:extLst>
              </p:cNvPr>
              <p:cNvSpPr/>
              <p:nvPr userDrawn="1"/>
            </p:nvSpPr>
            <p:spPr>
              <a:xfrm>
                <a:off x="1036833" y="60674"/>
                <a:ext cx="609424" cy="915542"/>
              </a:xfrm>
              <a:custGeom>
                <a:avLst/>
                <a:gdLst>
                  <a:gd name="connsiteX0" fmla="*/ 465677 w 609424"/>
                  <a:gd name="connsiteY0" fmla="*/ 742379 h 915542"/>
                  <a:gd name="connsiteX1" fmla="*/ 429959 w 609424"/>
                  <a:gd name="connsiteY1" fmla="*/ 874395 h 915542"/>
                  <a:gd name="connsiteX2" fmla="*/ 564261 w 609424"/>
                  <a:gd name="connsiteY2" fmla="*/ 915543 h 915542"/>
                  <a:gd name="connsiteX3" fmla="*/ 586168 w 609424"/>
                  <a:gd name="connsiteY3" fmla="*/ 844677 h 915542"/>
                  <a:gd name="connsiteX4" fmla="*/ 569595 w 609424"/>
                  <a:gd name="connsiteY4" fmla="*/ 813816 h 915542"/>
                  <a:gd name="connsiteX5" fmla="*/ 545401 w 609424"/>
                  <a:gd name="connsiteY5" fmla="*/ 806482 h 915542"/>
                  <a:gd name="connsiteX6" fmla="*/ 526256 w 609424"/>
                  <a:gd name="connsiteY6" fmla="*/ 774764 h 915542"/>
                  <a:gd name="connsiteX7" fmla="*/ 533114 w 609424"/>
                  <a:gd name="connsiteY7" fmla="*/ 723995 h 915542"/>
                  <a:gd name="connsiteX8" fmla="*/ 560260 w 609424"/>
                  <a:gd name="connsiteY8" fmla="*/ 698659 h 915542"/>
                  <a:gd name="connsiteX9" fmla="*/ 585407 w 609424"/>
                  <a:gd name="connsiteY9" fmla="*/ 697897 h 915542"/>
                  <a:gd name="connsiteX10" fmla="*/ 609409 w 609424"/>
                  <a:gd name="connsiteY10" fmla="*/ 672560 h 915542"/>
                  <a:gd name="connsiteX11" fmla="*/ 607885 w 609424"/>
                  <a:gd name="connsiteY11" fmla="*/ 623316 h 915542"/>
                  <a:gd name="connsiteX12" fmla="*/ 582263 w 609424"/>
                  <a:gd name="connsiteY12" fmla="*/ 599504 h 915542"/>
                  <a:gd name="connsiteX13" fmla="*/ 557213 w 609424"/>
                  <a:gd name="connsiteY13" fmla="*/ 600361 h 915542"/>
                  <a:gd name="connsiteX14" fmla="*/ 528447 w 609424"/>
                  <a:gd name="connsiteY14" fmla="*/ 576739 h 915542"/>
                  <a:gd name="connsiteX15" fmla="*/ 517588 w 609424"/>
                  <a:gd name="connsiteY15" fmla="*/ 525971 h 915542"/>
                  <a:gd name="connsiteX16" fmla="*/ 535019 w 609424"/>
                  <a:gd name="connsiteY16" fmla="*/ 493205 h 915542"/>
                  <a:gd name="connsiteX17" fmla="*/ 558546 w 609424"/>
                  <a:gd name="connsiteY17" fmla="*/ 484727 h 915542"/>
                  <a:gd name="connsiteX18" fmla="*/ 573024 w 609424"/>
                  <a:gd name="connsiteY18" fmla="*/ 453009 h 915542"/>
                  <a:gd name="connsiteX19" fmla="*/ 555308 w 609424"/>
                  <a:gd name="connsiteY19" fmla="*/ 406908 h 915542"/>
                  <a:gd name="connsiteX20" fmla="*/ 523304 w 609424"/>
                  <a:gd name="connsiteY20" fmla="*/ 392621 h 915542"/>
                  <a:gd name="connsiteX21" fmla="*/ 499967 w 609424"/>
                  <a:gd name="connsiteY21" fmla="*/ 401479 h 915542"/>
                  <a:gd name="connsiteX22" fmla="*/ 465582 w 609424"/>
                  <a:gd name="connsiteY22" fmla="*/ 388144 h 915542"/>
                  <a:gd name="connsiteX23" fmla="*/ 454438 w 609424"/>
                  <a:gd name="connsiteY23" fmla="*/ 368046 h 915542"/>
                  <a:gd name="connsiteX24" fmla="*/ 442627 w 609424"/>
                  <a:gd name="connsiteY24" fmla="*/ 348615 h 915542"/>
                  <a:gd name="connsiteX25" fmla="*/ 448246 w 609424"/>
                  <a:gd name="connsiteY25" fmla="*/ 312420 h 915542"/>
                  <a:gd name="connsiteX26" fmla="*/ 467392 w 609424"/>
                  <a:gd name="connsiteY26" fmla="*/ 296799 h 915542"/>
                  <a:gd name="connsiteX27" fmla="*/ 471011 w 609424"/>
                  <a:gd name="connsiteY27" fmla="*/ 262128 h 915542"/>
                  <a:gd name="connsiteX28" fmla="*/ 439579 w 609424"/>
                  <a:gd name="connsiteY28" fmla="*/ 224123 h 915542"/>
                  <a:gd name="connsiteX29" fmla="*/ 404527 w 609424"/>
                  <a:gd name="connsiteY29" fmla="*/ 220599 h 915542"/>
                  <a:gd name="connsiteX30" fmla="*/ 385382 w 609424"/>
                  <a:gd name="connsiteY30" fmla="*/ 236220 h 915542"/>
                  <a:gd name="connsiteX31" fmla="*/ 348043 w 609424"/>
                  <a:gd name="connsiteY31" fmla="*/ 234791 h 915542"/>
                  <a:gd name="connsiteX32" fmla="*/ 309182 w 609424"/>
                  <a:gd name="connsiteY32" fmla="*/ 200787 h 915542"/>
                  <a:gd name="connsiteX33" fmla="*/ 302800 w 609424"/>
                  <a:gd name="connsiteY33" fmla="*/ 164306 h 915542"/>
                  <a:gd name="connsiteX34" fmla="*/ 316039 w 609424"/>
                  <a:gd name="connsiteY34" fmla="*/ 143256 h 915542"/>
                  <a:gd name="connsiteX35" fmla="*/ 308038 w 609424"/>
                  <a:gd name="connsiteY35" fmla="*/ 109252 h 915542"/>
                  <a:gd name="connsiteX36" fmla="*/ 265843 w 609424"/>
                  <a:gd name="connsiteY36" fmla="*/ 83153 h 915542"/>
                  <a:gd name="connsiteX37" fmla="*/ 231458 w 609424"/>
                  <a:gd name="connsiteY37" fmla="*/ 91059 h 915542"/>
                  <a:gd name="connsiteX38" fmla="*/ 218218 w 609424"/>
                  <a:gd name="connsiteY38" fmla="*/ 112300 h 915542"/>
                  <a:gd name="connsiteX39" fmla="*/ 182404 w 609424"/>
                  <a:gd name="connsiteY39" fmla="*/ 122873 h 915542"/>
                  <a:gd name="connsiteX40" fmla="*/ 134493 w 609424"/>
                  <a:gd name="connsiteY40" fmla="*/ 103346 h 915542"/>
                  <a:gd name="connsiteX41" fmla="*/ 116681 w 609424"/>
                  <a:gd name="connsiteY41" fmla="*/ 70866 h 915542"/>
                  <a:gd name="connsiteX42" fmla="*/ 122396 w 609424"/>
                  <a:gd name="connsiteY42" fmla="*/ 46482 h 915542"/>
                  <a:gd name="connsiteX43" fmla="*/ 103727 w 609424"/>
                  <a:gd name="connsiteY43" fmla="*/ 16859 h 915542"/>
                  <a:gd name="connsiteX44" fmla="*/ 31147 w 609424"/>
                  <a:gd name="connsiteY44" fmla="*/ 0 h 915542"/>
                  <a:gd name="connsiteX45" fmla="*/ 0 w 609424"/>
                  <a:gd name="connsiteY45" fmla="*/ 136112 h 915542"/>
                  <a:gd name="connsiteX46" fmla="*/ 465772 w 609424"/>
                  <a:gd name="connsiteY46" fmla="*/ 742569 h 915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9424" h="915542">
                    <a:moveTo>
                      <a:pt x="465677" y="742379"/>
                    </a:moveTo>
                    <a:cubicBezTo>
                      <a:pt x="459486" y="787718"/>
                      <a:pt x="447484" y="832104"/>
                      <a:pt x="429959" y="874395"/>
                    </a:cubicBezTo>
                    <a:lnTo>
                      <a:pt x="564261" y="915543"/>
                    </a:lnTo>
                    <a:lnTo>
                      <a:pt x="586168" y="844677"/>
                    </a:lnTo>
                    <a:cubicBezTo>
                      <a:pt x="590074" y="831628"/>
                      <a:pt x="582739" y="817817"/>
                      <a:pt x="569595" y="813816"/>
                    </a:cubicBezTo>
                    <a:lnTo>
                      <a:pt x="545401" y="806482"/>
                    </a:lnTo>
                    <a:cubicBezTo>
                      <a:pt x="532067" y="802005"/>
                      <a:pt x="523970" y="788575"/>
                      <a:pt x="526256" y="774764"/>
                    </a:cubicBezTo>
                    <a:lnTo>
                      <a:pt x="533114" y="723995"/>
                    </a:lnTo>
                    <a:cubicBezTo>
                      <a:pt x="534734" y="710089"/>
                      <a:pt x="546259" y="699516"/>
                      <a:pt x="560260" y="698659"/>
                    </a:cubicBezTo>
                    <a:lnTo>
                      <a:pt x="585407" y="697897"/>
                    </a:lnTo>
                    <a:cubicBezTo>
                      <a:pt x="599122" y="697420"/>
                      <a:pt x="609886" y="686086"/>
                      <a:pt x="609409" y="672560"/>
                    </a:cubicBezTo>
                    <a:lnTo>
                      <a:pt x="607885" y="623316"/>
                    </a:lnTo>
                    <a:cubicBezTo>
                      <a:pt x="607409" y="609791"/>
                      <a:pt x="595979" y="599123"/>
                      <a:pt x="582263" y="599504"/>
                    </a:cubicBezTo>
                    <a:lnTo>
                      <a:pt x="557213" y="600361"/>
                    </a:lnTo>
                    <a:cubicBezTo>
                      <a:pt x="543116" y="600456"/>
                      <a:pt x="531019" y="590550"/>
                      <a:pt x="528447" y="576739"/>
                    </a:cubicBezTo>
                    <a:lnTo>
                      <a:pt x="517588" y="525971"/>
                    </a:lnTo>
                    <a:cubicBezTo>
                      <a:pt x="514636" y="512255"/>
                      <a:pt x="521875" y="498443"/>
                      <a:pt x="535019" y="493205"/>
                    </a:cubicBezTo>
                    <a:lnTo>
                      <a:pt x="558546" y="484727"/>
                    </a:lnTo>
                    <a:cubicBezTo>
                      <a:pt x="571214" y="479870"/>
                      <a:pt x="577691" y="465773"/>
                      <a:pt x="573024" y="453009"/>
                    </a:cubicBezTo>
                    <a:lnTo>
                      <a:pt x="555308" y="406908"/>
                    </a:lnTo>
                    <a:cubicBezTo>
                      <a:pt x="550450" y="394240"/>
                      <a:pt x="536162" y="387953"/>
                      <a:pt x="523304" y="392621"/>
                    </a:cubicBezTo>
                    <a:lnTo>
                      <a:pt x="499967" y="401479"/>
                    </a:lnTo>
                    <a:cubicBezTo>
                      <a:pt x="486728" y="406146"/>
                      <a:pt x="472154" y="400431"/>
                      <a:pt x="465582" y="388144"/>
                    </a:cubicBezTo>
                    <a:cubicBezTo>
                      <a:pt x="465582" y="388144"/>
                      <a:pt x="462439" y="381857"/>
                      <a:pt x="454438" y="368046"/>
                    </a:cubicBezTo>
                    <a:cubicBezTo>
                      <a:pt x="446437" y="354330"/>
                      <a:pt x="442627" y="348615"/>
                      <a:pt x="442627" y="348615"/>
                    </a:cubicBezTo>
                    <a:cubicBezTo>
                      <a:pt x="435197" y="336804"/>
                      <a:pt x="437579" y="321374"/>
                      <a:pt x="448246" y="312420"/>
                    </a:cubicBezTo>
                    <a:lnTo>
                      <a:pt x="467392" y="296799"/>
                    </a:lnTo>
                    <a:cubicBezTo>
                      <a:pt x="477964" y="288227"/>
                      <a:pt x="479584" y="272701"/>
                      <a:pt x="471011" y="262128"/>
                    </a:cubicBezTo>
                    <a:lnTo>
                      <a:pt x="439579" y="224123"/>
                    </a:lnTo>
                    <a:cubicBezTo>
                      <a:pt x="430911" y="213551"/>
                      <a:pt x="415195" y="211931"/>
                      <a:pt x="404527" y="220599"/>
                    </a:cubicBezTo>
                    <a:lnTo>
                      <a:pt x="385382" y="236220"/>
                    </a:lnTo>
                    <a:cubicBezTo>
                      <a:pt x="374237" y="244793"/>
                      <a:pt x="358426" y="244126"/>
                      <a:pt x="348043" y="234791"/>
                    </a:cubicBezTo>
                    <a:lnTo>
                      <a:pt x="309182" y="200787"/>
                    </a:lnTo>
                    <a:cubicBezTo>
                      <a:pt x="298418" y="191834"/>
                      <a:pt x="295656" y="176403"/>
                      <a:pt x="302800" y="164306"/>
                    </a:cubicBezTo>
                    <a:lnTo>
                      <a:pt x="316039" y="143256"/>
                    </a:lnTo>
                    <a:cubicBezTo>
                      <a:pt x="323279" y="131636"/>
                      <a:pt x="319754" y="116491"/>
                      <a:pt x="308038" y="109252"/>
                    </a:cubicBezTo>
                    <a:lnTo>
                      <a:pt x="265843" y="83153"/>
                    </a:lnTo>
                    <a:cubicBezTo>
                      <a:pt x="254127" y="76010"/>
                      <a:pt x="238792" y="79534"/>
                      <a:pt x="231458" y="91059"/>
                    </a:cubicBezTo>
                    <a:lnTo>
                      <a:pt x="218218" y="112300"/>
                    </a:lnTo>
                    <a:cubicBezTo>
                      <a:pt x="210407" y="123920"/>
                      <a:pt x="195358" y="128397"/>
                      <a:pt x="182404" y="122873"/>
                    </a:cubicBezTo>
                    <a:lnTo>
                      <a:pt x="134493" y="103346"/>
                    </a:lnTo>
                    <a:cubicBezTo>
                      <a:pt x="121348" y="98203"/>
                      <a:pt x="113919" y="84487"/>
                      <a:pt x="116681" y="70866"/>
                    </a:cubicBezTo>
                    <a:lnTo>
                      <a:pt x="122396" y="46482"/>
                    </a:lnTo>
                    <a:cubicBezTo>
                      <a:pt x="125444" y="33147"/>
                      <a:pt x="117158" y="20003"/>
                      <a:pt x="103727" y="16859"/>
                    </a:cubicBezTo>
                    <a:lnTo>
                      <a:pt x="31147" y="0"/>
                    </a:lnTo>
                    <a:lnTo>
                      <a:pt x="0" y="136112"/>
                    </a:lnTo>
                    <a:cubicBezTo>
                      <a:pt x="297561" y="176117"/>
                      <a:pt x="506159" y="447580"/>
                      <a:pt x="465772" y="74256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3" name="Полілінія: фігура 52">
                <a:extLst>
                  <a:ext uri="{FF2B5EF4-FFF2-40B4-BE49-F238E27FC236}">
                    <a16:creationId xmlns:a16="http://schemas.microsoft.com/office/drawing/2014/main" id="{638AF840-A0C9-46B4-57C5-BA81C4A02B2F}"/>
                  </a:ext>
                </a:extLst>
              </p:cNvPr>
              <p:cNvSpPr/>
              <p:nvPr userDrawn="1"/>
            </p:nvSpPr>
            <p:spPr>
              <a:xfrm>
                <a:off x="20897" y="881062"/>
                <a:ext cx="275558" cy="413480"/>
              </a:xfrm>
              <a:custGeom>
                <a:avLst/>
                <a:gdLst>
                  <a:gd name="connsiteX0" fmla="*/ 273272 w 275558"/>
                  <a:gd name="connsiteY0" fmla="*/ 413385 h 413480"/>
                  <a:gd name="connsiteX1" fmla="*/ 275558 w 275558"/>
                  <a:gd name="connsiteY1" fmla="*/ 411671 h 413480"/>
                  <a:gd name="connsiteX2" fmla="*/ 237173 w 275558"/>
                  <a:gd name="connsiteY2" fmla="*/ 263747 h 413480"/>
                  <a:gd name="connsiteX3" fmla="*/ 211550 w 275558"/>
                  <a:gd name="connsiteY3" fmla="*/ 0 h 413480"/>
                  <a:gd name="connsiteX4" fmla="*/ 208788 w 275558"/>
                  <a:gd name="connsiteY4" fmla="*/ 0 h 413480"/>
                  <a:gd name="connsiteX5" fmla="*/ 198596 w 275558"/>
                  <a:gd name="connsiteY5" fmla="*/ 288227 h 413480"/>
                  <a:gd name="connsiteX6" fmla="*/ 194882 w 275558"/>
                  <a:gd name="connsiteY6" fmla="*/ 290513 h 413480"/>
                  <a:gd name="connsiteX7" fmla="*/ 3524 w 275558"/>
                  <a:gd name="connsiteY7" fmla="*/ 76486 h 413480"/>
                  <a:gd name="connsiteX8" fmla="*/ 0 w 275558"/>
                  <a:gd name="connsiteY8" fmla="*/ 77438 h 413480"/>
                  <a:gd name="connsiteX9" fmla="*/ 273272 w 275558"/>
                  <a:gd name="connsiteY9" fmla="*/ 413480 h 413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558" h="413480">
                    <a:moveTo>
                      <a:pt x="273272" y="413385"/>
                    </a:moveTo>
                    <a:lnTo>
                      <a:pt x="275558" y="411671"/>
                    </a:lnTo>
                    <a:cubicBezTo>
                      <a:pt x="241173" y="370522"/>
                      <a:pt x="227076" y="316230"/>
                      <a:pt x="237173" y="263747"/>
                    </a:cubicBezTo>
                    <a:cubicBezTo>
                      <a:pt x="265367" y="102203"/>
                      <a:pt x="212598" y="73152"/>
                      <a:pt x="211550" y="0"/>
                    </a:cubicBezTo>
                    <a:lnTo>
                      <a:pt x="208788" y="0"/>
                    </a:lnTo>
                    <a:cubicBezTo>
                      <a:pt x="206407" y="81820"/>
                      <a:pt x="121920" y="173831"/>
                      <a:pt x="198596" y="288227"/>
                    </a:cubicBezTo>
                    <a:lnTo>
                      <a:pt x="194882" y="290513"/>
                    </a:lnTo>
                    <a:cubicBezTo>
                      <a:pt x="110109" y="168307"/>
                      <a:pt x="42958" y="198120"/>
                      <a:pt x="3524" y="76486"/>
                    </a:cubicBezTo>
                    <a:cubicBezTo>
                      <a:pt x="2286" y="76486"/>
                      <a:pt x="1143" y="76867"/>
                      <a:pt x="0" y="77438"/>
                    </a:cubicBezTo>
                    <a:cubicBezTo>
                      <a:pt x="59436" y="433673"/>
                      <a:pt x="219170" y="325946"/>
                      <a:pt x="273272" y="41348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4" name="Полілінія: фігура 53">
                <a:extLst>
                  <a:ext uri="{FF2B5EF4-FFF2-40B4-BE49-F238E27FC236}">
                    <a16:creationId xmlns:a16="http://schemas.microsoft.com/office/drawing/2014/main" id="{2E546183-F771-23F3-B966-4E813EC66E55}"/>
                  </a:ext>
                </a:extLst>
              </p:cNvPr>
              <p:cNvSpPr/>
              <p:nvPr userDrawn="1"/>
            </p:nvSpPr>
            <p:spPr>
              <a:xfrm>
                <a:off x="439139" y="1044892"/>
                <a:ext cx="1066990" cy="341772"/>
              </a:xfrm>
              <a:custGeom>
                <a:avLst/>
                <a:gdLst>
                  <a:gd name="connsiteX0" fmla="*/ 883730 w 1066990"/>
                  <a:gd name="connsiteY0" fmla="*/ 163163 h 341772"/>
                  <a:gd name="connsiteX1" fmla="*/ 924687 w 1066990"/>
                  <a:gd name="connsiteY1" fmla="*/ 131826 h 341772"/>
                  <a:gd name="connsiteX2" fmla="*/ 962025 w 1066990"/>
                  <a:gd name="connsiteY2" fmla="*/ 132779 h 341772"/>
                  <a:gd name="connsiteX3" fmla="*/ 980599 w 1066990"/>
                  <a:gd name="connsiteY3" fmla="*/ 149828 h 341772"/>
                  <a:gd name="connsiteX4" fmla="*/ 1015746 w 1066990"/>
                  <a:gd name="connsiteY4" fmla="*/ 148685 h 341772"/>
                  <a:gd name="connsiteX5" fmla="*/ 1066991 w 1066990"/>
                  <a:gd name="connsiteY5" fmla="*/ 94488 h 341772"/>
                  <a:gd name="connsiteX6" fmla="*/ 963549 w 1066990"/>
                  <a:gd name="connsiteY6" fmla="*/ 0 h 341772"/>
                  <a:gd name="connsiteX7" fmla="*/ 200692 w 1066990"/>
                  <a:gd name="connsiteY7" fmla="*/ 96679 h 341772"/>
                  <a:gd name="connsiteX8" fmla="*/ 103156 w 1066990"/>
                  <a:gd name="connsiteY8" fmla="*/ 0 h 341772"/>
                  <a:gd name="connsiteX9" fmla="*/ 0 w 1066990"/>
                  <a:gd name="connsiteY9" fmla="*/ 94679 h 341772"/>
                  <a:gd name="connsiteX10" fmla="*/ 51245 w 1066990"/>
                  <a:gd name="connsiteY10" fmla="*/ 148876 h 341772"/>
                  <a:gd name="connsiteX11" fmla="*/ 86487 w 1066990"/>
                  <a:gd name="connsiteY11" fmla="*/ 150019 h 341772"/>
                  <a:gd name="connsiteX12" fmla="*/ 104680 w 1066990"/>
                  <a:gd name="connsiteY12" fmla="*/ 132969 h 341772"/>
                  <a:gd name="connsiteX13" fmla="*/ 142018 w 1066990"/>
                  <a:gd name="connsiteY13" fmla="*/ 132017 h 341772"/>
                  <a:gd name="connsiteX14" fmla="*/ 182975 w 1066990"/>
                  <a:gd name="connsiteY14" fmla="*/ 163354 h 341772"/>
                  <a:gd name="connsiteX15" fmla="*/ 191643 w 1066990"/>
                  <a:gd name="connsiteY15" fmla="*/ 199358 h 341772"/>
                  <a:gd name="connsiteX16" fmla="*/ 179832 w 1066990"/>
                  <a:gd name="connsiteY16" fmla="*/ 221361 h 341772"/>
                  <a:gd name="connsiteX17" fmla="*/ 190024 w 1066990"/>
                  <a:gd name="connsiteY17" fmla="*/ 254794 h 341772"/>
                  <a:gd name="connsiteX18" fmla="*/ 233934 w 1066990"/>
                  <a:gd name="connsiteY18" fmla="*/ 278035 h 341772"/>
                  <a:gd name="connsiteX19" fmla="*/ 267557 w 1066990"/>
                  <a:gd name="connsiteY19" fmla="*/ 267843 h 341772"/>
                  <a:gd name="connsiteX20" fmla="*/ 279273 w 1066990"/>
                  <a:gd name="connsiteY20" fmla="*/ 245936 h 341772"/>
                  <a:gd name="connsiteX21" fmla="*/ 314230 w 1066990"/>
                  <a:gd name="connsiteY21" fmla="*/ 233267 h 341772"/>
                  <a:gd name="connsiteX22" fmla="*/ 363379 w 1066990"/>
                  <a:gd name="connsiteY22" fmla="*/ 249650 h 341772"/>
                  <a:gd name="connsiteX23" fmla="*/ 383286 w 1066990"/>
                  <a:gd name="connsiteY23" fmla="*/ 280988 h 341772"/>
                  <a:gd name="connsiteX24" fmla="*/ 379286 w 1066990"/>
                  <a:gd name="connsiteY24" fmla="*/ 305371 h 341772"/>
                  <a:gd name="connsiteX25" fmla="*/ 399955 w 1066990"/>
                  <a:gd name="connsiteY25" fmla="*/ 333661 h 341772"/>
                  <a:gd name="connsiteX26" fmla="*/ 449009 w 1066990"/>
                  <a:gd name="connsiteY26" fmla="*/ 341471 h 341772"/>
                  <a:gd name="connsiteX27" fmla="*/ 477584 w 1066990"/>
                  <a:gd name="connsiteY27" fmla="*/ 320992 h 341772"/>
                  <a:gd name="connsiteX28" fmla="*/ 481489 w 1066990"/>
                  <a:gd name="connsiteY28" fmla="*/ 296609 h 341772"/>
                  <a:gd name="connsiteX29" fmla="*/ 510350 w 1066990"/>
                  <a:gd name="connsiteY29" fmla="*/ 273749 h 341772"/>
                  <a:gd name="connsiteX30" fmla="*/ 533209 w 1066990"/>
                  <a:gd name="connsiteY30" fmla="*/ 273844 h 341772"/>
                  <a:gd name="connsiteX31" fmla="*/ 556165 w 1066990"/>
                  <a:gd name="connsiteY31" fmla="*/ 273463 h 341772"/>
                  <a:gd name="connsiteX32" fmla="*/ 585026 w 1066990"/>
                  <a:gd name="connsiteY32" fmla="*/ 296418 h 341772"/>
                  <a:gd name="connsiteX33" fmla="*/ 589026 w 1066990"/>
                  <a:gd name="connsiteY33" fmla="*/ 320897 h 341772"/>
                  <a:gd name="connsiteX34" fmla="*/ 617601 w 1066990"/>
                  <a:gd name="connsiteY34" fmla="*/ 341376 h 341772"/>
                  <a:gd name="connsiteX35" fmla="*/ 666750 w 1066990"/>
                  <a:gd name="connsiteY35" fmla="*/ 333470 h 341772"/>
                  <a:gd name="connsiteX36" fmla="*/ 687419 w 1066990"/>
                  <a:gd name="connsiteY36" fmla="*/ 305181 h 341772"/>
                  <a:gd name="connsiteX37" fmla="*/ 683419 w 1066990"/>
                  <a:gd name="connsiteY37" fmla="*/ 280797 h 341772"/>
                  <a:gd name="connsiteX38" fmla="*/ 703326 w 1066990"/>
                  <a:gd name="connsiteY38" fmla="*/ 249555 h 341772"/>
                  <a:gd name="connsiteX39" fmla="*/ 752475 w 1066990"/>
                  <a:gd name="connsiteY39" fmla="*/ 233172 h 341772"/>
                  <a:gd name="connsiteX40" fmla="*/ 787432 w 1066990"/>
                  <a:gd name="connsiteY40" fmla="*/ 245840 h 341772"/>
                  <a:gd name="connsiteX41" fmla="*/ 799243 w 1066990"/>
                  <a:gd name="connsiteY41" fmla="*/ 267653 h 341772"/>
                  <a:gd name="connsiteX42" fmla="*/ 832961 w 1066990"/>
                  <a:gd name="connsiteY42" fmla="*/ 277844 h 341772"/>
                  <a:gd name="connsiteX43" fmla="*/ 876872 w 1066990"/>
                  <a:gd name="connsiteY43" fmla="*/ 254603 h 341772"/>
                  <a:gd name="connsiteX44" fmla="*/ 887063 w 1066990"/>
                  <a:gd name="connsiteY44" fmla="*/ 221171 h 341772"/>
                  <a:gd name="connsiteX45" fmla="*/ 875252 w 1066990"/>
                  <a:gd name="connsiteY45" fmla="*/ 199168 h 341772"/>
                  <a:gd name="connsiteX46" fmla="*/ 883920 w 1066990"/>
                  <a:gd name="connsiteY46" fmla="*/ 163163 h 3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066990" h="341772">
                    <a:moveTo>
                      <a:pt x="883730" y="163163"/>
                    </a:moveTo>
                    <a:lnTo>
                      <a:pt x="924687" y="131826"/>
                    </a:lnTo>
                    <a:cubicBezTo>
                      <a:pt x="935641" y="123063"/>
                      <a:pt x="951452" y="123539"/>
                      <a:pt x="962025" y="132779"/>
                    </a:cubicBezTo>
                    <a:lnTo>
                      <a:pt x="980599" y="149828"/>
                    </a:lnTo>
                    <a:cubicBezTo>
                      <a:pt x="990600" y="159068"/>
                      <a:pt x="1006412" y="158591"/>
                      <a:pt x="1015746" y="148685"/>
                    </a:cubicBezTo>
                    <a:lnTo>
                      <a:pt x="1066991" y="94488"/>
                    </a:lnTo>
                    <a:lnTo>
                      <a:pt x="963549" y="0"/>
                    </a:lnTo>
                    <a:cubicBezTo>
                      <a:pt x="779812" y="235458"/>
                      <a:pt x="438340" y="278702"/>
                      <a:pt x="200692" y="96679"/>
                    </a:cubicBezTo>
                    <a:cubicBezTo>
                      <a:pt x="164211" y="68675"/>
                      <a:pt x="131445" y="36195"/>
                      <a:pt x="103156" y="0"/>
                    </a:cubicBezTo>
                    <a:lnTo>
                      <a:pt x="0" y="94679"/>
                    </a:lnTo>
                    <a:lnTo>
                      <a:pt x="51245" y="148876"/>
                    </a:lnTo>
                    <a:cubicBezTo>
                      <a:pt x="60674" y="158782"/>
                      <a:pt x="76391" y="159353"/>
                      <a:pt x="86487" y="150019"/>
                    </a:cubicBezTo>
                    <a:lnTo>
                      <a:pt x="104680" y="132969"/>
                    </a:lnTo>
                    <a:cubicBezTo>
                      <a:pt x="115252" y="123730"/>
                      <a:pt x="130969" y="123254"/>
                      <a:pt x="142018" y="132017"/>
                    </a:cubicBezTo>
                    <a:lnTo>
                      <a:pt x="182975" y="163354"/>
                    </a:lnTo>
                    <a:cubicBezTo>
                      <a:pt x="194310" y="171641"/>
                      <a:pt x="197929" y="186881"/>
                      <a:pt x="191643" y="199358"/>
                    </a:cubicBezTo>
                    <a:lnTo>
                      <a:pt x="179832" y="221361"/>
                    </a:lnTo>
                    <a:cubicBezTo>
                      <a:pt x="173355" y="233363"/>
                      <a:pt x="177927" y="248412"/>
                      <a:pt x="190024" y="254794"/>
                    </a:cubicBezTo>
                    <a:lnTo>
                      <a:pt x="233934" y="278035"/>
                    </a:lnTo>
                    <a:cubicBezTo>
                      <a:pt x="246031" y="284417"/>
                      <a:pt x="261080" y="279845"/>
                      <a:pt x="267557" y="267843"/>
                    </a:cubicBezTo>
                    <a:lnTo>
                      <a:pt x="279273" y="245936"/>
                    </a:lnTo>
                    <a:cubicBezTo>
                      <a:pt x="286321" y="233839"/>
                      <a:pt x="301085" y="228505"/>
                      <a:pt x="314230" y="233267"/>
                    </a:cubicBezTo>
                    <a:lnTo>
                      <a:pt x="363379" y="249650"/>
                    </a:lnTo>
                    <a:cubicBezTo>
                      <a:pt x="376809" y="253937"/>
                      <a:pt x="385191" y="267176"/>
                      <a:pt x="383286" y="280988"/>
                    </a:cubicBezTo>
                    <a:lnTo>
                      <a:pt x="379286" y="305371"/>
                    </a:lnTo>
                    <a:cubicBezTo>
                      <a:pt x="377095" y="318897"/>
                      <a:pt x="386334" y="331470"/>
                      <a:pt x="399955" y="333661"/>
                    </a:cubicBezTo>
                    <a:lnTo>
                      <a:pt x="449009" y="341471"/>
                    </a:lnTo>
                    <a:cubicBezTo>
                      <a:pt x="462629" y="343567"/>
                      <a:pt x="475393" y="334518"/>
                      <a:pt x="477584" y="320992"/>
                    </a:cubicBezTo>
                    <a:lnTo>
                      <a:pt x="481489" y="296609"/>
                    </a:lnTo>
                    <a:cubicBezTo>
                      <a:pt x="484061" y="282892"/>
                      <a:pt x="496348" y="273177"/>
                      <a:pt x="510350" y="273749"/>
                    </a:cubicBezTo>
                    <a:cubicBezTo>
                      <a:pt x="510350" y="273749"/>
                      <a:pt x="517017" y="273844"/>
                      <a:pt x="533209" y="273844"/>
                    </a:cubicBezTo>
                    <a:cubicBezTo>
                      <a:pt x="549402" y="273844"/>
                      <a:pt x="556165" y="273463"/>
                      <a:pt x="556165" y="273463"/>
                    </a:cubicBezTo>
                    <a:cubicBezTo>
                      <a:pt x="570167" y="272891"/>
                      <a:pt x="582454" y="282702"/>
                      <a:pt x="585026" y="296418"/>
                    </a:cubicBezTo>
                    <a:lnTo>
                      <a:pt x="589026" y="320897"/>
                    </a:lnTo>
                    <a:cubicBezTo>
                      <a:pt x="591217" y="334328"/>
                      <a:pt x="603980" y="343471"/>
                      <a:pt x="617601" y="341376"/>
                    </a:cubicBezTo>
                    <a:lnTo>
                      <a:pt x="666750" y="333470"/>
                    </a:lnTo>
                    <a:cubicBezTo>
                      <a:pt x="680276" y="331280"/>
                      <a:pt x="689610" y="318611"/>
                      <a:pt x="687419" y="305181"/>
                    </a:cubicBezTo>
                    <a:lnTo>
                      <a:pt x="683419" y="280797"/>
                    </a:lnTo>
                    <a:cubicBezTo>
                      <a:pt x="681514" y="266891"/>
                      <a:pt x="689896" y="253746"/>
                      <a:pt x="703326" y="249555"/>
                    </a:cubicBezTo>
                    <a:lnTo>
                      <a:pt x="752475" y="233172"/>
                    </a:lnTo>
                    <a:cubicBezTo>
                      <a:pt x="765715" y="228409"/>
                      <a:pt x="780383" y="233744"/>
                      <a:pt x="787432" y="245840"/>
                    </a:cubicBezTo>
                    <a:lnTo>
                      <a:pt x="799243" y="267653"/>
                    </a:lnTo>
                    <a:cubicBezTo>
                      <a:pt x="805720" y="279654"/>
                      <a:pt x="820769" y="284131"/>
                      <a:pt x="832961" y="277844"/>
                    </a:cubicBezTo>
                    <a:lnTo>
                      <a:pt x="876872" y="254603"/>
                    </a:lnTo>
                    <a:cubicBezTo>
                      <a:pt x="888968" y="248221"/>
                      <a:pt x="893540" y="233267"/>
                      <a:pt x="887063" y="221171"/>
                    </a:cubicBezTo>
                    <a:lnTo>
                      <a:pt x="875252" y="199168"/>
                    </a:lnTo>
                    <a:cubicBezTo>
                      <a:pt x="868966" y="186690"/>
                      <a:pt x="872585" y="171450"/>
                      <a:pt x="883920" y="16316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5" name="Полілінія: фігура 54">
                <a:extLst>
                  <a:ext uri="{FF2B5EF4-FFF2-40B4-BE49-F238E27FC236}">
                    <a16:creationId xmlns:a16="http://schemas.microsoft.com/office/drawing/2014/main" id="{8D44900B-B200-A6FF-307A-DB43F6C7F6F6}"/>
                  </a:ext>
                </a:extLst>
              </p:cNvPr>
              <p:cNvSpPr/>
              <p:nvPr userDrawn="1"/>
            </p:nvSpPr>
            <p:spPr>
              <a:xfrm>
                <a:off x="1663292" y="371951"/>
                <a:ext cx="240155" cy="424148"/>
              </a:xfrm>
              <a:custGeom>
                <a:avLst/>
                <a:gdLst>
                  <a:gd name="connsiteX0" fmla="*/ 3048 w 240155"/>
                  <a:gd name="connsiteY0" fmla="*/ 79724 h 424148"/>
                  <a:gd name="connsiteX1" fmla="*/ 0 w 240155"/>
                  <a:gd name="connsiteY1" fmla="*/ 81439 h 424148"/>
                  <a:gd name="connsiteX2" fmla="*/ 123920 w 240155"/>
                  <a:gd name="connsiteY2" fmla="*/ 317564 h 424148"/>
                  <a:gd name="connsiteX3" fmla="*/ 169640 w 240155"/>
                  <a:gd name="connsiteY3" fmla="*/ 424148 h 424148"/>
                  <a:gd name="connsiteX4" fmla="*/ 172784 w 240155"/>
                  <a:gd name="connsiteY4" fmla="*/ 424148 h 424148"/>
                  <a:gd name="connsiteX5" fmla="*/ 175450 w 240155"/>
                  <a:gd name="connsiteY5" fmla="*/ 0 h 424148"/>
                  <a:gd name="connsiteX6" fmla="*/ 172402 w 240155"/>
                  <a:gd name="connsiteY6" fmla="*/ 1715 h 424148"/>
                  <a:gd name="connsiteX7" fmla="*/ 160782 w 240155"/>
                  <a:gd name="connsiteY7" fmla="*/ 274320 h 424148"/>
                  <a:gd name="connsiteX8" fmla="*/ 156305 w 240155"/>
                  <a:gd name="connsiteY8" fmla="*/ 274892 h 424148"/>
                  <a:gd name="connsiteX9" fmla="*/ 3143 w 240155"/>
                  <a:gd name="connsiteY9" fmla="*/ 79724 h 424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155" h="424148">
                    <a:moveTo>
                      <a:pt x="3048" y="79724"/>
                    </a:moveTo>
                    <a:lnTo>
                      <a:pt x="0" y="81439"/>
                    </a:lnTo>
                    <a:cubicBezTo>
                      <a:pt x="41053" y="144399"/>
                      <a:pt x="24003" y="226028"/>
                      <a:pt x="123920" y="317564"/>
                    </a:cubicBezTo>
                    <a:cubicBezTo>
                      <a:pt x="173546" y="363093"/>
                      <a:pt x="170402" y="412433"/>
                      <a:pt x="169640" y="424148"/>
                    </a:cubicBezTo>
                    <a:lnTo>
                      <a:pt x="172784" y="424148"/>
                    </a:lnTo>
                    <a:cubicBezTo>
                      <a:pt x="198406" y="268510"/>
                      <a:pt x="309086" y="272320"/>
                      <a:pt x="175450" y="0"/>
                    </a:cubicBezTo>
                    <a:cubicBezTo>
                      <a:pt x="174403" y="476"/>
                      <a:pt x="173355" y="1048"/>
                      <a:pt x="172402" y="1715"/>
                    </a:cubicBezTo>
                    <a:cubicBezTo>
                      <a:pt x="206883" y="76962"/>
                      <a:pt x="143732" y="155829"/>
                      <a:pt x="160782" y="274320"/>
                    </a:cubicBezTo>
                    <a:cubicBezTo>
                      <a:pt x="159353" y="274701"/>
                      <a:pt x="157829" y="274892"/>
                      <a:pt x="156305" y="274892"/>
                    </a:cubicBezTo>
                    <a:cubicBezTo>
                      <a:pt x="151447" y="192215"/>
                      <a:pt x="35147" y="133445"/>
                      <a:pt x="3143" y="79724"/>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6" name="Полілінія: фігура 55">
                <a:extLst>
                  <a:ext uri="{FF2B5EF4-FFF2-40B4-BE49-F238E27FC236}">
                    <a16:creationId xmlns:a16="http://schemas.microsoft.com/office/drawing/2014/main" id="{C4B17946-2792-4171-B857-09CCAADAF7AD}"/>
                  </a:ext>
                </a:extLst>
              </p:cNvPr>
              <p:cNvSpPr/>
              <p:nvPr userDrawn="1"/>
            </p:nvSpPr>
            <p:spPr>
              <a:xfrm>
                <a:off x="1571662" y="159067"/>
                <a:ext cx="234402" cy="363378"/>
              </a:xfrm>
              <a:custGeom>
                <a:avLst/>
                <a:gdLst>
                  <a:gd name="connsiteX0" fmla="*/ 175546 w 234402"/>
                  <a:gd name="connsiteY0" fmla="*/ 260033 h 363378"/>
                  <a:gd name="connsiteX1" fmla="*/ 1810 w 234402"/>
                  <a:gd name="connsiteY1" fmla="*/ 123444 h 363378"/>
                  <a:gd name="connsiteX2" fmla="*/ 0 w 234402"/>
                  <a:gd name="connsiteY2" fmla="*/ 125063 h 363378"/>
                  <a:gd name="connsiteX3" fmla="*/ 152876 w 234402"/>
                  <a:gd name="connsiteY3" fmla="*/ 300038 h 363378"/>
                  <a:gd name="connsiteX4" fmla="*/ 221933 w 234402"/>
                  <a:gd name="connsiteY4" fmla="*/ 363379 h 363378"/>
                  <a:gd name="connsiteX5" fmla="*/ 223933 w 234402"/>
                  <a:gd name="connsiteY5" fmla="*/ 362426 h 363378"/>
                  <a:gd name="connsiteX6" fmla="*/ 111443 w 234402"/>
                  <a:gd name="connsiteY6" fmla="*/ 0 h 363378"/>
                  <a:gd name="connsiteX7" fmla="*/ 109061 w 234402"/>
                  <a:gd name="connsiteY7" fmla="*/ 2572 h 363378"/>
                  <a:gd name="connsiteX8" fmla="*/ 179451 w 234402"/>
                  <a:gd name="connsiteY8" fmla="*/ 257937 h 363378"/>
                  <a:gd name="connsiteX9" fmla="*/ 175546 w 234402"/>
                  <a:gd name="connsiteY9" fmla="*/ 259937 h 363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4402" h="363378">
                    <a:moveTo>
                      <a:pt x="175546" y="260033"/>
                    </a:moveTo>
                    <a:cubicBezTo>
                      <a:pt x="116872" y="144018"/>
                      <a:pt x="45339" y="170402"/>
                      <a:pt x="1810" y="123444"/>
                    </a:cubicBezTo>
                    <a:lnTo>
                      <a:pt x="0" y="125063"/>
                    </a:lnTo>
                    <a:cubicBezTo>
                      <a:pt x="35719" y="156400"/>
                      <a:pt x="63627" y="259366"/>
                      <a:pt x="152876" y="300038"/>
                    </a:cubicBezTo>
                    <a:cubicBezTo>
                      <a:pt x="154115" y="300609"/>
                      <a:pt x="202787" y="319849"/>
                      <a:pt x="221933" y="363379"/>
                    </a:cubicBezTo>
                    <a:lnTo>
                      <a:pt x="223933" y="362426"/>
                    </a:lnTo>
                    <a:cubicBezTo>
                      <a:pt x="190976" y="259366"/>
                      <a:pt x="321850" y="206693"/>
                      <a:pt x="111443" y="0"/>
                    </a:cubicBezTo>
                    <a:cubicBezTo>
                      <a:pt x="110585" y="762"/>
                      <a:pt x="109728" y="1619"/>
                      <a:pt x="109061" y="2572"/>
                    </a:cubicBezTo>
                    <a:cubicBezTo>
                      <a:pt x="154400" y="65532"/>
                      <a:pt x="132207" y="156877"/>
                      <a:pt x="179451" y="257937"/>
                    </a:cubicBezTo>
                    <a:cubicBezTo>
                      <a:pt x="179451" y="258127"/>
                      <a:pt x="175546" y="260318"/>
                      <a:pt x="175546" y="25993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7" name="Полілінія: фігура 56">
                <a:extLst>
                  <a:ext uri="{FF2B5EF4-FFF2-40B4-BE49-F238E27FC236}">
                    <a16:creationId xmlns:a16="http://schemas.microsoft.com/office/drawing/2014/main" id="{A23136BB-E5A0-3BC8-53D9-3E23129D3990}"/>
                  </a:ext>
                </a:extLst>
              </p:cNvPr>
              <p:cNvSpPr/>
              <p:nvPr userDrawn="1"/>
            </p:nvSpPr>
            <p:spPr>
              <a:xfrm>
                <a:off x="137768" y="1091755"/>
                <a:ext cx="486156" cy="387369"/>
              </a:xfrm>
              <a:custGeom>
                <a:avLst/>
                <a:gdLst>
                  <a:gd name="connsiteX0" fmla="*/ 486156 w 486156"/>
                  <a:gd name="connsiteY0" fmla="*/ 358045 h 387369"/>
                  <a:gd name="connsiteX1" fmla="*/ 485489 w 486156"/>
                  <a:gd name="connsiteY1" fmla="*/ 354806 h 387369"/>
                  <a:gd name="connsiteX2" fmla="*/ 297085 w 486156"/>
                  <a:gd name="connsiteY2" fmla="*/ 254318 h 387369"/>
                  <a:gd name="connsiteX3" fmla="*/ 159639 w 486156"/>
                  <a:gd name="connsiteY3" fmla="*/ 0 h 387369"/>
                  <a:gd name="connsiteX4" fmla="*/ 156877 w 486156"/>
                  <a:gd name="connsiteY4" fmla="*/ 476 h 387369"/>
                  <a:gd name="connsiteX5" fmla="*/ 250793 w 486156"/>
                  <a:gd name="connsiteY5" fmla="*/ 281273 h 387369"/>
                  <a:gd name="connsiteX6" fmla="*/ 247460 w 486156"/>
                  <a:gd name="connsiteY6" fmla="*/ 284131 h 387369"/>
                  <a:gd name="connsiteX7" fmla="*/ 2000 w 486156"/>
                  <a:gd name="connsiteY7" fmla="*/ 161353 h 387369"/>
                  <a:gd name="connsiteX8" fmla="*/ 0 w 486156"/>
                  <a:gd name="connsiteY8" fmla="*/ 163449 h 387369"/>
                  <a:gd name="connsiteX9" fmla="*/ 486156 w 486156"/>
                  <a:gd name="connsiteY9" fmla="*/ 358235 h 38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156" h="387369">
                    <a:moveTo>
                      <a:pt x="486156" y="358045"/>
                    </a:moveTo>
                    <a:lnTo>
                      <a:pt x="485489" y="354806"/>
                    </a:lnTo>
                    <a:cubicBezTo>
                      <a:pt x="374142" y="376904"/>
                      <a:pt x="317278" y="355759"/>
                      <a:pt x="297085" y="254318"/>
                    </a:cubicBezTo>
                    <a:cubicBezTo>
                      <a:pt x="268700" y="111919"/>
                      <a:pt x="171069" y="56959"/>
                      <a:pt x="159639" y="0"/>
                    </a:cubicBezTo>
                    <a:cubicBezTo>
                      <a:pt x="158686" y="0"/>
                      <a:pt x="157734" y="95"/>
                      <a:pt x="156877" y="476"/>
                    </a:cubicBezTo>
                    <a:cubicBezTo>
                      <a:pt x="177832" y="100965"/>
                      <a:pt x="128397" y="160877"/>
                      <a:pt x="250793" y="281273"/>
                    </a:cubicBezTo>
                    <a:lnTo>
                      <a:pt x="247460" y="284131"/>
                    </a:lnTo>
                    <a:cubicBezTo>
                      <a:pt x="129635" y="191548"/>
                      <a:pt x="49149" y="225647"/>
                      <a:pt x="2000" y="161353"/>
                    </a:cubicBezTo>
                    <a:cubicBezTo>
                      <a:pt x="1238" y="161925"/>
                      <a:pt x="571" y="162687"/>
                      <a:pt x="0" y="163449"/>
                    </a:cubicBezTo>
                    <a:cubicBezTo>
                      <a:pt x="145828" y="403669"/>
                      <a:pt x="302228" y="416719"/>
                      <a:pt x="486156" y="35823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8" name="Полілінія: фігура 57">
                <a:extLst>
                  <a:ext uri="{FF2B5EF4-FFF2-40B4-BE49-F238E27FC236}">
                    <a16:creationId xmlns:a16="http://schemas.microsoft.com/office/drawing/2014/main" id="{05C25CA0-14DA-6B1F-303C-5C969533F06E}"/>
                  </a:ext>
                </a:extLst>
              </p:cNvPr>
              <p:cNvSpPr/>
              <p:nvPr userDrawn="1"/>
            </p:nvSpPr>
            <p:spPr>
              <a:xfrm>
                <a:off x="1706631" y="644080"/>
                <a:ext cx="236311" cy="410622"/>
              </a:xfrm>
              <a:custGeom>
                <a:avLst/>
                <a:gdLst>
                  <a:gd name="connsiteX0" fmla="*/ 222314 w 236311"/>
                  <a:gd name="connsiteY0" fmla="*/ 3429 h 410622"/>
                  <a:gd name="connsiteX1" fmla="*/ 115634 w 236311"/>
                  <a:gd name="connsiteY1" fmla="*/ 258223 h 410622"/>
                  <a:gd name="connsiteX2" fmla="*/ 111252 w 236311"/>
                  <a:gd name="connsiteY2" fmla="*/ 258223 h 410622"/>
                  <a:gd name="connsiteX3" fmla="*/ 2858 w 236311"/>
                  <a:gd name="connsiteY3" fmla="*/ 0 h 410622"/>
                  <a:gd name="connsiteX4" fmla="*/ 0 w 236311"/>
                  <a:gd name="connsiteY4" fmla="*/ 857 h 410622"/>
                  <a:gd name="connsiteX5" fmla="*/ 54197 w 236311"/>
                  <a:gd name="connsiteY5" fmla="*/ 259937 h 410622"/>
                  <a:gd name="connsiteX6" fmla="*/ 74867 w 236311"/>
                  <a:gd name="connsiteY6" fmla="*/ 409480 h 410622"/>
                  <a:gd name="connsiteX7" fmla="*/ 78105 w 236311"/>
                  <a:gd name="connsiteY7" fmla="*/ 410623 h 410622"/>
                  <a:gd name="connsiteX8" fmla="*/ 223838 w 236311"/>
                  <a:gd name="connsiteY8" fmla="*/ 3429 h 410622"/>
                  <a:gd name="connsiteX9" fmla="*/ 222218 w 236311"/>
                  <a:gd name="connsiteY9" fmla="*/ 3429 h 41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6311" h="410622">
                    <a:moveTo>
                      <a:pt x="222314" y="3429"/>
                    </a:moveTo>
                    <a:cubicBezTo>
                      <a:pt x="225362" y="94583"/>
                      <a:pt x="129826" y="174784"/>
                      <a:pt x="115634" y="258223"/>
                    </a:cubicBezTo>
                    <a:cubicBezTo>
                      <a:pt x="114205" y="258509"/>
                      <a:pt x="112681" y="258509"/>
                      <a:pt x="111252" y="258223"/>
                    </a:cubicBezTo>
                    <a:cubicBezTo>
                      <a:pt x="125254" y="123634"/>
                      <a:pt x="35243" y="80105"/>
                      <a:pt x="2858" y="0"/>
                    </a:cubicBezTo>
                    <a:lnTo>
                      <a:pt x="0" y="857"/>
                    </a:lnTo>
                    <a:cubicBezTo>
                      <a:pt x="13811" y="38005"/>
                      <a:pt x="-6477" y="143256"/>
                      <a:pt x="54197" y="259937"/>
                    </a:cubicBezTo>
                    <a:cubicBezTo>
                      <a:pt x="56293" y="264033"/>
                      <a:pt x="102489" y="347948"/>
                      <a:pt x="74867" y="409480"/>
                    </a:cubicBezTo>
                    <a:lnTo>
                      <a:pt x="78105" y="410623"/>
                    </a:lnTo>
                    <a:cubicBezTo>
                      <a:pt x="113443" y="324993"/>
                      <a:pt x="283178" y="327088"/>
                      <a:pt x="223838" y="3429"/>
                    </a:cubicBezTo>
                    <a:lnTo>
                      <a:pt x="222218" y="342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59" name="Полілінія: фігура 58">
                <a:extLst>
                  <a:ext uri="{FF2B5EF4-FFF2-40B4-BE49-F238E27FC236}">
                    <a16:creationId xmlns:a16="http://schemas.microsoft.com/office/drawing/2014/main" id="{A0EC0EB9-7020-113D-D4B2-FEB1B2FFA1DA}"/>
                  </a:ext>
                </a:extLst>
              </p:cNvPr>
              <p:cNvSpPr/>
              <p:nvPr userDrawn="1"/>
            </p:nvSpPr>
            <p:spPr>
              <a:xfrm>
                <a:off x="1646338" y="880967"/>
                <a:ext cx="275081" cy="413385"/>
              </a:xfrm>
              <a:custGeom>
                <a:avLst/>
                <a:gdLst>
                  <a:gd name="connsiteX0" fmla="*/ 80677 w 275081"/>
                  <a:gd name="connsiteY0" fmla="*/ 290513 h 413385"/>
                  <a:gd name="connsiteX1" fmla="*/ 76962 w 275081"/>
                  <a:gd name="connsiteY1" fmla="*/ 288227 h 413385"/>
                  <a:gd name="connsiteX2" fmla="*/ 66770 w 275081"/>
                  <a:gd name="connsiteY2" fmla="*/ 0 h 413385"/>
                  <a:gd name="connsiteX3" fmla="*/ 64008 w 275081"/>
                  <a:gd name="connsiteY3" fmla="*/ 0 h 413385"/>
                  <a:gd name="connsiteX4" fmla="*/ 38386 w 275081"/>
                  <a:gd name="connsiteY4" fmla="*/ 263747 h 413385"/>
                  <a:gd name="connsiteX5" fmla="*/ 0 w 275081"/>
                  <a:gd name="connsiteY5" fmla="*/ 411671 h 413385"/>
                  <a:gd name="connsiteX6" fmla="*/ 2191 w 275081"/>
                  <a:gd name="connsiteY6" fmla="*/ 413385 h 413385"/>
                  <a:gd name="connsiteX7" fmla="*/ 275082 w 275081"/>
                  <a:gd name="connsiteY7" fmla="*/ 77438 h 413385"/>
                  <a:gd name="connsiteX8" fmla="*/ 271558 w 275081"/>
                  <a:gd name="connsiteY8" fmla="*/ 76486 h 413385"/>
                  <a:gd name="connsiteX9" fmla="*/ 80486 w 275081"/>
                  <a:gd name="connsiteY9" fmla="*/ 290417 h 413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081" h="413385">
                    <a:moveTo>
                      <a:pt x="80677" y="290513"/>
                    </a:moveTo>
                    <a:lnTo>
                      <a:pt x="76962" y="288227"/>
                    </a:lnTo>
                    <a:cubicBezTo>
                      <a:pt x="153638" y="173831"/>
                      <a:pt x="69151" y="81820"/>
                      <a:pt x="66770" y="0"/>
                    </a:cubicBezTo>
                    <a:lnTo>
                      <a:pt x="64008" y="0"/>
                    </a:lnTo>
                    <a:cubicBezTo>
                      <a:pt x="62960" y="73152"/>
                      <a:pt x="10192" y="102203"/>
                      <a:pt x="38386" y="263747"/>
                    </a:cubicBezTo>
                    <a:cubicBezTo>
                      <a:pt x="48387" y="316230"/>
                      <a:pt x="34290" y="370427"/>
                      <a:pt x="0" y="411671"/>
                    </a:cubicBezTo>
                    <a:lnTo>
                      <a:pt x="2191" y="413385"/>
                    </a:lnTo>
                    <a:cubicBezTo>
                      <a:pt x="56197" y="325850"/>
                      <a:pt x="216027" y="433578"/>
                      <a:pt x="275082" y="77438"/>
                    </a:cubicBezTo>
                    <a:cubicBezTo>
                      <a:pt x="273939" y="76867"/>
                      <a:pt x="272796" y="76486"/>
                      <a:pt x="271558" y="76486"/>
                    </a:cubicBezTo>
                    <a:cubicBezTo>
                      <a:pt x="232029" y="198025"/>
                      <a:pt x="164973" y="168212"/>
                      <a:pt x="80486" y="290417"/>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0" name="Полілінія: фігура 59">
                <a:extLst>
                  <a:ext uri="{FF2B5EF4-FFF2-40B4-BE49-F238E27FC236}">
                    <a16:creationId xmlns:a16="http://schemas.microsoft.com/office/drawing/2014/main" id="{AC0D22BB-2BB9-B396-D1CF-FFDFEE2DBE60}"/>
                  </a:ext>
                </a:extLst>
              </p:cNvPr>
              <p:cNvSpPr/>
              <p:nvPr userDrawn="1"/>
            </p:nvSpPr>
            <p:spPr>
              <a:xfrm>
                <a:off x="1318868" y="1091564"/>
                <a:ext cx="486251" cy="387179"/>
              </a:xfrm>
              <a:custGeom>
                <a:avLst/>
                <a:gdLst>
                  <a:gd name="connsiteX0" fmla="*/ 238792 w 486251"/>
                  <a:gd name="connsiteY0" fmla="*/ 284131 h 387179"/>
                  <a:gd name="connsiteX1" fmla="*/ 235458 w 486251"/>
                  <a:gd name="connsiteY1" fmla="*/ 281273 h 387179"/>
                  <a:gd name="connsiteX2" fmla="*/ 329375 w 486251"/>
                  <a:gd name="connsiteY2" fmla="*/ 476 h 387179"/>
                  <a:gd name="connsiteX3" fmla="*/ 326612 w 486251"/>
                  <a:gd name="connsiteY3" fmla="*/ 0 h 387179"/>
                  <a:gd name="connsiteX4" fmla="*/ 189167 w 486251"/>
                  <a:gd name="connsiteY4" fmla="*/ 254318 h 387179"/>
                  <a:gd name="connsiteX5" fmla="*/ 762 w 486251"/>
                  <a:gd name="connsiteY5" fmla="*/ 354806 h 387179"/>
                  <a:gd name="connsiteX6" fmla="*/ 0 w 486251"/>
                  <a:gd name="connsiteY6" fmla="*/ 358045 h 387179"/>
                  <a:gd name="connsiteX7" fmla="*/ 486251 w 486251"/>
                  <a:gd name="connsiteY7" fmla="*/ 163259 h 387179"/>
                  <a:gd name="connsiteX8" fmla="*/ 484251 w 486251"/>
                  <a:gd name="connsiteY8" fmla="*/ 161163 h 387179"/>
                  <a:gd name="connsiteX9" fmla="*/ 238792 w 486251"/>
                  <a:gd name="connsiteY9" fmla="*/ 283940 h 387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6251" h="387179">
                    <a:moveTo>
                      <a:pt x="238792" y="284131"/>
                    </a:moveTo>
                    <a:lnTo>
                      <a:pt x="235458" y="281273"/>
                    </a:lnTo>
                    <a:cubicBezTo>
                      <a:pt x="357854" y="160877"/>
                      <a:pt x="308420" y="100965"/>
                      <a:pt x="329375" y="476"/>
                    </a:cubicBezTo>
                    <a:cubicBezTo>
                      <a:pt x="328517" y="95"/>
                      <a:pt x="327565" y="0"/>
                      <a:pt x="326612" y="0"/>
                    </a:cubicBezTo>
                    <a:cubicBezTo>
                      <a:pt x="315182" y="56960"/>
                      <a:pt x="217456" y="111919"/>
                      <a:pt x="189167" y="254318"/>
                    </a:cubicBezTo>
                    <a:cubicBezTo>
                      <a:pt x="168974" y="355759"/>
                      <a:pt x="112109" y="376904"/>
                      <a:pt x="762" y="354806"/>
                    </a:cubicBezTo>
                    <a:lnTo>
                      <a:pt x="0" y="358045"/>
                    </a:lnTo>
                    <a:cubicBezTo>
                      <a:pt x="184023" y="416528"/>
                      <a:pt x="340519" y="403479"/>
                      <a:pt x="486251" y="163259"/>
                    </a:cubicBezTo>
                    <a:cubicBezTo>
                      <a:pt x="485680" y="162497"/>
                      <a:pt x="485013" y="161735"/>
                      <a:pt x="484251" y="161163"/>
                    </a:cubicBezTo>
                    <a:cubicBezTo>
                      <a:pt x="437483" y="225552"/>
                      <a:pt x="356521" y="191452"/>
                      <a:pt x="238792" y="28394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61" name="Полілінія: фігура 60">
                <a:extLst>
                  <a:ext uri="{FF2B5EF4-FFF2-40B4-BE49-F238E27FC236}">
                    <a16:creationId xmlns:a16="http://schemas.microsoft.com/office/drawing/2014/main" id="{3096686E-6E03-3270-068D-B394692FF0DB}"/>
                  </a:ext>
                </a:extLst>
              </p:cNvPr>
              <p:cNvSpPr/>
              <p:nvPr userDrawn="1"/>
            </p:nvSpPr>
            <p:spPr>
              <a:xfrm>
                <a:off x="348937" y="1451336"/>
                <a:ext cx="1244917" cy="167818"/>
              </a:xfrm>
              <a:custGeom>
                <a:avLst/>
                <a:gdLst>
                  <a:gd name="connsiteX0" fmla="*/ 748094 w 1244917"/>
                  <a:gd name="connsiteY0" fmla="*/ 273 h 167818"/>
                  <a:gd name="connsiteX1" fmla="*/ 622745 w 1244917"/>
                  <a:gd name="connsiteY1" fmla="*/ 21133 h 167818"/>
                  <a:gd name="connsiteX2" fmla="*/ 496729 w 1244917"/>
                  <a:gd name="connsiteY2" fmla="*/ 83 h 167818"/>
                  <a:gd name="connsiteX3" fmla="*/ 857 w 1244917"/>
                  <a:gd name="connsiteY3" fmla="*/ 38469 h 167818"/>
                  <a:gd name="connsiteX4" fmla="*/ 0 w 1244917"/>
                  <a:gd name="connsiteY4" fmla="*/ 39612 h 167818"/>
                  <a:gd name="connsiteX5" fmla="*/ 244983 w 1244917"/>
                  <a:gd name="connsiteY5" fmla="*/ 143910 h 167818"/>
                  <a:gd name="connsiteX6" fmla="*/ 612458 w 1244917"/>
                  <a:gd name="connsiteY6" fmla="*/ 24753 h 167818"/>
                  <a:gd name="connsiteX7" fmla="*/ 612648 w 1244917"/>
                  <a:gd name="connsiteY7" fmla="*/ 24753 h 167818"/>
                  <a:gd name="connsiteX8" fmla="*/ 427673 w 1244917"/>
                  <a:gd name="connsiteY8" fmla="*/ 158007 h 167818"/>
                  <a:gd name="connsiteX9" fmla="*/ 462344 w 1244917"/>
                  <a:gd name="connsiteY9" fmla="*/ 167818 h 167818"/>
                  <a:gd name="connsiteX10" fmla="*/ 622649 w 1244917"/>
                  <a:gd name="connsiteY10" fmla="*/ 28086 h 167818"/>
                  <a:gd name="connsiteX11" fmla="*/ 782384 w 1244917"/>
                  <a:gd name="connsiteY11" fmla="*/ 167628 h 167818"/>
                  <a:gd name="connsiteX12" fmla="*/ 817055 w 1244917"/>
                  <a:gd name="connsiteY12" fmla="*/ 157817 h 167818"/>
                  <a:gd name="connsiteX13" fmla="*/ 632746 w 1244917"/>
                  <a:gd name="connsiteY13" fmla="*/ 24848 h 167818"/>
                  <a:gd name="connsiteX14" fmla="*/ 999839 w 1244917"/>
                  <a:gd name="connsiteY14" fmla="*/ 144006 h 167818"/>
                  <a:gd name="connsiteX15" fmla="*/ 1244918 w 1244917"/>
                  <a:gd name="connsiteY15" fmla="*/ 39516 h 167818"/>
                  <a:gd name="connsiteX16" fmla="*/ 1243870 w 1244917"/>
                  <a:gd name="connsiteY16" fmla="*/ 38564 h 167818"/>
                  <a:gd name="connsiteX17" fmla="*/ 747998 w 1244917"/>
                  <a:gd name="connsiteY17" fmla="*/ 178 h 1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44917" h="167818">
                    <a:moveTo>
                      <a:pt x="748094" y="273"/>
                    </a:moveTo>
                    <a:cubicBezTo>
                      <a:pt x="724853" y="-298"/>
                      <a:pt x="678847" y="1607"/>
                      <a:pt x="622745" y="21133"/>
                    </a:cubicBezTo>
                    <a:cubicBezTo>
                      <a:pt x="566357" y="1416"/>
                      <a:pt x="520065" y="-489"/>
                      <a:pt x="496729" y="83"/>
                    </a:cubicBezTo>
                    <a:cubicBezTo>
                      <a:pt x="307086" y="4369"/>
                      <a:pt x="150686" y="125051"/>
                      <a:pt x="857" y="38469"/>
                    </a:cubicBezTo>
                    <a:lnTo>
                      <a:pt x="0" y="39612"/>
                    </a:lnTo>
                    <a:cubicBezTo>
                      <a:pt x="5525" y="45231"/>
                      <a:pt x="102775" y="145720"/>
                      <a:pt x="244983" y="143910"/>
                    </a:cubicBezTo>
                    <a:cubicBezTo>
                      <a:pt x="436531" y="141434"/>
                      <a:pt x="439674" y="-17919"/>
                      <a:pt x="612458" y="24753"/>
                    </a:cubicBezTo>
                    <a:cubicBezTo>
                      <a:pt x="612458" y="24753"/>
                      <a:pt x="612648" y="24753"/>
                      <a:pt x="612648" y="24753"/>
                    </a:cubicBezTo>
                    <a:cubicBezTo>
                      <a:pt x="556165" y="46184"/>
                      <a:pt x="490633" y="85522"/>
                      <a:pt x="427673" y="158007"/>
                    </a:cubicBezTo>
                    <a:lnTo>
                      <a:pt x="462344" y="167818"/>
                    </a:lnTo>
                    <a:cubicBezTo>
                      <a:pt x="503206" y="97524"/>
                      <a:pt x="565023" y="46089"/>
                      <a:pt x="622649" y="28086"/>
                    </a:cubicBezTo>
                    <a:cubicBezTo>
                      <a:pt x="680085" y="46279"/>
                      <a:pt x="741712" y="97619"/>
                      <a:pt x="782384" y="167628"/>
                    </a:cubicBezTo>
                    <a:lnTo>
                      <a:pt x="817055" y="157817"/>
                    </a:lnTo>
                    <a:cubicBezTo>
                      <a:pt x="754380" y="85617"/>
                      <a:pt x="689039" y="46279"/>
                      <a:pt x="632746" y="24848"/>
                    </a:cubicBezTo>
                    <a:cubicBezTo>
                      <a:pt x="805148" y="-17634"/>
                      <a:pt x="808387" y="141529"/>
                      <a:pt x="999839" y="144006"/>
                    </a:cubicBezTo>
                    <a:cubicBezTo>
                      <a:pt x="1142143" y="145625"/>
                      <a:pt x="1239393" y="45231"/>
                      <a:pt x="1244918" y="39516"/>
                    </a:cubicBezTo>
                    <a:lnTo>
                      <a:pt x="1243870" y="38564"/>
                    </a:lnTo>
                    <a:cubicBezTo>
                      <a:pt x="1094137" y="125051"/>
                      <a:pt x="937641" y="4464"/>
                      <a:pt x="747998" y="178"/>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nvGrpSpPr>
            <p:cNvPr id="7" name="Групувати 6">
              <a:extLst>
                <a:ext uri="{FF2B5EF4-FFF2-40B4-BE49-F238E27FC236}">
                  <a16:creationId xmlns:a16="http://schemas.microsoft.com/office/drawing/2014/main" id="{19BF320E-5AC9-F5FA-3B15-FBAA4990CD96}"/>
                </a:ext>
              </a:extLst>
            </p:cNvPr>
            <p:cNvGrpSpPr/>
            <p:nvPr userDrawn="1"/>
          </p:nvGrpSpPr>
          <p:grpSpPr>
            <a:xfrm>
              <a:off x="2245684" y="169628"/>
              <a:ext cx="2517995" cy="1243691"/>
              <a:chOff x="2245684" y="169628"/>
              <a:chExt cx="2517995" cy="1243691"/>
            </a:xfrm>
          </p:grpSpPr>
          <p:sp>
            <p:nvSpPr>
              <p:cNvPr id="9" name="Полілінія: фігура 8">
                <a:extLst>
                  <a:ext uri="{FF2B5EF4-FFF2-40B4-BE49-F238E27FC236}">
                    <a16:creationId xmlns:a16="http://schemas.microsoft.com/office/drawing/2014/main" id="{0E8856B1-8CFA-8868-A3CD-E4318A1A44A0}"/>
                  </a:ext>
                </a:extLst>
              </p:cNvPr>
              <p:cNvSpPr/>
              <p:nvPr userDrawn="1"/>
            </p:nvSpPr>
            <p:spPr>
              <a:xfrm>
                <a:off x="3812165" y="251247"/>
                <a:ext cx="213485" cy="230729"/>
              </a:xfrm>
              <a:custGeom>
                <a:avLst/>
                <a:gdLst>
                  <a:gd name="connsiteX0" fmla="*/ 51402 w 213485"/>
                  <a:gd name="connsiteY0" fmla="*/ 217096 h 230729"/>
                  <a:gd name="connsiteX1" fmla="*/ 105981 w 213485"/>
                  <a:gd name="connsiteY1" fmla="*/ 230717 h 230729"/>
                  <a:gd name="connsiteX2" fmla="*/ 184467 w 213485"/>
                  <a:gd name="connsiteY2" fmla="*/ 200618 h 230729"/>
                  <a:gd name="connsiteX3" fmla="*/ 213423 w 213485"/>
                  <a:gd name="connsiteY3" fmla="*/ 115084 h 230729"/>
                  <a:gd name="connsiteX4" fmla="*/ 199707 w 213485"/>
                  <a:gd name="connsiteY4" fmla="*/ 52314 h 230729"/>
                  <a:gd name="connsiteX5" fmla="*/ 162083 w 213485"/>
                  <a:gd name="connsiteY5" fmla="*/ 13357 h 230729"/>
                  <a:gd name="connsiteX6" fmla="*/ 107124 w 213485"/>
                  <a:gd name="connsiteY6" fmla="*/ 22 h 230729"/>
                  <a:gd name="connsiteX7" fmla="*/ 28828 w 213485"/>
                  <a:gd name="connsiteY7" fmla="*/ 29740 h 230729"/>
                  <a:gd name="connsiteX8" fmla="*/ 63 w 213485"/>
                  <a:gd name="connsiteY8" fmla="*/ 114893 h 230729"/>
                  <a:gd name="connsiteX9" fmla="*/ 13684 w 213485"/>
                  <a:gd name="connsiteY9" fmla="*/ 177663 h 230729"/>
                  <a:gd name="connsiteX10" fmla="*/ 51307 w 213485"/>
                  <a:gd name="connsiteY10" fmla="*/ 217001 h 230729"/>
                  <a:gd name="connsiteX11" fmla="*/ 66357 w 213485"/>
                  <a:gd name="connsiteY11" fmla="*/ 60886 h 230729"/>
                  <a:gd name="connsiteX12" fmla="*/ 106838 w 213485"/>
                  <a:gd name="connsiteY12" fmla="*/ 41836 h 230729"/>
                  <a:gd name="connsiteX13" fmla="*/ 147795 w 213485"/>
                  <a:gd name="connsiteY13" fmla="*/ 60886 h 230729"/>
                  <a:gd name="connsiteX14" fmla="*/ 160559 w 213485"/>
                  <a:gd name="connsiteY14" fmla="*/ 115084 h 230729"/>
                  <a:gd name="connsiteX15" fmla="*/ 147795 w 213485"/>
                  <a:gd name="connsiteY15" fmla="*/ 169662 h 230729"/>
                  <a:gd name="connsiteX16" fmla="*/ 107219 w 213485"/>
                  <a:gd name="connsiteY16" fmla="*/ 188712 h 230729"/>
                  <a:gd name="connsiteX17" fmla="*/ 66452 w 213485"/>
                  <a:gd name="connsiteY17" fmla="*/ 169662 h 230729"/>
                  <a:gd name="connsiteX18" fmla="*/ 53688 w 213485"/>
                  <a:gd name="connsiteY18" fmla="*/ 115084 h 230729"/>
                  <a:gd name="connsiteX19" fmla="*/ 53498 w 213485"/>
                  <a:gd name="connsiteY19" fmla="*/ 115084 h 230729"/>
                  <a:gd name="connsiteX20" fmla="*/ 66357 w 213485"/>
                  <a:gd name="connsiteY20" fmla="*/ 60886 h 2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485" h="230729">
                    <a:moveTo>
                      <a:pt x="51402" y="217096"/>
                    </a:moveTo>
                    <a:cubicBezTo>
                      <a:pt x="68071" y="226336"/>
                      <a:pt x="86931" y="231003"/>
                      <a:pt x="105981" y="230717"/>
                    </a:cubicBezTo>
                    <a:cubicBezTo>
                      <a:pt x="139032" y="230717"/>
                      <a:pt x="165226" y="220716"/>
                      <a:pt x="184467" y="200618"/>
                    </a:cubicBezTo>
                    <a:cubicBezTo>
                      <a:pt x="203802" y="180520"/>
                      <a:pt x="213423" y="151945"/>
                      <a:pt x="213423" y="115084"/>
                    </a:cubicBezTo>
                    <a:cubicBezTo>
                      <a:pt x="214089" y="93367"/>
                      <a:pt x="209422" y="71840"/>
                      <a:pt x="199707" y="52314"/>
                    </a:cubicBezTo>
                    <a:cubicBezTo>
                      <a:pt x="191325" y="35931"/>
                      <a:pt x="178180" y="22405"/>
                      <a:pt x="162083" y="13357"/>
                    </a:cubicBezTo>
                    <a:cubicBezTo>
                      <a:pt x="145224" y="4308"/>
                      <a:pt x="126364" y="-359"/>
                      <a:pt x="107124" y="22"/>
                    </a:cubicBezTo>
                    <a:cubicBezTo>
                      <a:pt x="74072" y="22"/>
                      <a:pt x="47973" y="9832"/>
                      <a:pt x="28828" y="29740"/>
                    </a:cubicBezTo>
                    <a:cubicBezTo>
                      <a:pt x="9588" y="49647"/>
                      <a:pt x="63" y="78031"/>
                      <a:pt x="63" y="114893"/>
                    </a:cubicBezTo>
                    <a:cubicBezTo>
                      <a:pt x="-604" y="136610"/>
                      <a:pt x="4063" y="158137"/>
                      <a:pt x="13684" y="177663"/>
                    </a:cubicBezTo>
                    <a:cubicBezTo>
                      <a:pt x="22065" y="194141"/>
                      <a:pt x="35115" y="207857"/>
                      <a:pt x="51307" y="217001"/>
                    </a:cubicBezTo>
                    <a:close/>
                    <a:moveTo>
                      <a:pt x="66357" y="60886"/>
                    </a:moveTo>
                    <a:cubicBezTo>
                      <a:pt x="74929" y="48218"/>
                      <a:pt x="88074" y="41836"/>
                      <a:pt x="106838" y="41836"/>
                    </a:cubicBezTo>
                    <a:cubicBezTo>
                      <a:pt x="125602" y="41836"/>
                      <a:pt x="139223" y="48313"/>
                      <a:pt x="147795" y="60886"/>
                    </a:cubicBezTo>
                    <a:cubicBezTo>
                      <a:pt x="156273" y="73459"/>
                      <a:pt x="160559" y="91557"/>
                      <a:pt x="160559" y="115084"/>
                    </a:cubicBezTo>
                    <a:cubicBezTo>
                      <a:pt x="160559" y="138610"/>
                      <a:pt x="156273" y="156994"/>
                      <a:pt x="147795" y="169662"/>
                    </a:cubicBezTo>
                    <a:cubicBezTo>
                      <a:pt x="139223" y="182330"/>
                      <a:pt x="126078" y="188712"/>
                      <a:pt x="107219" y="188712"/>
                    </a:cubicBezTo>
                    <a:cubicBezTo>
                      <a:pt x="88360" y="188712"/>
                      <a:pt x="74929" y="182330"/>
                      <a:pt x="66452" y="169662"/>
                    </a:cubicBezTo>
                    <a:cubicBezTo>
                      <a:pt x="57879" y="156708"/>
                      <a:pt x="53688" y="138610"/>
                      <a:pt x="53688" y="115084"/>
                    </a:cubicBezTo>
                    <a:lnTo>
                      <a:pt x="53498" y="115084"/>
                    </a:lnTo>
                    <a:cubicBezTo>
                      <a:pt x="53498" y="91557"/>
                      <a:pt x="57784" y="73555"/>
                      <a:pt x="66357" y="6088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0" name="Полілінія: фігура 9">
                <a:extLst>
                  <a:ext uri="{FF2B5EF4-FFF2-40B4-BE49-F238E27FC236}">
                    <a16:creationId xmlns:a16="http://schemas.microsoft.com/office/drawing/2014/main" id="{552000AE-1A25-1BE4-5442-ADC177911B07}"/>
                  </a:ext>
                </a:extLst>
              </p:cNvPr>
              <p:cNvSpPr/>
              <p:nvPr userDrawn="1"/>
            </p:nvSpPr>
            <p:spPr>
              <a:xfrm>
                <a:off x="2631655" y="169628"/>
                <a:ext cx="58214" cy="54878"/>
              </a:xfrm>
              <a:custGeom>
                <a:avLst/>
                <a:gdLst>
                  <a:gd name="connsiteX0" fmla="*/ 29095 w 58214"/>
                  <a:gd name="connsiteY0" fmla="*/ 54876 h 54878"/>
                  <a:gd name="connsiteX1" fmla="*/ 49383 w 58214"/>
                  <a:gd name="connsiteY1" fmla="*/ 48494 h 54878"/>
                  <a:gd name="connsiteX2" fmla="*/ 58051 w 58214"/>
                  <a:gd name="connsiteY2" fmla="*/ 27158 h 54878"/>
                  <a:gd name="connsiteX3" fmla="*/ 49383 w 58214"/>
                  <a:gd name="connsiteY3" fmla="*/ 6013 h 54878"/>
                  <a:gd name="connsiteX4" fmla="*/ 29095 w 58214"/>
                  <a:gd name="connsiteY4" fmla="*/ 12 h 54878"/>
                  <a:gd name="connsiteX5" fmla="*/ 8711 w 58214"/>
                  <a:gd name="connsiteY5" fmla="*/ 6013 h 54878"/>
                  <a:gd name="connsiteX6" fmla="*/ 139 w 58214"/>
                  <a:gd name="connsiteY6" fmla="*/ 27158 h 54878"/>
                  <a:gd name="connsiteX7" fmla="*/ 8711 w 58214"/>
                  <a:gd name="connsiteY7" fmla="*/ 48494 h 54878"/>
                  <a:gd name="connsiteX8" fmla="*/ 29095 w 58214"/>
                  <a:gd name="connsiteY8" fmla="*/ 54876 h 54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14" h="54878">
                    <a:moveTo>
                      <a:pt x="29095" y="54876"/>
                    </a:moveTo>
                    <a:cubicBezTo>
                      <a:pt x="36334" y="54876"/>
                      <a:pt x="43477" y="52780"/>
                      <a:pt x="49383" y="48494"/>
                    </a:cubicBezTo>
                    <a:cubicBezTo>
                      <a:pt x="55670" y="43255"/>
                      <a:pt x="59003" y="35254"/>
                      <a:pt x="58051" y="27158"/>
                    </a:cubicBezTo>
                    <a:cubicBezTo>
                      <a:pt x="59003" y="19062"/>
                      <a:pt x="55765" y="11156"/>
                      <a:pt x="49383" y="6013"/>
                    </a:cubicBezTo>
                    <a:cubicBezTo>
                      <a:pt x="43382" y="2012"/>
                      <a:pt x="36334" y="-83"/>
                      <a:pt x="29095" y="12"/>
                    </a:cubicBezTo>
                    <a:cubicBezTo>
                      <a:pt x="21856" y="-179"/>
                      <a:pt x="14712" y="1917"/>
                      <a:pt x="8711" y="6013"/>
                    </a:cubicBezTo>
                    <a:cubicBezTo>
                      <a:pt x="2520" y="11251"/>
                      <a:pt x="-718" y="19157"/>
                      <a:pt x="139" y="27158"/>
                    </a:cubicBezTo>
                    <a:cubicBezTo>
                      <a:pt x="-718" y="35254"/>
                      <a:pt x="2425" y="43160"/>
                      <a:pt x="8711" y="48494"/>
                    </a:cubicBezTo>
                    <a:cubicBezTo>
                      <a:pt x="14617" y="52780"/>
                      <a:pt x="21856" y="54971"/>
                      <a:pt x="29095" y="5487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3" name="Полілінія: фігура 12">
                <a:extLst>
                  <a:ext uri="{FF2B5EF4-FFF2-40B4-BE49-F238E27FC236}">
                    <a16:creationId xmlns:a16="http://schemas.microsoft.com/office/drawing/2014/main" id="{A28F1E23-AD06-FD24-E2CB-6D27E3CBB6FC}"/>
                  </a:ext>
                </a:extLst>
              </p:cNvPr>
              <p:cNvSpPr/>
              <p:nvPr userDrawn="1"/>
            </p:nvSpPr>
            <p:spPr>
              <a:xfrm>
                <a:off x="2634652" y="255555"/>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4" name="Полілінія: фігура 13">
                <a:extLst>
                  <a:ext uri="{FF2B5EF4-FFF2-40B4-BE49-F238E27FC236}">
                    <a16:creationId xmlns:a16="http://schemas.microsoft.com/office/drawing/2014/main" id="{30C86909-EA98-885D-B34B-7B17C601FB37}"/>
                  </a:ext>
                </a:extLst>
              </p:cNvPr>
              <p:cNvSpPr/>
              <p:nvPr userDrawn="1"/>
            </p:nvSpPr>
            <p:spPr>
              <a:xfrm>
                <a:off x="2754762" y="673989"/>
                <a:ext cx="148113" cy="222408"/>
              </a:xfrm>
              <a:custGeom>
                <a:avLst/>
                <a:gdLst>
                  <a:gd name="connsiteX0" fmla="*/ 0 w 148113"/>
                  <a:gd name="connsiteY0" fmla="*/ 222409 h 222408"/>
                  <a:gd name="connsiteX1" fmla="*/ 52388 w 148113"/>
                  <a:gd name="connsiteY1" fmla="*/ 222409 h 222408"/>
                  <a:gd name="connsiteX2" fmla="*/ 52388 w 148113"/>
                  <a:gd name="connsiteY2" fmla="*/ 39815 h 222408"/>
                  <a:gd name="connsiteX3" fmla="*/ 148114 w 148113"/>
                  <a:gd name="connsiteY3" fmla="*/ 39815 h 222408"/>
                  <a:gd name="connsiteX4" fmla="*/ 148114 w 148113"/>
                  <a:gd name="connsiteY4" fmla="*/ 0 h 222408"/>
                  <a:gd name="connsiteX5" fmla="*/ 0 w 148113"/>
                  <a:gd name="connsiteY5" fmla="*/ 0 h 222408"/>
                  <a:gd name="connsiteX6" fmla="*/ 0 w 148113"/>
                  <a:gd name="connsiteY6" fmla="*/ 222409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113" h="222408">
                    <a:moveTo>
                      <a:pt x="0" y="222409"/>
                    </a:moveTo>
                    <a:lnTo>
                      <a:pt x="52388" y="222409"/>
                    </a:lnTo>
                    <a:lnTo>
                      <a:pt x="52388" y="39815"/>
                    </a:lnTo>
                    <a:lnTo>
                      <a:pt x="148114" y="39815"/>
                    </a:lnTo>
                    <a:lnTo>
                      <a:pt x="148114" y="0"/>
                    </a:lnTo>
                    <a:lnTo>
                      <a:pt x="0" y="0"/>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5" name="Полілінія: фігура 14">
                <a:extLst>
                  <a:ext uri="{FF2B5EF4-FFF2-40B4-BE49-F238E27FC236}">
                    <a16:creationId xmlns:a16="http://schemas.microsoft.com/office/drawing/2014/main" id="{AECB0D51-9898-BF6E-6E4F-568295FC2DE6}"/>
                  </a:ext>
                </a:extLst>
              </p:cNvPr>
              <p:cNvSpPr/>
              <p:nvPr userDrawn="1"/>
            </p:nvSpPr>
            <p:spPr>
              <a:xfrm>
                <a:off x="3078612" y="255555"/>
                <a:ext cx="202977" cy="222313"/>
              </a:xfrm>
              <a:custGeom>
                <a:avLst/>
                <a:gdLst>
                  <a:gd name="connsiteX0" fmla="*/ 52102 w 202977"/>
                  <a:gd name="connsiteY0" fmla="*/ 128016 h 222313"/>
                  <a:gd name="connsiteX1" fmla="*/ 150876 w 202977"/>
                  <a:gd name="connsiteY1" fmla="*/ 128016 h 222313"/>
                  <a:gd name="connsiteX2" fmla="*/ 150876 w 202977"/>
                  <a:gd name="connsiteY2" fmla="*/ 222313 h 222313"/>
                  <a:gd name="connsiteX3" fmla="*/ 202978 w 202977"/>
                  <a:gd name="connsiteY3" fmla="*/ 222313 h 222313"/>
                  <a:gd name="connsiteX4" fmla="*/ 202978 w 202977"/>
                  <a:gd name="connsiteY4" fmla="*/ 0 h 222313"/>
                  <a:gd name="connsiteX5" fmla="*/ 150876 w 202977"/>
                  <a:gd name="connsiteY5" fmla="*/ 0 h 222313"/>
                  <a:gd name="connsiteX6" fmla="*/ 150876 w 202977"/>
                  <a:gd name="connsiteY6" fmla="*/ 88202 h 222313"/>
                  <a:gd name="connsiteX7" fmla="*/ 52102 w 202977"/>
                  <a:gd name="connsiteY7" fmla="*/ 88202 h 222313"/>
                  <a:gd name="connsiteX8" fmla="*/ 52102 w 202977"/>
                  <a:gd name="connsiteY8" fmla="*/ 0 h 222313"/>
                  <a:gd name="connsiteX9" fmla="*/ 0 w 202977"/>
                  <a:gd name="connsiteY9" fmla="*/ 0 h 222313"/>
                  <a:gd name="connsiteX10" fmla="*/ 0 w 202977"/>
                  <a:gd name="connsiteY10" fmla="*/ 222313 h 222313"/>
                  <a:gd name="connsiteX11" fmla="*/ 52102 w 202977"/>
                  <a:gd name="connsiteY11" fmla="*/ 222313 h 222313"/>
                  <a:gd name="connsiteX12" fmla="*/ 52102 w 202977"/>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977" h="222313">
                    <a:moveTo>
                      <a:pt x="52102" y="128016"/>
                    </a:moveTo>
                    <a:lnTo>
                      <a:pt x="150876" y="128016"/>
                    </a:lnTo>
                    <a:lnTo>
                      <a:pt x="150876" y="222313"/>
                    </a:lnTo>
                    <a:lnTo>
                      <a:pt x="202978" y="222313"/>
                    </a:lnTo>
                    <a:lnTo>
                      <a:pt x="202978" y="0"/>
                    </a:lnTo>
                    <a:lnTo>
                      <a:pt x="150876" y="0"/>
                    </a:lnTo>
                    <a:lnTo>
                      <a:pt x="150876" y="88202"/>
                    </a:lnTo>
                    <a:lnTo>
                      <a:pt x="52102" y="88202"/>
                    </a:lnTo>
                    <a:lnTo>
                      <a:pt x="52102" y="0"/>
                    </a:lnTo>
                    <a:lnTo>
                      <a:pt x="0" y="0"/>
                    </a:lnTo>
                    <a:lnTo>
                      <a:pt x="0" y="222313"/>
                    </a:lnTo>
                    <a:lnTo>
                      <a:pt x="52102" y="222313"/>
                    </a:lnTo>
                    <a:lnTo>
                      <a:pt x="52102"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6" name="Полілінія: фігура 15">
                <a:extLst>
                  <a:ext uri="{FF2B5EF4-FFF2-40B4-BE49-F238E27FC236}">
                    <a16:creationId xmlns:a16="http://schemas.microsoft.com/office/drawing/2014/main" id="{03DC89CF-DBD7-59EC-39EF-55173ACDF2C2}"/>
                  </a:ext>
                </a:extLst>
              </p:cNvPr>
              <p:cNvSpPr/>
              <p:nvPr userDrawn="1"/>
            </p:nvSpPr>
            <p:spPr>
              <a:xfrm>
                <a:off x="3574769" y="251398"/>
                <a:ext cx="205264" cy="324959"/>
              </a:xfrm>
              <a:custGeom>
                <a:avLst/>
                <a:gdLst>
                  <a:gd name="connsiteX0" fmla="*/ 52197 w 205264"/>
                  <a:gd name="connsiteY0" fmla="*/ 234662 h 324959"/>
                  <a:gd name="connsiteX1" fmla="*/ 51149 w 205264"/>
                  <a:gd name="connsiteY1" fmla="*/ 217422 h 324959"/>
                  <a:gd name="connsiteX2" fmla="*/ 48863 w 205264"/>
                  <a:gd name="connsiteY2" fmla="*/ 200658 h 324959"/>
                  <a:gd name="connsiteX3" fmla="*/ 52388 w 205264"/>
                  <a:gd name="connsiteY3" fmla="*/ 200658 h 324959"/>
                  <a:gd name="connsiteX4" fmla="*/ 76676 w 205264"/>
                  <a:gd name="connsiteY4" fmla="*/ 221518 h 324959"/>
                  <a:gd name="connsiteX5" fmla="*/ 116777 w 205264"/>
                  <a:gd name="connsiteY5" fmla="*/ 230566 h 324959"/>
                  <a:gd name="connsiteX6" fmla="*/ 180689 w 205264"/>
                  <a:gd name="connsiteY6" fmla="*/ 201229 h 324959"/>
                  <a:gd name="connsiteX7" fmla="*/ 205264 w 205264"/>
                  <a:gd name="connsiteY7" fmla="*/ 114933 h 324959"/>
                  <a:gd name="connsiteX8" fmla="*/ 181261 w 205264"/>
                  <a:gd name="connsiteY8" fmla="*/ 29017 h 324959"/>
                  <a:gd name="connsiteX9" fmla="*/ 118110 w 205264"/>
                  <a:gd name="connsiteY9" fmla="*/ 61 h 324959"/>
                  <a:gd name="connsiteX10" fmla="*/ 77153 w 205264"/>
                  <a:gd name="connsiteY10" fmla="*/ 10253 h 324959"/>
                  <a:gd name="connsiteX11" fmla="*/ 52388 w 205264"/>
                  <a:gd name="connsiteY11" fmla="*/ 33970 h 324959"/>
                  <a:gd name="connsiteX12" fmla="*/ 49816 w 205264"/>
                  <a:gd name="connsiteY12" fmla="*/ 33970 h 324959"/>
                  <a:gd name="connsiteX13" fmla="*/ 42481 w 205264"/>
                  <a:gd name="connsiteY13" fmla="*/ 4157 h 324959"/>
                  <a:gd name="connsiteX14" fmla="*/ 0 w 205264"/>
                  <a:gd name="connsiteY14" fmla="*/ 4157 h 324959"/>
                  <a:gd name="connsiteX15" fmla="*/ 0 w 205264"/>
                  <a:gd name="connsiteY15" fmla="*/ 324959 h 324959"/>
                  <a:gd name="connsiteX16" fmla="*/ 52197 w 205264"/>
                  <a:gd name="connsiteY16" fmla="*/ 324959 h 324959"/>
                  <a:gd name="connsiteX17" fmla="*/ 52197 w 205264"/>
                  <a:gd name="connsiteY17" fmla="*/ 234662 h 324959"/>
                  <a:gd name="connsiteX18" fmla="*/ 52388 w 205264"/>
                  <a:gd name="connsiteY18" fmla="*/ 107884 h 324959"/>
                  <a:gd name="connsiteX19" fmla="*/ 64103 w 205264"/>
                  <a:gd name="connsiteY19" fmla="*/ 58259 h 324959"/>
                  <a:gd name="connsiteX20" fmla="*/ 103156 w 205264"/>
                  <a:gd name="connsiteY20" fmla="*/ 41876 h 324959"/>
                  <a:gd name="connsiteX21" fmla="*/ 140208 w 205264"/>
                  <a:gd name="connsiteY21" fmla="*/ 60450 h 324959"/>
                  <a:gd name="connsiteX22" fmla="*/ 151924 w 205264"/>
                  <a:gd name="connsiteY22" fmla="*/ 113790 h 324959"/>
                  <a:gd name="connsiteX23" fmla="*/ 140208 w 205264"/>
                  <a:gd name="connsiteY23" fmla="*/ 168082 h 324959"/>
                  <a:gd name="connsiteX24" fmla="*/ 103918 w 205264"/>
                  <a:gd name="connsiteY24" fmla="*/ 187990 h 324959"/>
                  <a:gd name="connsiteX25" fmla="*/ 63246 w 205264"/>
                  <a:gd name="connsiteY25" fmla="*/ 168940 h 324959"/>
                  <a:gd name="connsiteX26" fmla="*/ 52388 w 205264"/>
                  <a:gd name="connsiteY26" fmla="*/ 114171 h 324959"/>
                  <a:gd name="connsiteX27" fmla="*/ 52388 w 205264"/>
                  <a:gd name="connsiteY27" fmla="*/ 107789 h 32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264" h="324959">
                    <a:moveTo>
                      <a:pt x="52197" y="234662"/>
                    </a:moveTo>
                    <a:cubicBezTo>
                      <a:pt x="52197" y="228852"/>
                      <a:pt x="51816" y="223137"/>
                      <a:pt x="51149" y="217422"/>
                    </a:cubicBezTo>
                    <a:cubicBezTo>
                      <a:pt x="50482" y="211421"/>
                      <a:pt x="49721" y="205801"/>
                      <a:pt x="48863" y="200658"/>
                    </a:cubicBezTo>
                    <a:lnTo>
                      <a:pt x="52388" y="200658"/>
                    </a:lnTo>
                    <a:cubicBezTo>
                      <a:pt x="59055" y="209135"/>
                      <a:pt x="67342" y="216184"/>
                      <a:pt x="76676" y="221518"/>
                    </a:cubicBezTo>
                    <a:cubicBezTo>
                      <a:pt x="88963" y="228090"/>
                      <a:pt x="102870" y="231233"/>
                      <a:pt x="116777" y="230566"/>
                    </a:cubicBezTo>
                    <a:cubicBezTo>
                      <a:pt x="141542" y="231233"/>
                      <a:pt x="165163" y="220375"/>
                      <a:pt x="180689" y="201229"/>
                    </a:cubicBezTo>
                    <a:cubicBezTo>
                      <a:pt x="197168" y="181703"/>
                      <a:pt x="205359" y="152938"/>
                      <a:pt x="205264" y="114933"/>
                    </a:cubicBezTo>
                    <a:cubicBezTo>
                      <a:pt x="205169" y="76928"/>
                      <a:pt x="197168" y="48258"/>
                      <a:pt x="181261" y="29017"/>
                    </a:cubicBezTo>
                    <a:cubicBezTo>
                      <a:pt x="165926" y="9967"/>
                      <a:pt x="142589" y="-701"/>
                      <a:pt x="118110" y="61"/>
                    </a:cubicBezTo>
                    <a:cubicBezTo>
                      <a:pt x="103727" y="-510"/>
                      <a:pt x="89535" y="2919"/>
                      <a:pt x="77153" y="10253"/>
                    </a:cubicBezTo>
                    <a:cubicBezTo>
                      <a:pt x="67342" y="16444"/>
                      <a:pt x="58864" y="24541"/>
                      <a:pt x="52388" y="33970"/>
                    </a:cubicBezTo>
                    <a:lnTo>
                      <a:pt x="49816" y="33970"/>
                    </a:lnTo>
                    <a:lnTo>
                      <a:pt x="42481" y="4157"/>
                    </a:lnTo>
                    <a:lnTo>
                      <a:pt x="0" y="4157"/>
                    </a:lnTo>
                    <a:lnTo>
                      <a:pt x="0" y="324959"/>
                    </a:lnTo>
                    <a:lnTo>
                      <a:pt x="52197" y="324959"/>
                    </a:lnTo>
                    <a:lnTo>
                      <a:pt x="52197" y="234662"/>
                    </a:lnTo>
                    <a:close/>
                    <a:moveTo>
                      <a:pt x="52388" y="107884"/>
                    </a:moveTo>
                    <a:cubicBezTo>
                      <a:pt x="52578" y="85786"/>
                      <a:pt x="56483" y="69118"/>
                      <a:pt x="64103" y="58259"/>
                    </a:cubicBezTo>
                    <a:cubicBezTo>
                      <a:pt x="71723" y="47305"/>
                      <a:pt x="84772" y="41876"/>
                      <a:pt x="103156" y="41876"/>
                    </a:cubicBezTo>
                    <a:cubicBezTo>
                      <a:pt x="118015" y="40828"/>
                      <a:pt x="132207" y="47972"/>
                      <a:pt x="140208" y="60450"/>
                    </a:cubicBezTo>
                    <a:cubicBezTo>
                      <a:pt x="148019" y="73023"/>
                      <a:pt x="151924" y="90835"/>
                      <a:pt x="151924" y="113790"/>
                    </a:cubicBezTo>
                    <a:cubicBezTo>
                      <a:pt x="151924" y="136745"/>
                      <a:pt x="148019" y="154938"/>
                      <a:pt x="140208" y="168082"/>
                    </a:cubicBezTo>
                    <a:cubicBezTo>
                      <a:pt x="132969" y="181036"/>
                      <a:pt x="118872" y="188752"/>
                      <a:pt x="103918" y="187990"/>
                    </a:cubicBezTo>
                    <a:cubicBezTo>
                      <a:pt x="84106" y="187990"/>
                      <a:pt x="70485" y="181608"/>
                      <a:pt x="63246" y="168940"/>
                    </a:cubicBezTo>
                    <a:cubicBezTo>
                      <a:pt x="56007" y="156271"/>
                      <a:pt x="52388" y="137983"/>
                      <a:pt x="52388" y="114171"/>
                    </a:cubicBezTo>
                    <a:lnTo>
                      <a:pt x="52388" y="10778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7" name="Полілінія: фігура 16">
                <a:extLst>
                  <a:ext uri="{FF2B5EF4-FFF2-40B4-BE49-F238E27FC236}">
                    <a16:creationId xmlns:a16="http://schemas.microsoft.com/office/drawing/2014/main" id="{4C5BF197-1813-A7E1-A582-FE5BF3CA30CF}"/>
                  </a:ext>
                </a:extLst>
              </p:cNvPr>
              <p:cNvSpPr/>
              <p:nvPr userDrawn="1"/>
            </p:nvSpPr>
            <p:spPr>
              <a:xfrm>
                <a:off x="2712090" y="255555"/>
                <a:ext cx="340518" cy="222313"/>
              </a:xfrm>
              <a:custGeom>
                <a:avLst/>
                <a:gdLst>
                  <a:gd name="connsiteX0" fmla="*/ 56674 w 340518"/>
                  <a:gd name="connsiteY0" fmla="*/ 222313 h 222313"/>
                  <a:gd name="connsiteX1" fmla="*/ 146018 w 340518"/>
                  <a:gd name="connsiteY1" fmla="*/ 109538 h 222313"/>
                  <a:gd name="connsiteX2" fmla="*/ 146018 w 340518"/>
                  <a:gd name="connsiteY2" fmla="*/ 222313 h 222313"/>
                  <a:gd name="connsiteX3" fmla="*/ 194882 w 340518"/>
                  <a:gd name="connsiteY3" fmla="*/ 222313 h 222313"/>
                  <a:gd name="connsiteX4" fmla="*/ 194882 w 340518"/>
                  <a:gd name="connsiteY4" fmla="*/ 109538 h 222313"/>
                  <a:gd name="connsiteX5" fmla="*/ 284321 w 340518"/>
                  <a:gd name="connsiteY5" fmla="*/ 222313 h 222313"/>
                  <a:gd name="connsiteX6" fmla="*/ 340519 w 340518"/>
                  <a:gd name="connsiteY6" fmla="*/ 222313 h 222313"/>
                  <a:gd name="connsiteX7" fmla="*/ 246698 w 340518"/>
                  <a:gd name="connsiteY7" fmla="*/ 107061 h 222313"/>
                  <a:gd name="connsiteX8" fmla="*/ 332708 w 340518"/>
                  <a:gd name="connsiteY8" fmla="*/ 0 h 222313"/>
                  <a:gd name="connsiteX9" fmla="*/ 278511 w 340518"/>
                  <a:gd name="connsiteY9" fmla="*/ 0 h 222313"/>
                  <a:gd name="connsiteX10" fmla="*/ 194596 w 340518"/>
                  <a:gd name="connsiteY10" fmla="*/ 107823 h 222313"/>
                  <a:gd name="connsiteX11" fmla="*/ 194596 w 340518"/>
                  <a:gd name="connsiteY11" fmla="*/ 0 h 222313"/>
                  <a:gd name="connsiteX12" fmla="*/ 145828 w 340518"/>
                  <a:gd name="connsiteY12" fmla="*/ 0 h 222313"/>
                  <a:gd name="connsiteX13" fmla="*/ 145828 w 340518"/>
                  <a:gd name="connsiteY13" fmla="*/ 107823 h 222313"/>
                  <a:gd name="connsiteX14" fmla="*/ 62294 w 340518"/>
                  <a:gd name="connsiteY14" fmla="*/ 0 h 222313"/>
                  <a:gd name="connsiteX15" fmla="*/ 7334 w 340518"/>
                  <a:gd name="connsiteY15" fmla="*/ 0 h 222313"/>
                  <a:gd name="connsiteX16" fmla="*/ 93821 w 340518"/>
                  <a:gd name="connsiteY16" fmla="*/ 107061 h 222313"/>
                  <a:gd name="connsiteX17" fmla="*/ 0 w 340518"/>
                  <a:gd name="connsiteY17" fmla="*/ 222313 h 222313"/>
                  <a:gd name="connsiteX18" fmla="*/ 56674 w 340518"/>
                  <a:gd name="connsiteY1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0518" h="222313">
                    <a:moveTo>
                      <a:pt x="56674" y="222313"/>
                    </a:moveTo>
                    <a:lnTo>
                      <a:pt x="146018" y="109538"/>
                    </a:lnTo>
                    <a:lnTo>
                      <a:pt x="146018" y="222313"/>
                    </a:lnTo>
                    <a:lnTo>
                      <a:pt x="194882" y="222313"/>
                    </a:lnTo>
                    <a:lnTo>
                      <a:pt x="194882" y="109538"/>
                    </a:lnTo>
                    <a:lnTo>
                      <a:pt x="284321" y="222313"/>
                    </a:lnTo>
                    <a:lnTo>
                      <a:pt x="340519" y="222313"/>
                    </a:lnTo>
                    <a:lnTo>
                      <a:pt x="246698" y="107061"/>
                    </a:lnTo>
                    <a:lnTo>
                      <a:pt x="332708" y="0"/>
                    </a:lnTo>
                    <a:lnTo>
                      <a:pt x="278511" y="0"/>
                    </a:lnTo>
                    <a:lnTo>
                      <a:pt x="194596" y="107823"/>
                    </a:lnTo>
                    <a:lnTo>
                      <a:pt x="194596" y="0"/>
                    </a:lnTo>
                    <a:lnTo>
                      <a:pt x="145828" y="0"/>
                    </a:lnTo>
                    <a:lnTo>
                      <a:pt x="145828" y="107823"/>
                    </a:lnTo>
                    <a:lnTo>
                      <a:pt x="62294" y="0"/>
                    </a:lnTo>
                    <a:lnTo>
                      <a:pt x="7334" y="0"/>
                    </a:lnTo>
                    <a:lnTo>
                      <a:pt x="93821" y="107061"/>
                    </a:lnTo>
                    <a:lnTo>
                      <a:pt x="0" y="222313"/>
                    </a:lnTo>
                    <a:lnTo>
                      <a:pt x="56674"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8" name="Полілінія: фігура 17">
                <a:extLst>
                  <a:ext uri="{FF2B5EF4-FFF2-40B4-BE49-F238E27FC236}">
                    <a16:creationId xmlns:a16="http://schemas.microsoft.com/office/drawing/2014/main" id="{297F8A17-8188-6D09-0F4A-BED7870749F5}"/>
                  </a:ext>
                </a:extLst>
              </p:cNvPr>
              <p:cNvSpPr/>
              <p:nvPr userDrawn="1"/>
            </p:nvSpPr>
            <p:spPr>
              <a:xfrm>
                <a:off x="2263939" y="184975"/>
                <a:ext cx="307562" cy="292893"/>
              </a:xfrm>
              <a:custGeom>
                <a:avLst/>
                <a:gdLst>
                  <a:gd name="connsiteX0" fmla="*/ 47530 w 307562"/>
                  <a:gd name="connsiteY0" fmla="*/ 141065 h 292893"/>
                  <a:gd name="connsiteX1" fmla="*/ 46958 w 307562"/>
                  <a:gd name="connsiteY1" fmla="*/ 108490 h 292893"/>
                  <a:gd name="connsiteX2" fmla="*/ 45720 w 307562"/>
                  <a:gd name="connsiteY2" fmla="*/ 76009 h 292893"/>
                  <a:gd name="connsiteX3" fmla="*/ 44291 w 307562"/>
                  <a:gd name="connsiteY3" fmla="*/ 52864 h 292893"/>
                  <a:gd name="connsiteX4" fmla="*/ 45910 w 307562"/>
                  <a:gd name="connsiteY4" fmla="*/ 52864 h 292893"/>
                  <a:gd name="connsiteX5" fmla="*/ 126683 w 307562"/>
                  <a:gd name="connsiteY5" fmla="*/ 292799 h 292893"/>
                  <a:gd name="connsiteX6" fmla="*/ 174022 w 307562"/>
                  <a:gd name="connsiteY6" fmla="*/ 292418 h 292893"/>
                  <a:gd name="connsiteX7" fmla="*/ 258318 w 307562"/>
                  <a:gd name="connsiteY7" fmla="*/ 52864 h 292893"/>
                  <a:gd name="connsiteX8" fmla="*/ 260032 w 307562"/>
                  <a:gd name="connsiteY8" fmla="*/ 52864 h 292893"/>
                  <a:gd name="connsiteX9" fmla="*/ 258889 w 307562"/>
                  <a:gd name="connsiteY9" fmla="*/ 76009 h 292893"/>
                  <a:gd name="connsiteX10" fmla="*/ 257746 w 307562"/>
                  <a:gd name="connsiteY10" fmla="*/ 107728 h 292893"/>
                  <a:gd name="connsiteX11" fmla="*/ 257080 w 307562"/>
                  <a:gd name="connsiteY11" fmla="*/ 138303 h 292893"/>
                  <a:gd name="connsiteX12" fmla="*/ 257080 w 307562"/>
                  <a:gd name="connsiteY12" fmla="*/ 292799 h 292893"/>
                  <a:gd name="connsiteX13" fmla="*/ 307562 w 307562"/>
                  <a:gd name="connsiteY13" fmla="*/ 292799 h 292893"/>
                  <a:gd name="connsiteX14" fmla="*/ 307562 w 307562"/>
                  <a:gd name="connsiteY14" fmla="*/ 0 h 292893"/>
                  <a:gd name="connsiteX15" fmla="*/ 233934 w 307562"/>
                  <a:gd name="connsiteY15" fmla="*/ 0 h 292893"/>
                  <a:gd name="connsiteX16" fmla="*/ 152971 w 307562"/>
                  <a:gd name="connsiteY16" fmla="*/ 230124 h 292893"/>
                  <a:gd name="connsiteX17" fmla="*/ 151257 w 307562"/>
                  <a:gd name="connsiteY17" fmla="*/ 230124 h 292893"/>
                  <a:gd name="connsiteX18" fmla="*/ 73628 w 307562"/>
                  <a:gd name="connsiteY18" fmla="*/ 0 h 292893"/>
                  <a:gd name="connsiteX19" fmla="*/ 0 w 307562"/>
                  <a:gd name="connsiteY19" fmla="*/ 0 h 292893"/>
                  <a:gd name="connsiteX20" fmla="*/ 0 w 307562"/>
                  <a:gd name="connsiteY20" fmla="*/ 292894 h 292893"/>
                  <a:gd name="connsiteX21" fmla="*/ 47530 w 307562"/>
                  <a:gd name="connsiteY21" fmla="*/ 292894 h 292893"/>
                  <a:gd name="connsiteX22" fmla="*/ 47530 w 307562"/>
                  <a:gd name="connsiteY22" fmla="*/ 141065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07562" h="292893">
                    <a:moveTo>
                      <a:pt x="47530" y="141065"/>
                    </a:moveTo>
                    <a:cubicBezTo>
                      <a:pt x="47530" y="130969"/>
                      <a:pt x="47339" y="120206"/>
                      <a:pt x="46958" y="108490"/>
                    </a:cubicBezTo>
                    <a:cubicBezTo>
                      <a:pt x="46577" y="96869"/>
                      <a:pt x="46196" y="86011"/>
                      <a:pt x="45720" y="76009"/>
                    </a:cubicBezTo>
                    <a:cubicBezTo>
                      <a:pt x="45244" y="66008"/>
                      <a:pt x="44863" y="58293"/>
                      <a:pt x="44291" y="52864"/>
                    </a:cubicBezTo>
                    <a:lnTo>
                      <a:pt x="45910" y="52864"/>
                    </a:lnTo>
                    <a:lnTo>
                      <a:pt x="126683" y="292799"/>
                    </a:lnTo>
                    <a:lnTo>
                      <a:pt x="174022" y="292418"/>
                    </a:lnTo>
                    <a:lnTo>
                      <a:pt x="258318" y="52864"/>
                    </a:lnTo>
                    <a:lnTo>
                      <a:pt x="260032" y="52864"/>
                    </a:lnTo>
                    <a:cubicBezTo>
                      <a:pt x="259652" y="58388"/>
                      <a:pt x="259271" y="66008"/>
                      <a:pt x="258889" y="76009"/>
                    </a:cubicBezTo>
                    <a:cubicBezTo>
                      <a:pt x="258508" y="86106"/>
                      <a:pt x="258318" y="96679"/>
                      <a:pt x="257746" y="107728"/>
                    </a:cubicBezTo>
                    <a:cubicBezTo>
                      <a:pt x="257080" y="118872"/>
                      <a:pt x="257080" y="129064"/>
                      <a:pt x="257080" y="138303"/>
                    </a:cubicBezTo>
                    <a:lnTo>
                      <a:pt x="257080" y="292799"/>
                    </a:lnTo>
                    <a:lnTo>
                      <a:pt x="307562" y="292799"/>
                    </a:lnTo>
                    <a:lnTo>
                      <a:pt x="307562" y="0"/>
                    </a:lnTo>
                    <a:lnTo>
                      <a:pt x="233934" y="0"/>
                    </a:lnTo>
                    <a:lnTo>
                      <a:pt x="152971" y="230124"/>
                    </a:lnTo>
                    <a:lnTo>
                      <a:pt x="151257" y="230124"/>
                    </a:lnTo>
                    <a:lnTo>
                      <a:pt x="73628" y="0"/>
                    </a:lnTo>
                    <a:lnTo>
                      <a:pt x="0" y="0"/>
                    </a:lnTo>
                    <a:lnTo>
                      <a:pt x="0" y="292894"/>
                    </a:lnTo>
                    <a:lnTo>
                      <a:pt x="47530" y="292894"/>
                    </a:lnTo>
                    <a:lnTo>
                      <a:pt x="47530" y="141065"/>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19" name="Полілінія: фігура 18">
                <a:extLst>
                  <a:ext uri="{FF2B5EF4-FFF2-40B4-BE49-F238E27FC236}">
                    <a16:creationId xmlns:a16="http://schemas.microsoft.com/office/drawing/2014/main" id="{E2BE389B-423D-A116-70C6-33A7825588A7}"/>
                  </a:ext>
                </a:extLst>
              </p:cNvPr>
              <p:cNvSpPr/>
              <p:nvPr userDrawn="1"/>
            </p:nvSpPr>
            <p:spPr>
              <a:xfrm>
                <a:off x="3000888" y="1092517"/>
                <a:ext cx="235648" cy="301085"/>
              </a:xfrm>
              <a:custGeom>
                <a:avLst/>
                <a:gdLst>
                  <a:gd name="connsiteX0" fmla="*/ 203359 w 235648"/>
                  <a:gd name="connsiteY0" fmla="*/ 0 h 301085"/>
                  <a:gd name="connsiteX1" fmla="*/ 151352 w 235648"/>
                  <a:gd name="connsiteY1" fmla="*/ 0 h 301085"/>
                  <a:gd name="connsiteX2" fmla="*/ 151352 w 235648"/>
                  <a:gd name="connsiteY2" fmla="*/ 181928 h 301085"/>
                  <a:gd name="connsiteX3" fmla="*/ 52102 w 235648"/>
                  <a:gd name="connsiteY3" fmla="*/ 181928 h 301085"/>
                  <a:gd name="connsiteX4" fmla="*/ 52102 w 235648"/>
                  <a:gd name="connsiteY4" fmla="*/ 0 h 301085"/>
                  <a:gd name="connsiteX5" fmla="*/ 0 w 235648"/>
                  <a:gd name="connsiteY5" fmla="*/ 0 h 301085"/>
                  <a:gd name="connsiteX6" fmla="*/ 0 w 235648"/>
                  <a:gd name="connsiteY6" fmla="*/ 222313 h 301085"/>
                  <a:gd name="connsiteX7" fmla="*/ 187643 w 235648"/>
                  <a:gd name="connsiteY7" fmla="*/ 222313 h 301085"/>
                  <a:gd name="connsiteX8" fmla="*/ 187643 w 235648"/>
                  <a:gd name="connsiteY8" fmla="*/ 301085 h 301085"/>
                  <a:gd name="connsiteX9" fmla="*/ 235648 w 235648"/>
                  <a:gd name="connsiteY9" fmla="*/ 301085 h 301085"/>
                  <a:gd name="connsiteX10" fmla="*/ 235648 w 235648"/>
                  <a:gd name="connsiteY10" fmla="*/ 183356 h 301085"/>
                  <a:gd name="connsiteX11" fmla="*/ 203359 w 235648"/>
                  <a:gd name="connsiteY11" fmla="*/ 183356 h 301085"/>
                  <a:gd name="connsiteX12" fmla="*/ 203359 w 235648"/>
                  <a:gd name="connsiteY12" fmla="*/ 0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085">
                    <a:moveTo>
                      <a:pt x="203359" y="0"/>
                    </a:moveTo>
                    <a:lnTo>
                      <a:pt x="151352" y="0"/>
                    </a:lnTo>
                    <a:lnTo>
                      <a:pt x="151352" y="181928"/>
                    </a:lnTo>
                    <a:lnTo>
                      <a:pt x="52102" y="181928"/>
                    </a:lnTo>
                    <a:lnTo>
                      <a:pt x="52102" y="0"/>
                    </a:lnTo>
                    <a:lnTo>
                      <a:pt x="0" y="0"/>
                    </a:lnTo>
                    <a:lnTo>
                      <a:pt x="0" y="222313"/>
                    </a:lnTo>
                    <a:lnTo>
                      <a:pt x="187643" y="222313"/>
                    </a:lnTo>
                    <a:lnTo>
                      <a:pt x="187643" y="301085"/>
                    </a:lnTo>
                    <a:lnTo>
                      <a:pt x="235648" y="301085"/>
                    </a:lnTo>
                    <a:lnTo>
                      <a:pt x="235648" y="183356"/>
                    </a:lnTo>
                    <a:lnTo>
                      <a:pt x="203359" y="183356"/>
                    </a:lnTo>
                    <a:lnTo>
                      <a:pt x="203359" y="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0" name="Полілінія: фігура 19">
                <a:extLst>
                  <a:ext uri="{FF2B5EF4-FFF2-40B4-BE49-F238E27FC236}">
                    <a16:creationId xmlns:a16="http://schemas.microsoft.com/office/drawing/2014/main" id="{FC9F1DC8-4971-3A52-86E1-50FF9CE3C228}"/>
                  </a:ext>
                </a:extLst>
              </p:cNvPr>
              <p:cNvSpPr/>
              <p:nvPr userDrawn="1"/>
            </p:nvSpPr>
            <p:spPr>
              <a:xfrm>
                <a:off x="3525334" y="669877"/>
                <a:ext cx="187702" cy="230703"/>
              </a:xfrm>
              <a:custGeom>
                <a:avLst/>
                <a:gdLst>
                  <a:gd name="connsiteX0" fmla="*/ 162496 w 187702"/>
                  <a:gd name="connsiteY0" fmla="*/ 119459 h 230703"/>
                  <a:gd name="connsiteX1" fmla="*/ 136970 w 187702"/>
                  <a:gd name="connsiteY1" fmla="*/ 110030 h 230703"/>
                  <a:gd name="connsiteX2" fmla="*/ 136970 w 187702"/>
                  <a:gd name="connsiteY2" fmla="*/ 107458 h 230703"/>
                  <a:gd name="connsiteX3" fmla="*/ 168878 w 187702"/>
                  <a:gd name="connsiteY3" fmla="*/ 90218 h 230703"/>
                  <a:gd name="connsiteX4" fmla="*/ 180880 w 187702"/>
                  <a:gd name="connsiteY4" fmla="*/ 58499 h 230703"/>
                  <a:gd name="connsiteX5" fmla="*/ 168878 w 187702"/>
                  <a:gd name="connsiteY5" fmla="*/ 25829 h 230703"/>
                  <a:gd name="connsiteX6" fmla="*/ 136970 w 187702"/>
                  <a:gd name="connsiteY6" fmla="*/ 6398 h 230703"/>
                  <a:gd name="connsiteX7" fmla="*/ 91916 w 187702"/>
                  <a:gd name="connsiteY7" fmla="*/ 16 h 230703"/>
                  <a:gd name="connsiteX8" fmla="*/ 43053 w 187702"/>
                  <a:gd name="connsiteY8" fmla="*/ 4302 h 230703"/>
                  <a:gd name="connsiteX9" fmla="*/ 2477 w 187702"/>
                  <a:gd name="connsiteY9" fmla="*/ 16018 h 230703"/>
                  <a:gd name="connsiteX10" fmla="*/ 18288 w 187702"/>
                  <a:gd name="connsiteY10" fmla="*/ 53070 h 230703"/>
                  <a:gd name="connsiteX11" fmla="*/ 52006 w 187702"/>
                  <a:gd name="connsiteY11" fmla="*/ 42783 h 230703"/>
                  <a:gd name="connsiteX12" fmla="*/ 86106 w 187702"/>
                  <a:gd name="connsiteY12" fmla="*/ 39068 h 230703"/>
                  <a:gd name="connsiteX13" fmla="*/ 122015 w 187702"/>
                  <a:gd name="connsiteY13" fmla="*/ 45450 h 230703"/>
                  <a:gd name="connsiteX14" fmla="*/ 133636 w 187702"/>
                  <a:gd name="connsiteY14" fmla="*/ 64500 h 230703"/>
                  <a:gd name="connsiteX15" fmla="*/ 116872 w 187702"/>
                  <a:gd name="connsiteY15" fmla="*/ 86027 h 230703"/>
                  <a:gd name="connsiteX16" fmla="*/ 70009 w 187702"/>
                  <a:gd name="connsiteY16" fmla="*/ 92027 h 230703"/>
                  <a:gd name="connsiteX17" fmla="*/ 46768 w 187702"/>
                  <a:gd name="connsiteY17" fmla="*/ 92027 h 230703"/>
                  <a:gd name="connsiteX18" fmla="*/ 46768 w 187702"/>
                  <a:gd name="connsiteY18" fmla="*/ 129270 h 230703"/>
                  <a:gd name="connsiteX19" fmla="*/ 72866 w 187702"/>
                  <a:gd name="connsiteY19" fmla="*/ 129270 h 230703"/>
                  <a:gd name="connsiteX20" fmla="*/ 136779 w 187702"/>
                  <a:gd name="connsiteY20" fmla="*/ 160131 h 230703"/>
                  <a:gd name="connsiteX21" fmla="*/ 119444 w 187702"/>
                  <a:gd name="connsiteY21" fmla="*/ 183277 h 230703"/>
                  <a:gd name="connsiteX22" fmla="*/ 76867 w 187702"/>
                  <a:gd name="connsiteY22" fmla="*/ 190040 h 230703"/>
                  <a:gd name="connsiteX23" fmla="*/ 33909 w 187702"/>
                  <a:gd name="connsiteY23" fmla="*/ 184706 h 230703"/>
                  <a:gd name="connsiteX24" fmla="*/ 0 w 187702"/>
                  <a:gd name="connsiteY24" fmla="*/ 172799 h 230703"/>
                  <a:gd name="connsiteX25" fmla="*/ 0 w 187702"/>
                  <a:gd name="connsiteY25" fmla="*/ 216710 h 230703"/>
                  <a:gd name="connsiteX26" fmla="*/ 35338 w 187702"/>
                  <a:gd name="connsiteY26" fmla="*/ 226901 h 230703"/>
                  <a:gd name="connsiteX27" fmla="*/ 82677 w 187702"/>
                  <a:gd name="connsiteY27" fmla="*/ 230616 h 230703"/>
                  <a:gd name="connsiteX28" fmla="*/ 141732 w 187702"/>
                  <a:gd name="connsiteY28" fmla="*/ 221377 h 230703"/>
                  <a:gd name="connsiteX29" fmla="*/ 176308 w 187702"/>
                  <a:gd name="connsiteY29" fmla="*/ 196802 h 230703"/>
                  <a:gd name="connsiteX30" fmla="*/ 187643 w 187702"/>
                  <a:gd name="connsiteY30" fmla="*/ 162893 h 230703"/>
                  <a:gd name="connsiteX31" fmla="*/ 180785 w 187702"/>
                  <a:gd name="connsiteY31" fmla="*/ 135842 h 230703"/>
                  <a:gd name="connsiteX32" fmla="*/ 162592 w 187702"/>
                  <a:gd name="connsiteY32" fmla="*/ 119459 h 230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7702" h="230703">
                    <a:moveTo>
                      <a:pt x="162496" y="119459"/>
                    </a:moveTo>
                    <a:cubicBezTo>
                      <a:pt x="154496" y="115173"/>
                      <a:pt x="145828" y="112030"/>
                      <a:pt x="136970" y="110030"/>
                    </a:cubicBezTo>
                    <a:lnTo>
                      <a:pt x="136970" y="107458"/>
                    </a:lnTo>
                    <a:cubicBezTo>
                      <a:pt x="148971" y="104600"/>
                      <a:pt x="160020" y="98695"/>
                      <a:pt x="168878" y="90218"/>
                    </a:cubicBezTo>
                    <a:cubicBezTo>
                      <a:pt x="177070" y="81740"/>
                      <a:pt x="181451" y="70310"/>
                      <a:pt x="180880" y="58499"/>
                    </a:cubicBezTo>
                    <a:cubicBezTo>
                      <a:pt x="181261" y="46498"/>
                      <a:pt x="176975" y="34782"/>
                      <a:pt x="168878" y="25829"/>
                    </a:cubicBezTo>
                    <a:cubicBezTo>
                      <a:pt x="160115" y="16780"/>
                      <a:pt x="149066" y="10017"/>
                      <a:pt x="136970" y="6398"/>
                    </a:cubicBezTo>
                    <a:cubicBezTo>
                      <a:pt x="122396" y="1921"/>
                      <a:pt x="107156" y="-175"/>
                      <a:pt x="91916" y="16"/>
                    </a:cubicBezTo>
                    <a:cubicBezTo>
                      <a:pt x="75533" y="-175"/>
                      <a:pt x="59150" y="1349"/>
                      <a:pt x="43053" y="4302"/>
                    </a:cubicBezTo>
                    <a:cubicBezTo>
                      <a:pt x="29242" y="7064"/>
                      <a:pt x="15621" y="10970"/>
                      <a:pt x="2477" y="16018"/>
                    </a:cubicBezTo>
                    <a:lnTo>
                      <a:pt x="18288" y="53070"/>
                    </a:lnTo>
                    <a:cubicBezTo>
                      <a:pt x="29242" y="48689"/>
                      <a:pt x="40481" y="45260"/>
                      <a:pt x="52006" y="42783"/>
                    </a:cubicBezTo>
                    <a:cubicBezTo>
                      <a:pt x="63246" y="40307"/>
                      <a:pt x="74676" y="39068"/>
                      <a:pt x="86106" y="39068"/>
                    </a:cubicBezTo>
                    <a:cubicBezTo>
                      <a:pt x="98393" y="38402"/>
                      <a:pt x="110776" y="40497"/>
                      <a:pt x="122015" y="45450"/>
                    </a:cubicBezTo>
                    <a:cubicBezTo>
                      <a:pt x="129350" y="48879"/>
                      <a:pt x="133921" y="56404"/>
                      <a:pt x="133636" y="64500"/>
                    </a:cubicBezTo>
                    <a:cubicBezTo>
                      <a:pt x="133826" y="74692"/>
                      <a:pt x="126873" y="83645"/>
                      <a:pt x="116872" y="86027"/>
                    </a:cubicBezTo>
                    <a:cubicBezTo>
                      <a:pt x="101632" y="90503"/>
                      <a:pt x="85820" y="92599"/>
                      <a:pt x="70009" y="92027"/>
                    </a:cubicBezTo>
                    <a:lnTo>
                      <a:pt x="46768" y="92027"/>
                    </a:lnTo>
                    <a:lnTo>
                      <a:pt x="46768" y="129270"/>
                    </a:lnTo>
                    <a:lnTo>
                      <a:pt x="72866" y="129270"/>
                    </a:lnTo>
                    <a:cubicBezTo>
                      <a:pt x="115443" y="129270"/>
                      <a:pt x="136779" y="139557"/>
                      <a:pt x="136779" y="160131"/>
                    </a:cubicBezTo>
                    <a:cubicBezTo>
                      <a:pt x="136970" y="170799"/>
                      <a:pt x="129826" y="180324"/>
                      <a:pt x="119444" y="183277"/>
                    </a:cubicBezTo>
                    <a:cubicBezTo>
                      <a:pt x="105823" y="188135"/>
                      <a:pt x="91345" y="190421"/>
                      <a:pt x="76867" y="190040"/>
                    </a:cubicBezTo>
                    <a:cubicBezTo>
                      <a:pt x="62389" y="190135"/>
                      <a:pt x="47911" y="188325"/>
                      <a:pt x="33909" y="184706"/>
                    </a:cubicBezTo>
                    <a:cubicBezTo>
                      <a:pt x="22288" y="181658"/>
                      <a:pt x="10954" y="177752"/>
                      <a:pt x="0" y="172799"/>
                    </a:cubicBezTo>
                    <a:lnTo>
                      <a:pt x="0" y="216710"/>
                    </a:lnTo>
                    <a:cubicBezTo>
                      <a:pt x="11239" y="221567"/>
                      <a:pt x="23146" y="224996"/>
                      <a:pt x="35338" y="226901"/>
                    </a:cubicBezTo>
                    <a:cubicBezTo>
                      <a:pt x="50959" y="229473"/>
                      <a:pt x="66770" y="230807"/>
                      <a:pt x="82677" y="230616"/>
                    </a:cubicBezTo>
                    <a:cubicBezTo>
                      <a:pt x="102775" y="231283"/>
                      <a:pt x="122872" y="228140"/>
                      <a:pt x="141732" y="221377"/>
                    </a:cubicBezTo>
                    <a:cubicBezTo>
                      <a:pt x="155353" y="216519"/>
                      <a:pt x="167354" y="208042"/>
                      <a:pt x="176308" y="196802"/>
                    </a:cubicBezTo>
                    <a:cubicBezTo>
                      <a:pt x="183642" y="186992"/>
                      <a:pt x="187643" y="175181"/>
                      <a:pt x="187643" y="162893"/>
                    </a:cubicBezTo>
                    <a:cubicBezTo>
                      <a:pt x="188119" y="153464"/>
                      <a:pt x="185738" y="143939"/>
                      <a:pt x="180785" y="135842"/>
                    </a:cubicBezTo>
                    <a:cubicBezTo>
                      <a:pt x="176213" y="128889"/>
                      <a:pt x="169926" y="123269"/>
                      <a:pt x="162592" y="119459"/>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1" name="Полілінія: фігура 20">
                <a:extLst>
                  <a:ext uri="{FF2B5EF4-FFF2-40B4-BE49-F238E27FC236}">
                    <a16:creationId xmlns:a16="http://schemas.microsoft.com/office/drawing/2014/main" id="{EA825638-40EB-3876-C77F-BE0F0D33D82D}"/>
                  </a:ext>
                </a:extLst>
              </p:cNvPr>
              <p:cNvSpPr/>
              <p:nvPr userDrawn="1"/>
            </p:nvSpPr>
            <p:spPr>
              <a:xfrm>
                <a:off x="3324928" y="251364"/>
                <a:ext cx="192976" cy="230602"/>
              </a:xfrm>
              <a:custGeom>
                <a:avLst/>
                <a:gdLst>
                  <a:gd name="connsiteX0" fmla="*/ 170593 w 192976"/>
                  <a:gd name="connsiteY0" fmla="*/ 19050 h 230602"/>
                  <a:gd name="connsiteX1" fmla="*/ 104680 w 192976"/>
                  <a:gd name="connsiteY1" fmla="*/ 0 h 230602"/>
                  <a:gd name="connsiteX2" fmla="*/ 60389 w 192976"/>
                  <a:gd name="connsiteY2" fmla="*/ 5239 h 230602"/>
                  <a:gd name="connsiteX3" fmla="*/ 22574 w 192976"/>
                  <a:gd name="connsiteY3" fmla="*/ 19145 h 230602"/>
                  <a:gd name="connsiteX4" fmla="*/ 39053 w 192976"/>
                  <a:gd name="connsiteY4" fmla="*/ 55245 h 230602"/>
                  <a:gd name="connsiteX5" fmla="*/ 69818 w 192976"/>
                  <a:gd name="connsiteY5" fmla="*/ 43529 h 230602"/>
                  <a:gd name="connsiteX6" fmla="*/ 102299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527 w 192976"/>
                  <a:gd name="connsiteY11" fmla="*/ 109823 h 230602"/>
                  <a:gd name="connsiteX12" fmla="*/ 0 w 192976"/>
                  <a:gd name="connsiteY12" fmla="*/ 161544 h 230602"/>
                  <a:gd name="connsiteX13" fmla="*/ 19908 w 192976"/>
                  <a:gd name="connsiteY13" fmla="*/ 213646 h 230602"/>
                  <a:gd name="connsiteX14" fmla="*/ 69914 w 192976"/>
                  <a:gd name="connsiteY14" fmla="*/ 230505 h 230602"/>
                  <a:gd name="connsiteX15" fmla="*/ 113729 w 192976"/>
                  <a:gd name="connsiteY15" fmla="*/ 222218 h 230602"/>
                  <a:gd name="connsiteX16" fmla="*/ 144209 w 192976"/>
                  <a:gd name="connsiteY16" fmla="*/ 195739 h 230602"/>
                  <a:gd name="connsiteX17" fmla="*/ 145828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8 w 192976"/>
                  <a:gd name="connsiteY21" fmla="*/ 19050 h 230602"/>
                  <a:gd name="connsiteX22" fmla="*/ 125635 w 192976"/>
                  <a:gd name="connsiteY22" fmla="*/ 178975 h 230602"/>
                  <a:gd name="connsiteX23" fmla="*/ 87249 w 192976"/>
                  <a:gd name="connsiteY23" fmla="*/ 191643 h 230602"/>
                  <a:gd name="connsiteX24" fmla="*/ 62675 w 192976"/>
                  <a:gd name="connsiteY24" fmla="*/ 184880 h 230602"/>
                  <a:gd name="connsiteX25" fmla="*/ 53435 w 192976"/>
                  <a:gd name="connsiteY25" fmla="*/ 162116 h 230602"/>
                  <a:gd name="connsiteX26" fmla="*/ 66675 w 192976"/>
                  <a:gd name="connsiteY26" fmla="*/ 134017 h 230602"/>
                  <a:gd name="connsiteX27" fmla="*/ 114205 w 192976"/>
                  <a:gd name="connsiteY27" fmla="*/ 122301 h 230602"/>
                  <a:gd name="connsiteX28" fmla="*/ 141446 w 192976"/>
                  <a:gd name="connsiteY28" fmla="*/ 121539 h 230602"/>
                  <a:gd name="connsiteX29" fmla="*/ 14144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543" y="6382"/>
                      <a:pt x="133541" y="0"/>
                      <a:pt x="104680" y="0"/>
                    </a:cubicBezTo>
                    <a:cubicBezTo>
                      <a:pt x="89726" y="0"/>
                      <a:pt x="74867" y="1715"/>
                      <a:pt x="60389" y="5239"/>
                    </a:cubicBezTo>
                    <a:cubicBezTo>
                      <a:pt x="47244" y="8382"/>
                      <a:pt x="34576" y="13145"/>
                      <a:pt x="22574" y="19145"/>
                    </a:cubicBezTo>
                    <a:lnTo>
                      <a:pt x="39053" y="55245"/>
                    </a:lnTo>
                    <a:cubicBezTo>
                      <a:pt x="49054" y="50673"/>
                      <a:pt x="59341" y="46768"/>
                      <a:pt x="69818" y="43529"/>
                    </a:cubicBezTo>
                    <a:cubicBezTo>
                      <a:pt x="80296" y="40386"/>
                      <a:pt x="91250" y="38767"/>
                      <a:pt x="102299" y="38862"/>
                    </a:cubicBezTo>
                    <a:cubicBezTo>
                      <a:pt x="112776" y="38291"/>
                      <a:pt x="123063" y="41434"/>
                      <a:pt x="131254" y="47911"/>
                    </a:cubicBezTo>
                    <a:cubicBezTo>
                      <a:pt x="138113" y="53912"/>
                      <a:pt x="141542" y="64103"/>
                      <a:pt x="141542" y="78296"/>
                    </a:cubicBezTo>
                    <a:lnTo>
                      <a:pt x="141542" y="89630"/>
                    </a:lnTo>
                    <a:lnTo>
                      <a:pt x="102679" y="90773"/>
                    </a:lnTo>
                    <a:cubicBezTo>
                      <a:pt x="68199" y="91916"/>
                      <a:pt x="42577" y="98298"/>
                      <a:pt x="25527" y="109823"/>
                    </a:cubicBezTo>
                    <a:cubicBezTo>
                      <a:pt x="8477" y="121349"/>
                      <a:pt x="0" y="138017"/>
                      <a:pt x="0" y="161544"/>
                    </a:cubicBezTo>
                    <a:cubicBezTo>
                      <a:pt x="0" y="185071"/>
                      <a:pt x="6668" y="202406"/>
                      <a:pt x="19908" y="213646"/>
                    </a:cubicBezTo>
                    <a:cubicBezTo>
                      <a:pt x="33909" y="225171"/>
                      <a:pt x="51721" y="231172"/>
                      <a:pt x="69914" y="230505"/>
                    </a:cubicBezTo>
                    <a:cubicBezTo>
                      <a:pt x="84963" y="231172"/>
                      <a:pt x="100013" y="228410"/>
                      <a:pt x="113729" y="222218"/>
                    </a:cubicBezTo>
                    <a:cubicBezTo>
                      <a:pt x="125635" y="215646"/>
                      <a:pt x="136017" y="206597"/>
                      <a:pt x="144209" y="195739"/>
                    </a:cubicBezTo>
                    <a:lnTo>
                      <a:pt x="145828" y="195739"/>
                    </a:lnTo>
                    <a:lnTo>
                      <a:pt x="156210" y="226504"/>
                    </a:lnTo>
                    <a:lnTo>
                      <a:pt x="192977" y="226504"/>
                    </a:lnTo>
                    <a:lnTo>
                      <a:pt x="192977" y="77343"/>
                    </a:lnTo>
                    <a:cubicBezTo>
                      <a:pt x="192977" y="51149"/>
                      <a:pt x="185452" y="31718"/>
                      <a:pt x="170498" y="19050"/>
                    </a:cubicBezTo>
                    <a:close/>
                    <a:moveTo>
                      <a:pt x="125635" y="178975"/>
                    </a:moveTo>
                    <a:cubicBezTo>
                      <a:pt x="114776" y="187643"/>
                      <a:pt x="101156" y="192119"/>
                      <a:pt x="87249" y="191643"/>
                    </a:cubicBezTo>
                    <a:cubicBezTo>
                      <a:pt x="78486" y="192024"/>
                      <a:pt x="69914" y="189738"/>
                      <a:pt x="62675" y="184880"/>
                    </a:cubicBezTo>
                    <a:cubicBezTo>
                      <a:pt x="56007" y="179261"/>
                      <a:pt x="52578" y="170783"/>
                      <a:pt x="53435" y="162116"/>
                    </a:cubicBezTo>
                    <a:cubicBezTo>
                      <a:pt x="53054" y="151162"/>
                      <a:pt x="57912" y="140684"/>
                      <a:pt x="66675" y="134017"/>
                    </a:cubicBezTo>
                    <a:cubicBezTo>
                      <a:pt x="75438" y="127064"/>
                      <a:pt x="91345" y="123158"/>
                      <a:pt x="114205" y="122301"/>
                    </a:cubicBezTo>
                    <a:lnTo>
                      <a:pt x="141446" y="121539"/>
                    </a:lnTo>
                    <a:lnTo>
                      <a:pt x="141446" y="140970"/>
                    </a:lnTo>
                    <a:cubicBezTo>
                      <a:pt x="142208" y="155353"/>
                      <a:pt x="136398" y="169450"/>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2" name="Полілінія: фігура 21">
                <a:extLst>
                  <a:ext uri="{FF2B5EF4-FFF2-40B4-BE49-F238E27FC236}">
                    <a16:creationId xmlns:a16="http://schemas.microsoft.com/office/drawing/2014/main" id="{37929F15-08B5-EB55-4728-950D6F61F39B}"/>
                  </a:ext>
                </a:extLst>
              </p:cNvPr>
              <p:cNvSpPr/>
              <p:nvPr userDrawn="1"/>
            </p:nvSpPr>
            <p:spPr>
              <a:xfrm>
                <a:off x="3989583" y="673989"/>
                <a:ext cx="235648" cy="301180"/>
              </a:xfrm>
              <a:custGeom>
                <a:avLst/>
                <a:gdLst>
                  <a:gd name="connsiteX0" fmla="*/ 203550 w 235648"/>
                  <a:gd name="connsiteY0" fmla="*/ 183451 h 301180"/>
                  <a:gd name="connsiteX1" fmla="*/ 203550 w 235648"/>
                  <a:gd name="connsiteY1" fmla="*/ 0 h 301180"/>
                  <a:gd name="connsiteX2" fmla="*/ 151543 w 235648"/>
                  <a:gd name="connsiteY2" fmla="*/ 0 h 301180"/>
                  <a:gd name="connsiteX3" fmla="*/ 151543 w 235648"/>
                  <a:gd name="connsiteY3" fmla="*/ 182023 h 301180"/>
                  <a:gd name="connsiteX4" fmla="*/ 52102 w 235648"/>
                  <a:gd name="connsiteY4" fmla="*/ 182023 h 301180"/>
                  <a:gd name="connsiteX5" fmla="*/ 52102 w 235648"/>
                  <a:gd name="connsiteY5" fmla="*/ 0 h 301180"/>
                  <a:gd name="connsiteX6" fmla="*/ 0 w 235648"/>
                  <a:gd name="connsiteY6" fmla="*/ 0 h 301180"/>
                  <a:gd name="connsiteX7" fmla="*/ 0 w 235648"/>
                  <a:gd name="connsiteY7" fmla="*/ 222409 h 301180"/>
                  <a:gd name="connsiteX8" fmla="*/ 187643 w 235648"/>
                  <a:gd name="connsiteY8" fmla="*/ 222409 h 301180"/>
                  <a:gd name="connsiteX9" fmla="*/ 187643 w 235648"/>
                  <a:gd name="connsiteY9" fmla="*/ 301180 h 301180"/>
                  <a:gd name="connsiteX10" fmla="*/ 235649 w 235648"/>
                  <a:gd name="connsiteY10" fmla="*/ 301180 h 301180"/>
                  <a:gd name="connsiteX11" fmla="*/ 235553 w 235648"/>
                  <a:gd name="connsiteY11" fmla="*/ 183451 h 301180"/>
                  <a:gd name="connsiteX12" fmla="*/ 203550 w 235648"/>
                  <a:gd name="connsiteY12" fmla="*/ 183451 h 301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648" h="301180">
                    <a:moveTo>
                      <a:pt x="203550" y="183451"/>
                    </a:moveTo>
                    <a:lnTo>
                      <a:pt x="203550" y="0"/>
                    </a:lnTo>
                    <a:lnTo>
                      <a:pt x="151543" y="0"/>
                    </a:lnTo>
                    <a:lnTo>
                      <a:pt x="151543" y="182023"/>
                    </a:lnTo>
                    <a:lnTo>
                      <a:pt x="52102" y="182023"/>
                    </a:lnTo>
                    <a:lnTo>
                      <a:pt x="52102" y="0"/>
                    </a:lnTo>
                    <a:lnTo>
                      <a:pt x="0" y="0"/>
                    </a:lnTo>
                    <a:lnTo>
                      <a:pt x="0" y="222409"/>
                    </a:lnTo>
                    <a:lnTo>
                      <a:pt x="187643" y="222409"/>
                    </a:lnTo>
                    <a:lnTo>
                      <a:pt x="187643" y="301180"/>
                    </a:lnTo>
                    <a:lnTo>
                      <a:pt x="235649" y="301180"/>
                    </a:lnTo>
                    <a:lnTo>
                      <a:pt x="235553" y="183451"/>
                    </a:lnTo>
                    <a:lnTo>
                      <a:pt x="203550" y="18345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3" name="Полілінія: фігура 22">
                <a:extLst>
                  <a:ext uri="{FF2B5EF4-FFF2-40B4-BE49-F238E27FC236}">
                    <a16:creationId xmlns:a16="http://schemas.microsoft.com/office/drawing/2014/main" id="{997FA4AA-8635-BD8A-86E4-F382CCC5AFB5}"/>
                  </a:ext>
                </a:extLst>
              </p:cNvPr>
              <p:cNvSpPr/>
              <p:nvPr userDrawn="1"/>
            </p:nvSpPr>
            <p:spPr>
              <a:xfrm>
                <a:off x="3739742" y="669893"/>
                <a:ext cx="192881" cy="230885"/>
              </a:xfrm>
              <a:custGeom>
                <a:avLst/>
                <a:gdLst>
                  <a:gd name="connsiteX0" fmla="*/ 170307 w 192881"/>
                  <a:gd name="connsiteY0" fmla="*/ 19050 h 230885"/>
                  <a:gd name="connsiteX1" fmla="*/ 104394 w 192881"/>
                  <a:gd name="connsiteY1" fmla="*/ 0 h 230885"/>
                  <a:gd name="connsiteX2" fmla="*/ 60198 w 192881"/>
                  <a:gd name="connsiteY2" fmla="*/ 5239 h 230885"/>
                  <a:gd name="connsiteX3" fmla="*/ 22384 w 192881"/>
                  <a:gd name="connsiteY3" fmla="*/ 19240 h 230885"/>
                  <a:gd name="connsiteX4" fmla="*/ 38957 w 192881"/>
                  <a:gd name="connsiteY4" fmla="*/ 55340 h 230885"/>
                  <a:gd name="connsiteX5" fmla="*/ 69723 w 192881"/>
                  <a:gd name="connsiteY5" fmla="*/ 43625 h 230885"/>
                  <a:gd name="connsiteX6" fmla="*/ 102203 w 192881"/>
                  <a:gd name="connsiteY6" fmla="*/ 38957 h 230885"/>
                  <a:gd name="connsiteX7" fmla="*/ 131159 w 192881"/>
                  <a:gd name="connsiteY7" fmla="*/ 48006 h 230885"/>
                  <a:gd name="connsiteX8" fmla="*/ 141446 w 192881"/>
                  <a:gd name="connsiteY8" fmla="*/ 78391 h 230885"/>
                  <a:gd name="connsiteX9" fmla="*/ 141446 w 192881"/>
                  <a:gd name="connsiteY9" fmla="*/ 89821 h 230885"/>
                  <a:gd name="connsiteX10" fmla="*/ 102584 w 192881"/>
                  <a:gd name="connsiteY10" fmla="*/ 91059 h 230885"/>
                  <a:gd name="connsiteX11" fmla="*/ 25527 w 192881"/>
                  <a:gd name="connsiteY11" fmla="*/ 110109 h 230885"/>
                  <a:gd name="connsiteX12" fmla="*/ 0 w 192881"/>
                  <a:gd name="connsiteY12" fmla="*/ 161830 h 230885"/>
                  <a:gd name="connsiteX13" fmla="*/ 19812 w 192881"/>
                  <a:gd name="connsiteY13" fmla="*/ 213931 h 230885"/>
                  <a:gd name="connsiteX14" fmla="*/ 69818 w 192881"/>
                  <a:gd name="connsiteY14" fmla="*/ 230791 h 230885"/>
                  <a:gd name="connsiteX15" fmla="*/ 113633 w 192881"/>
                  <a:gd name="connsiteY15" fmla="*/ 222409 h 230885"/>
                  <a:gd name="connsiteX16" fmla="*/ 144208 w 192881"/>
                  <a:gd name="connsiteY16" fmla="*/ 195929 h 230885"/>
                  <a:gd name="connsiteX17" fmla="*/ 145828 w 192881"/>
                  <a:gd name="connsiteY17" fmla="*/ 195929 h 230885"/>
                  <a:gd name="connsiteX18" fmla="*/ 156020 w 192881"/>
                  <a:gd name="connsiteY18" fmla="*/ 226790 h 230885"/>
                  <a:gd name="connsiteX19" fmla="*/ 192881 w 192881"/>
                  <a:gd name="connsiteY19" fmla="*/ 226790 h 230885"/>
                  <a:gd name="connsiteX20" fmla="*/ 192881 w 192881"/>
                  <a:gd name="connsiteY20" fmla="*/ 77438 h 230885"/>
                  <a:gd name="connsiteX21" fmla="*/ 170307 w 192881"/>
                  <a:gd name="connsiteY21" fmla="*/ 19145 h 230885"/>
                  <a:gd name="connsiteX22" fmla="*/ 125730 w 192881"/>
                  <a:gd name="connsiteY22" fmla="*/ 178975 h 230885"/>
                  <a:gd name="connsiteX23" fmla="*/ 87344 w 192881"/>
                  <a:gd name="connsiteY23" fmla="*/ 191643 h 230885"/>
                  <a:gd name="connsiteX24" fmla="*/ 62770 w 192881"/>
                  <a:gd name="connsiteY24" fmla="*/ 184880 h 230885"/>
                  <a:gd name="connsiteX25" fmla="*/ 53149 w 192881"/>
                  <a:gd name="connsiteY25" fmla="*/ 162115 h 230885"/>
                  <a:gd name="connsiteX26" fmla="*/ 66389 w 192881"/>
                  <a:gd name="connsiteY26" fmla="*/ 134017 h 230885"/>
                  <a:gd name="connsiteX27" fmla="*/ 113919 w 192881"/>
                  <a:gd name="connsiteY27" fmla="*/ 122301 h 230885"/>
                  <a:gd name="connsiteX28" fmla="*/ 141161 w 192881"/>
                  <a:gd name="connsiteY28" fmla="*/ 121539 h 230885"/>
                  <a:gd name="connsiteX29" fmla="*/ 141446 w 192881"/>
                  <a:gd name="connsiteY29" fmla="*/ 140589 h 230885"/>
                  <a:gd name="connsiteX30" fmla="*/ 125730 w 192881"/>
                  <a:gd name="connsiteY30" fmla="*/ 178975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881" h="230885">
                    <a:moveTo>
                      <a:pt x="170307" y="19050"/>
                    </a:moveTo>
                    <a:cubicBezTo>
                      <a:pt x="155257" y="6382"/>
                      <a:pt x="133255" y="0"/>
                      <a:pt x="104394" y="0"/>
                    </a:cubicBezTo>
                    <a:cubicBezTo>
                      <a:pt x="89535" y="0"/>
                      <a:pt x="74676" y="1715"/>
                      <a:pt x="60198" y="5239"/>
                    </a:cubicBezTo>
                    <a:cubicBezTo>
                      <a:pt x="47149" y="8477"/>
                      <a:pt x="34385" y="13144"/>
                      <a:pt x="22384" y="19240"/>
                    </a:cubicBezTo>
                    <a:lnTo>
                      <a:pt x="38957" y="55340"/>
                    </a:lnTo>
                    <a:cubicBezTo>
                      <a:pt x="48958" y="50768"/>
                      <a:pt x="59246" y="46863"/>
                      <a:pt x="69723" y="43625"/>
                    </a:cubicBezTo>
                    <a:cubicBezTo>
                      <a:pt x="80296" y="40481"/>
                      <a:pt x="91249" y="38862"/>
                      <a:pt x="102203" y="38957"/>
                    </a:cubicBezTo>
                    <a:cubicBezTo>
                      <a:pt x="112681" y="38386"/>
                      <a:pt x="122968" y="41529"/>
                      <a:pt x="131159" y="48006"/>
                    </a:cubicBezTo>
                    <a:cubicBezTo>
                      <a:pt x="138017" y="54007"/>
                      <a:pt x="141446" y="64198"/>
                      <a:pt x="141446" y="78391"/>
                    </a:cubicBezTo>
                    <a:lnTo>
                      <a:pt x="141446" y="89821"/>
                    </a:lnTo>
                    <a:lnTo>
                      <a:pt x="102584" y="91059"/>
                    </a:lnTo>
                    <a:cubicBezTo>
                      <a:pt x="68199" y="92202"/>
                      <a:pt x="42672" y="98584"/>
                      <a:pt x="25527" y="110109"/>
                    </a:cubicBezTo>
                    <a:cubicBezTo>
                      <a:pt x="8477" y="121634"/>
                      <a:pt x="0" y="138303"/>
                      <a:pt x="0" y="161830"/>
                    </a:cubicBezTo>
                    <a:cubicBezTo>
                      <a:pt x="0" y="185356"/>
                      <a:pt x="6572" y="202692"/>
                      <a:pt x="19812" y="213931"/>
                    </a:cubicBezTo>
                    <a:cubicBezTo>
                      <a:pt x="33814" y="225457"/>
                      <a:pt x="51625" y="231457"/>
                      <a:pt x="69818" y="230791"/>
                    </a:cubicBezTo>
                    <a:cubicBezTo>
                      <a:pt x="84868" y="231457"/>
                      <a:pt x="99917" y="228600"/>
                      <a:pt x="113633" y="222409"/>
                    </a:cubicBezTo>
                    <a:cubicBezTo>
                      <a:pt x="125539" y="215741"/>
                      <a:pt x="135922" y="206788"/>
                      <a:pt x="144208" y="195929"/>
                    </a:cubicBezTo>
                    <a:lnTo>
                      <a:pt x="145828" y="195929"/>
                    </a:lnTo>
                    <a:lnTo>
                      <a:pt x="156020" y="226790"/>
                    </a:lnTo>
                    <a:lnTo>
                      <a:pt x="192881" y="226790"/>
                    </a:lnTo>
                    <a:lnTo>
                      <a:pt x="192881" y="77438"/>
                    </a:lnTo>
                    <a:cubicBezTo>
                      <a:pt x="192881" y="51244"/>
                      <a:pt x="185356" y="31909"/>
                      <a:pt x="170307" y="19145"/>
                    </a:cubicBezTo>
                    <a:close/>
                    <a:moveTo>
                      <a:pt x="125730" y="178975"/>
                    </a:moveTo>
                    <a:cubicBezTo>
                      <a:pt x="114871" y="187642"/>
                      <a:pt x="101251" y="192119"/>
                      <a:pt x="87344" y="191643"/>
                    </a:cubicBezTo>
                    <a:cubicBezTo>
                      <a:pt x="78581" y="192024"/>
                      <a:pt x="70009" y="189643"/>
                      <a:pt x="62770" y="184880"/>
                    </a:cubicBezTo>
                    <a:cubicBezTo>
                      <a:pt x="56007" y="179356"/>
                      <a:pt x="52388" y="170783"/>
                      <a:pt x="53149" y="162115"/>
                    </a:cubicBezTo>
                    <a:cubicBezTo>
                      <a:pt x="52769" y="151162"/>
                      <a:pt x="57721" y="140779"/>
                      <a:pt x="66389" y="134017"/>
                    </a:cubicBezTo>
                    <a:cubicBezTo>
                      <a:pt x="75152" y="126968"/>
                      <a:pt x="91059" y="123063"/>
                      <a:pt x="113919" y="122301"/>
                    </a:cubicBezTo>
                    <a:lnTo>
                      <a:pt x="141161" y="121539"/>
                    </a:lnTo>
                    <a:lnTo>
                      <a:pt x="141446" y="140589"/>
                    </a:lnTo>
                    <a:cubicBezTo>
                      <a:pt x="142494" y="155067"/>
                      <a:pt x="136684" y="169259"/>
                      <a:pt x="125730"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4" name="Полілінія: фігура 23">
                <a:extLst>
                  <a:ext uri="{FF2B5EF4-FFF2-40B4-BE49-F238E27FC236}">
                    <a16:creationId xmlns:a16="http://schemas.microsoft.com/office/drawing/2014/main" id="{C32C3153-2C16-F05C-1A78-AE789FDBAF97}"/>
                  </a:ext>
                </a:extLst>
              </p:cNvPr>
              <p:cNvSpPr/>
              <p:nvPr userDrawn="1"/>
            </p:nvSpPr>
            <p:spPr>
              <a:xfrm>
                <a:off x="3430708" y="588252"/>
                <a:ext cx="58119" cy="54542"/>
              </a:xfrm>
              <a:custGeom>
                <a:avLst/>
                <a:gdLst>
                  <a:gd name="connsiteX0" fmla="*/ 29000 w 58119"/>
                  <a:gd name="connsiteY0" fmla="*/ 12 h 54542"/>
                  <a:gd name="connsiteX1" fmla="*/ 8616 w 58119"/>
                  <a:gd name="connsiteY1" fmla="*/ 6013 h 54542"/>
                  <a:gd name="connsiteX2" fmla="*/ 139 w 58119"/>
                  <a:gd name="connsiteY2" fmla="*/ 27063 h 54542"/>
                  <a:gd name="connsiteX3" fmla="*/ 8616 w 58119"/>
                  <a:gd name="connsiteY3" fmla="*/ 48399 h 54542"/>
                  <a:gd name="connsiteX4" fmla="*/ 49288 w 58119"/>
                  <a:gd name="connsiteY4" fmla="*/ 48399 h 54542"/>
                  <a:gd name="connsiteX5" fmla="*/ 57956 w 58119"/>
                  <a:gd name="connsiteY5" fmla="*/ 27063 h 54542"/>
                  <a:gd name="connsiteX6" fmla="*/ 49288 w 58119"/>
                  <a:gd name="connsiteY6" fmla="*/ 6013 h 54542"/>
                  <a:gd name="connsiteX7" fmla="*/ 29000 w 58119"/>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19" h="54542">
                    <a:moveTo>
                      <a:pt x="29000" y="12"/>
                    </a:moveTo>
                    <a:cubicBezTo>
                      <a:pt x="21761" y="-179"/>
                      <a:pt x="14617" y="1917"/>
                      <a:pt x="8616" y="6013"/>
                    </a:cubicBezTo>
                    <a:cubicBezTo>
                      <a:pt x="2425" y="11251"/>
                      <a:pt x="-718" y="19157"/>
                      <a:pt x="139" y="27063"/>
                    </a:cubicBezTo>
                    <a:cubicBezTo>
                      <a:pt x="-718" y="35159"/>
                      <a:pt x="2425" y="43065"/>
                      <a:pt x="8616" y="48399"/>
                    </a:cubicBezTo>
                    <a:cubicBezTo>
                      <a:pt x="20903" y="56590"/>
                      <a:pt x="37001" y="56590"/>
                      <a:pt x="49288" y="48399"/>
                    </a:cubicBezTo>
                    <a:cubicBezTo>
                      <a:pt x="55574" y="43160"/>
                      <a:pt x="58813" y="35159"/>
                      <a:pt x="57956" y="27063"/>
                    </a:cubicBezTo>
                    <a:cubicBezTo>
                      <a:pt x="58908" y="19062"/>
                      <a:pt x="55670" y="11061"/>
                      <a:pt x="49288" y="6013"/>
                    </a:cubicBezTo>
                    <a:cubicBezTo>
                      <a:pt x="43287" y="1917"/>
                      <a:pt x="36239" y="-179"/>
                      <a:pt x="2900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5" name="Полілінія: фігура 24">
                <a:extLst>
                  <a:ext uri="{FF2B5EF4-FFF2-40B4-BE49-F238E27FC236}">
                    <a16:creationId xmlns:a16="http://schemas.microsoft.com/office/drawing/2014/main" id="{8F23DF69-45D5-0FC8-BB56-9B31E0A3FD44}"/>
                  </a:ext>
                </a:extLst>
              </p:cNvPr>
              <p:cNvSpPr/>
              <p:nvPr userDrawn="1"/>
            </p:nvSpPr>
            <p:spPr>
              <a:xfrm>
                <a:off x="3433704" y="673989"/>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6" name="Полілінія: фігура 25">
                <a:extLst>
                  <a:ext uri="{FF2B5EF4-FFF2-40B4-BE49-F238E27FC236}">
                    <a16:creationId xmlns:a16="http://schemas.microsoft.com/office/drawing/2014/main" id="{55B8839F-F5D3-BBD5-45C2-FB7216C41E92}"/>
                  </a:ext>
                </a:extLst>
              </p:cNvPr>
              <p:cNvSpPr/>
              <p:nvPr userDrawn="1"/>
            </p:nvSpPr>
            <p:spPr>
              <a:xfrm>
                <a:off x="4254020" y="588238"/>
                <a:ext cx="58148" cy="54797"/>
              </a:xfrm>
              <a:custGeom>
                <a:avLst/>
                <a:gdLst>
                  <a:gd name="connsiteX0" fmla="*/ 29029 w 58148"/>
                  <a:gd name="connsiteY0" fmla="*/ 26 h 54797"/>
                  <a:gd name="connsiteX1" fmla="*/ 8455 w 58148"/>
                  <a:gd name="connsiteY1" fmla="*/ 6027 h 54797"/>
                  <a:gd name="connsiteX2" fmla="*/ 168 w 58148"/>
                  <a:gd name="connsiteY2" fmla="*/ 27077 h 54797"/>
                  <a:gd name="connsiteX3" fmla="*/ 8645 w 58148"/>
                  <a:gd name="connsiteY3" fmla="*/ 48413 h 54797"/>
                  <a:gd name="connsiteX4" fmla="*/ 29029 w 58148"/>
                  <a:gd name="connsiteY4" fmla="*/ 54795 h 54797"/>
                  <a:gd name="connsiteX5" fmla="*/ 49317 w 58148"/>
                  <a:gd name="connsiteY5" fmla="*/ 48413 h 54797"/>
                  <a:gd name="connsiteX6" fmla="*/ 57985 w 58148"/>
                  <a:gd name="connsiteY6" fmla="*/ 27077 h 54797"/>
                  <a:gd name="connsiteX7" fmla="*/ 49317 w 58148"/>
                  <a:gd name="connsiteY7" fmla="*/ 6027 h 54797"/>
                  <a:gd name="connsiteX8" fmla="*/ 29029 w 58148"/>
                  <a:gd name="connsiteY8" fmla="*/ 26 h 54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148" h="54797">
                    <a:moveTo>
                      <a:pt x="29029" y="26"/>
                    </a:moveTo>
                    <a:cubicBezTo>
                      <a:pt x="21694" y="-260"/>
                      <a:pt x="14455" y="1836"/>
                      <a:pt x="8455" y="6027"/>
                    </a:cubicBezTo>
                    <a:cubicBezTo>
                      <a:pt x="2359" y="11265"/>
                      <a:pt x="-785" y="19171"/>
                      <a:pt x="168" y="27077"/>
                    </a:cubicBezTo>
                    <a:cubicBezTo>
                      <a:pt x="-690" y="35173"/>
                      <a:pt x="2454" y="43079"/>
                      <a:pt x="8645" y="48413"/>
                    </a:cubicBezTo>
                    <a:cubicBezTo>
                      <a:pt x="14551" y="52699"/>
                      <a:pt x="21790" y="54890"/>
                      <a:pt x="29029" y="54795"/>
                    </a:cubicBezTo>
                    <a:cubicBezTo>
                      <a:pt x="36363" y="54795"/>
                      <a:pt x="43411" y="52699"/>
                      <a:pt x="49317" y="48413"/>
                    </a:cubicBezTo>
                    <a:cubicBezTo>
                      <a:pt x="55603" y="43174"/>
                      <a:pt x="58842" y="35173"/>
                      <a:pt x="57985" y="27077"/>
                    </a:cubicBezTo>
                    <a:cubicBezTo>
                      <a:pt x="58937" y="19076"/>
                      <a:pt x="55699" y="11075"/>
                      <a:pt x="49317" y="6027"/>
                    </a:cubicBezTo>
                    <a:cubicBezTo>
                      <a:pt x="43316" y="1931"/>
                      <a:pt x="36268" y="-165"/>
                      <a:pt x="29029" y="26"/>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7" name="Полілінія: фігура 26">
                <a:extLst>
                  <a:ext uri="{FF2B5EF4-FFF2-40B4-BE49-F238E27FC236}">
                    <a16:creationId xmlns:a16="http://schemas.microsoft.com/office/drawing/2014/main" id="{9D20B13E-5ECD-8826-565D-F2D6AF8A4551}"/>
                  </a:ext>
                </a:extLst>
              </p:cNvPr>
              <p:cNvSpPr/>
              <p:nvPr userDrawn="1"/>
            </p:nvSpPr>
            <p:spPr>
              <a:xfrm>
                <a:off x="4336293" y="673893"/>
                <a:ext cx="204406" cy="222504"/>
              </a:xfrm>
              <a:custGeom>
                <a:avLst/>
                <a:gdLst>
                  <a:gd name="connsiteX0" fmla="*/ 38862 w 204406"/>
                  <a:gd name="connsiteY0" fmla="*/ 17431 h 222504"/>
                  <a:gd name="connsiteX1" fmla="*/ 15145 w 204406"/>
                  <a:gd name="connsiteY1" fmla="*/ 67723 h 222504"/>
                  <a:gd name="connsiteX2" fmla="*/ 21526 w 204406"/>
                  <a:gd name="connsiteY2" fmla="*/ 99441 h 222504"/>
                  <a:gd name="connsiteX3" fmla="*/ 38862 w 204406"/>
                  <a:gd name="connsiteY3" fmla="*/ 120587 h 222504"/>
                  <a:gd name="connsiteX4" fmla="*/ 61627 w 204406"/>
                  <a:gd name="connsiteY4" fmla="*/ 132683 h 222504"/>
                  <a:gd name="connsiteX5" fmla="*/ 0 w 204406"/>
                  <a:gd name="connsiteY5" fmla="*/ 222504 h 222504"/>
                  <a:gd name="connsiteX6" fmla="*/ 57531 w 204406"/>
                  <a:gd name="connsiteY6" fmla="*/ 222504 h 222504"/>
                  <a:gd name="connsiteX7" fmla="*/ 110490 w 204406"/>
                  <a:gd name="connsiteY7" fmla="*/ 137731 h 222504"/>
                  <a:gd name="connsiteX8" fmla="*/ 152305 w 204406"/>
                  <a:gd name="connsiteY8" fmla="*/ 137731 h 222504"/>
                  <a:gd name="connsiteX9" fmla="*/ 152305 w 204406"/>
                  <a:gd name="connsiteY9" fmla="*/ 222409 h 222504"/>
                  <a:gd name="connsiteX10" fmla="*/ 204406 w 204406"/>
                  <a:gd name="connsiteY10" fmla="*/ 222409 h 222504"/>
                  <a:gd name="connsiteX11" fmla="*/ 204406 w 204406"/>
                  <a:gd name="connsiteY11" fmla="*/ 0 h 222504"/>
                  <a:gd name="connsiteX12" fmla="*/ 101441 w 204406"/>
                  <a:gd name="connsiteY12" fmla="*/ 0 h 222504"/>
                  <a:gd name="connsiteX13" fmla="*/ 38862 w 204406"/>
                  <a:gd name="connsiteY13" fmla="*/ 17431 h 222504"/>
                  <a:gd name="connsiteX14" fmla="*/ 152209 w 204406"/>
                  <a:gd name="connsiteY14" fmla="*/ 38290 h 222504"/>
                  <a:gd name="connsiteX15" fmla="*/ 152209 w 204406"/>
                  <a:gd name="connsiteY15" fmla="*/ 100584 h 222504"/>
                  <a:gd name="connsiteX16" fmla="*/ 110871 w 204406"/>
                  <a:gd name="connsiteY16" fmla="*/ 100584 h 222504"/>
                  <a:gd name="connsiteX17" fmla="*/ 78010 w 204406"/>
                  <a:gd name="connsiteY17" fmla="*/ 92392 h 222504"/>
                  <a:gd name="connsiteX18" fmla="*/ 65818 w 204406"/>
                  <a:gd name="connsiteY18" fmla="*/ 68199 h 222504"/>
                  <a:gd name="connsiteX19" fmla="*/ 65818 w 204406"/>
                  <a:gd name="connsiteY19" fmla="*/ 68008 h 222504"/>
                  <a:gd name="connsiteX20" fmla="*/ 74676 w 204406"/>
                  <a:gd name="connsiteY20" fmla="*/ 46958 h 222504"/>
                  <a:gd name="connsiteX21" fmla="*/ 103441 w 204406"/>
                  <a:gd name="connsiteY21" fmla="*/ 38290 h 222504"/>
                  <a:gd name="connsiteX22" fmla="*/ 152209 w 204406"/>
                  <a:gd name="connsiteY22" fmla="*/ 38290 h 222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04406" h="222504">
                    <a:moveTo>
                      <a:pt x="38862" y="17431"/>
                    </a:moveTo>
                    <a:cubicBezTo>
                      <a:pt x="22955" y="29146"/>
                      <a:pt x="14002" y="48006"/>
                      <a:pt x="15145" y="67723"/>
                    </a:cubicBezTo>
                    <a:cubicBezTo>
                      <a:pt x="14764" y="78677"/>
                      <a:pt x="16859" y="89535"/>
                      <a:pt x="21526" y="99441"/>
                    </a:cubicBezTo>
                    <a:cubicBezTo>
                      <a:pt x="25527" y="107728"/>
                      <a:pt x="31528" y="114967"/>
                      <a:pt x="38862" y="120587"/>
                    </a:cubicBezTo>
                    <a:cubicBezTo>
                      <a:pt x="45720" y="125730"/>
                      <a:pt x="53435" y="129826"/>
                      <a:pt x="61627" y="132683"/>
                    </a:cubicBezTo>
                    <a:lnTo>
                      <a:pt x="0" y="222504"/>
                    </a:lnTo>
                    <a:lnTo>
                      <a:pt x="57531" y="222504"/>
                    </a:lnTo>
                    <a:lnTo>
                      <a:pt x="110490" y="137731"/>
                    </a:lnTo>
                    <a:lnTo>
                      <a:pt x="152305" y="137731"/>
                    </a:lnTo>
                    <a:lnTo>
                      <a:pt x="152305" y="222409"/>
                    </a:lnTo>
                    <a:lnTo>
                      <a:pt x="204406" y="222409"/>
                    </a:lnTo>
                    <a:lnTo>
                      <a:pt x="204406" y="0"/>
                    </a:lnTo>
                    <a:lnTo>
                      <a:pt x="101441" y="0"/>
                    </a:lnTo>
                    <a:cubicBezTo>
                      <a:pt x="75533" y="0"/>
                      <a:pt x="54673" y="5906"/>
                      <a:pt x="38862" y="17431"/>
                    </a:cubicBezTo>
                    <a:close/>
                    <a:moveTo>
                      <a:pt x="152209" y="38290"/>
                    </a:moveTo>
                    <a:lnTo>
                      <a:pt x="152209" y="100584"/>
                    </a:lnTo>
                    <a:lnTo>
                      <a:pt x="110871" y="100584"/>
                    </a:lnTo>
                    <a:cubicBezTo>
                      <a:pt x="99346" y="101156"/>
                      <a:pt x="87916" y="98393"/>
                      <a:pt x="78010" y="92392"/>
                    </a:cubicBezTo>
                    <a:cubicBezTo>
                      <a:pt x="69913" y="87058"/>
                      <a:pt x="65246" y="77819"/>
                      <a:pt x="65818" y="68199"/>
                    </a:cubicBezTo>
                    <a:lnTo>
                      <a:pt x="65818" y="68008"/>
                    </a:lnTo>
                    <a:cubicBezTo>
                      <a:pt x="65722" y="60103"/>
                      <a:pt x="68961" y="52388"/>
                      <a:pt x="74676" y="46958"/>
                    </a:cubicBezTo>
                    <a:cubicBezTo>
                      <a:pt x="80581" y="41148"/>
                      <a:pt x="90202" y="38290"/>
                      <a:pt x="103441" y="38290"/>
                    </a:cubicBezTo>
                    <a:lnTo>
                      <a:pt x="152209" y="3829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8" name="Полілінія: фігура 27">
                <a:extLst>
                  <a:ext uri="{FF2B5EF4-FFF2-40B4-BE49-F238E27FC236}">
                    <a16:creationId xmlns:a16="http://schemas.microsoft.com/office/drawing/2014/main" id="{7C08916E-054A-DF13-64CC-3EF0C92BE156}"/>
                  </a:ext>
                </a:extLst>
              </p:cNvPr>
              <p:cNvSpPr/>
              <p:nvPr userDrawn="1"/>
            </p:nvSpPr>
            <p:spPr>
              <a:xfrm>
                <a:off x="4044161" y="255555"/>
                <a:ext cx="248031" cy="301085"/>
              </a:xfrm>
              <a:custGeom>
                <a:avLst/>
                <a:gdLst>
                  <a:gd name="connsiteX0" fmla="*/ 248031 w 248031"/>
                  <a:gd name="connsiteY0" fmla="*/ 301085 h 301085"/>
                  <a:gd name="connsiteX1" fmla="*/ 248031 w 248031"/>
                  <a:gd name="connsiteY1" fmla="*/ 182975 h 301085"/>
                  <a:gd name="connsiteX2" fmla="*/ 215360 w 248031"/>
                  <a:gd name="connsiteY2" fmla="*/ 182975 h 301085"/>
                  <a:gd name="connsiteX3" fmla="*/ 215360 w 248031"/>
                  <a:gd name="connsiteY3" fmla="*/ 0 h 301085"/>
                  <a:gd name="connsiteX4" fmla="*/ 71914 w 248031"/>
                  <a:gd name="connsiteY4" fmla="*/ 0 h 301085"/>
                  <a:gd name="connsiteX5" fmla="*/ 55721 w 248031"/>
                  <a:gd name="connsiteY5" fmla="*/ 98869 h 301085"/>
                  <a:gd name="connsiteX6" fmla="*/ 18574 w 248031"/>
                  <a:gd name="connsiteY6" fmla="*/ 182975 h 301085"/>
                  <a:gd name="connsiteX7" fmla="*/ 0 w 248031"/>
                  <a:gd name="connsiteY7" fmla="*/ 182975 h 301085"/>
                  <a:gd name="connsiteX8" fmla="*/ 0 w 248031"/>
                  <a:gd name="connsiteY8" fmla="*/ 301085 h 301085"/>
                  <a:gd name="connsiteX9" fmla="*/ 47530 w 248031"/>
                  <a:gd name="connsiteY9" fmla="*/ 301085 h 301085"/>
                  <a:gd name="connsiteX10" fmla="*/ 47530 w 248031"/>
                  <a:gd name="connsiteY10" fmla="*/ 222313 h 301085"/>
                  <a:gd name="connsiteX11" fmla="*/ 200025 w 248031"/>
                  <a:gd name="connsiteY11" fmla="*/ 222313 h 301085"/>
                  <a:gd name="connsiteX12" fmla="*/ 200025 w 248031"/>
                  <a:gd name="connsiteY12" fmla="*/ 301085 h 301085"/>
                  <a:gd name="connsiteX13" fmla="*/ 247936 w 248031"/>
                  <a:gd name="connsiteY13" fmla="*/ 301085 h 301085"/>
                  <a:gd name="connsiteX14" fmla="*/ 163639 w 248031"/>
                  <a:gd name="connsiteY14" fmla="*/ 182975 h 301085"/>
                  <a:gd name="connsiteX15" fmla="*/ 72771 w 248031"/>
                  <a:gd name="connsiteY15" fmla="*/ 182975 h 301085"/>
                  <a:gd name="connsiteX16" fmla="*/ 101441 w 248031"/>
                  <a:gd name="connsiteY16" fmla="*/ 115919 h 301085"/>
                  <a:gd name="connsiteX17" fmla="*/ 116110 w 248031"/>
                  <a:gd name="connsiteY17" fmla="*/ 39433 h 301085"/>
                  <a:gd name="connsiteX18" fmla="*/ 163735 w 248031"/>
                  <a:gd name="connsiteY18" fmla="*/ 39433 h 301085"/>
                  <a:gd name="connsiteX19" fmla="*/ 163735 w 248031"/>
                  <a:gd name="connsiteY19" fmla="*/ 183071 h 301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8031" h="301085">
                    <a:moveTo>
                      <a:pt x="248031" y="301085"/>
                    </a:moveTo>
                    <a:lnTo>
                      <a:pt x="248031" y="182975"/>
                    </a:lnTo>
                    <a:lnTo>
                      <a:pt x="215360" y="182975"/>
                    </a:lnTo>
                    <a:lnTo>
                      <a:pt x="215360" y="0"/>
                    </a:lnTo>
                    <a:lnTo>
                      <a:pt x="71914" y="0"/>
                    </a:lnTo>
                    <a:cubicBezTo>
                      <a:pt x="69723" y="33433"/>
                      <a:pt x="64294" y="66485"/>
                      <a:pt x="55721" y="98869"/>
                    </a:cubicBezTo>
                    <a:cubicBezTo>
                      <a:pt x="48292" y="128778"/>
                      <a:pt x="35719" y="157258"/>
                      <a:pt x="18574" y="182975"/>
                    </a:cubicBezTo>
                    <a:lnTo>
                      <a:pt x="0" y="182975"/>
                    </a:lnTo>
                    <a:lnTo>
                      <a:pt x="0" y="301085"/>
                    </a:lnTo>
                    <a:lnTo>
                      <a:pt x="47530" y="301085"/>
                    </a:lnTo>
                    <a:lnTo>
                      <a:pt x="47530" y="222313"/>
                    </a:lnTo>
                    <a:lnTo>
                      <a:pt x="200025" y="222313"/>
                    </a:lnTo>
                    <a:lnTo>
                      <a:pt x="200025" y="301085"/>
                    </a:lnTo>
                    <a:lnTo>
                      <a:pt x="247936" y="301085"/>
                    </a:lnTo>
                    <a:close/>
                    <a:moveTo>
                      <a:pt x="163639" y="182975"/>
                    </a:moveTo>
                    <a:lnTo>
                      <a:pt x="72771" y="182975"/>
                    </a:lnTo>
                    <a:cubicBezTo>
                      <a:pt x="85439" y="162115"/>
                      <a:pt x="95155" y="139541"/>
                      <a:pt x="101441" y="115919"/>
                    </a:cubicBezTo>
                    <a:cubicBezTo>
                      <a:pt x="108395" y="90868"/>
                      <a:pt x="113347" y="65246"/>
                      <a:pt x="116110" y="39433"/>
                    </a:cubicBezTo>
                    <a:lnTo>
                      <a:pt x="163735" y="39433"/>
                    </a:lnTo>
                    <a:lnTo>
                      <a:pt x="163735" y="18307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29" name="Полілінія: фігура 28">
                <a:extLst>
                  <a:ext uri="{FF2B5EF4-FFF2-40B4-BE49-F238E27FC236}">
                    <a16:creationId xmlns:a16="http://schemas.microsoft.com/office/drawing/2014/main" id="{7CDB74AC-6EC8-9515-D510-C7DE07DE66CE}"/>
                  </a:ext>
                </a:extLst>
              </p:cNvPr>
              <p:cNvSpPr/>
              <p:nvPr userDrawn="1"/>
            </p:nvSpPr>
            <p:spPr>
              <a:xfrm>
                <a:off x="4324482" y="255555"/>
                <a:ext cx="202882" cy="222313"/>
              </a:xfrm>
              <a:custGeom>
                <a:avLst/>
                <a:gdLst>
                  <a:gd name="connsiteX0" fmla="*/ 52007 w 202882"/>
                  <a:gd name="connsiteY0" fmla="*/ 128016 h 222313"/>
                  <a:gd name="connsiteX1" fmla="*/ 150781 w 202882"/>
                  <a:gd name="connsiteY1" fmla="*/ 128016 h 222313"/>
                  <a:gd name="connsiteX2" fmla="*/ 150781 w 202882"/>
                  <a:gd name="connsiteY2" fmla="*/ 222313 h 222313"/>
                  <a:gd name="connsiteX3" fmla="*/ 202883 w 202882"/>
                  <a:gd name="connsiteY3" fmla="*/ 222313 h 222313"/>
                  <a:gd name="connsiteX4" fmla="*/ 202883 w 202882"/>
                  <a:gd name="connsiteY4" fmla="*/ 0 h 222313"/>
                  <a:gd name="connsiteX5" fmla="*/ 150781 w 202882"/>
                  <a:gd name="connsiteY5" fmla="*/ 0 h 222313"/>
                  <a:gd name="connsiteX6" fmla="*/ 150781 w 202882"/>
                  <a:gd name="connsiteY6" fmla="*/ 88202 h 222313"/>
                  <a:gd name="connsiteX7" fmla="*/ 52007 w 202882"/>
                  <a:gd name="connsiteY7" fmla="*/ 88202 h 222313"/>
                  <a:gd name="connsiteX8" fmla="*/ 52007 w 202882"/>
                  <a:gd name="connsiteY8" fmla="*/ 0 h 222313"/>
                  <a:gd name="connsiteX9" fmla="*/ 0 w 202882"/>
                  <a:gd name="connsiteY9" fmla="*/ 0 h 222313"/>
                  <a:gd name="connsiteX10" fmla="*/ 0 w 202882"/>
                  <a:gd name="connsiteY10" fmla="*/ 222313 h 222313"/>
                  <a:gd name="connsiteX11" fmla="*/ 52007 w 202882"/>
                  <a:gd name="connsiteY11" fmla="*/ 222313 h 222313"/>
                  <a:gd name="connsiteX12" fmla="*/ 52007 w 202882"/>
                  <a:gd name="connsiteY12" fmla="*/ 128016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313">
                    <a:moveTo>
                      <a:pt x="52007" y="128016"/>
                    </a:moveTo>
                    <a:lnTo>
                      <a:pt x="150781" y="128016"/>
                    </a:lnTo>
                    <a:lnTo>
                      <a:pt x="150781" y="222313"/>
                    </a:lnTo>
                    <a:lnTo>
                      <a:pt x="202883" y="222313"/>
                    </a:lnTo>
                    <a:lnTo>
                      <a:pt x="202883" y="0"/>
                    </a:lnTo>
                    <a:lnTo>
                      <a:pt x="150781" y="0"/>
                    </a:lnTo>
                    <a:lnTo>
                      <a:pt x="150781" y="88202"/>
                    </a:lnTo>
                    <a:lnTo>
                      <a:pt x="52007" y="88202"/>
                    </a:lnTo>
                    <a:lnTo>
                      <a:pt x="52007" y="0"/>
                    </a:lnTo>
                    <a:lnTo>
                      <a:pt x="0" y="0"/>
                    </a:lnTo>
                    <a:lnTo>
                      <a:pt x="0" y="222313"/>
                    </a:lnTo>
                    <a:lnTo>
                      <a:pt x="52007" y="222313"/>
                    </a:lnTo>
                    <a:lnTo>
                      <a:pt x="52007" y="128016"/>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0" name="Полілінія: фігура 29">
                <a:extLst>
                  <a:ext uri="{FF2B5EF4-FFF2-40B4-BE49-F238E27FC236}">
                    <a16:creationId xmlns:a16="http://schemas.microsoft.com/office/drawing/2014/main" id="{642EE875-F565-08AA-2CB6-6B8DC62B3165}"/>
                  </a:ext>
                </a:extLst>
              </p:cNvPr>
              <p:cNvSpPr/>
              <p:nvPr userDrawn="1"/>
            </p:nvSpPr>
            <p:spPr>
              <a:xfrm>
                <a:off x="3172052" y="673989"/>
                <a:ext cx="202882" cy="222408"/>
              </a:xfrm>
              <a:custGeom>
                <a:avLst/>
                <a:gdLst>
                  <a:gd name="connsiteX0" fmla="*/ 150876 w 202882"/>
                  <a:gd name="connsiteY0" fmla="*/ 88201 h 222408"/>
                  <a:gd name="connsiteX1" fmla="*/ 52102 w 202882"/>
                  <a:gd name="connsiteY1" fmla="*/ 88201 h 222408"/>
                  <a:gd name="connsiteX2" fmla="*/ 52102 w 202882"/>
                  <a:gd name="connsiteY2" fmla="*/ 0 h 222408"/>
                  <a:gd name="connsiteX3" fmla="*/ 0 w 202882"/>
                  <a:gd name="connsiteY3" fmla="*/ 0 h 222408"/>
                  <a:gd name="connsiteX4" fmla="*/ 0 w 202882"/>
                  <a:gd name="connsiteY4" fmla="*/ 222409 h 222408"/>
                  <a:gd name="connsiteX5" fmla="*/ 52102 w 202882"/>
                  <a:gd name="connsiteY5" fmla="*/ 222409 h 222408"/>
                  <a:gd name="connsiteX6" fmla="*/ 52102 w 202882"/>
                  <a:gd name="connsiteY6" fmla="*/ 128016 h 222408"/>
                  <a:gd name="connsiteX7" fmla="*/ 150876 w 202882"/>
                  <a:gd name="connsiteY7" fmla="*/ 128016 h 222408"/>
                  <a:gd name="connsiteX8" fmla="*/ 150876 w 202882"/>
                  <a:gd name="connsiteY8" fmla="*/ 222409 h 222408"/>
                  <a:gd name="connsiteX9" fmla="*/ 202882 w 202882"/>
                  <a:gd name="connsiteY9" fmla="*/ 222409 h 222408"/>
                  <a:gd name="connsiteX10" fmla="*/ 202882 w 202882"/>
                  <a:gd name="connsiteY10" fmla="*/ 0 h 222408"/>
                  <a:gd name="connsiteX11" fmla="*/ 150876 w 202882"/>
                  <a:gd name="connsiteY11" fmla="*/ 0 h 222408"/>
                  <a:gd name="connsiteX12" fmla="*/ 150876 w 202882"/>
                  <a:gd name="connsiteY12" fmla="*/ 88201 h 222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82" h="222408">
                    <a:moveTo>
                      <a:pt x="150876" y="88201"/>
                    </a:moveTo>
                    <a:lnTo>
                      <a:pt x="52102" y="88201"/>
                    </a:lnTo>
                    <a:lnTo>
                      <a:pt x="52102" y="0"/>
                    </a:lnTo>
                    <a:lnTo>
                      <a:pt x="0" y="0"/>
                    </a:lnTo>
                    <a:lnTo>
                      <a:pt x="0" y="222409"/>
                    </a:lnTo>
                    <a:lnTo>
                      <a:pt x="52102" y="222409"/>
                    </a:lnTo>
                    <a:lnTo>
                      <a:pt x="52102" y="128016"/>
                    </a:lnTo>
                    <a:lnTo>
                      <a:pt x="150876" y="128016"/>
                    </a:lnTo>
                    <a:lnTo>
                      <a:pt x="150876" y="222409"/>
                    </a:lnTo>
                    <a:lnTo>
                      <a:pt x="202882" y="222409"/>
                    </a:lnTo>
                    <a:lnTo>
                      <a:pt x="202882" y="0"/>
                    </a:lnTo>
                    <a:lnTo>
                      <a:pt x="150876" y="0"/>
                    </a:lnTo>
                    <a:lnTo>
                      <a:pt x="150876" y="88201"/>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1" name="Полілінія: фігура 30">
                <a:extLst>
                  <a:ext uri="{FF2B5EF4-FFF2-40B4-BE49-F238E27FC236}">
                    <a16:creationId xmlns:a16="http://schemas.microsoft.com/office/drawing/2014/main" id="{FAE0A6CB-88AE-0F62-A45E-330F5CD9B04A}"/>
                  </a:ext>
                </a:extLst>
              </p:cNvPr>
              <p:cNvSpPr/>
              <p:nvPr userDrawn="1"/>
            </p:nvSpPr>
            <p:spPr>
              <a:xfrm>
                <a:off x="4257045" y="673989"/>
                <a:ext cx="52006" cy="222408"/>
              </a:xfrm>
              <a:custGeom>
                <a:avLst/>
                <a:gdLst>
                  <a:gd name="connsiteX0" fmla="*/ 0 w 52006"/>
                  <a:gd name="connsiteY0" fmla="*/ 0 h 222408"/>
                  <a:gd name="connsiteX1" fmla="*/ 52006 w 52006"/>
                  <a:gd name="connsiteY1" fmla="*/ 0 h 222408"/>
                  <a:gd name="connsiteX2" fmla="*/ 52006 w 52006"/>
                  <a:gd name="connsiteY2" fmla="*/ 222409 h 222408"/>
                  <a:gd name="connsiteX3" fmla="*/ 0 w 52006"/>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006" h="222408">
                    <a:moveTo>
                      <a:pt x="0" y="0"/>
                    </a:moveTo>
                    <a:lnTo>
                      <a:pt x="52006" y="0"/>
                    </a:lnTo>
                    <a:lnTo>
                      <a:pt x="52006"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2" name="Полілінія: фігура 31">
                <a:extLst>
                  <a:ext uri="{FF2B5EF4-FFF2-40B4-BE49-F238E27FC236}">
                    <a16:creationId xmlns:a16="http://schemas.microsoft.com/office/drawing/2014/main" id="{7CE3E439-7689-7EB3-4FF0-C178EFBFDE4F}"/>
                  </a:ext>
                </a:extLst>
              </p:cNvPr>
              <p:cNvSpPr/>
              <p:nvPr userDrawn="1"/>
            </p:nvSpPr>
            <p:spPr>
              <a:xfrm>
                <a:off x="4570703" y="251364"/>
                <a:ext cx="192976" cy="230602"/>
              </a:xfrm>
              <a:custGeom>
                <a:avLst/>
                <a:gdLst>
                  <a:gd name="connsiteX0" fmla="*/ 170593 w 192976"/>
                  <a:gd name="connsiteY0" fmla="*/ 19050 h 230602"/>
                  <a:gd name="connsiteX1" fmla="*/ 104680 w 192976"/>
                  <a:gd name="connsiteY1" fmla="*/ 0 h 230602"/>
                  <a:gd name="connsiteX2" fmla="*/ 60388 w 192976"/>
                  <a:gd name="connsiteY2" fmla="*/ 5239 h 230602"/>
                  <a:gd name="connsiteX3" fmla="*/ 22574 w 192976"/>
                  <a:gd name="connsiteY3" fmla="*/ 19145 h 230602"/>
                  <a:gd name="connsiteX4" fmla="*/ 39053 w 192976"/>
                  <a:gd name="connsiteY4" fmla="*/ 55245 h 230602"/>
                  <a:gd name="connsiteX5" fmla="*/ 69913 w 192976"/>
                  <a:gd name="connsiteY5" fmla="*/ 43529 h 230602"/>
                  <a:gd name="connsiteX6" fmla="*/ 102298 w 192976"/>
                  <a:gd name="connsiteY6" fmla="*/ 38862 h 230602"/>
                  <a:gd name="connsiteX7" fmla="*/ 131254 w 192976"/>
                  <a:gd name="connsiteY7" fmla="*/ 47911 h 230602"/>
                  <a:gd name="connsiteX8" fmla="*/ 141542 w 192976"/>
                  <a:gd name="connsiteY8" fmla="*/ 78296 h 230602"/>
                  <a:gd name="connsiteX9" fmla="*/ 141542 w 192976"/>
                  <a:gd name="connsiteY9" fmla="*/ 89630 h 230602"/>
                  <a:gd name="connsiteX10" fmla="*/ 102679 w 192976"/>
                  <a:gd name="connsiteY10" fmla="*/ 90773 h 230602"/>
                  <a:gd name="connsiteX11" fmla="*/ 25622 w 192976"/>
                  <a:gd name="connsiteY11" fmla="*/ 109823 h 230602"/>
                  <a:gd name="connsiteX12" fmla="*/ 0 w 192976"/>
                  <a:gd name="connsiteY12" fmla="*/ 161544 h 230602"/>
                  <a:gd name="connsiteX13" fmla="*/ 19812 w 192976"/>
                  <a:gd name="connsiteY13" fmla="*/ 213646 h 230602"/>
                  <a:gd name="connsiteX14" fmla="*/ 69818 w 192976"/>
                  <a:gd name="connsiteY14" fmla="*/ 230505 h 230602"/>
                  <a:gd name="connsiteX15" fmla="*/ 113633 w 192976"/>
                  <a:gd name="connsiteY15" fmla="*/ 222218 h 230602"/>
                  <a:gd name="connsiteX16" fmla="*/ 144209 w 192976"/>
                  <a:gd name="connsiteY16" fmla="*/ 195739 h 230602"/>
                  <a:gd name="connsiteX17" fmla="*/ 145923 w 192976"/>
                  <a:gd name="connsiteY17" fmla="*/ 195739 h 230602"/>
                  <a:gd name="connsiteX18" fmla="*/ 156210 w 192976"/>
                  <a:gd name="connsiteY18" fmla="*/ 226504 h 230602"/>
                  <a:gd name="connsiteX19" fmla="*/ 192977 w 192976"/>
                  <a:gd name="connsiteY19" fmla="*/ 226504 h 230602"/>
                  <a:gd name="connsiteX20" fmla="*/ 192977 w 192976"/>
                  <a:gd name="connsiteY20" fmla="*/ 77343 h 230602"/>
                  <a:gd name="connsiteX21" fmla="*/ 170497 w 192976"/>
                  <a:gd name="connsiteY21" fmla="*/ 19050 h 230602"/>
                  <a:gd name="connsiteX22" fmla="*/ 125635 w 192976"/>
                  <a:gd name="connsiteY22" fmla="*/ 178975 h 230602"/>
                  <a:gd name="connsiteX23" fmla="*/ 87344 w 192976"/>
                  <a:gd name="connsiteY23" fmla="*/ 191643 h 230602"/>
                  <a:gd name="connsiteX24" fmla="*/ 62675 w 192976"/>
                  <a:gd name="connsiteY24" fmla="*/ 184880 h 230602"/>
                  <a:gd name="connsiteX25" fmla="*/ 53340 w 192976"/>
                  <a:gd name="connsiteY25" fmla="*/ 162116 h 230602"/>
                  <a:gd name="connsiteX26" fmla="*/ 66580 w 192976"/>
                  <a:gd name="connsiteY26" fmla="*/ 134017 h 230602"/>
                  <a:gd name="connsiteX27" fmla="*/ 114110 w 192976"/>
                  <a:gd name="connsiteY27" fmla="*/ 122301 h 230602"/>
                  <a:gd name="connsiteX28" fmla="*/ 141446 w 192976"/>
                  <a:gd name="connsiteY28" fmla="*/ 121539 h 230602"/>
                  <a:gd name="connsiteX29" fmla="*/ 141256 w 192976"/>
                  <a:gd name="connsiteY29" fmla="*/ 140970 h 230602"/>
                  <a:gd name="connsiteX30" fmla="*/ 125635 w 192976"/>
                  <a:gd name="connsiteY30" fmla="*/ 178975 h 230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976" h="230602">
                    <a:moveTo>
                      <a:pt x="170593" y="19050"/>
                    </a:moveTo>
                    <a:cubicBezTo>
                      <a:pt x="155734" y="6382"/>
                      <a:pt x="133636" y="0"/>
                      <a:pt x="104680" y="0"/>
                    </a:cubicBezTo>
                    <a:cubicBezTo>
                      <a:pt x="89726" y="0"/>
                      <a:pt x="74867" y="1715"/>
                      <a:pt x="60388" y="5239"/>
                    </a:cubicBezTo>
                    <a:cubicBezTo>
                      <a:pt x="47244" y="8477"/>
                      <a:pt x="34576" y="13145"/>
                      <a:pt x="22574" y="19145"/>
                    </a:cubicBezTo>
                    <a:lnTo>
                      <a:pt x="39053" y="55245"/>
                    </a:lnTo>
                    <a:cubicBezTo>
                      <a:pt x="49054" y="50673"/>
                      <a:pt x="59341" y="46768"/>
                      <a:pt x="69913" y="43529"/>
                    </a:cubicBezTo>
                    <a:cubicBezTo>
                      <a:pt x="80391" y="40386"/>
                      <a:pt x="91345" y="38767"/>
                      <a:pt x="102298" y="38862"/>
                    </a:cubicBezTo>
                    <a:cubicBezTo>
                      <a:pt x="112776" y="38291"/>
                      <a:pt x="123063" y="41434"/>
                      <a:pt x="131254" y="47911"/>
                    </a:cubicBezTo>
                    <a:cubicBezTo>
                      <a:pt x="138113" y="53912"/>
                      <a:pt x="141542" y="64103"/>
                      <a:pt x="141542" y="78296"/>
                    </a:cubicBezTo>
                    <a:lnTo>
                      <a:pt x="141542" y="89630"/>
                    </a:lnTo>
                    <a:lnTo>
                      <a:pt x="102679" y="90773"/>
                    </a:lnTo>
                    <a:cubicBezTo>
                      <a:pt x="68294" y="91916"/>
                      <a:pt x="42767" y="98298"/>
                      <a:pt x="25622" y="109823"/>
                    </a:cubicBezTo>
                    <a:cubicBezTo>
                      <a:pt x="8477" y="121349"/>
                      <a:pt x="0" y="138017"/>
                      <a:pt x="0" y="161544"/>
                    </a:cubicBezTo>
                    <a:cubicBezTo>
                      <a:pt x="0" y="185071"/>
                      <a:pt x="6572" y="202406"/>
                      <a:pt x="19812" y="213646"/>
                    </a:cubicBezTo>
                    <a:cubicBezTo>
                      <a:pt x="33814" y="225171"/>
                      <a:pt x="51626" y="231172"/>
                      <a:pt x="69818" y="230505"/>
                    </a:cubicBezTo>
                    <a:cubicBezTo>
                      <a:pt x="84868" y="231172"/>
                      <a:pt x="99917" y="228410"/>
                      <a:pt x="113633" y="222218"/>
                    </a:cubicBezTo>
                    <a:cubicBezTo>
                      <a:pt x="125539" y="215646"/>
                      <a:pt x="136017" y="206597"/>
                      <a:pt x="144209" y="195739"/>
                    </a:cubicBezTo>
                    <a:lnTo>
                      <a:pt x="145923" y="195739"/>
                    </a:lnTo>
                    <a:lnTo>
                      <a:pt x="156210" y="226504"/>
                    </a:lnTo>
                    <a:lnTo>
                      <a:pt x="192977" y="226504"/>
                    </a:lnTo>
                    <a:lnTo>
                      <a:pt x="192977" y="77343"/>
                    </a:lnTo>
                    <a:cubicBezTo>
                      <a:pt x="192977" y="50768"/>
                      <a:pt x="185356" y="31718"/>
                      <a:pt x="170497" y="19050"/>
                    </a:cubicBezTo>
                    <a:close/>
                    <a:moveTo>
                      <a:pt x="125635" y="178975"/>
                    </a:moveTo>
                    <a:cubicBezTo>
                      <a:pt x="114776" y="187643"/>
                      <a:pt x="101155" y="192119"/>
                      <a:pt x="87344" y="191643"/>
                    </a:cubicBezTo>
                    <a:cubicBezTo>
                      <a:pt x="78581" y="192024"/>
                      <a:pt x="70009" y="189738"/>
                      <a:pt x="62675" y="184880"/>
                    </a:cubicBezTo>
                    <a:cubicBezTo>
                      <a:pt x="56007" y="179261"/>
                      <a:pt x="52483" y="170783"/>
                      <a:pt x="53340" y="162116"/>
                    </a:cubicBezTo>
                    <a:cubicBezTo>
                      <a:pt x="52959" y="151162"/>
                      <a:pt x="57817" y="140684"/>
                      <a:pt x="66580" y="134017"/>
                    </a:cubicBezTo>
                    <a:cubicBezTo>
                      <a:pt x="75438" y="127064"/>
                      <a:pt x="91250" y="123158"/>
                      <a:pt x="114110" y="122301"/>
                    </a:cubicBezTo>
                    <a:lnTo>
                      <a:pt x="141446" y="121539"/>
                    </a:lnTo>
                    <a:lnTo>
                      <a:pt x="141256" y="140970"/>
                    </a:lnTo>
                    <a:cubicBezTo>
                      <a:pt x="142208" y="155353"/>
                      <a:pt x="136398" y="169354"/>
                      <a:pt x="125635" y="178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3" name="Полілінія: фігура 32">
                <a:extLst>
                  <a:ext uri="{FF2B5EF4-FFF2-40B4-BE49-F238E27FC236}">
                    <a16:creationId xmlns:a16="http://schemas.microsoft.com/office/drawing/2014/main" id="{42223868-CDA6-C3AC-1B24-BCAB7466EF4C}"/>
                  </a:ext>
                </a:extLst>
              </p:cNvPr>
              <p:cNvSpPr/>
              <p:nvPr userDrawn="1"/>
            </p:nvSpPr>
            <p:spPr>
              <a:xfrm>
                <a:off x="2258986" y="1092517"/>
                <a:ext cx="197929" cy="222313"/>
              </a:xfrm>
              <a:custGeom>
                <a:avLst/>
                <a:gdLst>
                  <a:gd name="connsiteX0" fmla="*/ 0 w 197929"/>
                  <a:gd name="connsiteY0" fmla="*/ 222313 h 222313"/>
                  <a:gd name="connsiteX1" fmla="*/ 52007 w 197929"/>
                  <a:gd name="connsiteY1" fmla="*/ 222313 h 222313"/>
                  <a:gd name="connsiteX2" fmla="*/ 52007 w 197929"/>
                  <a:gd name="connsiteY2" fmla="*/ 40196 h 222313"/>
                  <a:gd name="connsiteX3" fmla="*/ 145923 w 197929"/>
                  <a:gd name="connsiteY3" fmla="*/ 40196 h 222313"/>
                  <a:gd name="connsiteX4" fmla="*/ 145923 w 197929"/>
                  <a:gd name="connsiteY4" fmla="*/ 222313 h 222313"/>
                  <a:gd name="connsiteX5" fmla="*/ 197930 w 197929"/>
                  <a:gd name="connsiteY5" fmla="*/ 222313 h 222313"/>
                  <a:gd name="connsiteX6" fmla="*/ 197930 w 197929"/>
                  <a:gd name="connsiteY6" fmla="*/ 0 h 222313"/>
                  <a:gd name="connsiteX7" fmla="*/ 0 w 197929"/>
                  <a:gd name="connsiteY7" fmla="*/ 0 h 222313"/>
                  <a:gd name="connsiteX8" fmla="*/ 0 w 197929"/>
                  <a:gd name="connsiteY8" fmla="*/ 222313 h 222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7929" h="222313">
                    <a:moveTo>
                      <a:pt x="0" y="222313"/>
                    </a:moveTo>
                    <a:lnTo>
                      <a:pt x="52007" y="222313"/>
                    </a:lnTo>
                    <a:lnTo>
                      <a:pt x="52007" y="40196"/>
                    </a:lnTo>
                    <a:lnTo>
                      <a:pt x="145923" y="40196"/>
                    </a:lnTo>
                    <a:lnTo>
                      <a:pt x="145923" y="222313"/>
                    </a:lnTo>
                    <a:lnTo>
                      <a:pt x="197930" y="222313"/>
                    </a:lnTo>
                    <a:lnTo>
                      <a:pt x="197930" y="0"/>
                    </a:lnTo>
                    <a:lnTo>
                      <a:pt x="0" y="0"/>
                    </a:lnTo>
                    <a:lnTo>
                      <a:pt x="0" y="222313"/>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4" name="Полілінія: фігура 33">
                <a:extLst>
                  <a:ext uri="{FF2B5EF4-FFF2-40B4-BE49-F238E27FC236}">
                    <a16:creationId xmlns:a16="http://schemas.microsoft.com/office/drawing/2014/main" id="{A8A8120B-856D-10F8-B354-4D4AEE04F913}"/>
                  </a:ext>
                </a:extLst>
              </p:cNvPr>
              <p:cNvSpPr/>
              <p:nvPr userDrawn="1"/>
            </p:nvSpPr>
            <p:spPr>
              <a:xfrm>
                <a:off x="2245684" y="669690"/>
                <a:ext cx="213500" cy="230634"/>
              </a:xfrm>
              <a:custGeom>
                <a:avLst/>
                <a:gdLst>
                  <a:gd name="connsiteX0" fmla="*/ 162082 w 213500"/>
                  <a:gd name="connsiteY0" fmla="*/ 13443 h 230634"/>
                  <a:gd name="connsiteX1" fmla="*/ 107123 w 213500"/>
                  <a:gd name="connsiteY1" fmla="*/ 13 h 230634"/>
                  <a:gd name="connsiteX2" fmla="*/ 28827 w 213500"/>
                  <a:gd name="connsiteY2" fmla="*/ 29731 h 230634"/>
                  <a:gd name="connsiteX3" fmla="*/ 62 w 213500"/>
                  <a:gd name="connsiteY3" fmla="*/ 114884 h 230634"/>
                  <a:gd name="connsiteX4" fmla="*/ 13778 w 213500"/>
                  <a:gd name="connsiteY4" fmla="*/ 177654 h 230634"/>
                  <a:gd name="connsiteX5" fmla="*/ 51306 w 213500"/>
                  <a:gd name="connsiteY5" fmla="*/ 217087 h 230634"/>
                  <a:gd name="connsiteX6" fmla="*/ 105884 w 213500"/>
                  <a:gd name="connsiteY6" fmla="*/ 230613 h 230634"/>
                  <a:gd name="connsiteX7" fmla="*/ 184466 w 213500"/>
                  <a:gd name="connsiteY7" fmla="*/ 200514 h 230634"/>
                  <a:gd name="connsiteX8" fmla="*/ 213421 w 213500"/>
                  <a:gd name="connsiteY8" fmla="*/ 114979 h 230634"/>
                  <a:gd name="connsiteX9" fmla="*/ 199801 w 213500"/>
                  <a:gd name="connsiteY9" fmla="*/ 52305 h 230634"/>
                  <a:gd name="connsiteX10" fmla="*/ 162177 w 213500"/>
                  <a:gd name="connsiteY10" fmla="*/ 13348 h 230634"/>
                  <a:gd name="connsiteX11" fmla="*/ 147604 w 213500"/>
                  <a:gd name="connsiteY11" fmla="*/ 169653 h 230634"/>
                  <a:gd name="connsiteX12" fmla="*/ 107123 w 213500"/>
                  <a:gd name="connsiteY12" fmla="*/ 188703 h 230634"/>
                  <a:gd name="connsiteX13" fmla="*/ 66451 w 213500"/>
                  <a:gd name="connsiteY13" fmla="*/ 169653 h 230634"/>
                  <a:gd name="connsiteX14" fmla="*/ 53687 w 213500"/>
                  <a:gd name="connsiteY14" fmla="*/ 115075 h 230634"/>
                  <a:gd name="connsiteX15" fmla="*/ 53402 w 213500"/>
                  <a:gd name="connsiteY15" fmla="*/ 115075 h 230634"/>
                  <a:gd name="connsiteX16" fmla="*/ 66260 w 213500"/>
                  <a:gd name="connsiteY16" fmla="*/ 60973 h 230634"/>
                  <a:gd name="connsiteX17" fmla="*/ 106742 w 213500"/>
                  <a:gd name="connsiteY17" fmla="*/ 41923 h 230634"/>
                  <a:gd name="connsiteX18" fmla="*/ 147604 w 213500"/>
                  <a:gd name="connsiteY18" fmla="*/ 60973 h 230634"/>
                  <a:gd name="connsiteX19" fmla="*/ 160367 w 213500"/>
                  <a:gd name="connsiteY19" fmla="*/ 115075 h 230634"/>
                  <a:gd name="connsiteX20" fmla="*/ 147604 w 213500"/>
                  <a:gd name="connsiteY20" fmla="*/ 169653 h 230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3500" h="230634">
                    <a:moveTo>
                      <a:pt x="162082" y="13443"/>
                    </a:moveTo>
                    <a:cubicBezTo>
                      <a:pt x="145223" y="4299"/>
                      <a:pt x="126363" y="-273"/>
                      <a:pt x="107123" y="13"/>
                    </a:cubicBezTo>
                    <a:cubicBezTo>
                      <a:pt x="74071" y="13"/>
                      <a:pt x="47972" y="9919"/>
                      <a:pt x="28827" y="29731"/>
                    </a:cubicBezTo>
                    <a:cubicBezTo>
                      <a:pt x="9682" y="49638"/>
                      <a:pt x="62" y="78022"/>
                      <a:pt x="62" y="114884"/>
                    </a:cubicBezTo>
                    <a:cubicBezTo>
                      <a:pt x="-605" y="136601"/>
                      <a:pt x="4157" y="158128"/>
                      <a:pt x="13778" y="177654"/>
                    </a:cubicBezTo>
                    <a:cubicBezTo>
                      <a:pt x="22160" y="194132"/>
                      <a:pt x="35209" y="207848"/>
                      <a:pt x="51306" y="217087"/>
                    </a:cubicBezTo>
                    <a:cubicBezTo>
                      <a:pt x="67975" y="226327"/>
                      <a:pt x="86834" y="230994"/>
                      <a:pt x="105884" y="230613"/>
                    </a:cubicBezTo>
                    <a:cubicBezTo>
                      <a:pt x="138936" y="230613"/>
                      <a:pt x="165130" y="220707"/>
                      <a:pt x="184466" y="200514"/>
                    </a:cubicBezTo>
                    <a:cubicBezTo>
                      <a:pt x="203706" y="180416"/>
                      <a:pt x="213421" y="151841"/>
                      <a:pt x="213421" y="114979"/>
                    </a:cubicBezTo>
                    <a:cubicBezTo>
                      <a:pt x="214184" y="93262"/>
                      <a:pt x="209421" y="71736"/>
                      <a:pt x="199801" y="52305"/>
                    </a:cubicBezTo>
                    <a:cubicBezTo>
                      <a:pt x="191419" y="35922"/>
                      <a:pt x="178274" y="22396"/>
                      <a:pt x="162177" y="13348"/>
                    </a:cubicBezTo>
                    <a:close/>
                    <a:moveTo>
                      <a:pt x="147604" y="169653"/>
                    </a:moveTo>
                    <a:cubicBezTo>
                      <a:pt x="139031" y="182321"/>
                      <a:pt x="125887" y="188703"/>
                      <a:pt x="107123" y="188703"/>
                    </a:cubicBezTo>
                    <a:cubicBezTo>
                      <a:pt x="88358" y="188703"/>
                      <a:pt x="74928" y="182321"/>
                      <a:pt x="66451" y="169653"/>
                    </a:cubicBezTo>
                    <a:cubicBezTo>
                      <a:pt x="57878" y="156794"/>
                      <a:pt x="53687" y="138601"/>
                      <a:pt x="53687" y="115075"/>
                    </a:cubicBezTo>
                    <a:lnTo>
                      <a:pt x="53402" y="115075"/>
                    </a:lnTo>
                    <a:cubicBezTo>
                      <a:pt x="53402" y="91548"/>
                      <a:pt x="58069" y="73641"/>
                      <a:pt x="66260" y="60973"/>
                    </a:cubicBezTo>
                    <a:cubicBezTo>
                      <a:pt x="74547" y="48304"/>
                      <a:pt x="88073" y="41923"/>
                      <a:pt x="106742" y="41923"/>
                    </a:cubicBezTo>
                    <a:cubicBezTo>
                      <a:pt x="125411" y="41923"/>
                      <a:pt x="139127" y="48400"/>
                      <a:pt x="147604" y="60973"/>
                    </a:cubicBezTo>
                    <a:cubicBezTo>
                      <a:pt x="156176" y="73546"/>
                      <a:pt x="160367" y="91548"/>
                      <a:pt x="160367" y="115075"/>
                    </a:cubicBezTo>
                    <a:cubicBezTo>
                      <a:pt x="160367" y="138601"/>
                      <a:pt x="156176" y="156985"/>
                      <a:pt x="147604" y="169653"/>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5" name="Полілінія: фігура 34">
                <a:extLst>
                  <a:ext uri="{FF2B5EF4-FFF2-40B4-BE49-F238E27FC236}">
                    <a16:creationId xmlns:a16="http://schemas.microsoft.com/office/drawing/2014/main" id="{67D06710-22EF-2DD0-F1C7-464563F8F19B}"/>
                  </a:ext>
                </a:extLst>
              </p:cNvPr>
              <p:cNvSpPr/>
              <p:nvPr userDrawn="1"/>
            </p:nvSpPr>
            <p:spPr>
              <a:xfrm>
                <a:off x="2504445" y="669906"/>
                <a:ext cx="205168" cy="324979"/>
              </a:xfrm>
              <a:custGeom>
                <a:avLst/>
                <a:gdLst>
                  <a:gd name="connsiteX0" fmla="*/ 52102 w 205168"/>
                  <a:gd name="connsiteY0" fmla="*/ 234682 h 324979"/>
                  <a:gd name="connsiteX1" fmla="*/ 51054 w 205168"/>
                  <a:gd name="connsiteY1" fmla="*/ 217442 h 324979"/>
                  <a:gd name="connsiteX2" fmla="*/ 48768 w 205168"/>
                  <a:gd name="connsiteY2" fmla="*/ 200678 h 324979"/>
                  <a:gd name="connsiteX3" fmla="*/ 52102 w 205168"/>
                  <a:gd name="connsiteY3" fmla="*/ 200678 h 324979"/>
                  <a:gd name="connsiteX4" fmla="*/ 76486 w 205168"/>
                  <a:gd name="connsiteY4" fmla="*/ 221633 h 324979"/>
                  <a:gd name="connsiteX5" fmla="*/ 116586 w 205168"/>
                  <a:gd name="connsiteY5" fmla="*/ 230682 h 324979"/>
                  <a:gd name="connsiteX6" fmla="*/ 180499 w 205168"/>
                  <a:gd name="connsiteY6" fmla="*/ 201345 h 324979"/>
                  <a:gd name="connsiteX7" fmla="*/ 205169 w 205168"/>
                  <a:gd name="connsiteY7" fmla="*/ 114953 h 324979"/>
                  <a:gd name="connsiteX8" fmla="*/ 181070 w 205168"/>
                  <a:gd name="connsiteY8" fmla="*/ 29038 h 324979"/>
                  <a:gd name="connsiteX9" fmla="*/ 117824 w 205168"/>
                  <a:gd name="connsiteY9" fmla="*/ 82 h 324979"/>
                  <a:gd name="connsiteX10" fmla="*/ 77057 w 205168"/>
                  <a:gd name="connsiteY10" fmla="*/ 9988 h 324979"/>
                  <a:gd name="connsiteX11" fmla="*/ 52292 w 205168"/>
                  <a:gd name="connsiteY11" fmla="*/ 33705 h 324979"/>
                  <a:gd name="connsiteX12" fmla="*/ 49625 w 205168"/>
                  <a:gd name="connsiteY12" fmla="*/ 33705 h 324979"/>
                  <a:gd name="connsiteX13" fmla="*/ 42196 w 205168"/>
                  <a:gd name="connsiteY13" fmla="*/ 4177 h 324979"/>
                  <a:gd name="connsiteX14" fmla="*/ 0 w 205168"/>
                  <a:gd name="connsiteY14" fmla="*/ 4177 h 324979"/>
                  <a:gd name="connsiteX15" fmla="*/ 0 w 205168"/>
                  <a:gd name="connsiteY15" fmla="*/ 324979 h 324979"/>
                  <a:gd name="connsiteX16" fmla="*/ 52102 w 205168"/>
                  <a:gd name="connsiteY16" fmla="*/ 324979 h 324979"/>
                  <a:gd name="connsiteX17" fmla="*/ 52102 w 205168"/>
                  <a:gd name="connsiteY17" fmla="*/ 234682 h 324979"/>
                  <a:gd name="connsiteX18" fmla="*/ 52102 w 205168"/>
                  <a:gd name="connsiteY18" fmla="*/ 107905 h 324979"/>
                  <a:gd name="connsiteX19" fmla="*/ 63913 w 205168"/>
                  <a:gd name="connsiteY19" fmla="*/ 58279 h 324979"/>
                  <a:gd name="connsiteX20" fmla="*/ 102965 w 205168"/>
                  <a:gd name="connsiteY20" fmla="*/ 41896 h 324979"/>
                  <a:gd name="connsiteX21" fmla="*/ 140018 w 205168"/>
                  <a:gd name="connsiteY21" fmla="*/ 60470 h 324979"/>
                  <a:gd name="connsiteX22" fmla="*/ 151829 w 205168"/>
                  <a:gd name="connsiteY22" fmla="*/ 113810 h 324979"/>
                  <a:gd name="connsiteX23" fmla="*/ 140018 w 205168"/>
                  <a:gd name="connsiteY23" fmla="*/ 168198 h 324979"/>
                  <a:gd name="connsiteX24" fmla="*/ 103822 w 205168"/>
                  <a:gd name="connsiteY24" fmla="*/ 188105 h 324979"/>
                  <a:gd name="connsiteX25" fmla="*/ 63151 w 205168"/>
                  <a:gd name="connsiteY25" fmla="*/ 169055 h 324979"/>
                  <a:gd name="connsiteX26" fmla="*/ 52197 w 205168"/>
                  <a:gd name="connsiteY26" fmla="*/ 114382 h 324979"/>
                  <a:gd name="connsiteX27" fmla="*/ 52197 w 205168"/>
                  <a:gd name="connsiteY27" fmla="*/ 108000 h 32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5168" h="324979">
                    <a:moveTo>
                      <a:pt x="52102" y="234682"/>
                    </a:moveTo>
                    <a:cubicBezTo>
                      <a:pt x="52102" y="228872"/>
                      <a:pt x="51721" y="223157"/>
                      <a:pt x="51054" y="217442"/>
                    </a:cubicBezTo>
                    <a:cubicBezTo>
                      <a:pt x="50387" y="211441"/>
                      <a:pt x="49625" y="205822"/>
                      <a:pt x="48768" y="200678"/>
                    </a:cubicBezTo>
                    <a:lnTo>
                      <a:pt x="52102" y="200678"/>
                    </a:lnTo>
                    <a:cubicBezTo>
                      <a:pt x="58769" y="209155"/>
                      <a:pt x="67056" y="216299"/>
                      <a:pt x="76486" y="221633"/>
                    </a:cubicBezTo>
                    <a:cubicBezTo>
                      <a:pt x="88773" y="228205"/>
                      <a:pt x="102679" y="231253"/>
                      <a:pt x="116586" y="230682"/>
                    </a:cubicBezTo>
                    <a:cubicBezTo>
                      <a:pt x="141351" y="231349"/>
                      <a:pt x="164973" y="220490"/>
                      <a:pt x="180499" y="201345"/>
                    </a:cubicBezTo>
                    <a:cubicBezTo>
                      <a:pt x="196977" y="181723"/>
                      <a:pt x="205169" y="152958"/>
                      <a:pt x="205169" y="114953"/>
                    </a:cubicBezTo>
                    <a:cubicBezTo>
                      <a:pt x="205169" y="76948"/>
                      <a:pt x="197072" y="48373"/>
                      <a:pt x="181070" y="29038"/>
                    </a:cubicBezTo>
                    <a:cubicBezTo>
                      <a:pt x="165735" y="9988"/>
                      <a:pt x="142304" y="-680"/>
                      <a:pt x="117824" y="82"/>
                    </a:cubicBezTo>
                    <a:cubicBezTo>
                      <a:pt x="103537" y="-585"/>
                      <a:pt x="89345" y="2844"/>
                      <a:pt x="77057" y="9988"/>
                    </a:cubicBezTo>
                    <a:cubicBezTo>
                      <a:pt x="67246" y="16179"/>
                      <a:pt x="58769" y="24275"/>
                      <a:pt x="52292" y="33705"/>
                    </a:cubicBezTo>
                    <a:lnTo>
                      <a:pt x="49625" y="33705"/>
                    </a:lnTo>
                    <a:lnTo>
                      <a:pt x="42196" y="4177"/>
                    </a:lnTo>
                    <a:lnTo>
                      <a:pt x="0" y="4177"/>
                    </a:lnTo>
                    <a:lnTo>
                      <a:pt x="0" y="324979"/>
                    </a:lnTo>
                    <a:lnTo>
                      <a:pt x="52102" y="324979"/>
                    </a:lnTo>
                    <a:lnTo>
                      <a:pt x="52102" y="234682"/>
                    </a:lnTo>
                    <a:close/>
                    <a:moveTo>
                      <a:pt x="52102" y="107905"/>
                    </a:moveTo>
                    <a:cubicBezTo>
                      <a:pt x="52388" y="85711"/>
                      <a:pt x="56293" y="69138"/>
                      <a:pt x="63913" y="58279"/>
                    </a:cubicBezTo>
                    <a:cubicBezTo>
                      <a:pt x="71533" y="47421"/>
                      <a:pt x="84487" y="41896"/>
                      <a:pt x="102965" y="41896"/>
                    </a:cubicBezTo>
                    <a:cubicBezTo>
                      <a:pt x="117824" y="40849"/>
                      <a:pt x="132016" y="47992"/>
                      <a:pt x="140018" y="60470"/>
                    </a:cubicBezTo>
                    <a:cubicBezTo>
                      <a:pt x="147828" y="73043"/>
                      <a:pt x="151829" y="90855"/>
                      <a:pt x="151829" y="113810"/>
                    </a:cubicBezTo>
                    <a:cubicBezTo>
                      <a:pt x="152781" y="132670"/>
                      <a:pt x="148685" y="151434"/>
                      <a:pt x="140018" y="168198"/>
                    </a:cubicBezTo>
                    <a:cubicBezTo>
                      <a:pt x="132779" y="181152"/>
                      <a:pt x="118777" y="188867"/>
                      <a:pt x="103822" y="188105"/>
                    </a:cubicBezTo>
                    <a:cubicBezTo>
                      <a:pt x="84011" y="188105"/>
                      <a:pt x="70390" y="181723"/>
                      <a:pt x="63151" y="169055"/>
                    </a:cubicBezTo>
                    <a:cubicBezTo>
                      <a:pt x="55816" y="156292"/>
                      <a:pt x="52197" y="138099"/>
                      <a:pt x="52197" y="114382"/>
                    </a:cubicBezTo>
                    <a:lnTo>
                      <a:pt x="52197" y="108000"/>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6" name="Полілінія: фігура 35">
                <a:extLst>
                  <a:ext uri="{FF2B5EF4-FFF2-40B4-BE49-F238E27FC236}">
                    <a16:creationId xmlns:a16="http://schemas.microsoft.com/office/drawing/2014/main" id="{2DCADB45-E306-07DB-37EC-EAFB370EFBF5}"/>
                  </a:ext>
                </a:extLst>
              </p:cNvPr>
              <p:cNvSpPr/>
              <p:nvPr userDrawn="1"/>
            </p:nvSpPr>
            <p:spPr>
              <a:xfrm>
                <a:off x="2921735" y="669797"/>
                <a:ext cx="193166" cy="230507"/>
              </a:xfrm>
              <a:custGeom>
                <a:avLst/>
                <a:gdLst>
                  <a:gd name="connsiteX0" fmla="*/ 144399 w 193166"/>
                  <a:gd name="connsiteY0" fmla="*/ 195834 h 230507"/>
                  <a:gd name="connsiteX1" fmla="*/ 146018 w 193166"/>
                  <a:gd name="connsiteY1" fmla="*/ 195834 h 230507"/>
                  <a:gd name="connsiteX2" fmla="*/ 156401 w 193166"/>
                  <a:gd name="connsiteY2" fmla="*/ 226695 h 230507"/>
                  <a:gd name="connsiteX3" fmla="*/ 193167 w 193166"/>
                  <a:gd name="connsiteY3" fmla="*/ 226695 h 230507"/>
                  <a:gd name="connsiteX4" fmla="*/ 193167 w 193166"/>
                  <a:gd name="connsiteY4" fmla="*/ 77343 h 230507"/>
                  <a:gd name="connsiteX5" fmla="*/ 170688 w 193166"/>
                  <a:gd name="connsiteY5" fmla="*/ 19050 h 230507"/>
                  <a:gd name="connsiteX6" fmla="*/ 104775 w 193166"/>
                  <a:gd name="connsiteY6" fmla="*/ 0 h 230507"/>
                  <a:gd name="connsiteX7" fmla="*/ 60388 w 193166"/>
                  <a:gd name="connsiteY7" fmla="*/ 5239 h 230507"/>
                  <a:gd name="connsiteX8" fmla="*/ 22574 w 193166"/>
                  <a:gd name="connsiteY8" fmla="*/ 19240 h 230507"/>
                  <a:gd name="connsiteX9" fmla="*/ 39053 w 193166"/>
                  <a:gd name="connsiteY9" fmla="*/ 55340 h 230507"/>
                  <a:gd name="connsiteX10" fmla="*/ 69818 w 193166"/>
                  <a:gd name="connsiteY10" fmla="*/ 43625 h 230507"/>
                  <a:gd name="connsiteX11" fmla="*/ 102298 w 193166"/>
                  <a:gd name="connsiteY11" fmla="*/ 38957 h 230507"/>
                  <a:gd name="connsiteX12" fmla="*/ 131254 w 193166"/>
                  <a:gd name="connsiteY12" fmla="*/ 48006 h 230507"/>
                  <a:gd name="connsiteX13" fmla="*/ 141541 w 193166"/>
                  <a:gd name="connsiteY13" fmla="*/ 78391 h 230507"/>
                  <a:gd name="connsiteX14" fmla="*/ 141541 w 193166"/>
                  <a:gd name="connsiteY14" fmla="*/ 89630 h 230507"/>
                  <a:gd name="connsiteX15" fmla="*/ 102679 w 193166"/>
                  <a:gd name="connsiteY15" fmla="*/ 90869 h 230507"/>
                  <a:gd name="connsiteX16" fmla="*/ 25527 w 193166"/>
                  <a:gd name="connsiteY16" fmla="*/ 109823 h 230507"/>
                  <a:gd name="connsiteX17" fmla="*/ 0 w 193166"/>
                  <a:gd name="connsiteY17" fmla="*/ 161544 h 230507"/>
                  <a:gd name="connsiteX18" fmla="*/ 19907 w 193166"/>
                  <a:gd name="connsiteY18" fmla="*/ 213550 h 230507"/>
                  <a:gd name="connsiteX19" fmla="*/ 69818 w 193166"/>
                  <a:gd name="connsiteY19" fmla="*/ 230410 h 230507"/>
                  <a:gd name="connsiteX20" fmla="*/ 113538 w 193166"/>
                  <a:gd name="connsiteY20" fmla="*/ 222123 h 230507"/>
                  <a:gd name="connsiteX21" fmla="*/ 144209 w 193166"/>
                  <a:gd name="connsiteY21" fmla="*/ 195644 h 230507"/>
                  <a:gd name="connsiteX22" fmla="*/ 62960 w 193166"/>
                  <a:gd name="connsiteY22" fmla="*/ 184975 h 230507"/>
                  <a:gd name="connsiteX23" fmla="*/ 53530 w 193166"/>
                  <a:gd name="connsiteY23" fmla="*/ 162211 h 230507"/>
                  <a:gd name="connsiteX24" fmla="*/ 66770 w 193166"/>
                  <a:gd name="connsiteY24" fmla="*/ 134112 h 230507"/>
                  <a:gd name="connsiteX25" fmla="*/ 114300 w 193166"/>
                  <a:gd name="connsiteY25" fmla="*/ 122396 h 230507"/>
                  <a:gd name="connsiteX26" fmla="*/ 141541 w 193166"/>
                  <a:gd name="connsiteY26" fmla="*/ 121634 h 230507"/>
                  <a:gd name="connsiteX27" fmla="*/ 141541 w 193166"/>
                  <a:gd name="connsiteY27" fmla="*/ 140684 h 230507"/>
                  <a:gd name="connsiteX28" fmla="*/ 125921 w 193166"/>
                  <a:gd name="connsiteY28" fmla="*/ 179070 h 230507"/>
                  <a:gd name="connsiteX29" fmla="*/ 87535 w 193166"/>
                  <a:gd name="connsiteY29" fmla="*/ 191738 h 230507"/>
                  <a:gd name="connsiteX30" fmla="*/ 62960 w 193166"/>
                  <a:gd name="connsiteY30" fmla="*/ 184975 h 23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3166" h="230507">
                    <a:moveTo>
                      <a:pt x="144399" y="195834"/>
                    </a:moveTo>
                    <a:lnTo>
                      <a:pt x="146018" y="195834"/>
                    </a:lnTo>
                    <a:lnTo>
                      <a:pt x="156401" y="226695"/>
                    </a:lnTo>
                    <a:lnTo>
                      <a:pt x="193167" y="226695"/>
                    </a:lnTo>
                    <a:lnTo>
                      <a:pt x="193167" y="77343"/>
                    </a:lnTo>
                    <a:cubicBezTo>
                      <a:pt x="193167" y="51149"/>
                      <a:pt x="185738" y="31814"/>
                      <a:pt x="170688" y="19050"/>
                    </a:cubicBezTo>
                    <a:cubicBezTo>
                      <a:pt x="155638" y="6382"/>
                      <a:pt x="133636" y="0"/>
                      <a:pt x="104775" y="0"/>
                    </a:cubicBezTo>
                    <a:cubicBezTo>
                      <a:pt x="89821" y="0"/>
                      <a:pt x="74962" y="1715"/>
                      <a:pt x="60388" y="5239"/>
                    </a:cubicBezTo>
                    <a:cubicBezTo>
                      <a:pt x="47339" y="8477"/>
                      <a:pt x="34576" y="13144"/>
                      <a:pt x="22574" y="19240"/>
                    </a:cubicBezTo>
                    <a:lnTo>
                      <a:pt x="39053" y="55340"/>
                    </a:lnTo>
                    <a:cubicBezTo>
                      <a:pt x="49054" y="50768"/>
                      <a:pt x="59341" y="46863"/>
                      <a:pt x="69818" y="43625"/>
                    </a:cubicBezTo>
                    <a:cubicBezTo>
                      <a:pt x="80391" y="40481"/>
                      <a:pt x="91345" y="38862"/>
                      <a:pt x="102298" y="38957"/>
                    </a:cubicBezTo>
                    <a:cubicBezTo>
                      <a:pt x="112776" y="38386"/>
                      <a:pt x="123063" y="41529"/>
                      <a:pt x="131254" y="48006"/>
                    </a:cubicBezTo>
                    <a:cubicBezTo>
                      <a:pt x="138113" y="54007"/>
                      <a:pt x="141541" y="64198"/>
                      <a:pt x="141541" y="78391"/>
                    </a:cubicBezTo>
                    <a:lnTo>
                      <a:pt x="141541" y="89630"/>
                    </a:lnTo>
                    <a:lnTo>
                      <a:pt x="102679" y="90869"/>
                    </a:lnTo>
                    <a:cubicBezTo>
                      <a:pt x="68199" y="92012"/>
                      <a:pt x="42577" y="98298"/>
                      <a:pt x="25527" y="109823"/>
                    </a:cubicBezTo>
                    <a:cubicBezTo>
                      <a:pt x="8477" y="121444"/>
                      <a:pt x="0" y="138017"/>
                      <a:pt x="0" y="161544"/>
                    </a:cubicBezTo>
                    <a:cubicBezTo>
                      <a:pt x="0" y="185071"/>
                      <a:pt x="6668" y="202406"/>
                      <a:pt x="19907" y="213550"/>
                    </a:cubicBezTo>
                    <a:cubicBezTo>
                      <a:pt x="33909" y="225076"/>
                      <a:pt x="51721" y="231077"/>
                      <a:pt x="69818" y="230410"/>
                    </a:cubicBezTo>
                    <a:cubicBezTo>
                      <a:pt x="84868" y="231077"/>
                      <a:pt x="99917" y="228314"/>
                      <a:pt x="113538" y="222123"/>
                    </a:cubicBezTo>
                    <a:cubicBezTo>
                      <a:pt x="125444" y="215456"/>
                      <a:pt x="135922" y="206502"/>
                      <a:pt x="144209" y="195644"/>
                    </a:cubicBezTo>
                    <a:close/>
                    <a:moveTo>
                      <a:pt x="62960" y="184975"/>
                    </a:moveTo>
                    <a:cubicBezTo>
                      <a:pt x="56197" y="179356"/>
                      <a:pt x="52673" y="170879"/>
                      <a:pt x="53530" y="162211"/>
                    </a:cubicBezTo>
                    <a:cubicBezTo>
                      <a:pt x="53149" y="151257"/>
                      <a:pt x="58103" y="140875"/>
                      <a:pt x="66770" y="134112"/>
                    </a:cubicBezTo>
                    <a:cubicBezTo>
                      <a:pt x="75533" y="127064"/>
                      <a:pt x="91440" y="123158"/>
                      <a:pt x="114300" y="122396"/>
                    </a:cubicBezTo>
                    <a:lnTo>
                      <a:pt x="141541" y="121634"/>
                    </a:lnTo>
                    <a:lnTo>
                      <a:pt x="141541" y="140684"/>
                    </a:lnTo>
                    <a:cubicBezTo>
                      <a:pt x="142685" y="155162"/>
                      <a:pt x="136874" y="169354"/>
                      <a:pt x="125921" y="179070"/>
                    </a:cubicBezTo>
                    <a:cubicBezTo>
                      <a:pt x="115062" y="187738"/>
                      <a:pt x="101441" y="192215"/>
                      <a:pt x="87535" y="191738"/>
                    </a:cubicBezTo>
                    <a:cubicBezTo>
                      <a:pt x="78772" y="192119"/>
                      <a:pt x="70199" y="189738"/>
                      <a:pt x="62960" y="184975"/>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7" name="Полілінія: фігура 36">
                <a:extLst>
                  <a:ext uri="{FF2B5EF4-FFF2-40B4-BE49-F238E27FC236}">
                    <a16:creationId xmlns:a16="http://schemas.microsoft.com/office/drawing/2014/main" id="{33AF4743-BE8B-DB47-AA58-357A5FBB7054}"/>
                  </a:ext>
                </a:extLst>
              </p:cNvPr>
              <p:cNvSpPr/>
              <p:nvPr userDrawn="1"/>
            </p:nvSpPr>
            <p:spPr>
              <a:xfrm>
                <a:off x="3268350" y="1092517"/>
                <a:ext cx="52101" cy="222408"/>
              </a:xfrm>
              <a:custGeom>
                <a:avLst/>
                <a:gdLst>
                  <a:gd name="connsiteX0" fmla="*/ 0 w 52101"/>
                  <a:gd name="connsiteY0" fmla="*/ 0 h 222408"/>
                  <a:gd name="connsiteX1" fmla="*/ 52102 w 52101"/>
                  <a:gd name="connsiteY1" fmla="*/ 0 h 222408"/>
                  <a:gd name="connsiteX2" fmla="*/ 52102 w 52101"/>
                  <a:gd name="connsiteY2" fmla="*/ 222409 h 222408"/>
                  <a:gd name="connsiteX3" fmla="*/ 0 w 52101"/>
                  <a:gd name="connsiteY3" fmla="*/ 222409 h 222408"/>
                </a:gdLst>
                <a:ahLst/>
                <a:cxnLst>
                  <a:cxn ang="0">
                    <a:pos x="connsiteX0" y="connsiteY0"/>
                  </a:cxn>
                  <a:cxn ang="0">
                    <a:pos x="connsiteX1" y="connsiteY1"/>
                  </a:cxn>
                  <a:cxn ang="0">
                    <a:pos x="connsiteX2" y="connsiteY2"/>
                  </a:cxn>
                  <a:cxn ang="0">
                    <a:pos x="connsiteX3" y="connsiteY3"/>
                  </a:cxn>
                </a:cxnLst>
                <a:rect l="l" t="t" r="r" b="b"/>
                <a:pathLst>
                  <a:path w="52101" h="222408">
                    <a:moveTo>
                      <a:pt x="0" y="0"/>
                    </a:moveTo>
                    <a:lnTo>
                      <a:pt x="52102" y="0"/>
                    </a:lnTo>
                    <a:lnTo>
                      <a:pt x="52102" y="222409"/>
                    </a:lnTo>
                    <a:lnTo>
                      <a:pt x="0" y="222409"/>
                    </a:ln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8" name="Полілінія: фігура 37">
                <a:extLst>
                  <a:ext uri="{FF2B5EF4-FFF2-40B4-BE49-F238E27FC236}">
                    <a16:creationId xmlns:a16="http://schemas.microsoft.com/office/drawing/2014/main" id="{4EB5EC34-2912-A724-C8A5-0C7E825E38BE}"/>
                  </a:ext>
                </a:extLst>
              </p:cNvPr>
              <p:cNvSpPr/>
              <p:nvPr userDrawn="1"/>
            </p:nvSpPr>
            <p:spPr>
              <a:xfrm>
                <a:off x="2515589" y="1088243"/>
                <a:ext cx="205073" cy="325076"/>
              </a:xfrm>
              <a:custGeom>
                <a:avLst/>
                <a:gdLst>
                  <a:gd name="connsiteX0" fmla="*/ 117824 w 205073"/>
                  <a:gd name="connsiteY0" fmla="*/ 83 h 325076"/>
                  <a:gd name="connsiteX1" fmla="*/ 76867 w 205073"/>
                  <a:gd name="connsiteY1" fmla="*/ 9989 h 325076"/>
                  <a:gd name="connsiteX2" fmla="*/ 52102 w 205073"/>
                  <a:gd name="connsiteY2" fmla="*/ 33802 h 325076"/>
                  <a:gd name="connsiteX3" fmla="*/ 49530 w 205073"/>
                  <a:gd name="connsiteY3" fmla="*/ 33802 h 325076"/>
                  <a:gd name="connsiteX4" fmla="*/ 42196 w 205073"/>
                  <a:gd name="connsiteY4" fmla="*/ 4274 h 325076"/>
                  <a:gd name="connsiteX5" fmla="*/ 0 w 205073"/>
                  <a:gd name="connsiteY5" fmla="*/ 4274 h 325076"/>
                  <a:gd name="connsiteX6" fmla="*/ 0 w 205073"/>
                  <a:gd name="connsiteY6" fmla="*/ 325076 h 325076"/>
                  <a:gd name="connsiteX7" fmla="*/ 52102 w 205073"/>
                  <a:gd name="connsiteY7" fmla="*/ 325076 h 325076"/>
                  <a:gd name="connsiteX8" fmla="*/ 52102 w 205073"/>
                  <a:gd name="connsiteY8" fmla="*/ 234779 h 325076"/>
                  <a:gd name="connsiteX9" fmla="*/ 51054 w 205073"/>
                  <a:gd name="connsiteY9" fmla="*/ 217539 h 325076"/>
                  <a:gd name="connsiteX10" fmla="*/ 48768 w 205073"/>
                  <a:gd name="connsiteY10" fmla="*/ 200775 h 325076"/>
                  <a:gd name="connsiteX11" fmla="*/ 52102 w 205073"/>
                  <a:gd name="connsiteY11" fmla="*/ 200775 h 325076"/>
                  <a:gd name="connsiteX12" fmla="*/ 76486 w 205073"/>
                  <a:gd name="connsiteY12" fmla="*/ 221635 h 325076"/>
                  <a:gd name="connsiteX13" fmla="*/ 116586 w 205073"/>
                  <a:gd name="connsiteY13" fmla="*/ 230684 h 325076"/>
                  <a:gd name="connsiteX14" fmla="*/ 180404 w 205073"/>
                  <a:gd name="connsiteY14" fmla="*/ 201347 h 325076"/>
                  <a:gd name="connsiteX15" fmla="*/ 205074 w 205073"/>
                  <a:gd name="connsiteY15" fmla="*/ 115050 h 325076"/>
                  <a:gd name="connsiteX16" fmla="*/ 181070 w 205073"/>
                  <a:gd name="connsiteY16" fmla="*/ 29135 h 325076"/>
                  <a:gd name="connsiteX17" fmla="*/ 117824 w 205073"/>
                  <a:gd name="connsiteY17" fmla="*/ 179 h 325076"/>
                  <a:gd name="connsiteX18" fmla="*/ 139922 w 205073"/>
                  <a:gd name="connsiteY18" fmla="*/ 168200 h 325076"/>
                  <a:gd name="connsiteX19" fmla="*/ 103823 w 205073"/>
                  <a:gd name="connsiteY19" fmla="*/ 188107 h 325076"/>
                  <a:gd name="connsiteX20" fmla="*/ 63151 w 205073"/>
                  <a:gd name="connsiteY20" fmla="*/ 169057 h 325076"/>
                  <a:gd name="connsiteX21" fmla="*/ 52102 w 205073"/>
                  <a:gd name="connsiteY21" fmla="*/ 114383 h 325076"/>
                  <a:gd name="connsiteX22" fmla="*/ 52102 w 205073"/>
                  <a:gd name="connsiteY22" fmla="*/ 108002 h 325076"/>
                  <a:gd name="connsiteX23" fmla="*/ 63913 w 205073"/>
                  <a:gd name="connsiteY23" fmla="*/ 58376 h 325076"/>
                  <a:gd name="connsiteX24" fmla="*/ 102966 w 205073"/>
                  <a:gd name="connsiteY24" fmla="*/ 41993 h 325076"/>
                  <a:gd name="connsiteX25" fmla="*/ 102966 w 205073"/>
                  <a:gd name="connsiteY25" fmla="*/ 41993 h 325076"/>
                  <a:gd name="connsiteX26" fmla="*/ 139827 w 205073"/>
                  <a:gd name="connsiteY26" fmla="*/ 60567 h 325076"/>
                  <a:gd name="connsiteX27" fmla="*/ 151638 w 205073"/>
                  <a:gd name="connsiteY27" fmla="*/ 113907 h 325076"/>
                  <a:gd name="connsiteX28" fmla="*/ 139827 w 205073"/>
                  <a:gd name="connsiteY28" fmla="*/ 168200 h 32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73" h="325076">
                    <a:moveTo>
                      <a:pt x="117824" y="83"/>
                    </a:moveTo>
                    <a:cubicBezTo>
                      <a:pt x="103442" y="-583"/>
                      <a:pt x="89249" y="2750"/>
                      <a:pt x="76867" y="9989"/>
                    </a:cubicBezTo>
                    <a:cubicBezTo>
                      <a:pt x="67056" y="16181"/>
                      <a:pt x="58579" y="24277"/>
                      <a:pt x="52102" y="33802"/>
                    </a:cubicBezTo>
                    <a:lnTo>
                      <a:pt x="49530" y="33802"/>
                    </a:lnTo>
                    <a:lnTo>
                      <a:pt x="42196" y="4274"/>
                    </a:lnTo>
                    <a:lnTo>
                      <a:pt x="0" y="4274"/>
                    </a:lnTo>
                    <a:lnTo>
                      <a:pt x="0" y="325076"/>
                    </a:lnTo>
                    <a:lnTo>
                      <a:pt x="52102" y="325076"/>
                    </a:lnTo>
                    <a:lnTo>
                      <a:pt x="52102" y="234779"/>
                    </a:lnTo>
                    <a:cubicBezTo>
                      <a:pt x="52102" y="228969"/>
                      <a:pt x="51721" y="223254"/>
                      <a:pt x="51054" y="217539"/>
                    </a:cubicBezTo>
                    <a:cubicBezTo>
                      <a:pt x="50292" y="211538"/>
                      <a:pt x="49530" y="205919"/>
                      <a:pt x="48768" y="200775"/>
                    </a:cubicBezTo>
                    <a:lnTo>
                      <a:pt x="52102" y="200775"/>
                    </a:lnTo>
                    <a:cubicBezTo>
                      <a:pt x="58769" y="209252"/>
                      <a:pt x="67056" y="216396"/>
                      <a:pt x="76486" y="221635"/>
                    </a:cubicBezTo>
                    <a:cubicBezTo>
                      <a:pt x="88773" y="228207"/>
                      <a:pt x="102680" y="231350"/>
                      <a:pt x="116586" y="230684"/>
                    </a:cubicBezTo>
                    <a:cubicBezTo>
                      <a:pt x="141351" y="231350"/>
                      <a:pt x="164973" y="220492"/>
                      <a:pt x="180404" y="201347"/>
                    </a:cubicBezTo>
                    <a:cubicBezTo>
                      <a:pt x="196787" y="181820"/>
                      <a:pt x="205074" y="152960"/>
                      <a:pt x="205074" y="115050"/>
                    </a:cubicBezTo>
                    <a:cubicBezTo>
                      <a:pt x="205074" y="77141"/>
                      <a:pt x="197072" y="48375"/>
                      <a:pt x="181070" y="29135"/>
                    </a:cubicBezTo>
                    <a:cubicBezTo>
                      <a:pt x="165735" y="10085"/>
                      <a:pt x="142304" y="-583"/>
                      <a:pt x="117824" y="179"/>
                    </a:cubicBezTo>
                    <a:close/>
                    <a:moveTo>
                      <a:pt x="139922" y="168200"/>
                    </a:moveTo>
                    <a:cubicBezTo>
                      <a:pt x="132683" y="181154"/>
                      <a:pt x="118682" y="188869"/>
                      <a:pt x="103823" y="188107"/>
                    </a:cubicBezTo>
                    <a:cubicBezTo>
                      <a:pt x="84011" y="188107"/>
                      <a:pt x="70390" y="181725"/>
                      <a:pt x="63151" y="169057"/>
                    </a:cubicBezTo>
                    <a:cubicBezTo>
                      <a:pt x="55817" y="156389"/>
                      <a:pt x="52102" y="138196"/>
                      <a:pt x="52102" y="114383"/>
                    </a:cubicBezTo>
                    <a:lnTo>
                      <a:pt x="52102" y="108002"/>
                    </a:lnTo>
                    <a:cubicBezTo>
                      <a:pt x="52388" y="85904"/>
                      <a:pt x="56388" y="69235"/>
                      <a:pt x="63913" y="58376"/>
                    </a:cubicBezTo>
                    <a:cubicBezTo>
                      <a:pt x="71438" y="47518"/>
                      <a:pt x="84487" y="41993"/>
                      <a:pt x="102966" y="41993"/>
                    </a:cubicBezTo>
                    <a:lnTo>
                      <a:pt x="102966" y="41993"/>
                    </a:lnTo>
                    <a:cubicBezTo>
                      <a:pt x="117729" y="40946"/>
                      <a:pt x="131921" y="48089"/>
                      <a:pt x="139827" y="60567"/>
                    </a:cubicBezTo>
                    <a:cubicBezTo>
                      <a:pt x="147733" y="73140"/>
                      <a:pt x="151638" y="90952"/>
                      <a:pt x="151638" y="113907"/>
                    </a:cubicBezTo>
                    <a:cubicBezTo>
                      <a:pt x="151638" y="136862"/>
                      <a:pt x="147733" y="154960"/>
                      <a:pt x="139827" y="16820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39" name="Полілінія: фігура 38">
                <a:extLst>
                  <a:ext uri="{FF2B5EF4-FFF2-40B4-BE49-F238E27FC236}">
                    <a16:creationId xmlns:a16="http://schemas.microsoft.com/office/drawing/2014/main" id="{5F47D3A1-7154-4D49-A420-8C6CBB0BF931}"/>
                  </a:ext>
                </a:extLst>
              </p:cNvPr>
              <p:cNvSpPr/>
              <p:nvPr userDrawn="1"/>
            </p:nvSpPr>
            <p:spPr>
              <a:xfrm>
                <a:off x="3265233" y="1006780"/>
                <a:ext cx="58236" cy="54542"/>
              </a:xfrm>
              <a:custGeom>
                <a:avLst/>
                <a:gdLst>
                  <a:gd name="connsiteX0" fmla="*/ 29120 w 58236"/>
                  <a:gd name="connsiteY0" fmla="*/ 12 h 54542"/>
                  <a:gd name="connsiteX1" fmla="*/ 8642 w 58236"/>
                  <a:gd name="connsiteY1" fmla="*/ 6013 h 54542"/>
                  <a:gd name="connsiteX2" fmla="*/ 164 w 58236"/>
                  <a:gd name="connsiteY2" fmla="*/ 27158 h 54542"/>
                  <a:gd name="connsiteX3" fmla="*/ 8642 w 58236"/>
                  <a:gd name="connsiteY3" fmla="*/ 48399 h 54542"/>
                  <a:gd name="connsiteX4" fmla="*/ 49313 w 58236"/>
                  <a:gd name="connsiteY4" fmla="*/ 48399 h 54542"/>
                  <a:gd name="connsiteX5" fmla="*/ 58076 w 58236"/>
                  <a:gd name="connsiteY5" fmla="*/ 27158 h 54542"/>
                  <a:gd name="connsiteX6" fmla="*/ 49313 w 58236"/>
                  <a:gd name="connsiteY6" fmla="*/ 6013 h 54542"/>
                  <a:gd name="connsiteX7" fmla="*/ 29120 w 58236"/>
                  <a:gd name="connsiteY7" fmla="*/ 12 h 54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36" h="54542">
                    <a:moveTo>
                      <a:pt x="29120" y="12"/>
                    </a:moveTo>
                    <a:cubicBezTo>
                      <a:pt x="21786" y="-179"/>
                      <a:pt x="14642" y="1917"/>
                      <a:pt x="8642" y="6013"/>
                    </a:cubicBezTo>
                    <a:cubicBezTo>
                      <a:pt x="2450" y="11251"/>
                      <a:pt x="-788" y="19157"/>
                      <a:pt x="164" y="27158"/>
                    </a:cubicBezTo>
                    <a:cubicBezTo>
                      <a:pt x="-693" y="35254"/>
                      <a:pt x="2450" y="43160"/>
                      <a:pt x="8642" y="48399"/>
                    </a:cubicBezTo>
                    <a:cubicBezTo>
                      <a:pt x="20929" y="56590"/>
                      <a:pt x="37026" y="56590"/>
                      <a:pt x="49313" y="48399"/>
                    </a:cubicBezTo>
                    <a:cubicBezTo>
                      <a:pt x="55695" y="43160"/>
                      <a:pt x="58934" y="35254"/>
                      <a:pt x="58076" y="27158"/>
                    </a:cubicBezTo>
                    <a:cubicBezTo>
                      <a:pt x="59029" y="19062"/>
                      <a:pt x="55695" y="11156"/>
                      <a:pt x="49313" y="6013"/>
                    </a:cubicBezTo>
                    <a:cubicBezTo>
                      <a:pt x="43408" y="1917"/>
                      <a:pt x="36264" y="-83"/>
                      <a:pt x="29120" y="12"/>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sp>
            <p:nvSpPr>
              <p:cNvPr id="40" name="Полілінія: фігура 39">
                <a:extLst>
                  <a:ext uri="{FF2B5EF4-FFF2-40B4-BE49-F238E27FC236}">
                    <a16:creationId xmlns:a16="http://schemas.microsoft.com/office/drawing/2014/main" id="{7267AB91-FE2B-7F21-118E-A2DF6370F3A5}"/>
                  </a:ext>
                </a:extLst>
              </p:cNvPr>
              <p:cNvSpPr/>
              <p:nvPr userDrawn="1"/>
            </p:nvSpPr>
            <p:spPr>
              <a:xfrm>
                <a:off x="2751047" y="1088326"/>
                <a:ext cx="192786" cy="230885"/>
              </a:xfrm>
              <a:custGeom>
                <a:avLst/>
                <a:gdLst>
                  <a:gd name="connsiteX0" fmla="*/ 170212 w 192786"/>
                  <a:gd name="connsiteY0" fmla="*/ 19050 h 230885"/>
                  <a:gd name="connsiteX1" fmla="*/ 104299 w 192786"/>
                  <a:gd name="connsiteY1" fmla="*/ 0 h 230885"/>
                  <a:gd name="connsiteX2" fmla="*/ 60293 w 192786"/>
                  <a:gd name="connsiteY2" fmla="*/ 5239 h 230885"/>
                  <a:gd name="connsiteX3" fmla="*/ 22479 w 192786"/>
                  <a:gd name="connsiteY3" fmla="*/ 19145 h 230885"/>
                  <a:gd name="connsiteX4" fmla="*/ 39053 w 192786"/>
                  <a:gd name="connsiteY4" fmla="*/ 55245 h 230885"/>
                  <a:gd name="connsiteX5" fmla="*/ 69818 w 192786"/>
                  <a:gd name="connsiteY5" fmla="*/ 43529 h 230885"/>
                  <a:gd name="connsiteX6" fmla="*/ 102299 w 192786"/>
                  <a:gd name="connsiteY6" fmla="*/ 38862 h 230885"/>
                  <a:gd name="connsiteX7" fmla="*/ 131159 w 192786"/>
                  <a:gd name="connsiteY7" fmla="*/ 47911 h 230885"/>
                  <a:gd name="connsiteX8" fmla="*/ 141542 w 192786"/>
                  <a:gd name="connsiteY8" fmla="*/ 78296 h 230885"/>
                  <a:gd name="connsiteX9" fmla="*/ 141542 w 192786"/>
                  <a:gd name="connsiteY9" fmla="*/ 89821 h 230885"/>
                  <a:gd name="connsiteX10" fmla="*/ 102679 w 192786"/>
                  <a:gd name="connsiteY10" fmla="*/ 91059 h 230885"/>
                  <a:gd name="connsiteX11" fmla="*/ 25622 w 192786"/>
                  <a:gd name="connsiteY11" fmla="*/ 110109 h 230885"/>
                  <a:gd name="connsiteX12" fmla="*/ 0 w 192786"/>
                  <a:gd name="connsiteY12" fmla="*/ 161830 h 230885"/>
                  <a:gd name="connsiteX13" fmla="*/ 19908 w 192786"/>
                  <a:gd name="connsiteY13" fmla="*/ 213931 h 230885"/>
                  <a:gd name="connsiteX14" fmla="*/ 69914 w 192786"/>
                  <a:gd name="connsiteY14" fmla="*/ 230791 h 230885"/>
                  <a:gd name="connsiteX15" fmla="*/ 113729 w 192786"/>
                  <a:gd name="connsiteY15" fmla="*/ 222314 h 230885"/>
                  <a:gd name="connsiteX16" fmla="*/ 144304 w 192786"/>
                  <a:gd name="connsiteY16" fmla="*/ 195834 h 230885"/>
                  <a:gd name="connsiteX17" fmla="*/ 145637 w 192786"/>
                  <a:gd name="connsiteY17" fmla="*/ 195834 h 230885"/>
                  <a:gd name="connsiteX18" fmla="*/ 156020 w 192786"/>
                  <a:gd name="connsiteY18" fmla="*/ 226600 h 230885"/>
                  <a:gd name="connsiteX19" fmla="*/ 192786 w 192786"/>
                  <a:gd name="connsiteY19" fmla="*/ 226600 h 230885"/>
                  <a:gd name="connsiteX20" fmla="*/ 192786 w 192786"/>
                  <a:gd name="connsiteY20" fmla="*/ 77248 h 230885"/>
                  <a:gd name="connsiteX21" fmla="*/ 170212 w 192786"/>
                  <a:gd name="connsiteY21" fmla="*/ 18955 h 230885"/>
                  <a:gd name="connsiteX22" fmla="*/ 125349 w 192786"/>
                  <a:gd name="connsiteY22" fmla="*/ 178975 h 230885"/>
                  <a:gd name="connsiteX23" fmla="*/ 87059 w 192786"/>
                  <a:gd name="connsiteY23" fmla="*/ 191643 h 230885"/>
                  <a:gd name="connsiteX24" fmla="*/ 62484 w 192786"/>
                  <a:gd name="connsiteY24" fmla="*/ 184880 h 230885"/>
                  <a:gd name="connsiteX25" fmla="*/ 53150 w 192786"/>
                  <a:gd name="connsiteY25" fmla="*/ 162115 h 230885"/>
                  <a:gd name="connsiteX26" fmla="*/ 66389 w 192786"/>
                  <a:gd name="connsiteY26" fmla="*/ 134017 h 230885"/>
                  <a:gd name="connsiteX27" fmla="*/ 113919 w 192786"/>
                  <a:gd name="connsiteY27" fmla="*/ 122301 h 230885"/>
                  <a:gd name="connsiteX28" fmla="*/ 141256 w 192786"/>
                  <a:gd name="connsiteY28" fmla="*/ 121539 h 230885"/>
                  <a:gd name="connsiteX29" fmla="*/ 141256 w 192786"/>
                  <a:gd name="connsiteY29" fmla="*/ 140684 h 230885"/>
                  <a:gd name="connsiteX30" fmla="*/ 125444 w 192786"/>
                  <a:gd name="connsiteY30" fmla="*/ 179070 h 230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2786" h="230885">
                    <a:moveTo>
                      <a:pt x="170212" y="19050"/>
                    </a:moveTo>
                    <a:cubicBezTo>
                      <a:pt x="155162" y="6382"/>
                      <a:pt x="133255" y="0"/>
                      <a:pt x="104299" y="0"/>
                    </a:cubicBezTo>
                    <a:cubicBezTo>
                      <a:pt x="89535" y="0"/>
                      <a:pt x="74676" y="1715"/>
                      <a:pt x="60293" y="5239"/>
                    </a:cubicBezTo>
                    <a:cubicBezTo>
                      <a:pt x="47244" y="8477"/>
                      <a:pt x="34481" y="13144"/>
                      <a:pt x="22479" y="19145"/>
                    </a:cubicBezTo>
                    <a:lnTo>
                      <a:pt x="39053" y="55245"/>
                    </a:lnTo>
                    <a:cubicBezTo>
                      <a:pt x="49054" y="50673"/>
                      <a:pt x="59341" y="46768"/>
                      <a:pt x="69818" y="43529"/>
                    </a:cubicBezTo>
                    <a:cubicBezTo>
                      <a:pt x="80391" y="40386"/>
                      <a:pt x="91345" y="38767"/>
                      <a:pt x="102299" y="38862"/>
                    </a:cubicBezTo>
                    <a:cubicBezTo>
                      <a:pt x="112681" y="38290"/>
                      <a:pt x="122968" y="41434"/>
                      <a:pt x="131159" y="47911"/>
                    </a:cubicBezTo>
                    <a:cubicBezTo>
                      <a:pt x="138017" y="53911"/>
                      <a:pt x="141542" y="64103"/>
                      <a:pt x="141542" y="78296"/>
                    </a:cubicBezTo>
                    <a:lnTo>
                      <a:pt x="141542" y="89821"/>
                    </a:lnTo>
                    <a:lnTo>
                      <a:pt x="102679" y="91059"/>
                    </a:lnTo>
                    <a:cubicBezTo>
                      <a:pt x="68294" y="92202"/>
                      <a:pt x="42672" y="98488"/>
                      <a:pt x="25622" y="110109"/>
                    </a:cubicBezTo>
                    <a:cubicBezTo>
                      <a:pt x="8573" y="121634"/>
                      <a:pt x="0" y="138303"/>
                      <a:pt x="0" y="161830"/>
                    </a:cubicBezTo>
                    <a:cubicBezTo>
                      <a:pt x="0" y="185356"/>
                      <a:pt x="6668" y="202692"/>
                      <a:pt x="19908" y="213931"/>
                    </a:cubicBezTo>
                    <a:cubicBezTo>
                      <a:pt x="33909" y="225457"/>
                      <a:pt x="51721" y="231457"/>
                      <a:pt x="69914" y="230791"/>
                    </a:cubicBezTo>
                    <a:cubicBezTo>
                      <a:pt x="84963" y="231457"/>
                      <a:pt x="100013" y="228600"/>
                      <a:pt x="113729" y="222314"/>
                    </a:cubicBezTo>
                    <a:cubicBezTo>
                      <a:pt x="125635" y="215741"/>
                      <a:pt x="136017" y="206693"/>
                      <a:pt x="144304" y="195834"/>
                    </a:cubicBezTo>
                    <a:lnTo>
                      <a:pt x="145637" y="195834"/>
                    </a:lnTo>
                    <a:lnTo>
                      <a:pt x="156020" y="226600"/>
                    </a:lnTo>
                    <a:lnTo>
                      <a:pt x="192786" y="226600"/>
                    </a:lnTo>
                    <a:lnTo>
                      <a:pt x="192786" y="77248"/>
                    </a:lnTo>
                    <a:cubicBezTo>
                      <a:pt x="192786" y="51054"/>
                      <a:pt x="185261" y="31718"/>
                      <a:pt x="170212" y="18955"/>
                    </a:cubicBezTo>
                    <a:close/>
                    <a:moveTo>
                      <a:pt x="125349" y="178975"/>
                    </a:moveTo>
                    <a:cubicBezTo>
                      <a:pt x="114491" y="187643"/>
                      <a:pt x="100870" y="192119"/>
                      <a:pt x="87059" y="191643"/>
                    </a:cubicBezTo>
                    <a:cubicBezTo>
                      <a:pt x="78296" y="192024"/>
                      <a:pt x="69723" y="189738"/>
                      <a:pt x="62484" y="184880"/>
                    </a:cubicBezTo>
                    <a:cubicBezTo>
                      <a:pt x="55721" y="179261"/>
                      <a:pt x="52292" y="170783"/>
                      <a:pt x="53150" y="162115"/>
                    </a:cubicBezTo>
                    <a:cubicBezTo>
                      <a:pt x="52769" y="151162"/>
                      <a:pt x="57626" y="140684"/>
                      <a:pt x="66389" y="134017"/>
                    </a:cubicBezTo>
                    <a:cubicBezTo>
                      <a:pt x="75248" y="127063"/>
                      <a:pt x="91059" y="123063"/>
                      <a:pt x="113919" y="122301"/>
                    </a:cubicBezTo>
                    <a:lnTo>
                      <a:pt x="141256" y="121539"/>
                    </a:lnTo>
                    <a:lnTo>
                      <a:pt x="141256" y="140684"/>
                    </a:lnTo>
                    <a:cubicBezTo>
                      <a:pt x="142208" y="155162"/>
                      <a:pt x="136398" y="169354"/>
                      <a:pt x="125444" y="179070"/>
                    </a:cubicBezTo>
                    <a:close/>
                  </a:path>
                </a:pathLst>
              </a:custGeom>
              <a:solidFill>
                <a:srgbClr val="1B2CC0"/>
              </a:solidFill>
              <a:ln w="952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LID4096"/>
              </a:p>
            </p:txBody>
          </p:sp>
        </p:grpSp>
      </p:grpSp>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dt="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ilo.org/global/topics/safety-and-health-at-work/resources-library/publications/WCMS_346714/lang--en/index.ht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537" y="3396889"/>
            <a:ext cx="9215437" cy="608525"/>
          </a:xfrm>
        </p:spPr>
        <p:txBody>
          <a:bodyPr/>
          <a:lstStyle/>
          <a:p>
            <a:r>
              <a:rPr lang="uk-UA" dirty="0"/>
              <a:t>Безпека та здоров’я на роботі</a:t>
            </a:r>
            <a:endParaRPr lang="en-GB" dirty="0"/>
          </a:p>
        </p:txBody>
      </p:sp>
      <p:sp>
        <p:nvSpPr>
          <p:cNvPr id="3" name="Subtitle 2"/>
          <p:cNvSpPr>
            <a:spLocks noGrp="1"/>
          </p:cNvSpPr>
          <p:nvPr>
            <p:ph type="subTitle" idx="1"/>
          </p:nvPr>
        </p:nvSpPr>
        <p:spPr>
          <a:xfrm>
            <a:off x="504160" y="2041094"/>
            <a:ext cx="6164302" cy="1177464"/>
          </a:xfrm>
        </p:spPr>
        <p:txBody>
          <a:bodyPr/>
          <a:lstStyle/>
          <a:p>
            <a:pPr>
              <a:lnSpc>
                <a:spcPct val="95000"/>
              </a:lnSpc>
              <a:spcAft>
                <a:spcPts val="3000"/>
              </a:spcAft>
            </a:pPr>
            <a:r>
              <a:rPr lang="uk-UA" sz="2400" dirty="0">
                <a:latin typeface="Arial" panose="020B0604020202020204" pitchFamily="34" charset="0"/>
              </a:rPr>
              <a:t>Навчальний курс МОП </a:t>
            </a:r>
            <a:br>
              <a:rPr lang="uk-UA" sz="2400" dirty="0">
                <a:latin typeface="Arial" panose="020B0604020202020204" pitchFamily="34" charset="0"/>
              </a:rPr>
            </a:br>
            <a:r>
              <a:rPr lang="uk-UA" sz="2400" dirty="0">
                <a:latin typeface="Arial" panose="020B0604020202020204" pitchFamily="34" charset="0"/>
              </a:rPr>
              <a:t>«Розбудова сучасних і ефективних систем інспекції праці»</a:t>
            </a:r>
            <a:endParaRPr lang="en-GB" sz="2400" dirty="0">
              <a:latin typeface="Arial" panose="020B0604020202020204" pitchFamily="34" charset="0"/>
            </a:endParaRPr>
          </a:p>
        </p:txBody>
      </p:sp>
      <p:grpSp>
        <p:nvGrpSpPr>
          <p:cNvPr id="56" name="Group 55"/>
          <p:cNvGrpSpPr/>
          <p:nvPr/>
        </p:nvGrpSpPr>
        <p:grpSpPr>
          <a:xfrm>
            <a:off x="2897188" y="-4259"/>
            <a:ext cx="9294813" cy="4835021"/>
            <a:chOff x="2897187" y="14287"/>
            <a:chExt cx="9280526" cy="4827589"/>
          </a:xfrm>
        </p:grpSpPr>
        <p:sp>
          <p:nvSpPr>
            <p:cNvPr id="34" name="Freeform 27"/>
            <p:cNvSpPr>
              <a:spLocks/>
            </p:cNvSpPr>
            <p:nvPr/>
          </p:nvSpPr>
          <p:spPr bwMode="auto">
            <a:xfrm>
              <a:off x="9399588" y="3224213"/>
              <a:ext cx="920750" cy="1062038"/>
            </a:xfrm>
            <a:custGeom>
              <a:avLst/>
              <a:gdLst>
                <a:gd name="T0" fmla="*/ 0 w 2552"/>
                <a:gd name="T1" fmla="*/ 1473 h 2942"/>
                <a:gd name="T2" fmla="*/ 2552 w 2552"/>
                <a:gd name="T3" fmla="*/ 0 h 2942"/>
                <a:gd name="T4" fmla="*/ 2552 w 2552"/>
                <a:gd name="T5" fmla="*/ 2942 h 2942"/>
                <a:gd name="T6" fmla="*/ 0 w 2552"/>
                <a:gd name="T7" fmla="*/ 1473 h 2942"/>
              </a:gdLst>
              <a:ahLst/>
              <a:cxnLst>
                <a:cxn ang="0">
                  <a:pos x="T0" y="T1"/>
                </a:cxn>
                <a:cxn ang="0">
                  <a:pos x="T2" y="T3"/>
                </a:cxn>
                <a:cxn ang="0">
                  <a:pos x="T4" y="T5"/>
                </a:cxn>
                <a:cxn ang="0">
                  <a:pos x="T6" y="T7"/>
                </a:cxn>
              </a:cxnLst>
              <a:rect l="0" t="0" r="r" b="b"/>
              <a:pathLst>
                <a:path w="2552" h="2942">
                  <a:moveTo>
                    <a:pt x="0" y="1473"/>
                  </a:moveTo>
                  <a:lnTo>
                    <a:pt x="2552" y="0"/>
                  </a:lnTo>
                  <a:lnTo>
                    <a:pt x="2552" y="2942"/>
                  </a:lnTo>
                  <a:lnTo>
                    <a:pt x="0" y="14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 name="Freeform 5"/>
            <p:cNvSpPr>
              <a:spLocks/>
            </p:cNvSpPr>
            <p:nvPr/>
          </p:nvSpPr>
          <p:spPr bwMode="auto">
            <a:xfrm>
              <a:off x="2897187" y="14287"/>
              <a:ext cx="9280524" cy="1074621"/>
            </a:xfrm>
            <a:custGeom>
              <a:avLst/>
              <a:gdLst>
                <a:gd name="T0" fmla="*/ 5160 w 25674"/>
                <a:gd name="T1" fmla="*/ 2976 h 2976"/>
                <a:gd name="T2" fmla="*/ 25674 w 25674"/>
                <a:gd name="T3" fmla="*/ 2976 h 2976"/>
                <a:gd name="T4" fmla="*/ 25674 w 25674"/>
                <a:gd name="T5" fmla="*/ 0 h 2976"/>
                <a:gd name="T6" fmla="*/ 0 w 25674"/>
                <a:gd name="T7" fmla="*/ 0 h 2976"/>
                <a:gd name="T8" fmla="*/ 0 w 25674"/>
                <a:gd name="T9" fmla="*/ 6 h 2976"/>
                <a:gd name="T10" fmla="*/ 5160 w 25674"/>
                <a:gd name="T11" fmla="*/ 2976 h 2976"/>
              </a:gdLst>
              <a:ahLst/>
              <a:cxnLst>
                <a:cxn ang="0">
                  <a:pos x="T0" y="T1"/>
                </a:cxn>
                <a:cxn ang="0">
                  <a:pos x="T2" y="T3"/>
                </a:cxn>
                <a:cxn ang="0">
                  <a:pos x="T4" y="T5"/>
                </a:cxn>
                <a:cxn ang="0">
                  <a:pos x="T6" y="T7"/>
                </a:cxn>
                <a:cxn ang="0">
                  <a:pos x="T8" y="T9"/>
                </a:cxn>
                <a:cxn ang="0">
                  <a:pos x="T10" y="T11"/>
                </a:cxn>
              </a:cxnLst>
              <a:rect l="0" t="0" r="r" b="b"/>
              <a:pathLst>
                <a:path w="25674" h="2976">
                  <a:moveTo>
                    <a:pt x="5160" y="2976"/>
                  </a:moveTo>
                  <a:lnTo>
                    <a:pt x="25674" y="2976"/>
                  </a:lnTo>
                  <a:lnTo>
                    <a:pt x="25674" y="0"/>
                  </a:lnTo>
                  <a:lnTo>
                    <a:pt x="0" y="0"/>
                  </a:lnTo>
                  <a:lnTo>
                    <a:pt x="0" y="6"/>
                  </a:lnTo>
                  <a:lnTo>
                    <a:pt x="5160" y="2976"/>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 name="Freeform 6"/>
            <p:cNvSpPr>
              <a:spLocks/>
            </p:cNvSpPr>
            <p:nvPr/>
          </p:nvSpPr>
          <p:spPr bwMode="auto">
            <a:xfrm>
              <a:off x="7534275" y="1090613"/>
              <a:ext cx="928688"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4" name="Freeform 7"/>
            <p:cNvSpPr>
              <a:spLocks/>
            </p:cNvSpPr>
            <p:nvPr/>
          </p:nvSpPr>
          <p:spPr bwMode="auto">
            <a:xfrm>
              <a:off x="6605588" y="20638"/>
              <a:ext cx="1857375" cy="2141538"/>
            </a:xfrm>
            <a:custGeom>
              <a:avLst/>
              <a:gdLst>
                <a:gd name="T0" fmla="*/ 5143 w 5143"/>
                <a:gd name="T1" fmla="*/ 2969 h 5938"/>
                <a:gd name="T2" fmla="*/ 0 w 5143"/>
                <a:gd name="T3" fmla="*/ 0 h 5938"/>
                <a:gd name="T4" fmla="*/ 0 w 5143"/>
                <a:gd name="T5" fmla="*/ 5938 h 5938"/>
                <a:gd name="T6" fmla="*/ 5143 w 5143"/>
                <a:gd name="T7" fmla="*/ 2969 h 5938"/>
              </a:gdLst>
              <a:ahLst/>
              <a:cxnLst>
                <a:cxn ang="0">
                  <a:pos x="T0" y="T1"/>
                </a:cxn>
                <a:cxn ang="0">
                  <a:pos x="T2" y="T3"/>
                </a:cxn>
                <a:cxn ang="0">
                  <a:pos x="T4" y="T5"/>
                </a:cxn>
                <a:cxn ang="0">
                  <a:pos x="T6" y="T7"/>
                </a:cxn>
              </a:cxnLst>
              <a:rect l="0" t="0" r="r" b="b"/>
              <a:pathLst>
                <a:path w="5143" h="5938">
                  <a:moveTo>
                    <a:pt x="5143" y="2969"/>
                  </a:moveTo>
                  <a:lnTo>
                    <a:pt x="0" y="0"/>
                  </a:lnTo>
                  <a:lnTo>
                    <a:pt x="0" y="5938"/>
                  </a:lnTo>
                  <a:lnTo>
                    <a:pt x="5143"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8"/>
            <p:cNvSpPr>
              <a:spLocks/>
            </p:cNvSpPr>
            <p:nvPr/>
          </p:nvSpPr>
          <p:spPr bwMode="auto">
            <a:xfrm>
              <a:off x="7534275" y="1625600"/>
              <a:ext cx="928688" cy="1071563"/>
            </a:xfrm>
            <a:custGeom>
              <a:avLst/>
              <a:gdLst>
                <a:gd name="T0" fmla="*/ 2571 w 2571"/>
                <a:gd name="T1" fmla="*/ 1484 h 2969"/>
                <a:gd name="T2" fmla="*/ 0 w 2571"/>
                <a:gd name="T3" fmla="*/ 0 h 2969"/>
                <a:gd name="T4" fmla="*/ 0 w 2571"/>
                <a:gd name="T5" fmla="*/ 2969 h 2969"/>
                <a:gd name="T6" fmla="*/ 2571 w 2571"/>
                <a:gd name="T7" fmla="*/ 1484 h 2969"/>
              </a:gdLst>
              <a:ahLst/>
              <a:cxnLst>
                <a:cxn ang="0">
                  <a:pos x="T0" y="T1"/>
                </a:cxn>
                <a:cxn ang="0">
                  <a:pos x="T2" y="T3"/>
                </a:cxn>
                <a:cxn ang="0">
                  <a:pos x="T4" y="T5"/>
                </a:cxn>
                <a:cxn ang="0">
                  <a:pos x="T6" y="T7"/>
                </a:cxn>
              </a:cxnLst>
              <a:rect l="0" t="0" r="r" b="b"/>
              <a:pathLst>
                <a:path w="2571" h="2969">
                  <a:moveTo>
                    <a:pt x="2571" y="1484"/>
                  </a:moveTo>
                  <a:lnTo>
                    <a:pt x="0" y="0"/>
                  </a:lnTo>
                  <a:lnTo>
                    <a:pt x="0" y="2969"/>
                  </a:lnTo>
                  <a:lnTo>
                    <a:pt x="2571" y="1484"/>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9"/>
            <p:cNvSpPr>
              <a:spLocks/>
            </p:cNvSpPr>
            <p:nvPr/>
          </p:nvSpPr>
          <p:spPr bwMode="auto">
            <a:xfrm>
              <a:off x="6605588"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10"/>
            <p:cNvSpPr>
              <a:spLocks/>
            </p:cNvSpPr>
            <p:nvPr/>
          </p:nvSpPr>
          <p:spPr bwMode="auto">
            <a:xfrm>
              <a:off x="4749800" y="20638"/>
              <a:ext cx="1855788" cy="1600200"/>
            </a:xfrm>
            <a:custGeom>
              <a:avLst/>
              <a:gdLst>
                <a:gd name="T0" fmla="*/ 5142 w 5142"/>
                <a:gd name="T1" fmla="*/ 2969 h 4437"/>
                <a:gd name="T2" fmla="*/ 0 w 5142"/>
                <a:gd name="T3" fmla="*/ 0 h 4437"/>
                <a:gd name="T4" fmla="*/ 0 w 5142"/>
                <a:gd name="T5" fmla="*/ 2942 h 4437"/>
                <a:gd name="T6" fmla="*/ 2598 w 5142"/>
                <a:gd name="T7" fmla="*/ 4437 h 4437"/>
                <a:gd name="T8" fmla="*/ 5142 w 5142"/>
                <a:gd name="T9" fmla="*/ 2969 h 4437"/>
              </a:gdLst>
              <a:ahLst/>
              <a:cxnLst>
                <a:cxn ang="0">
                  <a:pos x="T0" y="T1"/>
                </a:cxn>
                <a:cxn ang="0">
                  <a:pos x="T2" y="T3"/>
                </a:cxn>
                <a:cxn ang="0">
                  <a:pos x="T4" y="T5"/>
                </a:cxn>
                <a:cxn ang="0">
                  <a:pos x="T6" y="T7"/>
                </a:cxn>
                <a:cxn ang="0">
                  <a:pos x="T8" y="T9"/>
                </a:cxn>
              </a:cxnLst>
              <a:rect l="0" t="0" r="r" b="b"/>
              <a:pathLst>
                <a:path w="5142" h="4437">
                  <a:moveTo>
                    <a:pt x="5142" y="2969"/>
                  </a:moveTo>
                  <a:lnTo>
                    <a:pt x="0" y="0"/>
                  </a:lnTo>
                  <a:lnTo>
                    <a:pt x="0" y="2942"/>
                  </a:lnTo>
                  <a:lnTo>
                    <a:pt x="2598" y="4437"/>
                  </a:lnTo>
                  <a:lnTo>
                    <a:pt x="5142"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11"/>
            <p:cNvSpPr>
              <a:spLocks/>
            </p:cNvSpPr>
            <p:nvPr/>
          </p:nvSpPr>
          <p:spPr bwMode="auto">
            <a:xfrm>
              <a:off x="8462963" y="20638"/>
              <a:ext cx="1857375"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12"/>
            <p:cNvSpPr>
              <a:spLocks/>
            </p:cNvSpPr>
            <p:nvPr/>
          </p:nvSpPr>
          <p:spPr bwMode="auto">
            <a:xfrm>
              <a:off x="9390063" y="1624013"/>
              <a:ext cx="928688" cy="1071563"/>
            </a:xfrm>
            <a:custGeom>
              <a:avLst/>
              <a:gdLst>
                <a:gd name="T0" fmla="*/ 0 w 2571"/>
                <a:gd name="T1" fmla="*/ 2969 h 2969"/>
                <a:gd name="T2" fmla="*/ 2571 w 2571"/>
                <a:gd name="T3" fmla="*/ 1484 h 2969"/>
                <a:gd name="T4" fmla="*/ 0 w 2571"/>
                <a:gd name="T5" fmla="*/ 0 h 2969"/>
                <a:gd name="T6" fmla="*/ 0 w 2571"/>
                <a:gd name="T7" fmla="*/ 2969 h 2969"/>
              </a:gdLst>
              <a:ahLst/>
              <a:cxnLst>
                <a:cxn ang="0">
                  <a:pos x="T0" y="T1"/>
                </a:cxn>
                <a:cxn ang="0">
                  <a:pos x="T2" y="T3"/>
                </a:cxn>
                <a:cxn ang="0">
                  <a:pos x="T4" y="T5"/>
                </a:cxn>
                <a:cxn ang="0">
                  <a:pos x="T6" y="T7"/>
                </a:cxn>
              </a:cxnLst>
              <a:rect l="0" t="0" r="r" b="b"/>
              <a:pathLst>
                <a:path w="2571" h="2969">
                  <a:moveTo>
                    <a:pt x="0" y="2969"/>
                  </a:moveTo>
                  <a:lnTo>
                    <a:pt x="2571"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3"/>
            <p:cNvSpPr>
              <a:spLocks/>
            </p:cNvSpPr>
            <p:nvPr/>
          </p:nvSpPr>
          <p:spPr bwMode="auto">
            <a:xfrm>
              <a:off x="8462963" y="2162175"/>
              <a:ext cx="928688" cy="1069975"/>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4"/>
            <p:cNvSpPr>
              <a:spLocks/>
            </p:cNvSpPr>
            <p:nvPr/>
          </p:nvSpPr>
          <p:spPr bwMode="auto">
            <a:xfrm>
              <a:off x="8462963" y="1090613"/>
              <a:ext cx="928688" cy="1071563"/>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5"/>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6"/>
            <p:cNvSpPr>
              <a:spLocks/>
            </p:cNvSpPr>
            <p:nvPr/>
          </p:nvSpPr>
          <p:spPr bwMode="auto">
            <a:xfrm>
              <a:off x="5686425" y="1090613"/>
              <a:ext cx="920750" cy="1058863"/>
            </a:xfrm>
            <a:custGeom>
              <a:avLst/>
              <a:gdLst>
                <a:gd name="T0" fmla="*/ 2547 w 2547"/>
                <a:gd name="T1" fmla="*/ 2937 h 2937"/>
                <a:gd name="T2" fmla="*/ 2547 w 2547"/>
                <a:gd name="T3" fmla="*/ 0 h 2937"/>
                <a:gd name="T4" fmla="*/ 0 w 2547"/>
                <a:gd name="T5" fmla="*/ 1471 h 2937"/>
                <a:gd name="T6" fmla="*/ 2547 w 2547"/>
                <a:gd name="T7" fmla="*/ 2937 h 2937"/>
              </a:gdLst>
              <a:ahLst/>
              <a:cxnLst>
                <a:cxn ang="0">
                  <a:pos x="T0" y="T1"/>
                </a:cxn>
                <a:cxn ang="0">
                  <a:pos x="T2" y="T3"/>
                </a:cxn>
                <a:cxn ang="0">
                  <a:pos x="T4" y="T5"/>
                </a:cxn>
                <a:cxn ang="0">
                  <a:pos x="T6" y="T7"/>
                </a:cxn>
              </a:cxnLst>
              <a:rect l="0" t="0" r="r" b="b"/>
              <a:pathLst>
                <a:path w="2547" h="2937">
                  <a:moveTo>
                    <a:pt x="2547" y="2937"/>
                  </a:moveTo>
                  <a:lnTo>
                    <a:pt x="2547" y="0"/>
                  </a:lnTo>
                  <a:lnTo>
                    <a:pt x="0" y="1471"/>
                  </a:lnTo>
                  <a:lnTo>
                    <a:pt x="2547" y="29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7"/>
            <p:cNvSpPr>
              <a:spLocks/>
            </p:cNvSpPr>
            <p:nvPr/>
          </p:nvSpPr>
          <p:spPr bwMode="auto">
            <a:xfrm>
              <a:off x="8462963" y="1624013"/>
              <a:ext cx="928688" cy="1071563"/>
            </a:xfrm>
            <a:custGeom>
              <a:avLst/>
              <a:gdLst>
                <a:gd name="T0" fmla="*/ 0 w 2571"/>
                <a:gd name="T1" fmla="*/ 1484 h 2969"/>
                <a:gd name="T2" fmla="*/ 2571 w 2571"/>
                <a:gd name="T3" fmla="*/ 2969 h 2969"/>
                <a:gd name="T4" fmla="*/ 2571 w 2571"/>
                <a:gd name="T5" fmla="*/ 0 h 2969"/>
                <a:gd name="T6" fmla="*/ 0 w 2571"/>
                <a:gd name="T7" fmla="*/ 1484 h 2969"/>
              </a:gdLst>
              <a:ahLst/>
              <a:cxnLst>
                <a:cxn ang="0">
                  <a:pos x="T0" y="T1"/>
                </a:cxn>
                <a:cxn ang="0">
                  <a:pos x="T2" y="T3"/>
                </a:cxn>
                <a:cxn ang="0">
                  <a:pos x="T4" y="T5"/>
                </a:cxn>
                <a:cxn ang="0">
                  <a:pos x="T6" y="T7"/>
                </a:cxn>
              </a:cxnLst>
              <a:rect l="0" t="0" r="r" b="b"/>
              <a:pathLst>
                <a:path w="2571" h="2969">
                  <a:moveTo>
                    <a:pt x="0" y="1484"/>
                  </a:moveTo>
                  <a:lnTo>
                    <a:pt x="2571" y="2969"/>
                  </a:lnTo>
                  <a:lnTo>
                    <a:pt x="2571"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8"/>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9"/>
            <p:cNvSpPr>
              <a:spLocks/>
            </p:cNvSpPr>
            <p:nvPr/>
          </p:nvSpPr>
          <p:spPr bwMode="auto">
            <a:xfrm>
              <a:off x="9393238" y="2162175"/>
              <a:ext cx="927100" cy="1069975"/>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20"/>
            <p:cNvSpPr>
              <a:spLocks/>
            </p:cNvSpPr>
            <p:nvPr/>
          </p:nvSpPr>
          <p:spPr bwMode="auto">
            <a:xfrm>
              <a:off x="10323513" y="37703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9"/>
            <p:cNvSpPr>
              <a:spLocks/>
            </p:cNvSpPr>
            <p:nvPr/>
          </p:nvSpPr>
          <p:spPr bwMode="auto">
            <a:xfrm>
              <a:off x="10321925" y="20638"/>
              <a:ext cx="1855788"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0"/>
            <p:cNvSpPr>
              <a:spLocks/>
            </p:cNvSpPr>
            <p:nvPr/>
          </p:nvSpPr>
          <p:spPr bwMode="auto">
            <a:xfrm>
              <a:off x="11249025" y="1624013"/>
              <a:ext cx="928688" cy="1071563"/>
            </a:xfrm>
            <a:custGeom>
              <a:avLst/>
              <a:gdLst>
                <a:gd name="T0" fmla="*/ 0 w 2572"/>
                <a:gd name="T1" fmla="*/ 2969 h 2969"/>
                <a:gd name="T2" fmla="*/ 2572 w 2572"/>
                <a:gd name="T3" fmla="*/ 1484 h 2969"/>
                <a:gd name="T4" fmla="*/ 0 w 2572"/>
                <a:gd name="T5" fmla="*/ 0 h 2969"/>
                <a:gd name="T6" fmla="*/ 0 w 2572"/>
                <a:gd name="T7" fmla="*/ 2969 h 2969"/>
              </a:gdLst>
              <a:ahLst/>
              <a:cxnLst>
                <a:cxn ang="0">
                  <a:pos x="T0" y="T1"/>
                </a:cxn>
                <a:cxn ang="0">
                  <a:pos x="T2" y="T3"/>
                </a:cxn>
                <a:cxn ang="0">
                  <a:pos x="T4" y="T5"/>
                </a:cxn>
                <a:cxn ang="0">
                  <a:pos x="T6" y="T7"/>
                </a:cxn>
              </a:cxnLst>
              <a:rect l="0" t="0" r="r" b="b"/>
              <a:pathLst>
                <a:path w="2572" h="2969">
                  <a:moveTo>
                    <a:pt x="0" y="2969"/>
                  </a:moveTo>
                  <a:lnTo>
                    <a:pt x="2572"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1"/>
            <p:cNvSpPr>
              <a:spLocks/>
            </p:cNvSpPr>
            <p:nvPr/>
          </p:nvSpPr>
          <p:spPr bwMode="auto">
            <a:xfrm>
              <a:off x="10321925" y="2162175"/>
              <a:ext cx="928688" cy="1069975"/>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2"/>
            <p:cNvSpPr>
              <a:spLocks/>
            </p:cNvSpPr>
            <p:nvPr/>
          </p:nvSpPr>
          <p:spPr bwMode="auto">
            <a:xfrm>
              <a:off x="10321925"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3"/>
            <p:cNvSpPr>
              <a:spLocks/>
            </p:cNvSpPr>
            <p:nvPr/>
          </p:nvSpPr>
          <p:spPr bwMode="auto">
            <a:xfrm>
              <a:off x="11249025" y="1090613"/>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4"/>
            <p:cNvSpPr>
              <a:spLocks/>
            </p:cNvSpPr>
            <p:nvPr/>
          </p:nvSpPr>
          <p:spPr bwMode="auto">
            <a:xfrm>
              <a:off x="11249025" y="2162175"/>
              <a:ext cx="928688" cy="1069975"/>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35"/>
            <p:cNvSpPr>
              <a:spLocks/>
            </p:cNvSpPr>
            <p:nvPr/>
          </p:nvSpPr>
          <p:spPr bwMode="auto">
            <a:xfrm>
              <a:off x="10321925" y="16240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36"/>
            <p:cNvSpPr>
              <a:spLocks/>
            </p:cNvSpPr>
            <p:nvPr/>
          </p:nvSpPr>
          <p:spPr bwMode="auto">
            <a:xfrm>
              <a:off x="11249025" y="3238500"/>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37"/>
            <p:cNvSpPr>
              <a:spLocks/>
            </p:cNvSpPr>
            <p:nvPr/>
          </p:nvSpPr>
          <p:spPr bwMode="auto">
            <a:xfrm>
              <a:off x="10321925" y="2152650"/>
              <a:ext cx="1855788" cy="2143125"/>
            </a:xfrm>
            <a:custGeom>
              <a:avLst/>
              <a:gdLst>
                <a:gd name="T0" fmla="*/ 0 w 5143"/>
                <a:gd name="T1" fmla="*/ 0 h 5938"/>
                <a:gd name="T2" fmla="*/ 5143 w 5143"/>
                <a:gd name="T3" fmla="*/ 2969 h 5938"/>
                <a:gd name="T4" fmla="*/ 0 w 5143"/>
                <a:gd name="T5" fmla="*/ 5938 h 5938"/>
                <a:gd name="T6" fmla="*/ 0 w 5143"/>
                <a:gd name="T7" fmla="*/ 0 h 5938"/>
              </a:gdLst>
              <a:ahLst/>
              <a:cxnLst>
                <a:cxn ang="0">
                  <a:pos x="T0" y="T1"/>
                </a:cxn>
                <a:cxn ang="0">
                  <a:pos x="T2" y="T3"/>
                </a:cxn>
                <a:cxn ang="0">
                  <a:pos x="T4" y="T5"/>
                </a:cxn>
                <a:cxn ang="0">
                  <a:pos x="T6" y="T7"/>
                </a:cxn>
              </a:cxnLst>
              <a:rect l="0" t="0" r="r" b="b"/>
              <a:pathLst>
                <a:path w="5143" h="5938">
                  <a:moveTo>
                    <a:pt x="0" y="0"/>
                  </a:moveTo>
                  <a:lnTo>
                    <a:pt x="5143" y="2969"/>
                  </a:lnTo>
                  <a:lnTo>
                    <a:pt x="0" y="5938"/>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38"/>
            <p:cNvSpPr>
              <a:spLocks/>
            </p:cNvSpPr>
            <p:nvPr/>
          </p:nvSpPr>
          <p:spPr bwMode="auto">
            <a:xfrm>
              <a:off x="11249025" y="3762375"/>
              <a:ext cx="928688" cy="1071563"/>
            </a:xfrm>
            <a:custGeom>
              <a:avLst/>
              <a:gdLst>
                <a:gd name="T0" fmla="*/ 0 w 2572"/>
                <a:gd name="T1" fmla="*/ 0 h 2969"/>
                <a:gd name="T2" fmla="*/ 2572 w 2572"/>
                <a:gd name="T3" fmla="*/ 1485 h 2969"/>
                <a:gd name="T4" fmla="*/ 0 w 2572"/>
                <a:gd name="T5" fmla="*/ 2969 h 2969"/>
                <a:gd name="T6" fmla="*/ 0 w 2572"/>
                <a:gd name="T7" fmla="*/ 0 h 2969"/>
              </a:gdLst>
              <a:ahLst/>
              <a:cxnLst>
                <a:cxn ang="0">
                  <a:pos x="T0" y="T1"/>
                </a:cxn>
                <a:cxn ang="0">
                  <a:pos x="T2" y="T3"/>
                </a:cxn>
                <a:cxn ang="0">
                  <a:pos x="T4" y="T5"/>
                </a:cxn>
                <a:cxn ang="0">
                  <a:pos x="T6" y="T7"/>
                </a:cxn>
              </a:cxnLst>
              <a:rect l="0" t="0" r="r" b="b"/>
              <a:pathLst>
                <a:path w="2572" h="2969">
                  <a:moveTo>
                    <a:pt x="0" y="0"/>
                  </a:moveTo>
                  <a:lnTo>
                    <a:pt x="2572" y="1485"/>
                  </a:lnTo>
                  <a:lnTo>
                    <a:pt x="0" y="2969"/>
                  </a:lnTo>
                  <a:lnTo>
                    <a:pt x="0" y="0"/>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39"/>
            <p:cNvSpPr>
              <a:spLocks/>
            </p:cNvSpPr>
            <p:nvPr/>
          </p:nvSpPr>
          <p:spPr bwMode="auto">
            <a:xfrm>
              <a:off x="10321925" y="2162175"/>
              <a:ext cx="928688" cy="1069975"/>
            </a:xfrm>
            <a:custGeom>
              <a:avLst/>
              <a:gdLst>
                <a:gd name="T0" fmla="*/ 2572 w 2572"/>
                <a:gd name="T1" fmla="*/ 1485 h 2969"/>
                <a:gd name="T2" fmla="*/ 0 w 2572"/>
                <a:gd name="T3" fmla="*/ 2969 h 2969"/>
                <a:gd name="T4" fmla="*/ 0 w 2572"/>
                <a:gd name="T5" fmla="*/ 0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2969"/>
                  </a:lnTo>
                  <a:lnTo>
                    <a:pt x="0" y="0"/>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0"/>
            <p:cNvSpPr>
              <a:spLocks/>
            </p:cNvSpPr>
            <p:nvPr/>
          </p:nvSpPr>
          <p:spPr bwMode="auto">
            <a:xfrm>
              <a:off x="10321925" y="1616075"/>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41"/>
            <p:cNvSpPr>
              <a:spLocks/>
            </p:cNvSpPr>
            <p:nvPr/>
          </p:nvSpPr>
          <p:spPr bwMode="auto">
            <a:xfrm>
              <a:off x="11249025" y="3224213"/>
              <a:ext cx="928688" cy="1071563"/>
            </a:xfrm>
            <a:custGeom>
              <a:avLst/>
              <a:gdLst>
                <a:gd name="T0" fmla="*/ 0 w 2572"/>
                <a:gd name="T1" fmla="*/ 1484 h 2969"/>
                <a:gd name="T2" fmla="*/ 2572 w 2572"/>
                <a:gd name="T3" fmla="*/ 0 h 2969"/>
                <a:gd name="T4" fmla="*/ 2572 w 2572"/>
                <a:gd name="T5" fmla="*/ 2969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0"/>
                  </a:lnTo>
                  <a:lnTo>
                    <a:pt x="2572" y="2969"/>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42"/>
            <p:cNvSpPr>
              <a:spLocks/>
            </p:cNvSpPr>
            <p:nvPr/>
          </p:nvSpPr>
          <p:spPr bwMode="auto">
            <a:xfrm>
              <a:off x="11249025" y="2147888"/>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0" name="Freeform 43"/>
            <p:cNvSpPr>
              <a:spLocks/>
            </p:cNvSpPr>
            <p:nvPr/>
          </p:nvSpPr>
          <p:spPr bwMode="auto">
            <a:xfrm>
              <a:off x="9391650" y="2147888"/>
              <a:ext cx="928688" cy="1071563"/>
            </a:xfrm>
            <a:custGeom>
              <a:avLst/>
              <a:gdLst>
                <a:gd name="T0" fmla="*/ 0 w 2571"/>
                <a:gd name="T1" fmla="*/ 1485 h 2969"/>
                <a:gd name="T2" fmla="*/ 2571 w 2571"/>
                <a:gd name="T3" fmla="*/ 0 h 2969"/>
                <a:gd name="T4" fmla="*/ 2571 w 2571"/>
                <a:gd name="T5" fmla="*/ 2969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0"/>
                  </a:lnTo>
                  <a:lnTo>
                    <a:pt x="2571"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3" name="Freeform 46"/>
            <p:cNvSpPr>
              <a:spLocks/>
            </p:cNvSpPr>
            <p:nvPr/>
          </p:nvSpPr>
          <p:spPr bwMode="auto">
            <a:xfrm>
              <a:off x="6616700" y="1625600"/>
              <a:ext cx="917575" cy="1057275"/>
            </a:xfrm>
            <a:custGeom>
              <a:avLst/>
              <a:gdLst>
                <a:gd name="T0" fmla="*/ 2542 w 2542"/>
                <a:gd name="T1" fmla="*/ 2930 h 2930"/>
                <a:gd name="T2" fmla="*/ 2542 w 2542"/>
                <a:gd name="T3" fmla="*/ 0 h 2930"/>
                <a:gd name="T4" fmla="*/ 0 w 2542"/>
                <a:gd name="T5" fmla="*/ 1467 h 2930"/>
                <a:gd name="T6" fmla="*/ 2542 w 2542"/>
                <a:gd name="T7" fmla="*/ 2930 h 2930"/>
              </a:gdLst>
              <a:ahLst/>
              <a:cxnLst>
                <a:cxn ang="0">
                  <a:pos x="T0" y="T1"/>
                </a:cxn>
                <a:cxn ang="0">
                  <a:pos x="T2" y="T3"/>
                </a:cxn>
                <a:cxn ang="0">
                  <a:pos x="T4" y="T5"/>
                </a:cxn>
                <a:cxn ang="0">
                  <a:pos x="T6" y="T7"/>
                </a:cxn>
              </a:cxnLst>
              <a:rect l="0" t="0" r="r" b="b"/>
              <a:pathLst>
                <a:path w="2542" h="2930">
                  <a:moveTo>
                    <a:pt x="2542" y="2930"/>
                  </a:moveTo>
                  <a:lnTo>
                    <a:pt x="2542" y="0"/>
                  </a:lnTo>
                  <a:lnTo>
                    <a:pt x="0" y="1467"/>
                  </a:lnTo>
                  <a:lnTo>
                    <a:pt x="2542" y="29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54" name="Freeform 47"/>
            <p:cNvSpPr>
              <a:spLocks/>
            </p:cNvSpPr>
            <p:nvPr/>
          </p:nvSpPr>
          <p:spPr bwMode="auto">
            <a:xfrm>
              <a:off x="7545388" y="2162175"/>
              <a:ext cx="917575" cy="1055688"/>
            </a:xfrm>
            <a:custGeom>
              <a:avLst/>
              <a:gdLst>
                <a:gd name="T0" fmla="*/ 2538 w 2538"/>
                <a:gd name="T1" fmla="*/ 2926 h 2926"/>
                <a:gd name="T2" fmla="*/ 2538 w 2538"/>
                <a:gd name="T3" fmla="*/ 0 h 2926"/>
                <a:gd name="T4" fmla="*/ 0 w 2538"/>
                <a:gd name="T5" fmla="*/ 1465 h 2926"/>
                <a:gd name="T6" fmla="*/ 2538 w 2538"/>
                <a:gd name="T7" fmla="*/ 2926 h 2926"/>
              </a:gdLst>
              <a:ahLst/>
              <a:cxnLst>
                <a:cxn ang="0">
                  <a:pos x="T0" y="T1"/>
                </a:cxn>
                <a:cxn ang="0">
                  <a:pos x="T2" y="T3"/>
                </a:cxn>
                <a:cxn ang="0">
                  <a:pos x="T4" y="T5"/>
                </a:cxn>
                <a:cxn ang="0">
                  <a:pos x="T6" y="T7"/>
                </a:cxn>
              </a:cxnLst>
              <a:rect l="0" t="0" r="r" b="b"/>
              <a:pathLst>
                <a:path w="2538" h="2926">
                  <a:moveTo>
                    <a:pt x="2538" y="2926"/>
                  </a:moveTo>
                  <a:lnTo>
                    <a:pt x="2538" y="0"/>
                  </a:lnTo>
                  <a:lnTo>
                    <a:pt x="0" y="1465"/>
                  </a:lnTo>
                  <a:lnTo>
                    <a:pt x="2538" y="29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22"/>
            <p:cNvSpPr>
              <a:spLocks/>
            </p:cNvSpPr>
            <p:nvPr/>
          </p:nvSpPr>
          <p:spPr bwMode="auto">
            <a:xfrm>
              <a:off x="8462964" y="2161640"/>
              <a:ext cx="1855788" cy="1602005"/>
            </a:xfrm>
            <a:custGeom>
              <a:avLst/>
              <a:gdLst>
                <a:gd name="T0" fmla="*/ 0 w 5143"/>
                <a:gd name="T1" fmla="*/ 0 h 4442"/>
                <a:gd name="T2" fmla="*/ 5143 w 5143"/>
                <a:gd name="T3" fmla="*/ 2969 h 4442"/>
                <a:gd name="T4" fmla="*/ 2591 w 5143"/>
                <a:gd name="T5" fmla="*/ 4442 h 4442"/>
                <a:gd name="T6" fmla="*/ 0 w 5143"/>
                <a:gd name="T7" fmla="*/ 2951 h 4442"/>
                <a:gd name="T8" fmla="*/ 0 w 5143"/>
                <a:gd name="T9" fmla="*/ 0 h 4442"/>
              </a:gdLst>
              <a:ahLst/>
              <a:cxnLst>
                <a:cxn ang="0">
                  <a:pos x="T0" y="T1"/>
                </a:cxn>
                <a:cxn ang="0">
                  <a:pos x="T2" y="T3"/>
                </a:cxn>
                <a:cxn ang="0">
                  <a:pos x="T4" y="T5"/>
                </a:cxn>
                <a:cxn ang="0">
                  <a:pos x="T6" y="T7"/>
                </a:cxn>
                <a:cxn ang="0">
                  <a:pos x="T8" y="T9"/>
                </a:cxn>
              </a:cxnLst>
              <a:rect l="0" t="0" r="r" b="b"/>
              <a:pathLst>
                <a:path w="5143" h="4442">
                  <a:moveTo>
                    <a:pt x="0" y="0"/>
                  </a:moveTo>
                  <a:lnTo>
                    <a:pt x="5143" y="2969"/>
                  </a:lnTo>
                  <a:lnTo>
                    <a:pt x="2591" y="4442"/>
                  </a:lnTo>
                  <a:lnTo>
                    <a:pt x="0" y="2951"/>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3"/>
            <p:cNvSpPr>
              <a:spLocks/>
            </p:cNvSpPr>
            <p:nvPr/>
          </p:nvSpPr>
          <p:spPr bwMode="auto">
            <a:xfrm>
              <a:off x="8462963" y="2162175"/>
              <a:ext cx="928688" cy="1069975"/>
            </a:xfrm>
            <a:custGeom>
              <a:avLst/>
              <a:gdLst>
                <a:gd name="T0" fmla="*/ 2571 w 2571"/>
                <a:gd name="T1" fmla="*/ 1485 h 2969"/>
                <a:gd name="T2" fmla="*/ 0 w 2571"/>
                <a:gd name="T3" fmla="*/ 2969 h 2969"/>
                <a:gd name="T4" fmla="*/ 0 w 2571"/>
                <a:gd name="T5" fmla="*/ 0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2969"/>
                  </a:lnTo>
                  <a:lnTo>
                    <a:pt x="0" y="0"/>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0" name="AutoShape 49"/>
          <p:cNvSpPr>
            <a:spLocks noChangeAspect="1" noChangeArrowheads="1" noTextEdit="1"/>
          </p:cNvSpPr>
          <p:nvPr/>
        </p:nvSpPr>
        <p:spPr bwMode="auto">
          <a:xfrm>
            <a:off x="10129838" y="3519488"/>
            <a:ext cx="65722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4" name="Group 73"/>
          <p:cNvGrpSpPr/>
          <p:nvPr/>
        </p:nvGrpSpPr>
        <p:grpSpPr>
          <a:xfrm>
            <a:off x="10993524" y="3770313"/>
            <a:ext cx="676456" cy="2212479"/>
            <a:chOff x="10993524" y="3770313"/>
            <a:chExt cx="676456" cy="2212479"/>
          </a:xfrm>
        </p:grpSpPr>
        <p:sp>
          <p:nvSpPr>
            <p:cNvPr id="61" name="Rectangle 51"/>
            <p:cNvSpPr>
              <a:spLocks noChangeArrowheads="1"/>
            </p:cNvSpPr>
            <p:nvPr/>
          </p:nvSpPr>
          <p:spPr bwMode="auto">
            <a:xfrm>
              <a:off x="11314113" y="5213351"/>
              <a:ext cx="35586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5000" dirty="0">
                  <a:solidFill>
                    <a:srgbClr val="FA3C4B"/>
                  </a:solidFill>
                  <a:cs typeface="Arial" panose="020B0604020202020204" pitchFamily="34" charset="0"/>
                </a:rPr>
                <a:t>8</a:t>
              </a:r>
              <a:endParaRPr kumimoji="0" lang="en-US" altLang="en-US" sz="5000" i="0" u="none" strike="noStrike" cap="none" normalizeH="0" baseline="0" dirty="0">
                <a:ln>
                  <a:noFill/>
                </a:ln>
                <a:solidFill>
                  <a:schemeClr val="tx1"/>
                </a:solidFill>
                <a:effectLst/>
                <a:cs typeface="Arial" panose="020B0604020202020204" pitchFamily="34" charset="0"/>
              </a:endParaRPr>
            </a:p>
          </p:txBody>
        </p:sp>
        <p:grpSp>
          <p:nvGrpSpPr>
            <p:cNvPr id="65" name="Group 64"/>
            <p:cNvGrpSpPr/>
            <p:nvPr/>
          </p:nvGrpSpPr>
          <p:grpSpPr>
            <a:xfrm>
              <a:off x="10993524" y="3770313"/>
              <a:ext cx="268202" cy="2162917"/>
              <a:chOff x="10079124" y="3532188"/>
              <a:chExt cx="268202" cy="2162917"/>
            </a:xfrm>
          </p:grpSpPr>
          <p:sp>
            <p:nvSpPr>
              <p:cNvPr id="64" name="TextBox 63"/>
              <p:cNvSpPr txBox="1"/>
              <p:nvPr/>
            </p:nvSpPr>
            <p:spPr>
              <a:xfrm rot="16200000">
                <a:off x="9705104" y="5059475"/>
                <a:ext cx="1009650" cy="261610"/>
              </a:xfrm>
              <a:prstGeom prst="rect">
                <a:avLst/>
              </a:prstGeom>
              <a:noFill/>
            </p:spPr>
            <p:txBody>
              <a:bodyPr wrap="square" rtlCol="0">
                <a:spAutoFit/>
              </a:bodyPr>
              <a:lstStyle/>
              <a:p>
                <a:r>
                  <a:rPr lang="uk-UA" sz="1100" dirty="0"/>
                  <a:t>Модуль</a:t>
                </a:r>
                <a:endParaRPr lang="en-GB" sz="1100" dirty="0"/>
              </a:p>
            </p:txBody>
          </p:sp>
          <p:sp>
            <p:nvSpPr>
              <p:cNvPr id="63" name="Line 53"/>
              <p:cNvSpPr>
                <a:spLocks noChangeShapeType="1"/>
              </p:cNvSpPr>
              <p:nvPr/>
            </p:nvSpPr>
            <p:spPr bwMode="auto">
              <a:xfrm>
                <a:off x="10347326" y="3532188"/>
                <a:ext cx="0" cy="2060575"/>
              </a:xfrm>
              <a:prstGeom prst="line">
                <a:avLst/>
              </a:prstGeom>
              <a:ln>
                <a:headEnd/>
                <a:tailEnd/>
              </a:ln>
            </p:spPr>
            <p:style>
              <a:lnRef idx="1">
                <a:schemeClr val="accent2"/>
              </a:lnRef>
              <a:fillRef idx="0">
                <a:schemeClr val="accent2"/>
              </a:fillRef>
              <a:effectRef idx="0">
                <a:schemeClr val="accent2"/>
              </a:effectRef>
              <a:fontRef idx="minor">
                <a:schemeClr val="tx1"/>
              </a:fontRef>
            </p:style>
            <p:txBody>
              <a:bodyPr vert="horz" wrap="square" lIns="91440" tIns="45720" rIns="91440" bIns="45720" numCol="1" anchor="t" anchorCtr="0" compatLnSpc="1">
                <a:prstTxWarp prst="textNoShape">
                  <a:avLst/>
                </a:prstTxWarp>
              </a:bodyPr>
              <a:lstStyle/>
              <a:p>
                <a:endParaRPr lang="en-GB"/>
              </a:p>
            </p:txBody>
          </p:sp>
        </p:grpSp>
      </p:gr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2">
            <a:extLst>
              <a:ext uri="{FF2B5EF4-FFF2-40B4-BE49-F238E27FC236}">
                <a16:creationId xmlns:a16="http://schemas.microsoft.com/office/drawing/2014/main" id="{1DAB39C8-3084-1745-8729-BAB5D58F3A97}"/>
              </a:ext>
            </a:extLst>
          </p:cNvPr>
          <p:cNvSpPr>
            <a:spLocks noGrp="1"/>
          </p:cNvSpPr>
          <p:nvPr>
            <p:ph type="title"/>
          </p:nvPr>
        </p:nvSpPr>
        <p:spPr>
          <a:xfrm>
            <a:off x="490538" y="1423195"/>
            <a:ext cx="11210924" cy="720000"/>
          </a:xfrm>
        </p:spPr>
        <p:txBody>
          <a:bodyPr anchor="t">
            <a:normAutofit/>
          </a:bodyPr>
          <a:lstStyle/>
          <a:p>
            <a:r>
              <a:rPr lang="uk-UA" dirty="0"/>
              <a:t>Мета</a:t>
            </a:r>
            <a:endParaRPr lang="it-IT" dirty="0"/>
          </a:p>
        </p:txBody>
      </p:sp>
      <p:sp>
        <p:nvSpPr>
          <p:cNvPr id="14" name="Segnaposto contenuto 13">
            <a:extLst>
              <a:ext uri="{FF2B5EF4-FFF2-40B4-BE49-F238E27FC236}">
                <a16:creationId xmlns:a16="http://schemas.microsoft.com/office/drawing/2014/main" id="{7196DE70-2DC8-BD4D-B815-A811B345C4B4}"/>
              </a:ext>
            </a:extLst>
          </p:cNvPr>
          <p:cNvSpPr>
            <a:spLocks noGrp="1"/>
          </p:cNvSpPr>
          <p:nvPr>
            <p:ph idx="1"/>
          </p:nvPr>
        </p:nvSpPr>
        <p:spPr>
          <a:xfrm>
            <a:off x="490538" y="2393950"/>
            <a:ext cx="10976784" cy="3482975"/>
          </a:xfrm>
        </p:spPr>
        <p:txBody>
          <a:bodyPr>
            <a:normAutofit/>
          </a:bodyPr>
          <a:lstStyle/>
          <a:p>
            <a:r>
              <a:rPr lang="uk-UA" sz="2000" b="0" dirty="0">
                <a:solidFill>
                  <a:schemeClr val="tx1"/>
                </a:solidFill>
              </a:rPr>
              <a:t>Ознайомити учасників із безпекою та здоров’ям на роботі (</a:t>
            </a:r>
            <a:r>
              <a:rPr lang="uk-UA" sz="2000" b="0" dirty="0" err="1">
                <a:solidFill>
                  <a:schemeClr val="tx1"/>
                </a:solidFill>
              </a:rPr>
              <a:t>БЗР</a:t>
            </a:r>
            <a:r>
              <a:rPr lang="uk-UA" sz="2000" b="0" dirty="0">
                <a:solidFill>
                  <a:schemeClr val="tx1"/>
                </a:solidFill>
              </a:rPr>
              <a:t>), зокрема: </a:t>
            </a:r>
            <a:endParaRPr lang="it-IT" sz="2000" b="0" dirty="0">
              <a:solidFill>
                <a:schemeClr val="tx1"/>
              </a:solidFill>
            </a:endParaRPr>
          </a:p>
          <a:p>
            <a:pPr marL="342900" indent="-342900">
              <a:buClr>
                <a:srgbClr val="FA3C4B"/>
              </a:buClr>
              <a:buSzPct val="80000"/>
              <a:buFont typeface="Font di sistema regolare"/>
              <a:buChar char="►"/>
            </a:pPr>
            <a:r>
              <a:rPr lang="uk-UA" sz="2000" b="0" dirty="0">
                <a:solidFill>
                  <a:schemeClr val="tx1"/>
                </a:solidFill>
              </a:rPr>
              <a:t>з важливістю запобігання нещасним випадкам на роботі та професійним захворюванням</a:t>
            </a:r>
            <a:endParaRPr lang="en-US" sz="2000" b="0" dirty="0">
              <a:solidFill>
                <a:schemeClr val="tx1"/>
              </a:solidFill>
            </a:endParaRPr>
          </a:p>
          <a:p>
            <a:pPr marL="342900" indent="-342900">
              <a:buClr>
                <a:srgbClr val="FA3C4B"/>
              </a:buClr>
              <a:buSzPct val="80000"/>
              <a:buFont typeface="Font di sistema regolare"/>
              <a:buChar char="►"/>
            </a:pPr>
            <a:r>
              <a:rPr lang="uk-UA" sz="2000" b="0" dirty="0">
                <a:solidFill>
                  <a:schemeClr val="tx1"/>
                </a:solidFill>
              </a:rPr>
              <a:t>з найкращими способами запобігання їм</a:t>
            </a:r>
            <a:endParaRPr lang="en-US" sz="2000" b="0" dirty="0">
              <a:solidFill>
                <a:schemeClr val="tx1"/>
              </a:solidFill>
            </a:endParaRPr>
          </a:p>
          <a:p>
            <a:pPr marL="342900" indent="-342900">
              <a:buClr>
                <a:srgbClr val="FA3C4B"/>
              </a:buClr>
              <a:buSzPct val="80000"/>
              <a:buFont typeface="Font di sistema regolare"/>
              <a:buChar char="►"/>
            </a:pPr>
            <a:r>
              <a:rPr lang="uk-UA" sz="2000" b="0" dirty="0">
                <a:solidFill>
                  <a:schemeClr val="tx1"/>
                </a:solidFill>
              </a:rPr>
              <a:t>із загальними методами сприяння БЗР</a:t>
            </a:r>
            <a:r>
              <a:rPr lang="en-US" sz="2000" b="0" dirty="0">
                <a:solidFill>
                  <a:schemeClr val="tx1"/>
                </a:solidFill>
              </a:rPr>
              <a:t> </a:t>
            </a:r>
            <a:endParaRPr lang="it-IT" dirty="0"/>
          </a:p>
          <a:p>
            <a:endParaRPr lang="it-IT" dirty="0"/>
          </a:p>
        </p:txBody>
      </p:sp>
      <p:sp>
        <p:nvSpPr>
          <p:cNvPr id="20" name="Slide Number Placeholder 3">
            <a:extLst>
              <a:ext uri="{FF2B5EF4-FFF2-40B4-BE49-F238E27FC236}">
                <a16:creationId xmlns:a16="http://schemas.microsoft.com/office/drawing/2014/main" id="{81C34AA2-4B52-45AE-ADBB-A743BFD625E8}"/>
              </a:ext>
            </a:extLst>
          </p:cNvPr>
          <p:cNvSpPr>
            <a:spLocks noGrp="1"/>
          </p:cNvSpPr>
          <p:nvPr>
            <p:ph type="sldNum" sz="quarter" idx="12"/>
          </p:nvPr>
        </p:nvSpPr>
        <p:spPr>
          <a:xfrm>
            <a:off x="11161462" y="432000"/>
            <a:ext cx="540000" cy="288000"/>
          </a:xfrm>
        </p:spPr>
        <p:txBody>
          <a:bodyPr/>
          <a:lstStyle/>
          <a:p>
            <a:pPr>
              <a:spcAft>
                <a:spcPts val="600"/>
              </a:spcAft>
            </a:pPr>
            <a:fld id="{856227C0-AD57-4F9B-BAE3-EEFB0D0EE427}" type="slidenum">
              <a:rPr lang="en-GB" smtClean="0"/>
              <a:pPr>
                <a:spcAft>
                  <a:spcPts val="600"/>
                </a:spcAft>
              </a:pPr>
              <a:t>2</a:t>
            </a:fld>
            <a:endParaRPr lang="en-GB"/>
          </a:p>
        </p:txBody>
      </p:sp>
      <p:sp>
        <p:nvSpPr>
          <p:cNvPr id="6" name="Slide Number Placeholder 5"/>
          <p:cNvSpPr>
            <a:spLocks noGrp="1"/>
          </p:cNvSpPr>
          <p:nvPr>
            <p:ph type="sldNum" sz="quarter" idx="12"/>
          </p:nvPr>
        </p:nvSpPr>
        <p:spPr/>
        <p:txBody>
          <a:bodyPr/>
          <a:lstStyle/>
          <a:p>
            <a:pPr>
              <a:spcAft>
                <a:spcPts val="600"/>
              </a:spcAft>
            </a:pPr>
            <a:fld id="{856227C0-AD57-4F9B-BAE3-EEFB0D0EE427}" type="slidenum">
              <a:rPr lang="en-GB" smtClean="0"/>
              <a:pPr>
                <a:spcAft>
                  <a:spcPts val="600"/>
                </a:spcAft>
              </a:pPr>
              <a:t>2</a:t>
            </a:fld>
            <a:endParaRPr lang="en-GB"/>
          </a:p>
        </p:txBody>
      </p:sp>
      <p:sp>
        <p:nvSpPr>
          <p:cNvPr id="19" name="Right Triangle 7">
            <a:extLst>
              <a:ext uri="{FF2B5EF4-FFF2-40B4-BE49-F238E27FC236}">
                <a16:creationId xmlns:a16="http://schemas.microsoft.com/office/drawing/2014/main" id="{E426DCDC-F9EA-5C4A-BC52-76800AD1F3DC}"/>
              </a:ext>
            </a:extLst>
          </p:cNvPr>
          <p:cNvSpPr/>
          <p:nvPr/>
        </p:nvSpPr>
        <p:spPr>
          <a:xfrm flipH="1">
            <a:off x="5745368" y="3259981"/>
            <a:ext cx="6446632" cy="3598019"/>
          </a:xfrm>
          <a:prstGeom prst="rtTriangle">
            <a:avLst/>
          </a:prstGeom>
          <a:solidFill>
            <a:srgbClr val="EBF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Tree>
    <p:extLst>
      <p:ext uri="{BB962C8B-B14F-4D97-AF65-F5344CB8AC3E}">
        <p14:creationId xmlns:p14="http://schemas.microsoft.com/office/powerpoint/2010/main" val="396458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На занятті будуть охоплені такі питання:</a:t>
            </a:r>
            <a:endParaRPr lang="en-GB" dirty="0"/>
          </a:p>
        </p:txBody>
      </p:sp>
      <p:sp>
        <p:nvSpPr>
          <p:cNvPr id="3" name="Subtitle 2"/>
          <p:cNvSpPr>
            <a:spLocks noGrp="1"/>
          </p:cNvSpPr>
          <p:nvPr>
            <p:ph idx="1"/>
          </p:nvPr>
        </p:nvSpPr>
        <p:spPr>
          <a:xfrm>
            <a:off x="490538" y="2061782"/>
            <a:ext cx="11331348" cy="3937289"/>
          </a:xfrm>
        </p:spPr>
        <p:txBody>
          <a:bodyPr/>
          <a:lstStyle/>
          <a:p>
            <a:pPr lvl="2"/>
            <a:r>
              <a:rPr lang="uk-UA" sz="2000" dirty="0"/>
              <a:t>В</a:t>
            </a:r>
            <a:r>
              <a:rPr lang="uk-UA" sz="2000" dirty="0">
                <a:effectLst/>
                <a:latin typeface="Arial" panose="020B0604020202020204" pitchFamily="34" charset="0"/>
                <a:ea typeface="Calibri" panose="020F0502020204030204" pitchFamily="34" charset="0"/>
              </a:rPr>
              <a:t>плив нещасних випадків на роботі та професійних </a:t>
            </a:r>
            <a:r>
              <a:rPr lang="en-US" sz="2000" dirty="0" err="1">
                <a:effectLst/>
                <a:latin typeface="Arial" panose="020B0604020202020204" pitchFamily="34" charset="0"/>
                <a:ea typeface="Microsoft Sans Serif" panose="020B0604020202020204" pitchFamily="34" charset="0"/>
              </a:rPr>
              <a:t>захворювань</a:t>
            </a:r>
            <a:r>
              <a:rPr lang="uk-UA" sz="2000" dirty="0">
                <a:effectLst/>
                <a:latin typeface="Arial" panose="020B0604020202020204" pitchFamily="34" charset="0"/>
                <a:ea typeface="Calibri" panose="020F0502020204030204" pitchFamily="34" charset="0"/>
              </a:rPr>
              <a:t> на людей та економіку </a:t>
            </a:r>
            <a:br>
              <a:rPr lang="uk-UA" sz="2000" dirty="0">
                <a:effectLst/>
                <a:latin typeface="Arial" panose="020B0604020202020204" pitchFamily="34" charset="0"/>
                <a:ea typeface="Calibri" panose="020F0502020204030204" pitchFamily="34" charset="0"/>
              </a:rPr>
            </a:br>
            <a:r>
              <a:rPr lang="uk-UA" sz="2000" dirty="0">
                <a:effectLst/>
                <a:latin typeface="Arial" panose="020B0604020202020204" pitchFamily="34" charset="0"/>
                <a:ea typeface="Calibri" panose="020F0502020204030204" pitchFamily="34" charset="0"/>
              </a:rPr>
              <a:t>і переваги сприяння БЗР</a:t>
            </a:r>
            <a:endParaRPr lang="en-US" sz="2000" dirty="0"/>
          </a:p>
          <a:p>
            <a:pPr lvl="2"/>
            <a:r>
              <a:rPr lang="uk-UA" sz="2000" dirty="0">
                <a:latin typeface="Arial" panose="020B0604020202020204" pitchFamily="34" charset="0"/>
              </a:rPr>
              <a:t>О</a:t>
            </a:r>
            <a:r>
              <a:rPr lang="uk-UA" sz="2000" dirty="0">
                <a:effectLst/>
                <a:latin typeface="Arial" panose="020B0604020202020204" pitchFamily="34" charset="0"/>
                <a:ea typeface="Calibri" panose="020F0502020204030204" pitchFamily="34" charset="0"/>
              </a:rPr>
              <a:t>сновні обов’язки та права різних зацікавлених суб’єктів щодо сприяння БЗР </a:t>
            </a:r>
            <a:br>
              <a:rPr lang="uk-UA" sz="2000" dirty="0">
                <a:effectLst/>
                <a:latin typeface="Arial" panose="020B0604020202020204" pitchFamily="34" charset="0"/>
                <a:ea typeface="Calibri" panose="020F0502020204030204" pitchFamily="34" charset="0"/>
              </a:rPr>
            </a:br>
            <a:r>
              <a:rPr lang="uk-UA" sz="2000" dirty="0">
                <a:effectLst/>
                <a:latin typeface="Arial" panose="020B0604020202020204" pitchFamily="34" charset="0"/>
                <a:ea typeface="Calibri" panose="020F0502020204030204" pitchFamily="34" charset="0"/>
              </a:rPr>
              <a:t>та міжнародних трудових норм</a:t>
            </a:r>
            <a:endParaRPr lang="en-US" sz="2000" dirty="0"/>
          </a:p>
          <a:p>
            <a:pPr lvl="2"/>
            <a:r>
              <a:rPr lang="uk-UA" sz="2000" dirty="0">
                <a:effectLst/>
                <a:latin typeface="Arial" panose="020B0604020202020204" pitchFamily="34" charset="0"/>
                <a:ea typeface="Calibri" panose="020F0502020204030204" pitchFamily="34" charset="0"/>
              </a:rPr>
              <a:t>Вплив змін у нормативній базі з </a:t>
            </a:r>
            <a:r>
              <a:rPr lang="uk-UA" sz="2000" dirty="0" err="1">
                <a:effectLst/>
                <a:latin typeface="Arial" panose="020B0604020202020204" pitchFamily="34" charset="0"/>
                <a:ea typeface="Calibri" panose="020F0502020204030204" pitchFamily="34" charset="0"/>
              </a:rPr>
              <a:t>БЗР</a:t>
            </a:r>
            <a:r>
              <a:rPr lang="uk-UA" sz="2000" dirty="0">
                <a:effectLst/>
                <a:latin typeface="Arial" panose="020B0604020202020204" pitchFamily="34" charset="0"/>
                <a:ea typeface="Calibri" panose="020F0502020204030204" pitchFamily="34" charset="0"/>
              </a:rPr>
              <a:t> та інших ініціатив на роль інспекції праці</a:t>
            </a:r>
            <a:endParaRPr lang="en-US" sz="2000" dirty="0"/>
          </a:p>
          <a:p>
            <a:pPr lvl="2"/>
            <a:r>
              <a:rPr lang="uk-UA" sz="2000" dirty="0">
                <a:effectLst/>
                <a:latin typeface="Arial" panose="020B0604020202020204" pitchFamily="34" charset="0"/>
                <a:ea typeface="Calibri" panose="020F0502020204030204" pitchFamily="34" charset="0"/>
              </a:rPr>
              <a:t>Принципи дії ефективних систем управління </a:t>
            </a:r>
            <a:r>
              <a:rPr lang="uk-UA" sz="2000" dirty="0" err="1">
                <a:effectLst/>
                <a:latin typeface="Arial" panose="020B0604020202020204" pitchFamily="34" charset="0"/>
                <a:ea typeface="Calibri" panose="020F0502020204030204" pitchFamily="34" charset="0"/>
              </a:rPr>
              <a:t>БЗР</a:t>
            </a:r>
            <a:r>
              <a:rPr lang="uk-UA" sz="2000" dirty="0">
                <a:effectLst/>
                <a:latin typeface="Arial" panose="020B0604020202020204" pitchFamily="34" charset="0"/>
                <a:ea typeface="Calibri" panose="020F0502020204030204" pitchFamily="34" charset="0"/>
              </a:rPr>
              <a:t> і управління ризиками</a:t>
            </a:r>
            <a:endParaRPr lang="en-US" sz="2000" dirty="0"/>
          </a:p>
          <a:p>
            <a:pPr marL="0" lvl="2" indent="0">
              <a:buNone/>
            </a:pPr>
            <a:br>
              <a:rPr lang="en-US" sz="2000" dirty="0"/>
            </a:br>
            <a:r>
              <a:rPr lang="uk-UA" sz="2000" dirty="0">
                <a:effectLst/>
                <a:latin typeface="Arial" panose="020B0604020202020204" pitchFamily="34" charset="0"/>
                <a:ea typeface="Calibri" panose="020F0502020204030204" pitchFamily="34" charset="0"/>
              </a:rPr>
              <a:t>Інформація про розслідування нещасних випадків на роботі та професійних захворювань наведена у посібнику </a:t>
            </a:r>
            <a:r>
              <a:rPr lang="uk-UA" sz="2000" dirty="0" err="1">
                <a:effectLst/>
                <a:latin typeface="Arial" panose="020B0604020202020204" pitchFamily="34" charset="0"/>
                <a:ea typeface="Calibri" panose="020F0502020204030204" pitchFamily="34" charset="0"/>
              </a:rPr>
              <a:t>МОП</a:t>
            </a:r>
            <a:r>
              <a:rPr lang="en-GB" sz="2000" dirty="0"/>
              <a:t> </a:t>
            </a:r>
            <a:r>
              <a:rPr lang="en-GB" sz="2000" b="1" dirty="0">
                <a:solidFill>
                  <a:srgbClr val="1E2DBE"/>
                </a:solidFill>
                <a:hlinkClick r:id="rId2">
                  <a:extLst>
                    <a:ext uri="{A12FA001-AC4F-418D-AE19-62706E023703}">
                      <ahyp:hlinkClr xmlns:ahyp="http://schemas.microsoft.com/office/drawing/2018/hyperlinkcolor" val="tx"/>
                    </a:ext>
                  </a:extLst>
                </a:hlinkClick>
              </a:rPr>
              <a:t>Investigation of occupational accidents and diseases – A practical guide for labour inspectors</a:t>
            </a:r>
            <a:r>
              <a:rPr lang="uk-UA" sz="2000" b="1" dirty="0">
                <a:solidFill>
                  <a:srgbClr val="1E2DBE"/>
                </a:solidFill>
              </a:rPr>
              <a:t> </a:t>
            </a:r>
            <a:r>
              <a:rPr lang="en-US" sz="2000" dirty="0">
                <a:effectLst/>
                <a:latin typeface="Arial" panose="020B0604020202020204" pitchFamily="34" charset="0"/>
                <a:ea typeface="Microsoft Sans Serif" panose="020B0604020202020204" pitchFamily="34" charset="0"/>
              </a:rPr>
              <a:t>[</a:t>
            </a:r>
            <a:r>
              <a:rPr lang="uk-UA" sz="2000" dirty="0">
                <a:effectLst/>
                <a:latin typeface="Arial" panose="020B0604020202020204" pitchFamily="34" charset="0"/>
                <a:ea typeface="Microsoft Sans Serif" panose="020B0604020202020204" pitchFamily="34" charset="0"/>
              </a:rPr>
              <a:t>«Розслідування нещасних випадків на роботі та професійних захворювань. Практичний посібник для інспекторів праці»</a:t>
            </a:r>
            <a:r>
              <a:rPr lang="en-US" sz="2000" dirty="0">
                <a:effectLst/>
                <a:latin typeface="Arial" panose="020B0604020202020204" pitchFamily="34" charset="0"/>
                <a:ea typeface="Microsoft Sans Serif" panose="020B0604020202020204" pitchFamily="34" charset="0"/>
              </a:rPr>
              <a:t>]</a:t>
            </a:r>
            <a:endParaRPr lang="en-GB" sz="2000" b="1" dirty="0">
              <a:solidFill>
                <a:srgbClr val="1E2DBE"/>
              </a:solidFill>
            </a:endParaRPr>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3</a:t>
            </a:fld>
            <a:endParaRPr lang="en-GB"/>
          </a:p>
        </p:txBody>
      </p:sp>
    </p:spTree>
    <p:extLst>
      <p:ext uri="{BB962C8B-B14F-4D97-AF65-F5344CB8AC3E}">
        <p14:creationId xmlns:p14="http://schemas.microsoft.com/office/powerpoint/2010/main" val="36849401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solidFill>
                  <a:srgbClr val="FF0000"/>
                </a:solidFill>
              </a:rPr>
              <a:t>Вступ до теми БЗР</a:t>
            </a:r>
            <a:br>
              <a:rPr lang="en-GB" dirty="0">
                <a:solidFill>
                  <a:srgbClr val="FF0000"/>
                </a:solidFill>
              </a:rPr>
            </a:br>
            <a:r>
              <a:rPr lang="uk-UA" dirty="0"/>
              <a:t>Цілі безпеки та здоров’я на роботі</a:t>
            </a:r>
            <a:endParaRPr lang="en-GB" dirty="0"/>
          </a:p>
        </p:txBody>
      </p:sp>
      <p:sp>
        <p:nvSpPr>
          <p:cNvPr id="3" name="Subtitle 2"/>
          <p:cNvSpPr>
            <a:spLocks noGrp="1"/>
          </p:cNvSpPr>
          <p:nvPr>
            <p:ph idx="1"/>
          </p:nvPr>
        </p:nvSpPr>
        <p:spPr>
          <a:xfrm>
            <a:off x="490538" y="2435843"/>
            <a:ext cx="11210924" cy="3404608"/>
          </a:xfrm>
        </p:spPr>
        <p:txBody>
          <a:bodyPr/>
          <a:lstStyle/>
          <a:p>
            <a:pPr lvl="2">
              <a:spcAft>
                <a:spcPts val="600"/>
              </a:spcAft>
            </a:pPr>
            <a:r>
              <a:rPr lang="uk-UA" sz="2000" dirty="0">
                <a:effectLst/>
                <a:latin typeface="Arial" panose="020B0604020202020204" pitchFamily="34" charset="0"/>
                <a:ea typeface="Microsoft Sans Serif" panose="020B0604020202020204" pitchFamily="34" charset="0"/>
              </a:rPr>
              <a:t>Запобігання шкоді й негативним наслідкам для здоров’я працівників та інших осіб через умови їхньої праці</a:t>
            </a:r>
            <a:endParaRPr lang="en-US" sz="2000" dirty="0"/>
          </a:p>
          <a:p>
            <a:pPr lvl="2">
              <a:spcAft>
                <a:spcPts val="600"/>
              </a:spcAft>
            </a:pPr>
            <a:r>
              <a:rPr lang="uk-UA" sz="2000" dirty="0">
                <a:effectLst/>
                <a:latin typeface="Arial" panose="020B0604020202020204" pitchFamily="34" charset="0"/>
                <a:ea typeface="Microsoft Sans Serif" panose="020B0604020202020204" pitchFamily="34" charset="0"/>
              </a:rPr>
              <a:t>Адаптація робочого середовища до потреб працівників</a:t>
            </a:r>
            <a:endParaRPr lang="en-US" sz="2000" dirty="0"/>
          </a:p>
          <a:p>
            <a:pPr lvl="2">
              <a:spcAft>
                <a:spcPts val="600"/>
              </a:spcAft>
            </a:pPr>
            <a:r>
              <a:rPr lang="uk-UA" sz="2000" dirty="0">
                <a:effectLst/>
                <a:latin typeface="Arial" panose="020B0604020202020204" pitchFamily="34" charset="0"/>
                <a:ea typeface="Microsoft Sans Serif" panose="020B0604020202020204" pitchFamily="34" charset="0"/>
              </a:rPr>
              <a:t>Наявність належних служб безпеки та здоров’я на роботі</a:t>
            </a:r>
            <a:endParaRPr lang="en-US" sz="2000" dirty="0"/>
          </a:p>
          <a:p>
            <a:pPr lvl="2">
              <a:spcAft>
                <a:spcPts val="600"/>
              </a:spcAft>
            </a:pPr>
            <a:r>
              <a:rPr lang="uk-UA" sz="2000" dirty="0">
                <a:effectLst/>
                <a:latin typeface="Arial" panose="020B0604020202020204" pitchFamily="34" charset="0"/>
                <a:ea typeface="Microsoft Sans Serif" panose="020B0604020202020204" pitchFamily="34" charset="0"/>
              </a:rPr>
              <a:t>Ефективне управління безпекою та здоров’ям на роботі</a:t>
            </a:r>
            <a:endParaRPr lang="en-US" sz="2000" dirty="0"/>
          </a:p>
          <a:p>
            <a:pPr lvl="2">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4</a:t>
            </a:fld>
            <a:endParaRPr lang="en-GB"/>
          </a:p>
        </p:txBody>
      </p:sp>
    </p:spTree>
    <p:extLst>
      <p:ext uri="{BB962C8B-B14F-4D97-AF65-F5344CB8AC3E}">
        <p14:creationId xmlns:p14="http://schemas.microsoft.com/office/powerpoint/2010/main" val="4032440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35490"/>
            <a:ext cx="11210924" cy="720000"/>
          </a:xfrm>
        </p:spPr>
        <p:txBody>
          <a:bodyPr/>
          <a:lstStyle/>
          <a:p>
            <a:r>
              <a:rPr lang="uk-UA" dirty="0"/>
              <a:t>Вплив нещасних випадків на роботі та професійних захворювань на людей та економіку</a:t>
            </a:r>
            <a:endParaRPr lang="en-GB" dirty="0"/>
          </a:p>
        </p:txBody>
      </p:sp>
      <p:sp>
        <p:nvSpPr>
          <p:cNvPr id="3" name="Subtitle 2"/>
          <p:cNvSpPr>
            <a:spLocks noGrp="1"/>
          </p:cNvSpPr>
          <p:nvPr>
            <p:ph idx="1"/>
          </p:nvPr>
        </p:nvSpPr>
        <p:spPr>
          <a:xfrm>
            <a:off x="490538" y="2290715"/>
            <a:ext cx="11210924" cy="4032648"/>
          </a:xfrm>
        </p:spPr>
        <p:txBody>
          <a:bodyPr/>
          <a:lstStyle/>
          <a:p>
            <a:pPr lvl="2">
              <a:spcBef>
                <a:spcPts val="0"/>
              </a:spcBef>
              <a:spcAft>
                <a:spcPts val="600"/>
              </a:spcAft>
            </a:pPr>
            <a:r>
              <a:rPr lang="uk-UA" sz="2000" dirty="0">
                <a:effectLst/>
                <a:latin typeface="Arial" panose="020B0604020202020204" pitchFamily="34" charset="0"/>
                <a:ea typeface="Microsoft Sans Serif" panose="020B0604020202020204" pitchFamily="34" charset="0"/>
              </a:rPr>
              <a:t>У світовому масштабі від нещасних випадків на роботі та професійних захворювань щороку потерпають мільйони працівників і членів їхніх сімей</a:t>
            </a:r>
            <a:endParaRPr lang="en-US" sz="2400" dirty="0"/>
          </a:p>
          <a:p>
            <a:pPr marL="273050" lvl="2" indent="0">
              <a:spcBef>
                <a:spcPts val="0"/>
              </a:spcBef>
              <a:spcAft>
                <a:spcPts val="600"/>
              </a:spcAft>
              <a:buNone/>
            </a:pPr>
            <a:r>
              <a:rPr lang="uk-UA" sz="2000" dirty="0">
                <a:solidFill>
                  <a:srgbClr val="FF0000"/>
                </a:solidFill>
              </a:rPr>
              <a:t>Оцінки </a:t>
            </a:r>
            <a:r>
              <a:rPr lang="uk-UA" sz="2000" dirty="0" err="1">
                <a:solidFill>
                  <a:srgbClr val="FF0000"/>
                </a:solidFill>
              </a:rPr>
              <a:t>МОП</a:t>
            </a:r>
            <a:r>
              <a:rPr lang="uk-UA" sz="2000" dirty="0">
                <a:solidFill>
                  <a:srgbClr val="FF0000"/>
                </a:solidFill>
              </a:rPr>
              <a:t> за 2017 рік:</a:t>
            </a:r>
            <a:br>
              <a:rPr lang="en-US" sz="2000" dirty="0">
                <a:solidFill>
                  <a:srgbClr val="FF0000"/>
                </a:solidFill>
              </a:rPr>
            </a:br>
            <a:r>
              <a:rPr lang="en-US" sz="2000" dirty="0">
                <a:solidFill>
                  <a:srgbClr val="FF0000"/>
                </a:solidFill>
              </a:rPr>
              <a:t>	2 780 000 </a:t>
            </a:r>
            <a:r>
              <a:rPr lang="uk-UA" sz="2000" dirty="0">
                <a:solidFill>
                  <a:srgbClr val="FF0000"/>
                </a:solidFill>
                <a:effectLst/>
                <a:latin typeface="Arial" panose="020B0604020202020204" pitchFamily="34" charset="0"/>
                <a:ea typeface="Microsoft Sans Serif" panose="020B0604020202020204" pitchFamily="34" charset="0"/>
              </a:rPr>
              <a:t>травм на роботі та професійних захворювань зі смертельним наслідком, при 	цьому 2 400 000 випадків обумовлено захворюваннями</a:t>
            </a:r>
            <a:endParaRPr lang="uk-UA" sz="2000" dirty="0">
              <a:solidFill>
                <a:srgbClr val="FF0000"/>
              </a:solidFill>
            </a:endParaRPr>
          </a:p>
          <a:p>
            <a:pPr marL="273050" lvl="2" indent="0">
              <a:spcBef>
                <a:spcPts val="0"/>
              </a:spcBef>
              <a:spcAft>
                <a:spcPts val="600"/>
              </a:spcAft>
              <a:buNone/>
            </a:pPr>
            <a:r>
              <a:rPr lang="en-US" sz="2000" dirty="0">
                <a:solidFill>
                  <a:srgbClr val="FF0000"/>
                </a:solidFill>
              </a:rPr>
              <a:t>	374 000 000 </a:t>
            </a:r>
            <a:r>
              <a:rPr lang="uk-UA" sz="2000" dirty="0">
                <a:solidFill>
                  <a:srgbClr val="FF0000"/>
                </a:solidFill>
              </a:rPr>
              <a:t>травм на роботі без смертельного наслідку, які призвели до відсутності на 	роботі протягом щонайменше 4 днів</a:t>
            </a:r>
            <a:endParaRPr lang="en-US" sz="2000" dirty="0">
              <a:solidFill>
                <a:srgbClr val="FF0000"/>
              </a:solidFill>
            </a:endParaRPr>
          </a:p>
          <a:p>
            <a:pPr lvl="2">
              <a:spcBef>
                <a:spcPts val="0"/>
              </a:spcBef>
              <a:spcAft>
                <a:spcPts val="600"/>
              </a:spcAft>
            </a:pPr>
            <a:r>
              <a:rPr lang="uk-UA" sz="2000" dirty="0">
                <a:effectLst/>
                <a:latin typeface="Arial" panose="020B0604020202020204" pitchFamily="34" charset="0"/>
                <a:ea typeface="Microsoft Sans Serif" panose="020B0604020202020204" pitchFamily="34" charset="0"/>
              </a:rPr>
              <a:t>Людські страждання несуть із собою також значні економічні витрати</a:t>
            </a:r>
            <a:endParaRPr lang="en-US" sz="2000" dirty="0"/>
          </a:p>
          <a:p>
            <a:pPr marL="273050" lvl="2" indent="0">
              <a:spcBef>
                <a:spcPts val="0"/>
              </a:spcBef>
              <a:spcAft>
                <a:spcPts val="600"/>
              </a:spcAft>
              <a:buNone/>
            </a:pPr>
            <a:r>
              <a:rPr lang="uk-UA" sz="2000" dirty="0">
                <a:solidFill>
                  <a:srgbClr val="FF0000"/>
                </a:solidFill>
                <a:effectLst/>
                <a:latin typeface="Arial" panose="020B0604020202020204" pitchFamily="34" charset="0"/>
                <a:ea typeface="Microsoft Sans Serif" panose="020B0604020202020204" pitchFamily="34" charset="0"/>
              </a:rPr>
              <a:t>За оцінками, у 2017 році економічні витрати внаслідок нещасних випадків на роботі зі смертельним наслідком і без смертельного наслідку та професійних захворювань у світі становлять 3,94 відсотка світового ВВП</a:t>
            </a:r>
            <a:endParaRPr lang="en-US" sz="2400" dirty="0">
              <a:solidFill>
                <a:srgbClr val="FF0000"/>
              </a:solidFill>
            </a:endParaRPr>
          </a:p>
          <a:p>
            <a:pPr lvl="2">
              <a:spcBef>
                <a:spcPts val="0"/>
              </a:spcBef>
              <a:spcAft>
                <a:spcPts val="600"/>
              </a:spcAft>
            </a:pPr>
            <a:r>
              <a:rPr lang="uk-UA" sz="2000" dirty="0"/>
              <a:t>Прямі та непрямі витрати</a:t>
            </a:r>
            <a:endParaRPr lang="en-US" sz="2000" dirty="0"/>
          </a:p>
          <a:p>
            <a:pPr lvl="2">
              <a:spcBef>
                <a:spcPts val="0"/>
              </a:spcBef>
              <a:spcAft>
                <a:spcPts val="600"/>
              </a:spcAft>
            </a:pPr>
            <a:endParaRPr lang="en-US" sz="2000" dirty="0"/>
          </a:p>
          <a:p>
            <a:pPr lvl="3">
              <a:spcBef>
                <a:spcPts val="0"/>
              </a:spcBef>
              <a:spcAft>
                <a:spcPts val="600"/>
              </a:spcAft>
            </a:pPr>
            <a:endParaRPr lang="en-US" sz="1600" dirty="0"/>
          </a:p>
          <a:p>
            <a:pPr lvl="2">
              <a:spcBef>
                <a:spcPts val="0"/>
              </a:spcBef>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5</a:t>
            </a:fld>
            <a:endParaRPr lang="en-GB"/>
          </a:p>
        </p:txBody>
      </p:sp>
    </p:spTree>
    <p:extLst>
      <p:ext uri="{BB962C8B-B14F-4D97-AF65-F5344CB8AC3E}">
        <p14:creationId xmlns:p14="http://schemas.microsoft.com/office/powerpoint/2010/main" val="3096543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32334"/>
            <a:ext cx="11210924" cy="720000"/>
          </a:xfrm>
        </p:spPr>
        <p:txBody>
          <a:bodyPr/>
          <a:lstStyle/>
          <a:p>
            <a:r>
              <a:rPr lang="uk-UA" dirty="0"/>
              <a:t>Прямі та непрямі витрати, пов’язані з нещасними випадками на роботі та професійними захворюваннями, на рівні підприємства</a:t>
            </a:r>
            <a:endParaRPr lang="en-GB" dirty="0"/>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8" name="Місце для вмісту 7">
            <a:extLst>
              <a:ext uri="{FF2B5EF4-FFF2-40B4-BE49-F238E27FC236}">
                <a16:creationId xmlns:a16="http://schemas.microsoft.com/office/drawing/2014/main" id="{3A8EB665-D816-D56C-78E5-3A1483980301}"/>
              </a:ext>
            </a:extLst>
          </p:cNvPr>
          <p:cNvSpPr>
            <a:spLocks noGrp="1"/>
          </p:cNvSpPr>
          <p:nvPr>
            <p:ph sz="half" idx="1"/>
          </p:nvPr>
        </p:nvSpPr>
        <p:spPr>
          <a:xfrm>
            <a:off x="490538" y="2393950"/>
            <a:ext cx="5450378" cy="4006850"/>
          </a:xfrm>
        </p:spPr>
        <p:txBody>
          <a:bodyPr/>
          <a:lstStyle/>
          <a:p>
            <a:pPr>
              <a:spcBef>
                <a:spcPts val="0"/>
              </a:spcBef>
            </a:pPr>
            <a:r>
              <a:rPr lang="uk-UA" sz="1400" dirty="0">
                <a:solidFill>
                  <a:srgbClr val="FF0000"/>
                </a:solidFill>
              </a:rPr>
              <a:t>Прямі витрати:</a:t>
            </a:r>
          </a:p>
          <a:p>
            <a:pPr lvl="2"/>
            <a:r>
              <a:rPr lang="uk-UA" sz="1400" dirty="0">
                <a:ea typeface="SimSun" panose="02010600030101010101" pitchFamily="2" charset="-122"/>
              </a:rPr>
              <a:t>порушення діяльності та поточні виробничі втрати через відсутність працівника</a:t>
            </a:r>
          </a:p>
          <a:p>
            <a:pPr lvl="2"/>
            <a:r>
              <a:rPr lang="uk-UA" sz="1400" dirty="0">
                <a:ea typeface="SimSun" panose="02010600030101010101" pitchFamily="2" charset="-122"/>
              </a:rPr>
              <a:t>втрачена заробітна плата працівника і можливі витрати на перепідготовку для виконання іншої роботи</a:t>
            </a:r>
          </a:p>
          <a:p>
            <a:pPr lvl="2"/>
            <a:r>
              <a:rPr lang="uk-UA" sz="1400" dirty="0">
                <a:ea typeface="SimSun" panose="02010600030101010101" pitchFamily="2" charset="-122"/>
              </a:rPr>
              <a:t>витрати на першу допомогу, медичне обслуговування і реабілітацію</a:t>
            </a:r>
          </a:p>
          <a:p>
            <a:pPr lvl="2"/>
            <a:r>
              <a:rPr lang="uk-UA" sz="1400" dirty="0">
                <a:ea typeface="SimSun" panose="02010600030101010101" pitchFamily="2" charset="-122"/>
              </a:rPr>
              <a:t>витрати на страхування і, можливо, більш високі страхові виплати у майбутньому</a:t>
            </a:r>
          </a:p>
          <a:p>
            <a:pPr lvl="2"/>
            <a:r>
              <a:rPr lang="uk-UA" sz="1400" dirty="0">
                <a:ea typeface="SimSun" panose="02010600030101010101" pitchFamily="2" charset="-122"/>
              </a:rPr>
              <a:t>витрати на компенсацію</a:t>
            </a:r>
          </a:p>
          <a:p>
            <a:pPr lvl="2"/>
            <a:r>
              <a:rPr lang="uk-UA" sz="1400" dirty="0">
                <a:ea typeface="SimSun" panose="02010600030101010101" pitchFamily="2" charset="-122"/>
              </a:rPr>
              <a:t>штрафи або витрати на судовий розгляд після нещасного випадку або професійного захворювання</a:t>
            </a:r>
          </a:p>
          <a:p>
            <a:pPr lvl="2"/>
            <a:r>
              <a:rPr lang="uk-UA" sz="1400" dirty="0">
                <a:ea typeface="SimSun" panose="02010600030101010101" pitchFamily="2" charset="-122"/>
              </a:rPr>
              <a:t>заміна або ремонт пошкодженого обладнання</a:t>
            </a:r>
            <a:endParaRPr lang="LID4096" sz="1400" dirty="0">
              <a:ea typeface="SimSun" panose="02010600030101010101" pitchFamily="2" charset="-122"/>
            </a:endParaRPr>
          </a:p>
        </p:txBody>
      </p:sp>
      <p:sp>
        <p:nvSpPr>
          <p:cNvPr id="9" name="Місце для вмісту 7">
            <a:extLst>
              <a:ext uri="{FF2B5EF4-FFF2-40B4-BE49-F238E27FC236}">
                <a16:creationId xmlns:a16="http://schemas.microsoft.com/office/drawing/2014/main" id="{0358FF87-4038-CB6F-B23D-4E4C2FC4FE82}"/>
              </a:ext>
            </a:extLst>
          </p:cNvPr>
          <p:cNvSpPr txBox="1">
            <a:spLocks/>
          </p:cNvSpPr>
          <p:nvPr/>
        </p:nvSpPr>
        <p:spPr>
          <a:xfrm>
            <a:off x="6071062" y="2393950"/>
            <a:ext cx="5866938" cy="4006850"/>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uk-UA" sz="1400" dirty="0">
                <a:solidFill>
                  <a:srgbClr val="FF0000"/>
                </a:solidFill>
              </a:rPr>
              <a:t>Непрямі витрати:</a:t>
            </a:r>
          </a:p>
          <a:p>
            <a:pPr lvl="2"/>
            <a:r>
              <a:rPr lang="uk-UA" sz="1400" dirty="0">
                <a:ea typeface="SimSun" panose="02010600030101010101" pitchFamily="2" charset="-122"/>
              </a:rPr>
              <a:t>витрати робочого часу керівництва на подальше розслідування, можливо, спільно з правозастосовним органом (наприклад, інспекцією праці) та іншими адміністративними установами</a:t>
            </a:r>
          </a:p>
          <a:p>
            <a:pPr lvl="2"/>
            <a:r>
              <a:rPr lang="uk-UA" sz="1400" dirty="0">
                <a:ea typeface="SimSun" panose="02010600030101010101" pitchFamily="2" charset="-122"/>
              </a:rPr>
              <a:t>витрати на перепідготовку іншого працівника для виконання цієї роботи й на можливе наймання нового працівника на це місце</a:t>
            </a:r>
          </a:p>
          <a:p>
            <a:pPr lvl="2"/>
            <a:r>
              <a:rPr lang="uk-UA" sz="1400" dirty="0">
                <a:ea typeface="SimSun" panose="02010600030101010101" pitchFamily="2" charset="-122"/>
              </a:rPr>
              <a:t>погіршення можливості працевлаштування працівника в довгостроковій перспективі через травму</a:t>
            </a:r>
          </a:p>
          <a:p>
            <a:pPr lvl="2"/>
            <a:r>
              <a:rPr lang="uk-UA" sz="1400" dirty="0">
                <a:ea typeface="SimSun" panose="02010600030101010101" pitchFamily="2" charset="-122"/>
              </a:rPr>
              <a:t>«людські витрати» – втрата якості життя та загального добробуту</a:t>
            </a:r>
          </a:p>
          <a:p>
            <a:pPr lvl="2"/>
            <a:r>
              <a:rPr lang="uk-UA" sz="1400" dirty="0">
                <a:ea typeface="SimSun" panose="02010600030101010101" pitchFamily="2" charset="-122"/>
              </a:rPr>
              <a:t>зниження мотивації до роботи та ослаблення морального духу трудового колективу, збільшення кількості невиходів на роботу</a:t>
            </a:r>
          </a:p>
          <a:p>
            <a:pPr lvl="2"/>
            <a:r>
              <a:rPr lang="uk-UA" sz="1400" dirty="0">
                <a:ea typeface="SimSun" panose="02010600030101010101" pitchFamily="2" charset="-122"/>
              </a:rPr>
              <a:t>погіршення репутації підприємства та відносин із клієнтами та громадськістю</a:t>
            </a:r>
          </a:p>
          <a:p>
            <a:pPr lvl="2"/>
            <a:r>
              <a:rPr lang="uk-UA" sz="1400" dirty="0">
                <a:ea typeface="SimSun" panose="02010600030101010101" pitchFamily="2" charset="-122"/>
              </a:rPr>
              <a:t>шкода для довкілля (наприклад, при аваріях із викидом хімічних речовин)</a:t>
            </a:r>
            <a:endParaRPr lang="LID4096" sz="1400" dirty="0">
              <a:ea typeface="SimSun" panose="02010600030101010101" pitchFamily="2" charset="-122"/>
            </a:endParaRPr>
          </a:p>
        </p:txBody>
      </p:sp>
    </p:spTree>
    <p:extLst>
      <p:ext uri="{BB962C8B-B14F-4D97-AF65-F5344CB8AC3E}">
        <p14:creationId xmlns:p14="http://schemas.microsoft.com/office/powerpoint/2010/main" val="2019167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224" y="1410755"/>
            <a:ext cx="11210924" cy="720000"/>
          </a:xfrm>
        </p:spPr>
        <p:txBody>
          <a:bodyPr/>
          <a:lstStyle/>
          <a:p>
            <a:r>
              <a:rPr lang="uk-UA" dirty="0"/>
              <a:t>Запобігання нещасним випадкам на роботі </a:t>
            </a:r>
            <a:br>
              <a:rPr lang="en-US" dirty="0"/>
            </a:br>
            <a:r>
              <a:rPr lang="uk-UA" dirty="0"/>
              <a:t>та професійним захворюванням</a:t>
            </a:r>
            <a:endParaRPr lang="en-GB" dirty="0"/>
          </a:p>
        </p:txBody>
      </p:sp>
      <p:sp>
        <p:nvSpPr>
          <p:cNvPr id="3" name="Subtitle 2"/>
          <p:cNvSpPr>
            <a:spLocks noGrp="1"/>
          </p:cNvSpPr>
          <p:nvPr>
            <p:ph idx="1"/>
          </p:nvPr>
        </p:nvSpPr>
        <p:spPr>
          <a:xfrm>
            <a:off x="490538" y="2211910"/>
            <a:ext cx="11210924" cy="4409161"/>
          </a:xfrm>
        </p:spPr>
        <p:txBody>
          <a:bodyPr/>
          <a:lstStyle/>
          <a:p>
            <a:pPr lvl="2"/>
            <a:r>
              <a:rPr lang="uk-UA" altLang="zh-CN" sz="2000" dirty="0">
                <a:ea typeface="SimSun" panose="02010600030101010101" pitchFamily="2" charset="-122"/>
              </a:rPr>
              <a:t>Принцип профілактики</a:t>
            </a:r>
            <a:endParaRPr lang="en-US" altLang="zh-CN" sz="2000" dirty="0">
              <a:ea typeface="SimSun" panose="02010600030101010101" pitchFamily="2" charset="-122"/>
            </a:endParaRPr>
          </a:p>
          <a:p>
            <a:pPr lvl="2"/>
            <a:r>
              <a:rPr lang="uk-UA" altLang="zh-CN" sz="2000" dirty="0">
                <a:ea typeface="SimSun" panose="02010600030101010101" pitchFamily="2" charset="-122"/>
              </a:rPr>
              <a:t>Принцип обережності</a:t>
            </a:r>
            <a:endParaRPr lang="en-US" altLang="zh-CN" sz="2000" dirty="0">
              <a:ea typeface="SimSun" panose="02010600030101010101" pitchFamily="2" charset="-122"/>
            </a:endParaRPr>
          </a:p>
          <a:p>
            <a:pPr lvl="2"/>
            <a:r>
              <a:rPr lang="uk-UA" sz="2000" dirty="0">
                <a:effectLst/>
                <a:latin typeface="Arial" panose="020B0604020202020204" pitchFamily="34" charset="0"/>
                <a:ea typeface="Microsoft Sans Serif" panose="020B0604020202020204" pitchFamily="34" charset="0"/>
              </a:rPr>
              <a:t>Більшість небезпечних умов на роботі можна попередити</a:t>
            </a:r>
            <a:endParaRPr lang="en-US" altLang="zh-CN" sz="2000" dirty="0">
              <a:ea typeface="SimSun" panose="02010600030101010101" pitchFamily="2" charset="-122"/>
            </a:endParaRPr>
          </a:p>
          <a:p>
            <a:pPr lvl="2"/>
            <a:r>
              <a:rPr lang="uk-UA" sz="2000" dirty="0">
                <a:effectLst/>
                <a:latin typeface="Arial" panose="020B0604020202020204" pitchFamily="34" charset="0"/>
                <a:ea typeface="Microsoft Sans Serif" panose="020B0604020202020204" pitchFamily="34" charset="0"/>
              </a:rPr>
              <a:t>Нещасними випадками на роботі та професійними захворюваннями можна управляти</a:t>
            </a:r>
            <a:endParaRPr lang="en-US" altLang="zh-CN" sz="2000" dirty="0">
              <a:ea typeface="SimSun" panose="02010600030101010101" pitchFamily="2" charset="-122"/>
            </a:endParaRPr>
          </a:p>
          <a:p>
            <a:pPr lvl="2"/>
            <a:r>
              <a:rPr lang="uk-UA" sz="2000" dirty="0">
                <a:effectLst/>
                <a:latin typeface="Arial" panose="020B0604020202020204" pitchFamily="34" charset="0"/>
                <a:ea typeface="Microsoft Sans Serif" panose="020B0604020202020204" pitchFamily="34" charset="0"/>
              </a:rPr>
              <a:t>Запобігання на робочому місці – найбільш економічно ефективна стратегія усунення небезпек і управління ризиками</a:t>
            </a:r>
            <a:endParaRPr lang="en-US" altLang="zh-CN" sz="2000" dirty="0">
              <a:ea typeface="SimSun" panose="02010600030101010101" pitchFamily="2" charset="-122"/>
            </a:endParaRPr>
          </a:p>
          <a:p>
            <a:pPr lvl="2"/>
            <a:r>
              <a:rPr lang="uk-UA" sz="2000" dirty="0">
                <a:effectLst/>
                <a:latin typeface="Arial" panose="020B0604020202020204" pitchFamily="34" charset="0"/>
                <a:ea typeface="Microsoft Sans Serif" panose="020B0604020202020204" pitchFamily="34" charset="0"/>
              </a:rPr>
              <a:t>Запобіганню слід віддавати перевагу перед захистом</a:t>
            </a:r>
            <a:endParaRPr lang="en-US" altLang="zh-CN" sz="2000" dirty="0">
              <a:ea typeface="SimSun" panose="02010600030101010101" pitchFamily="2" charset="-122"/>
            </a:endParaRPr>
          </a:p>
          <a:p>
            <a:pPr lvl="2"/>
            <a:r>
              <a:rPr lang="uk-UA" sz="2000" dirty="0">
                <a:effectLst/>
                <a:latin typeface="Arial" panose="020B0604020202020204" pitchFamily="34" charset="0"/>
                <a:ea typeface="Microsoft Sans Serif" panose="020B0604020202020204" pitchFamily="34" charset="0"/>
              </a:rPr>
              <a:t>Випереджувальним підходам слід віддавати перевагу </a:t>
            </a:r>
            <a:r>
              <a:rPr lang="uk-UA" sz="2000" dirty="0">
                <a:latin typeface="Arial" panose="020B0604020202020204" pitchFamily="34" charset="0"/>
                <a:ea typeface="Microsoft Sans Serif" panose="020B0604020202020204" pitchFamily="34" charset="0"/>
              </a:rPr>
              <a:t>перед</a:t>
            </a:r>
            <a:r>
              <a:rPr lang="uk-UA" sz="2000" dirty="0">
                <a:effectLst/>
                <a:latin typeface="Arial" panose="020B0604020202020204" pitchFamily="34" charset="0"/>
                <a:ea typeface="Microsoft Sans Serif" panose="020B0604020202020204" pitchFamily="34" charset="0"/>
              </a:rPr>
              <a:t> </a:t>
            </a:r>
            <a:r>
              <a:rPr lang="uk-UA" sz="2000" dirty="0" err="1">
                <a:effectLst/>
                <a:latin typeface="Arial" panose="020B0604020202020204" pitchFamily="34" charset="0"/>
                <a:ea typeface="Microsoft Sans Serif" panose="020B0604020202020204" pitchFamily="34" charset="0"/>
              </a:rPr>
              <a:t>реагувальними</a:t>
            </a:r>
            <a:endParaRPr lang="en-US" altLang="zh-CN" sz="2000" dirty="0">
              <a:ea typeface="SimSun" panose="02010600030101010101" pitchFamily="2" charset="-122"/>
            </a:endParaRPr>
          </a:p>
          <a:p>
            <a:pPr marL="0" lvl="2" indent="0">
              <a:buNone/>
            </a:pPr>
            <a:r>
              <a:rPr lang="uk-UA" sz="2000" dirty="0">
                <a:ea typeface="SimSun" panose="02010600030101010101" pitchFamily="2" charset="-122"/>
              </a:rPr>
              <a:t>Виплата компенсацій хворим і травмованим працівникам, надання їм медичної допомоги і забезпечення їхньої реабілітації – дуже важливі заходи, але вони не є випереджувальними, тому що нещасний випадок уже стався</a:t>
            </a:r>
            <a:endParaRPr lang="en-US" sz="20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7</a:t>
            </a:fld>
            <a:endParaRPr lang="en-GB"/>
          </a:p>
        </p:txBody>
      </p:sp>
    </p:spTree>
    <p:extLst>
      <p:ext uri="{BB962C8B-B14F-4D97-AF65-F5344CB8AC3E}">
        <p14:creationId xmlns:p14="http://schemas.microsoft.com/office/powerpoint/2010/main" val="3701456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Міжнародні трудові норми з </a:t>
            </a:r>
            <a:r>
              <a:rPr lang="uk-UA" dirty="0" err="1"/>
              <a:t>БЗР</a:t>
            </a:r>
            <a:endParaRPr lang="en-GB" dirty="0"/>
          </a:p>
        </p:txBody>
      </p:sp>
      <p:sp>
        <p:nvSpPr>
          <p:cNvPr id="3" name="Subtitle 2"/>
          <p:cNvSpPr>
            <a:spLocks noGrp="1"/>
          </p:cNvSpPr>
          <p:nvPr>
            <p:ph idx="1"/>
          </p:nvPr>
        </p:nvSpPr>
        <p:spPr>
          <a:xfrm>
            <a:off x="490538" y="2313709"/>
            <a:ext cx="11210924" cy="3937289"/>
          </a:xfrm>
        </p:spPr>
        <p:txBody>
          <a:bodyPr/>
          <a:lstStyle/>
          <a:p>
            <a:pPr lvl="2">
              <a:spcAft>
                <a:spcPts val="600"/>
              </a:spcAft>
            </a:pPr>
            <a:r>
              <a:rPr lang="uk-UA" sz="2000" dirty="0">
                <a:effectLst/>
                <a:latin typeface="Arial" panose="020B0604020202020204" pitchFamily="34" charset="0"/>
                <a:ea typeface="Microsoft Sans Serif" panose="020B0604020202020204" pitchFamily="34" charset="0"/>
              </a:rPr>
              <a:t>З 1919 року ухвалено понад 60 конвенцій та рекомендацій, спрямованих на заохочення БЗР</a:t>
            </a:r>
            <a:endParaRPr lang="en-US" sz="2000" dirty="0"/>
          </a:p>
          <a:p>
            <a:pPr lvl="2">
              <a:spcAft>
                <a:spcPts val="600"/>
              </a:spcAft>
            </a:pPr>
            <a:r>
              <a:rPr lang="uk-UA" sz="2000" dirty="0"/>
              <a:t>Керівні принципи дій</a:t>
            </a:r>
            <a:endParaRPr lang="en-US" sz="2000" dirty="0"/>
          </a:p>
          <a:p>
            <a:pPr lvl="2">
              <a:spcAft>
                <a:spcPts val="600"/>
              </a:spcAft>
            </a:pPr>
            <a:r>
              <a:rPr lang="uk-UA" sz="2000" strike="noStrike" dirty="0">
                <a:effectLst/>
                <a:uFill>
                  <a:solidFill>
                    <a:srgbClr val="000000"/>
                  </a:solidFill>
                </a:uFill>
                <a:latin typeface="Arial" panose="020B0604020202020204" pitchFamily="34" charset="0"/>
                <a:ea typeface="Microsoft Sans Serif" panose="020B0604020202020204" pitchFamily="34" charset="0"/>
                <a:cs typeface="Times New Roman" panose="02020603050405020304" pitchFamily="18" charset="0"/>
              </a:rPr>
              <a:t>Захист в окремих галузях економічної діяльності,</a:t>
            </a:r>
            <a:r>
              <a:rPr lang="uk-UA" sz="2000" dirty="0">
                <a:effectLst/>
                <a:latin typeface="Arial" panose="020B0604020202020204" pitchFamily="34" charset="0"/>
                <a:ea typeface="Microsoft Sans Serif" panose="020B0604020202020204" pitchFamily="34" charset="0"/>
              </a:rPr>
              <a:t> наприклад у </a:t>
            </a:r>
            <a:r>
              <a:rPr lang="uk-UA" sz="2000" dirty="0" err="1">
                <a:effectLst/>
                <a:latin typeface="Arial" panose="020B0604020202020204" pitchFamily="34" charset="0"/>
                <a:ea typeface="Microsoft Sans Serif" panose="020B0604020202020204" pitchFamily="34" charset="0"/>
              </a:rPr>
              <a:t>будівниц</a:t>
            </a:r>
            <a:r>
              <a:rPr lang="en-US" sz="2000" dirty="0">
                <a:effectLst/>
                <a:latin typeface="Arial" panose="020B0604020202020204" pitchFamily="34" charset="0"/>
                <a:ea typeface="Microsoft Sans Serif" panose="020B0604020202020204" pitchFamily="34" charset="0"/>
              </a:rPr>
              <a:t>т</a:t>
            </a:r>
            <a:r>
              <a:rPr lang="uk-UA" sz="2000" dirty="0" err="1">
                <a:effectLst/>
                <a:latin typeface="Arial" panose="020B0604020202020204" pitchFamily="34" charset="0"/>
                <a:ea typeface="Microsoft Sans Serif" panose="020B0604020202020204" pitchFamily="34" charset="0"/>
              </a:rPr>
              <a:t>ві</a:t>
            </a:r>
            <a:r>
              <a:rPr lang="uk-UA" sz="2000" dirty="0">
                <a:effectLst/>
                <a:latin typeface="Arial" panose="020B0604020202020204" pitchFamily="34" charset="0"/>
                <a:ea typeface="Microsoft Sans Serif" panose="020B0604020202020204" pitchFamily="34" charset="0"/>
              </a:rPr>
              <a:t>, </a:t>
            </a:r>
            <a:r>
              <a:rPr lang="en-US" sz="2000" dirty="0" err="1">
                <a:effectLst/>
                <a:latin typeface="Arial" panose="020B0604020202020204" pitchFamily="34" charset="0"/>
                <a:ea typeface="Microsoft Sans Serif" panose="020B0604020202020204" pitchFamily="34" charset="0"/>
              </a:rPr>
              <a:t>на</a:t>
            </a:r>
            <a:r>
              <a:rPr lang="uk-UA" sz="2000" dirty="0">
                <a:effectLst/>
                <a:latin typeface="Arial" panose="020B0604020202020204" pitchFamily="34" charset="0"/>
                <a:ea typeface="Microsoft Sans Serif" panose="020B0604020202020204" pitchFamily="34" charset="0"/>
              </a:rPr>
              <a:t> шахтах, у торгівлі та установах, у доках</a:t>
            </a:r>
            <a:endParaRPr lang="uk-UA" sz="2000" dirty="0"/>
          </a:p>
          <a:p>
            <a:pPr lvl="2">
              <a:spcAft>
                <a:spcPts val="600"/>
              </a:spcAft>
            </a:pPr>
            <a:r>
              <a:rPr lang="uk-UA" sz="2000" dirty="0">
                <a:uFill>
                  <a:solidFill>
                    <a:srgbClr val="000000"/>
                  </a:solidFill>
                </a:uFill>
                <a:latin typeface="Arial" panose="020B0604020202020204" pitchFamily="34" charset="0"/>
                <a:ea typeface="Microsoft Sans Serif" panose="020B0604020202020204" pitchFamily="34" charset="0"/>
                <a:cs typeface="Times New Roman" panose="02020603050405020304" pitchFamily="18" charset="0"/>
              </a:rPr>
              <a:t>З</a:t>
            </a:r>
            <a:r>
              <a:rPr lang="uk-UA" sz="2000" u="none" strike="noStrike" dirty="0">
                <a:effectLst/>
                <a:uFill>
                  <a:solidFill>
                    <a:srgbClr val="000000"/>
                  </a:solidFill>
                </a:uFill>
                <a:latin typeface="Arial" panose="020B0604020202020204" pitchFamily="34" charset="0"/>
                <a:ea typeface="Microsoft Sans Serif" panose="020B0604020202020204" pitchFamily="34" charset="0"/>
                <a:cs typeface="Times New Roman" panose="02020603050405020304" pitchFamily="18" charset="0"/>
              </a:rPr>
              <a:t>ахист від конкретних ризиків,</a:t>
            </a:r>
            <a:r>
              <a:rPr lang="uk-UA" sz="2000" dirty="0">
                <a:effectLst/>
                <a:latin typeface="Arial" panose="020B0604020202020204" pitchFamily="34" charset="0"/>
                <a:ea typeface="Microsoft Sans Serif" panose="020B0604020202020204" pitchFamily="34" charset="0"/>
              </a:rPr>
              <a:t> наприклад від іонізуючої радіації, бензолу, азбесту, забезпечення машин захисними пристроями</a:t>
            </a:r>
            <a:endParaRPr lang="en-US" sz="2000" dirty="0"/>
          </a:p>
          <a:p>
            <a:pPr lvl="2">
              <a:spcAft>
                <a:spcPts val="600"/>
              </a:spcAft>
            </a:pPr>
            <a:r>
              <a:rPr lang="uk-UA" sz="2000" u="none" strike="noStrike" dirty="0">
                <a:effectLst/>
                <a:uFill>
                  <a:solidFill>
                    <a:srgbClr val="000000"/>
                  </a:solidFill>
                </a:uFill>
                <a:latin typeface="Arial" panose="020B0604020202020204" pitchFamily="34" charset="0"/>
                <a:ea typeface="Microsoft Sans Serif" panose="020B0604020202020204" pitchFamily="34" charset="0"/>
                <a:cs typeface="Times New Roman" panose="02020603050405020304" pitchFamily="18" charset="0"/>
              </a:rPr>
              <a:t>Захисні заходи</a:t>
            </a:r>
            <a:r>
              <a:rPr lang="uk-UA" sz="2000" u="none" strike="noStrike" dirty="0">
                <a:uFill>
                  <a:solidFill>
                    <a:srgbClr val="000000"/>
                  </a:solidFill>
                </a:uFill>
                <a:latin typeface="Arial" panose="020B0604020202020204" pitchFamily="34" charset="0"/>
                <a:ea typeface="Microsoft Sans Serif" panose="020B0604020202020204" pitchFamily="34" charset="0"/>
                <a:cs typeface="Times New Roman" panose="02020603050405020304" pitchFamily="18" charset="0"/>
              </a:rPr>
              <a:t>,</a:t>
            </a:r>
            <a:r>
              <a:rPr lang="en-US" sz="2000" dirty="0">
                <a:effectLst/>
                <a:latin typeface="Arial" panose="020B0604020202020204" pitchFamily="34" charset="0"/>
                <a:ea typeface="Microsoft Sans Serif" panose="020B0604020202020204" pitchFamily="34" charset="0"/>
              </a:rPr>
              <a:t> </a:t>
            </a:r>
            <a:r>
              <a:rPr lang="uk-UA" sz="2000" dirty="0">
                <a:effectLst/>
                <a:latin typeface="Arial" panose="020B0604020202020204" pitchFamily="34" charset="0"/>
                <a:ea typeface="Microsoft Sans Serif" panose="020B0604020202020204" pitchFamily="34" charset="0"/>
              </a:rPr>
              <a:t>наприклад медичні огляди молодих працівників, обмеження ваги вантажів, що їх може переносити один працівник, запобігання нещасним випадкам на борту суден, профілактика професійних онкологічних захворювань, запобігання забрудненню повітря, шуму та вібрації в робочому середовищі</a:t>
            </a:r>
            <a:br>
              <a:rPr lang="en-US" sz="2000" dirty="0"/>
            </a:br>
            <a:endParaRPr lang="en-US" sz="2000" dirty="0"/>
          </a:p>
          <a:p>
            <a:pPr lvl="2">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8</a:t>
            </a:fld>
            <a:endParaRPr lang="en-GB"/>
          </a:p>
        </p:txBody>
      </p:sp>
    </p:spTree>
    <p:extLst>
      <p:ext uri="{BB962C8B-B14F-4D97-AF65-F5344CB8AC3E}">
        <p14:creationId xmlns:p14="http://schemas.microsoft.com/office/powerpoint/2010/main" val="1140420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Міжнародні трудові норми з </a:t>
            </a:r>
            <a:r>
              <a:rPr lang="uk-UA" dirty="0" err="1"/>
              <a:t>БЗР</a:t>
            </a:r>
            <a:endParaRPr lang="en-GB" dirty="0"/>
          </a:p>
        </p:txBody>
      </p:sp>
      <p:sp>
        <p:nvSpPr>
          <p:cNvPr id="3" name="Subtitle 2"/>
          <p:cNvSpPr>
            <a:spLocks noGrp="1"/>
          </p:cNvSpPr>
          <p:nvPr>
            <p:ph idx="1"/>
          </p:nvPr>
        </p:nvSpPr>
        <p:spPr>
          <a:xfrm>
            <a:off x="490538" y="2313709"/>
            <a:ext cx="10883315" cy="3937289"/>
          </a:xfrm>
        </p:spPr>
        <p:txBody>
          <a:bodyPr/>
          <a:lstStyle/>
          <a:p>
            <a:pPr lvl="2"/>
            <a:r>
              <a:rPr lang="uk-UA" sz="2000" dirty="0"/>
              <a:t>Конвенція 1981 року про безпеку та здоров’я на роботі (№ 155) </a:t>
            </a:r>
            <a:br>
              <a:rPr lang="en-US" sz="2000" dirty="0"/>
            </a:br>
            <a:r>
              <a:rPr lang="uk-UA" sz="2000" dirty="0"/>
              <a:t>та відповідна Рекомендація (№ 164)</a:t>
            </a:r>
            <a:endParaRPr lang="en-US" sz="2000" dirty="0"/>
          </a:p>
          <a:p>
            <a:pPr lvl="2"/>
            <a:endParaRPr lang="en-US" sz="2000" dirty="0"/>
          </a:p>
          <a:p>
            <a:pPr lvl="2"/>
            <a:r>
              <a:rPr lang="uk-UA" sz="2000" dirty="0"/>
              <a:t>Конвенція 1985 року про служби здоров’я на роботі (№ 161) </a:t>
            </a:r>
            <a:br>
              <a:rPr lang="en-US" sz="2000" dirty="0"/>
            </a:br>
            <a:r>
              <a:rPr lang="uk-UA" sz="2000" dirty="0"/>
              <a:t>та відповідна Рекомендація (№ 171)</a:t>
            </a:r>
            <a:endParaRPr lang="en-US" sz="2000" dirty="0"/>
          </a:p>
          <a:p>
            <a:pPr lvl="2"/>
            <a:endParaRPr lang="en-US" sz="2000" dirty="0"/>
          </a:p>
          <a:p>
            <a:pPr lvl="2"/>
            <a:r>
              <a:rPr lang="uk-UA" sz="2000" dirty="0"/>
              <a:t>Конвенція 2006 року про основи, що сприяють безпеці та здоров’ю на роботі (№ 187), </a:t>
            </a:r>
            <a:br>
              <a:rPr lang="en-US" sz="2000" dirty="0"/>
            </a:br>
            <a:r>
              <a:rPr lang="uk-UA" sz="2000" dirty="0"/>
              <a:t>і відповідна Рекомендація (№ 197)</a:t>
            </a:r>
            <a:endParaRPr lang="en-US" sz="2000" dirty="0"/>
          </a:p>
          <a:p>
            <a:pPr marL="0" lvl="2" indent="0">
              <a:buNone/>
            </a:pPr>
            <a:br>
              <a:rPr lang="en-US" sz="2000" dirty="0"/>
            </a:br>
            <a:endParaRPr lang="en-US" sz="20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9</a:t>
            </a:fld>
            <a:endParaRPr lang="en-GB"/>
          </a:p>
        </p:txBody>
      </p:sp>
    </p:spTree>
    <p:extLst>
      <p:ext uri="{BB962C8B-B14F-4D97-AF65-F5344CB8AC3E}">
        <p14:creationId xmlns:p14="http://schemas.microsoft.com/office/powerpoint/2010/main" val="2201441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Міжнародні трудові норми з </a:t>
            </a:r>
            <a:r>
              <a:rPr lang="uk-UA" dirty="0" err="1"/>
              <a:t>БЗР</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10</a:t>
            </a:fld>
            <a:endParaRPr lang="en-GB"/>
          </a:p>
        </p:txBody>
      </p:sp>
      <p:graphicFrame>
        <p:nvGraphicFramePr>
          <p:cNvPr id="5" name="Tabella 4">
            <a:extLst>
              <a:ext uri="{FF2B5EF4-FFF2-40B4-BE49-F238E27FC236}">
                <a16:creationId xmlns:a16="http://schemas.microsoft.com/office/drawing/2014/main" id="{A9F621E7-97CD-A248-8D35-63F326283244}"/>
              </a:ext>
            </a:extLst>
          </p:cNvPr>
          <p:cNvGraphicFramePr>
            <a:graphicFrameLocks noGrp="1"/>
          </p:cNvGraphicFramePr>
          <p:nvPr>
            <p:extLst>
              <p:ext uri="{D42A27DB-BD31-4B8C-83A1-F6EECF244321}">
                <p14:modId xmlns:p14="http://schemas.microsoft.com/office/powerpoint/2010/main" val="50074588"/>
              </p:ext>
            </p:extLst>
          </p:nvPr>
        </p:nvGraphicFramePr>
        <p:xfrm>
          <a:off x="490537" y="1838211"/>
          <a:ext cx="9577194" cy="362764"/>
        </p:xfrm>
        <a:graphic>
          <a:graphicData uri="http://schemas.openxmlformats.org/drawingml/2006/table">
            <a:tbl>
              <a:tblPr/>
              <a:tblGrid>
                <a:gridCol w="9577194">
                  <a:extLst>
                    <a:ext uri="{9D8B030D-6E8A-4147-A177-3AD203B41FA5}">
                      <a16:colId xmlns:a16="http://schemas.microsoft.com/office/drawing/2014/main" val="590905426"/>
                    </a:ext>
                  </a:extLst>
                </a:gridCol>
              </a:tblGrid>
              <a:tr h="362764">
                <a:tc>
                  <a:txBody>
                    <a:bodyPr/>
                    <a:lstStyle/>
                    <a:p>
                      <a:pPr marL="285750" indent="-285750">
                        <a:buClr>
                          <a:srgbClr val="FA3C4B"/>
                        </a:buClr>
                        <a:buSzPct val="80000"/>
                        <a:buFont typeface="Font di sistema regolare"/>
                        <a:buChar char="►"/>
                      </a:pPr>
                      <a:r>
                        <a:rPr lang="uk-UA" b="1" dirty="0">
                          <a:solidFill>
                            <a:srgbClr val="F93B4A"/>
                          </a:solidFill>
                          <a:effectLst/>
                          <a:latin typeface="+mj-lt"/>
                        </a:rPr>
                        <a:t>Національні системи </a:t>
                      </a:r>
                      <a:r>
                        <a:rPr lang="uk-UA" b="1" dirty="0" err="1">
                          <a:solidFill>
                            <a:srgbClr val="F93B4A"/>
                          </a:solidFill>
                          <a:effectLst/>
                          <a:latin typeface="+mj-lt"/>
                        </a:rPr>
                        <a:t>БЗР</a:t>
                      </a:r>
                      <a:r>
                        <a:rPr lang="uk-UA" b="1" dirty="0">
                          <a:solidFill>
                            <a:srgbClr val="F93B4A"/>
                          </a:solidFill>
                          <a:effectLst/>
                          <a:latin typeface="+mj-lt"/>
                        </a:rPr>
                        <a:t> і національні програми з </a:t>
                      </a:r>
                      <a:r>
                        <a:rPr lang="uk-UA" b="1" dirty="0" err="1">
                          <a:solidFill>
                            <a:srgbClr val="F93B4A"/>
                          </a:solidFill>
                          <a:effectLst/>
                          <a:latin typeface="+mj-lt"/>
                        </a:rPr>
                        <a:t>БЗР</a:t>
                      </a:r>
                      <a:r>
                        <a:rPr lang="uk-UA" b="1" dirty="0">
                          <a:solidFill>
                            <a:srgbClr val="F93B4A"/>
                          </a:solidFill>
                          <a:effectLst/>
                          <a:latin typeface="+mj-lt"/>
                        </a:rPr>
                        <a:t>: ключова роль інспекції</a:t>
                      </a:r>
                      <a:endParaRPr lang="it-IT" dirty="0">
                        <a:effectLst/>
                        <a:latin typeface="Noto Sans" panose="020B0502040504020204" pitchFamily="34" charset="0"/>
                      </a:endParaRPr>
                    </a:p>
                  </a:txBody>
                  <a:tcPr marL="47625" marR="47625" marT="0" marB="0">
                    <a:lnL>
                      <a:noFill/>
                    </a:lnL>
                    <a:lnR>
                      <a:noFill/>
                    </a:lnR>
                    <a:lnT>
                      <a:noFill/>
                    </a:lnT>
                    <a:lnB>
                      <a:noFill/>
                    </a:lnB>
                  </a:tcPr>
                </a:tc>
                <a:extLst>
                  <a:ext uri="{0D108BD9-81ED-4DB2-BD59-A6C34878D82A}">
                    <a16:rowId xmlns:a16="http://schemas.microsoft.com/office/drawing/2014/main" val="1061727634"/>
                  </a:ext>
                </a:extLst>
              </a:tr>
            </a:tbl>
          </a:graphicData>
        </a:graphic>
      </p:graphicFrame>
      <p:cxnSp>
        <p:nvCxnSpPr>
          <p:cNvPr id="10" name="Пряма зі стрілкою 9">
            <a:extLst>
              <a:ext uri="{FF2B5EF4-FFF2-40B4-BE49-F238E27FC236}">
                <a16:creationId xmlns:a16="http://schemas.microsoft.com/office/drawing/2014/main" id="{1C6293B3-3424-083C-C7A9-8131D08F65E9}"/>
              </a:ext>
            </a:extLst>
          </p:cNvPr>
          <p:cNvCxnSpPr>
            <a:cxnSpLocks/>
            <a:stCxn id="31" idx="0"/>
            <a:endCxn id="45" idx="2"/>
          </p:cNvCxnSpPr>
          <p:nvPr/>
        </p:nvCxnSpPr>
        <p:spPr>
          <a:xfrm flipH="1" flipV="1">
            <a:off x="5229926" y="5217545"/>
            <a:ext cx="1" cy="39324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1" name="Пряма зі стрілкою 10">
            <a:extLst>
              <a:ext uri="{FF2B5EF4-FFF2-40B4-BE49-F238E27FC236}">
                <a16:creationId xmlns:a16="http://schemas.microsoft.com/office/drawing/2014/main" id="{7AD10304-DD8C-63BC-D55C-396E95B609D0}"/>
              </a:ext>
            </a:extLst>
          </p:cNvPr>
          <p:cNvCxnSpPr>
            <a:cxnSpLocks/>
            <a:stCxn id="48" idx="1"/>
            <a:endCxn id="36" idx="3"/>
          </p:cNvCxnSpPr>
          <p:nvPr/>
        </p:nvCxnSpPr>
        <p:spPr>
          <a:xfrm flipH="1" flipV="1">
            <a:off x="9192948" y="2920733"/>
            <a:ext cx="566763" cy="184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5" name="Прямокутник 44">
            <a:extLst>
              <a:ext uri="{FF2B5EF4-FFF2-40B4-BE49-F238E27FC236}">
                <a16:creationId xmlns:a16="http://schemas.microsoft.com/office/drawing/2014/main" id="{7ABEC03B-05CC-4FF6-C0FD-C26D7D58C7FE}"/>
              </a:ext>
            </a:extLst>
          </p:cNvPr>
          <p:cNvSpPr/>
          <p:nvPr/>
        </p:nvSpPr>
        <p:spPr>
          <a:xfrm>
            <a:off x="1266904" y="3611558"/>
            <a:ext cx="7926043" cy="1605987"/>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uk-UA" sz="1400" b="1" dirty="0">
                <a:solidFill>
                  <a:srgbClr val="002060"/>
                </a:solidFill>
              </a:rPr>
              <a:t>Система безпеки та здоров’я на роботі</a:t>
            </a:r>
            <a:endParaRPr lang="LID4096" sz="1400" b="1" dirty="0">
              <a:solidFill>
                <a:srgbClr val="002060"/>
              </a:solidFill>
            </a:endParaRPr>
          </a:p>
        </p:txBody>
      </p:sp>
      <p:sp>
        <p:nvSpPr>
          <p:cNvPr id="30" name="Прямокутник 29">
            <a:extLst>
              <a:ext uri="{FF2B5EF4-FFF2-40B4-BE49-F238E27FC236}">
                <a16:creationId xmlns:a16="http://schemas.microsoft.com/office/drawing/2014/main" id="{5FE488C1-F44E-F0B9-33EF-5AAAF5126080}"/>
              </a:ext>
            </a:extLst>
          </p:cNvPr>
          <p:cNvSpPr/>
          <p:nvPr/>
        </p:nvSpPr>
        <p:spPr>
          <a:xfrm>
            <a:off x="1542594" y="4004798"/>
            <a:ext cx="1674658" cy="1080000"/>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chemeClr val="bg1"/>
                </a:solidFill>
              </a:rPr>
              <a:t>Інформаційно-пропагандистська робота</a:t>
            </a:r>
            <a:endParaRPr lang="LID4096" sz="1400" dirty="0">
              <a:solidFill>
                <a:schemeClr val="bg1"/>
              </a:solidFill>
            </a:endParaRPr>
          </a:p>
        </p:txBody>
      </p:sp>
      <p:sp>
        <p:nvSpPr>
          <p:cNvPr id="31" name="Прямокутник 30">
            <a:extLst>
              <a:ext uri="{FF2B5EF4-FFF2-40B4-BE49-F238E27FC236}">
                <a16:creationId xmlns:a16="http://schemas.microsoft.com/office/drawing/2014/main" id="{BE8874F9-9622-4F61-91A4-F17CD399AAA5}"/>
              </a:ext>
            </a:extLst>
          </p:cNvPr>
          <p:cNvSpPr/>
          <p:nvPr/>
        </p:nvSpPr>
        <p:spPr>
          <a:xfrm>
            <a:off x="1266905" y="5610785"/>
            <a:ext cx="7926043" cy="948035"/>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b="1" dirty="0">
                <a:solidFill>
                  <a:srgbClr val="002060"/>
                </a:solidFill>
              </a:rPr>
              <a:t>Конвенції / рекомендації / кодекси / настанови МОП </a:t>
            </a:r>
            <a:br>
              <a:rPr lang="uk-UA" sz="1400" b="1" dirty="0">
                <a:solidFill>
                  <a:srgbClr val="002060"/>
                </a:solidFill>
              </a:rPr>
            </a:br>
            <a:r>
              <a:rPr lang="uk-UA" sz="1400" dirty="0">
                <a:solidFill>
                  <a:srgbClr val="002060"/>
                </a:solidFill>
              </a:rPr>
              <a:t>слід використовувати як основу для розроблення програм і вдосконалення системи</a:t>
            </a:r>
            <a:endParaRPr lang="LID4096" sz="1400" dirty="0">
              <a:solidFill>
                <a:srgbClr val="002060"/>
              </a:solidFill>
            </a:endParaRPr>
          </a:p>
        </p:txBody>
      </p:sp>
      <p:sp>
        <p:nvSpPr>
          <p:cNvPr id="36" name="Прямокутник 35">
            <a:extLst>
              <a:ext uri="{FF2B5EF4-FFF2-40B4-BE49-F238E27FC236}">
                <a16:creationId xmlns:a16="http://schemas.microsoft.com/office/drawing/2014/main" id="{90E27F6C-C439-3F7F-F996-EC680824CECF}"/>
              </a:ext>
            </a:extLst>
          </p:cNvPr>
          <p:cNvSpPr/>
          <p:nvPr/>
        </p:nvSpPr>
        <p:spPr>
          <a:xfrm>
            <a:off x="1266905" y="2380733"/>
            <a:ext cx="7926043" cy="1080000"/>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0" rtlCol="0" anchor="ctr"/>
          <a:lstStyle/>
          <a:p>
            <a:r>
              <a:rPr lang="uk-UA" sz="1400" b="1" dirty="0">
                <a:solidFill>
                  <a:srgbClr val="002060"/>
                </a:solidFill>
              </a:rPr>
              <a:t>Національна програма з безпеки праці</a:t>
            </a:r>
          </a:p>
          <a:p>
            <a:pPr marL="285750" indent="-285750">
              <a:buFont typeface="Arial" panose="020B0604020202020204" pitchFamily="34" charset="0"/>
              <a:buChar char="•"/>
            </a:pPr>
            <a:r>
              <a:rPr lang="uk-UA" sz="1400" dirty="0">
                <a:solidFill>
                  <a:srgbClr val="002060"/>
                </a:solidFill>
              </a:rPr>
              <a:t>заохочення культури безпеки</a:t>
            </a:r>
          </a:p>
          <a:p>
            <a:pPr marL="285750" indent="-285750">
              <a:buFont typeface="Arial" panose="020B0604020202020204" pitchFamily="34" charset="0"/>
              <a:buChar char="•"/>
            </a:pPr>
            <a:r>
              <a:rPr lang="uk-UA" sz="1400" dirty="0">
                <a:solidFill>
                  <a:srgbClr val="002060"/>
                </a:solidFill>
              </a:rPr>
              <a:t>зміцнення системи БЗР</a:t>
            </a:r>
          </a:p>
          <a:p>
            <a:pPr marL="285750" indent="-285750">
              <a:buFont typeface="Arial" panose="020B0604020202020204" pitchFamily="34" charset="0"/>
              <a:buChar char="•"/>
            </a:pPr>
            <a:r>
              <a:rPr lang="uk-UA" sz="1400" dirty="0">
                <a:solidFill>
                  <a:srgbClr val="002060"/>
                </a:solidFill>
              </a:rPr>
              <a:t>адресні заходи: будівництво, МСП, сільське господарство тощо</a:t>
            </a:r>
            <a:endParaRPr lang="LID4096" sz="1400" dirty="0">
              <a:solidFill>
                <a:srgbClr val="002060"/>
              </a:solidFill>
            </a:endParaRPr>
          </a:p>
        </p:txBody>
      </p:sp>
      <p:sp>
        <p:nvSpPr>
          <p:cNvPr id="37" name="Прямокутник 36">
            <a:extLst>
              <a:ext uri="{FF2B5EF4-FFF2-40B4-BE49-F238E27FC236}">
                <a16:creationId xmlns:a16="http://schemas.microsoft.com/office/drawing/2014/main" id="{F5FCDE74-A64B-6225-A7C1-8C21E691E14A}"/>
              </a:ext>
            </a:extLst>
          </p:cNvPr>
          <p:cNvSpPr/>
          <p:nvPr/>
        </p:nvSpPr>
        <p:spPr>
          <a:xfrm>
            <a:off x="3442820" y="4004798"/>
            <a:ext cx="1674658" cy="1080000"/>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chemeClr val="bg1"/>
                </a:solidFill>
              </a:rPr>
              <a:t>Законодавство</a:t>
            </a:r>
            <a:endParaRPr lang="LID4096" sz="1400" dirty="0">
              <a:solidFill>
                <a:schemeClr val="bg1"/>
              </a:solidFill>
            </a:endParaRPr>
          </a:p>
        </p:txBody>
      </p:sp>
      <p:sp>
        <p:nvSpPr>
          <p:cNvPr id="41" name="Прямокутник 40">
            <a:extLst>
              <a:ext uri="{FF2B5EF4-FFF2-40B4-BE49-F238E27FC236}">
                <a16:creationId xmlns:a16="http://schemas.microsoft.com/office/drawing/2014/main" id="{C4328CF4-BD6C-A2CA-5EEF-B138903F70DF}"/>
              </a:ext>
            </a:extLst>
          </p:cNvPr>
          <p:cNvSpPr/>
          <p:nvPr/>
        </p:nvSpPr>
        <p:spPr>
          <a:xfrm>
            <a:off x="5342716" y="4004798"/>
            <a:ext cx="1674658" cy="1080000"/>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chemeClr val="bg1"/>
                </a:solidFill>
              </a:rPr>
              <a:t>Інспекція</a:t>
            </a:r>
            <a:endParaRPr lang="LID4096" sz="1400" dirty="0">
              <a:solidFill>
                <a:schemeClr val="bg1"/>
              </a:solidFill>
            </a:endParaRPr>
          </a:p>
        </p:txBody>
      </p:sp>
      <p:sp>
        <p:nvSpPr>
          <p:cNvPr id="42" name="Прямокутник 41">
            <a:extLst>
              <a:ext uri="{FF2B5EF4-FFF2-40B4-BE49-F238E27FC236}">
                <a16:creationId xmlns:a16="http://schemas.microsoft.com/office/drawing/2014/main" id="{53DAE108-385C-8D33-530F-08DA859368A1}"/>
              </a:ext>
            </a:extLst>
          </p:cNvPr>
          <p:cNvSpPr/>
          <p:nvPr/>
        </p:nvSpPr>
        <p:spPr>
          <a:xfrm>
            <a:off x="7242613" y="4004798"/>
            <a:ext cx="1674658" cy="1080000"/>
          </a:xfrm>
          <a:prstGeom prst="rect">
            <a:avLst/>
          </a:prstGeom>
          <a:solidFill>
            <a:srgbClr val="002060"/>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400" dirty="0">
                <a:solidFill>
                  <a:schemeClr val="bg1"/>
                </a:solidFill>
              </a:rPr>
              <a:t>Послуги з підтримки знань</a:t>
            </a:r>
            <a:endParaRPr lang="LID4096" sz="1400" dirty="0">
              <a:solidFill>
                <a:schemeClr val="bg1"/>
              </a:solidFill>
            </a:endParaRPr>
          </a:p>
        </p:txBody>
      </p:sp>
      <p:sp>
        <p:nvSpPr>
          <p:cNvPr id="48" name="Прямокутник 47">
            <a:extLst>
              <a:ext uri="{FF2B5EF4-FFF2-40B4-BE49-F238E27FC236}">
                <a16:creationId xmlns:a16="http://schemas.microsoft.com/office/drawing/2014/main" id="{EB5E2293-A1DB-3173-D328-451BD44D9007}"/>
              </a:ext>
            </a:extLst>
          </p:cNvPr>
          <p:cNvSpPr/>
          <p:nvPr/>
        </p:nvSpPr>
        <p:spPr>
          <a:xfrm>
            <a:off x="9759711" y="2382573"/>
            <a:ext cx="1941751" cy="1080000"/>
          </a:xfrm>
          <a:prstGeom prst="rect">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144000" rtlCol="0" anchor="ctr"/>
          <a:lstStyle/>
          <a:p>
            <a:r>
              <a:rPr lang="uk-UA" sz="1400" b="1" dirty="0">
                <a:solidFill>
                  <a:srgbClr val="002060"/>
                </a:solidFill>
              </a:rPr>
              <a:t>Національний тристоронній консультативний орган</a:t>
            </a:r>
            <a:endParaRPr lang="LID4096" sz="1400" dirty="0">
              <a:solidFill>
                <a:srgbClr val="002060"/>
              </a:solidFill>
            </a:endParaRPr>
          </a:p>
        </p:txBody>
      </p:sp>
      <p:cxnSp>
        <p:nvCxnSpPr>
          <p:cNvPr id="56" name="Сполучна лінія: уступом 55">
            <a:extLst>
              <a:ext uri="{FF2B5EF4-FFF2-40B4-BE49-F238E27FC236}">
                <a16:creationId xmlns:a16="http://schemas.microsoft.com/office/drawing/2014/main" id="{F5673B6E-1CEA-0F6A-D482-309B1BA5894E}"/>
              </a:ext>
            </a:extLst>
          </p:cNvPr>
          <p:cNvCxnSpPr>
            <a:cxnSpLocks/>
            <a:stCxn id="31" idx="1"/>
            <a:endCxn id="36" idx="1"/>
          </p:cNvCxnSpPr>
          <p:nvPr/>
        </p:nvCxnSpPr>
        <p:spPr>
          <a:xfrm rot="10800000">
            <a:off x="1266905" y="2920733"/>
            <a:ext cx="12700" cy="3164070"/>
          </a:xfrm>
          <a:prstGeom prst="bentConnector3">
            <a:avLst>
              <a:gd name="adj1" fmla="val 526329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228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Сприяння додержанню норм із </a:t>
            </a:r>
            <a:r>
              <a:rPr lang="uk-UA" dirty="0" err="1"/>
              <a:t>БЗР</a:t>
            </a:r>
            <a:br>
              <a:rPr lang="en-GB" dirty="0"/>
            </a:br>
            <a:r>
              <a:rPr lang="uk-UA" dirty="0"/>
              <a:t>Основні обов’язки та права зацікавлених сторін</a:t>
            </a:r>
            <a:endParaRPr lang="en-GB" dirty="0"/>
          </a:p>
        </p:txBody>
      </p:sp>
      <p:sp>
        <p:nvSpPr>
          <p:cNvPr id="3" name="Subtitle 2"/>
          <p:cNvSpPr>
            <a:spLocks noGrp="1"/>
          </p:cNvSpPr>
          <p:nvPr>
            <p:ph idx="1"/>
          </p:nvPr>
        </p:nvSpPr>
        <p:spPr>
          <a:xfrm>
            <a:off x="675473" y="2517732"/>
            <a:ext cx="11210924" cy="2917073"/>
          </a:xfrm>
        </p:spPr>
        <p:txBody>
          <a:bodyPr/>
          <a:lstStyle/>
          <a:p>
            <a:pPr lvl="2">
              <a:spcAft>
                <a:spcPts val="600"/>
              </a:spcAft>
            </a:pPr>
            <a:r>
              <a:rPr lang="uk-UA" sz="2000" dirty="0"/>
              <a:t>Роботодавці є основними носіями обов’язків за законодавством про </a:t>
            </a:r>
            <a:r>
              <a:rPr lang="uk-UA" sz="2000" dirty="0" err="1"/>
              <a:t>БЗР</a:t>
            </a:r>
            <a:endParaRPr lang="en-US" sz="2000" dirty="0"/>
          </a:p>
          <a:p>
            <a:pPr lvl="2">
              <a:spcAft>
                <a:spcPts val="600"/>
              </a:spcAft>
            </a:pPr>
            <a:r>
              <a:rPr lang="uk-UA" sz="2000" dirty="0"/>
              <a:t>Від роботодавців, серед іншого, повинно вимагатися</a:t>
            </a:r>
            <a:r>
              <a:rPr lang="en-US" sz="2000" dirty="0"/>
              <a:t>:</a:t>
            </a:r>
          </a:p>
          <a:p>
            <a:pPr marL="496888" lvl="3" indent="-185738">
              <a:spcBef>
                <a:spcPts val="600"/>
              </a:spcBef>
              <a:spcAft>
                <a:spcPts val="600"/>
              </a:spcAft>
              <a:buFont typeface="Arial" panose="020B0604020202020204" pitchFamily="34" charset="0"/>
              <a:buChar char="•"/>
            </a:pPr>
            <a:r>
              <a:rPr lang="uk-UA" sz="1800" b="0" i="0" dirty="0">
                <a:solidFill>
                  <a:srgbClr val="FF0000"/>
                </a:solidFill>
                <a:effectLst/>
                <a:latin typeface="Arial" panose="020B0604020202020204" pitchFamily="34" charset="0"/>
              </a:rPr>
              <a:t>настільки, наскільки це є практично можливим, забезпечення безпечності </a:t>
            </a:r>
            <a:br>
              <a:rPr lang="uk-UA" sz="1800" dirty="0">
                <a:solidFill>
                  <a:srgbClr val="FF0000"/>
                </a:solidFill>
                <a:latin typeface="Arial" panose="020B0604020202020204" pitchFamily="34" charset="0"/>
              </a:rPr>
            </a:br>
            <a:r>
              <a:rPr lang="uk-UA" sz="1800" b="0" i="0" dirty="0">
                <a:solidFill>
                  <a:srgbClr val="FF0000"/>
                </a:solidFill>
                <a:effectLst/>
                <a:latin typeface="Arial" panose="020B0604020202020204" pitchFamily="34" charset="0"/>
              </a:rPr>
              <a:t>робочих місць, механізмів, обладнання та процесів, які перебувають під їхнім контролем, і відсутності загрози здоров’ю з їхнього боку</a:t>
            </a:r>
          </a:p>
          <a:p>
            <a:pPr marL="496888" lvl="3" indent="-185738">
              <a:spcBef>
                <a:spcPts val="600"/>
              </a:spcBef>
              <a:spcAft>
                <a:spcPts val="600"/>
              </a:spcAft>
              <a:buFont typeface="Arial" panose="020B0604020202020204" pitchFamily="34" charset="0"/>
              <a:buChar char="•"/>
            </a:pPr>
            <a:r>
              <a:rPr lang="uk-UA" sz="1800" b="0" i="0" dirty="0">
                <a:solidFill>
                  <a:srgbClr val="FF0000"/>
                </a:solidFill>
                <a:effectLst/>
                <a:latin typeface="Arial" panose="020B0604020202020204" pitchFamily="34" charset="0"/>
              </a:rPr>
              <a:t>настільки, наскільки це є практично можливим, забезпечення відсутності </a:t>
            </a:r>
            <a:br>
              <a:rPr lang="uk-UA" sz="1800" dirty="0">
                <a:solidFill>
                  <a:srgbClr val="FF0000"/>
                </a:solidFill>
                <a:latin typeface="Arial" panose="020B0604020202020204" pitchFamily="34" charset="0"/>
              </a:rPr>
            </a:br>
            <a:r>
              <a:rPr lang="uk-UA" sz="1800" b="0" i="0" dirty="0">
                <a:solidFill>
                  <a:srgbClr val="FF0000"/>
                </a:solidFill>
                <a:effectLst/>
                <a:latin typeface="Arial" panose="020B0604020202020204" pitchFamily="34" charset="0"/>
              </a:rPr>
              <a:t>загрози здоров’ю з боку хімічних, фізичних та біологічних речовин і агентів, які перебувають під їхнім контролем, тоді, коли вжито відповідних захисних заходів</a:t>
            </a:r>
            <a:endParaRPr lang="uk-UA" sz="1800" b="0" dirty="0">
              <a:solidFill>
                <a:srgbClr val="FF0000"/>
              </a:solidFill>
              <a:latin typeface="Arial" panose="020B0604020202020204" pitchFamily="34" charset="0"/>
            </a:endParaRPr>
          </a:p>
          <a:p>
            <a:pPr marL="496888" lvl="3" indent="-185738">
              <a:spcBef>
                <a:spcPts val="600"/>
              </a:spcBef>
              <a:spcAft>
                <a:spcPts val="600"/>
              </a:spcAft>
              <a:buFont typeface="Arial" panose="020B0604020202020204" pitchFamily="34" charset="0"/>
              <a:buChar char="•"/>
            </a:pPr>
            <a:r>
              <a:rPr lang="uk-UA" sz="1800" b="0" i="0" dirty="0">
                <a:solidFill>
                  <a:srgbClr val="FF0000"/>
                </a:solidFill>
                <a:effectLst/>
                <a:latin typeface="Arial" panose="020B0604020202020204" pitchFamily="34" charset="0"/>
              </a:rPr>
              <a:t>надавати у випадках, коли це є необхідним, відповідні захисні одяг і засоби для </a:t>
            </a:r>
            <a:br>
              <a:rPr lang="uk-UA" sz="1800" dirty="0">
                <a:solidFill>
                  <a:srgbClr val="FF0000"/>
                </a:solidFill>
                <a:latin typeface="Arial" panose="020B0604020202020204" pitchFamily="34" charset="0"/>
              </a:rPr>
            </a:br>
            <a:r>
              <a:rPr lang="uk-UA" sz="1800" b="0" i="0" dirty="0">
                <a:solidFill>
                  <a:srgbClr val="FF0000"/>
                </a:solidFill>
                <a:effectLst/>
                <a:latin typeface="Arial" panose="020B0604020202020204" pitchFamily="34" charset="0"/>
              </a:rPr>
              <a:t>недопущення, наскільки це є практично можливим, загрози виникнення нещасних випадків або шкідливих наслідків для здоров’я</a:t>
            </a:r>
            <a:endParaRPr lang="uk-UA" sz="1800" b="0" dirty="0">
              <a:solidFill>
                <a:srgbClr val="FF0000"/>
              </a:solidFill>
              <a:latin typeface="Arial" panose="020B0604020202020204" pitchFamily="34" charset="0"/>
            </a:endParaRPr>
          </a:p>
          <a:p>
            <a:pPr marL="534988" lvl="3"/>
            <a:r>
              <a:rPr lang="en-US" sz="1600" b="0" dirty="0"/>
              <a:t>…….</a:t>
            </a:r>
            <a:endParaRPr lang="en-US" sz="1600" dirty="0"/>
          </a:p>
          <a:p>
            <a:pPr lvl="3"/>
            <a:endParaRPr lang="en-US" sz="16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11</a:t>
            </a:fld>
            <a:endParaRPr lang="en-GB"/>
          </a:p>
        </p:txBody>
      </p:sp>
    </p:spTree>
    <p:extLst>
      <p:ext uri="{BB962C8B-B14F-4D97-AF65-F5344CB8AC3E}">
        <p14:creationId xmlns:p14="http://schemas.microsoft.com/office/powerpoint/2010/main" val="2658518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Обов’язки працівників часто супроводжуються відповідними правами</a:t>
            </a:r>
            <a:endParaRPr lang="en-GB" dirty="0"/>
          </a:p>
        </p:txBody>
      </p:sp>
      <p:sp>
        <p:nvSpPr>
          <p:cNvPr id="3" name="Subtitle 2"/>
          <p:cNvSpPr>
            <a:spLocks noGrp="1"/>
          </p:cNvSpPr>
          <p:nvPr>
            <p:ph sz="half" idx="1"/>
          </p:nvPr>
        </p:nvSpPr>
        <p:spPr>
          <a:xfrm>
            <a:off x="490538" y="2388141"/>
            <a:ext cx="11084146" cy="4197913"/>
          </a:xfrm>
        </p:spPr>
        <p:txBody>
          <a:bodyPr numCol="2" spcCol="180000"/>
          <a:lstStyle/>
          <a:p>
            <a:pPr lvl="2">
              <a:spcBef>
                <a:spcPts val="0"/>
              </a:spcBef>
              <a:spcAft>
                <a:spcPts val="600"/>
              </a:spcAft>
            </a:pPr>
            <a:r>
              <a:rPr lang="uk-UA" b="1" dirty="0">
                <a:solidFill>
                  <a:schemeClr val="accent2"/>
                </a:solidFill>
              </a:rPr>
              <a:t>Права:</a:t>
            </a:r>
            <a:endParaRPr lang="en-US" b="1" dirty="0">
              <a:solidFill>
                <a:schemeClr val="accent2"/>
              </a:solidFill>
            </a:endParaRPr>
          </a:p>
          <a:p>
            <a:pPr marL="496888" lvl="2" indent="-223838">
              <a:spcBef>
                <a:spcPts val="0"/>
              </a:spcBef>
              <a:spcAft>
                <a:spcPts val="600"/>
              </a:spcAft>
              <a:buClr>
                <a:srgbClr val="FA3C4B"/>
              </a:buClr>
              <a:buSzPct val="80000"/>
              <a:buFont typeface="Arial" panose="020B0604020202020204" pitchFamily="34" charset="0"/>
              <a:buChar char="•"/>
            </a:pPr>
            <a:r>
              <a:rPr lang="uk-UA" sz="1800" dirty="0">
                <a:effectLst/>
                <a:latin typeface="Arial" panose="020B0604020202020204" pitchFamily="34" charset="0"/>
                <a:ea typeface="Microsoft Sans Serif" panose="020B0604020202020204" pitchFamily="34" charset="0"/>
              </a:rPr>
              <a:t>право отримувати підготовку та інформацію щодо ризиків, притаманних їхній роботі, та щодо запобіжних заходів, які слід здійснювати</a:t>
            </a:r>
            <a:endParaRPr lang="en-US" dirty="0"/>
          </a:p>
          <a:p>
            <a:pPr marL="496888" lvl="2" indent="-223838">
              <a:spcBef>
                <a:spcPts val="0"/>
              </a:spcBef>
              <a:spcAft>
                <a:spcPts val="600"/>
              </a:spcAft>
              <a:buClr>
                <a:srgbClr val="FA3C4B"/>
              </a:buClr>
              <a:buSzPct val="80000"/>
              <a:buFont typeface="Arial" panose="020B0604020202020204" pitchFamily="34" charset="0"/>
              <a:buChar char="•"/>
            </a:pPr>
            <a:r>
              <a:rPr lang="uk-UA" sz="1800" dirty="0">
                <a:effectLst/>
                <a:latin typeface="Arial" panose="020B0604020202020204" pitchFamily="34" charset="0"/>
                <a:ea typeface="Microsoft Sans Serif" panose="020B0604020202020204" pitchFamily="34" charset="0"/>
              </a:rPr>
              <a:t>право залишати робоче місце у випадку серйозного й неминучого </a:t>
            </a:r>
            <a:r>
              <a:rPr lang="ru-RU" sz="1800" dirty="0" err="1">
                <a:effectLst/>
                <a:latin typeface="Arial" panose="020B0604020202020204" pitchFamily="34" charset="0"/>
                <a:ea typeface="Microsoft Sans Serif" panose="020B0604020202020204" pitchFamily="34" charset="0"/>
              </a:rPr>
              <a:t>ризику</a:t>
            </a:r>
            <a:endParaRPr lang="en-US" dirty="0"/>
          </a:p>
          <a:p>
            <a:pPr marL="496888" lvl="2" indent="-223838">
              <a:spcBef>
                <a:spcPts val="0"/>
              </a:spcBef>
              <a:spcAft>
                <a:spcPts val="600"/>
              </a:spcAft>
              <a:buClr>
                <a:srgbClr val="FA3C4B"/>
              </a:buClr>
              <a:buSzPct val="80000"/>
              <a:buFont typeface="Arial" panose="020B0604020202020204" pitchFamily="34" charset="0"/>
              <a:buChar char="•"/>
            </a:pPr>
            <a:r>
              <a:rPr lang="uk-UA" sz="1800" dirty="0">
                <a:effectLst/>
                <a:latin typeface="Arial" panose="020B0604020202020204" pitchFamily="34" charset="0"/>
                <a:ea typeface="Microsoft Sans Serif" panose="020B0604020202020204" pitchFamily="34" charset="0"/>
              </a:rPr>
              <a:t>право на медичне обстеження (у необхідних випадках) і на отримання інформації про його результати</a:t>
            </a:r>
            <a:endParaRPr lang="en-GB" dirty="0"/>
          </a:p>
          <a:p>
            <a:pPr marL="496888" lvl="2" indent="-223838">
              <a:spcBef>
                <a:spcPts val="0"/>
              </a:spcBef>
              <a:spcAft>
                <a:spcPts val="600"/>
              </a:spcAft>
              <a:buClr>
                <a:srgbClr val="FA3C4B"/>
              </a:buClr>
              <a:buSzPct val="80000"/>
              <a:buFont typeface="Arial" panose="020B0604020202020204" pitchFamily="34" charset="0"/>
              <a:buChar char="•"/>
            </a:pPr>
            <a:r>
              <a:rPr lang="uk-UA" sz="1800" dirty="0">
                <a:effectLst/>
                <a:latin typeface="Arial" panose="020B0604020202020204" pitchFamily="34" charset="0"/>
                <a:ea typeface="Microsoft Sans Serif" panose="020B0604020202020204" pitchFamily="34" charset="0"/>
              </a:rPr>
              <a:t>право на представництво в питаннях БЗР і можливість брати участь у такому представництві</a:t>
            </a:r>
            <a:endParaRPr lang="en-US" dirty="0"/>
          </a:p>
          <a:p>
            <a:pPr marL="496888" lvl="2" indent="-223838">
              <a:spcBef>
                <a:spcPts val="0"/>
              </a:spcBef>
              <a:spcAft>
                <a:spcPts val="600"/>
              </a:spcAft>
              <a:buClr>
                <a:srgbClr val="FA3C4B"/>
              </a:buClr>
              <a:buSzPct val="80000"/>
              <a:buFont typeface="Arial" panose="020B0604020202020204" pitchFamily="34" charset="0"/>
              <a:buChar char="•"/>
            </a:pPr>
            <a:r>
              <a:rPr lang="en-US" dirty="0"/>
              <a:t>……</a:t>
            </a:r>
            <a:r>
              <a:rPr lang="uk-UA" dirty="0"/>
              <a:t>.</a:t>
            </a:r>
          </a:p>
          <a:p>
            <a:pPr marL="496888" lvl="2" indent="-223838">
              <a:spcBef>
                <a:spcPts val="0"/>
              </a:spcBef>
              <a:spcAft>
                <a:spcPts val="600"/>
              </a:spcAft>
              <a:buClr>
                <a:srgbClr val="FA3C4B"/>
              </a:buClr>
              <a:buSzPct val="80000"/>
              <a:buFont typeface="Arial" panose="020B0604020202020204" pitchFamily="34" charset="0"/>
              <a:buChar char="•"/>
            </a:pPr>
            <a:endParaRPr lang="uk-UA" dirty="0"/>
          </a:p>
          <a:p>
            <a:pPr marL="285750" indent="-285750">
              <a:spcBef>
                <a:spcPts val="0"/>
              </a:spcBef>
              <a:buClr>
                <a:srgbClr val="FA3C4B"/>
              </a:buClr>
              <a:buSzPct val="80000"/>
              <a:buFont typeface="Font di sistema regolare"/>
              <a:buChar char="►"/>
            </a:pPr>
            <a:r>
              <a:rPr lang="uk-UA" dirty="0"/>
              <a:t>Обов’язки:</a:t>
            </a:r>
            <a:endParaRPr lang="en-GB" dirty="0"/>
          </a:p>
          <a:p>
            <a:pPr marL="496888" indent="-223838">
              <a:spcBef>
                <a:spcPts val="0"/>
              </a:spcBef>
              <a:buClr>
                <a:srgbClr val="FA3C4B"/>
              </a:buClr>
              <a:buSzPct val="80000"/>
              <a:buFont typeface="Arial" panose="020B0604020202020204" pitchFamily="34" charset="0"/>
              <a:buChar char="•"/>
            </a:pPr>
            <a:r>
              <a:rPr lang="uk-UA" b="0" dirty="0">
                <a:solidFill>
                  <a:schemeClr val="tx1"/>
                </a:solidFill>
              </a:rPr>
              <a:t>співпрацювати під час виконання своєї роботи з метою сприяння виконанню роботодавцем його обов’язків</a:t>
            </a:r>
            <a:endParaRPr lang="en-US" b="0" dirty="0">
              <a:solidFill>
                <a:schemeClr val="tx1"/>
              </a:solidFill>
            </a:endParaRPr>
          </a:p>
          <a:p>
            <a:pPr marL="496888" indent="-223838">
              <a:spcBef>
                <a:spcPts val="0"/>
              </a:spcBef>
              <a:buClr>
                <a:srgbClr val="FA3C4B"/>
              </a:buClr>
              <a:buSzPct val="80000"/>
              <a:buFont typeface="Arial" panose="020B0604020202020204" pitchFamily="34" charset="0"/>
              <a:buChar char="•"/>
            </a:pPr>
            <a:r>
              <a:rPr lang="uk-UA" b="0" dirty="0">
                <a:solidFill>
                  <a:schemeClr val="tx1"/>
                </a:solidFill>
              </a:rPr>
              <a:t>представники працівників повинні співпрацювати з роботодавцем у сфері безпеки та здоров’я на роботі</a:t>
            </a:r>
            <a:endParaRPr lang="en-US" b="0" dirty="0">
              <a:solidFill>
                <a:schemeClr val="tx1"/>
              </a:solidFill>
            </a:endParaRPr>
          </a:p>
          <a:p>
            <a:pPr marL="496888" indent="-223838">
              <a:spcBef>
                <a:spcPts val="0"/>
              </a:spcBef>
              <a:buClr>
                <a:srgbClr val="FA3C4B"/>
              </a:buClr>
              <a:buSzPct val="80000"/>
              <a:buFont typeface="Arial" panose="020B0604020202020204" pitchFamily="34" charset="0"/>
              <a:buChar char="•"/>
            </a:pPr>
            <a:r>
              <a:rPr lang="uk-UA" sz="1800" b="0" dirty="0">
                <a:solidFill>
                  <a:schemeClr val="tx1"/>
                </a:solidFill>
                <a:effectLst/>
                <a:latin typeface="Arial" panose="020B0604020202020204" pitchFamily="34" charset="0"/>
                <a:ea typeface="Arial Narrow" panose="020B0606020202030204" pitchFamily="34" charset="0"/>
              </a:rPr>
              <a:t>негайно інформувати безпосереднього керівника про будь-яку ситуацію, щодо якої вони мають обґрунтовані підстави вважати, що вона становить серйозну та безпосередню загрозу безпеці та здоров’ю</a:t>
            </a:r>
            <a:endParaRPr lang="en-US" b="0" dirty="0">
              <a:solidFill>
                <a:schemeClr val="tx1"/>
              </a:solidFill>
            </a:endParaRPr>
          </a:p>
          <a:p>
            <a:pPr marL="496888" indent="-223838">
              <a:spcBef>
                <a:spcPts val="0"/>
              </a:spcBef>
              <a:buClr>
                <a:srgbClr val="FA3C4B"/>
              </a:buClr>
              <a:buSzPct val="80000"/>
              <a:buFont typeface="Arial" panose="020B0604020202020204" pitchFamily="34" charset="0"/>
              <a:buChar char="•"/>
            </a:pPr>
            <a:r>
              <a:rPr lang="en-US" b="0" dirty="0">
                <a:solidFill>
                  <a:schemeClr val="tx1"/>
                </a:solidFill>
              </a:rPr>
              <a:t>…….</a:t>
            </a:r>
            <a:endParaRPr lang="en-GB" b="0" dirty="0">
              <a:solidFill>
                <a:schemeClr val="tx1"/>
              </a:solidFill>
            </a:endParaRPr>
          </a:p>
          <a:p>
            <a:pPr marL="496888" lvl="2" indent="-223838">
              <a:spcBef>
                <a:spcPts val="0"/>
              </a:spcBef>
              <a:spcAft>
                <a:spcPts val="600"/>
              </a:spcAft>
              <a:buClr>
                <a:srgbClr val="FA3C4B"/>
              </a:buClr>
              <a:buSzPct val="80000"/>
              <a:buFont typeface="Arial" panose="020B0604020202020204" pitchFamily="34" charset="0"/>
              <a:buChar char="•"/>
            </a:pP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12</a:t>
            </a:fld>
            <a:endParaRPr lang="en-GB"/>
          </a:p>
        </p:txBody>
      </p:sp>
    </p:spTree>
    <p:extLst>
      <p:ext uri="{BB962C8B-B14F-4D97-AF65-F5344CB8AC3E}">
        <p14:creationId xmlns:p14="http://schemas.microsoft.com/office/powerpoint/2010/main" val="234911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z="2400" dirty="0">
                <a:effectLst/>
                <a:latin typeface="Arial" panose="020B0604020202020204" pitchFamily="34" charset="0"/>
                <a:ea typeface="Microsoft Sans Serif" panose="020B0604020202020204" pitchFamily="34" charset="0"/>
              </a:rPr>
              <a:t>Ризики з </a:t>
            </a:r>
            <a:r>
              <a:rPr lang="uk-UA" sz="2400" dirty="0" err="1">
                <a:effectLst/>
                <a:latin typeface="Arial" panose="020B0604020202020204" pitchFamily="34" charset="0"/>
                <a:ea typeface="Microsoft Sans Serif" panose="020B0604020202020204" pitchFamily="34" charset="0"/>
              </a:rPr>
              <a:t>БЗР</a:t>
            </a:r>
            <a:r>
              <a:rPr lang="uk-UA" sz="2400" dirty="0">
                <a:effectLst/>
                <a:latin typeface="Arial" panose="020B0604020202020204" pitchFamily="34" charset="0"/>
                <a:ea typeface="Microsoft Sans Serif" panose="020B0604020202020204" pitchFamily="34" charset="0"/>
              </a:rPr>
              <a:t> найкраще за все усувати на етапах </a:t>
            </a:r>
            <a:r>
              <a:rPr lang="uk-UA" sz="2400" dirty="0" err="1">
                <a:effectLst/>
                <a:latin typeface="Arial" panose="020B0604020202020204" pitchFamily="34" charset="0"/>
                <a:ea typeface="Microsoft Sans Serif" panose="020B0604020202020204" pitchFamily="34" charset="0"/>
              </a:rPr>
              <a:t>проєктування</a:t>
            </a:r>
            <a:r>
              <a:rPr lang="uk-UA" sz="2400" dirty="0">
                <a:effectLst/>
                <a:latin typeface="Arial" panose="020B0604020202020204" pitchFamily="34" charset="0"/>
                <a:ea typeface="Microsoft Sans Serif" panose="020B0604020202020204" pitchFamily="34" charset="0"/>
              </a:rPr>
              <a:t> або виробництва, зменшуючи в такий спосіб ризики для працівників під час експлуатації обладнання</a:t>
            </a:r>
            <a:br>
              <a:rPr lang="en-US" sz="3200" dirty="0"/>
            </a:br>
            <a:endParaRPr lang="en-GB" dirty="0"/>
          </a:p>
        </p:txBody>
      </p:sp>
      <p:sp>
        <p:nvSpPr>
          <p:cNvPr id="3" name="Subtitle 2"/>
          <p:cNvSpPr>
            <a:spLocks noGrp="1"/>
          </p:cNvSpPr>
          <p:nvPr>
            <p:ph idx="1"/>
          </p:nvPr>
        </p:nvSpPr>
        <p:spPr>
          <a:xfrm>
            <a:off x="490538" y="2313709"/>
            <a:ext cx="11210924" cy="3937289"/>
          </a:xfrm>
        </p:spPr>
        <p:txBody>
          <a:bodyPr/>
          <a:lstStyle/>
          <a:p>
            <a:pPr lvl="2"/>
            <a:endParaRPr lang="en-US" sz="2000" dirty="0"/>
          </a:p>
          <a:p>
            <a:pPr lvl="2"/>
            <a:r>
              <a:rPr lang="uk-UA" sz="2000" dirty="0"/>
              <a:t>Виробники та постачальники повинні:</a:t>
            </a:r>
            <a:endParaRPr lang="en-GB" sz="2000" dirty="0"/>
          </a:p>
          <a:p>
            <a:pPr marL="584200" lvl="2" indent="-211138">
              <a:spcAft>
                <a:spcPts val="600"/>
              </a:spcAft>
              <a:buFont typeface="Arial" panose="020B0604020202020204" pitchFamily="34" charset="0"/>
              <a:buChar char="•"/>
            </a:pPr>
            <a:r>
              <a:rPr lang="uk-UA" sz="2000" b="0" i="0" dirty="0">
                <a:effectLst/>
                <a:latin typeface="Arial" panose="020B0604020202020204" pitchFamily="34" charset="0"/>
              </a:rPr>
              <a:t>забезпечувати, щоб механізми та вироби не спричиняли неприйнятних ризиків для безпеки та здоров’я осіб, які користуються ними правильно</a:t>
            </a:r>
          </a:p>
          <a:p>
            <a:pPr marL="584200" lvl="2" indent="-211138">
              <a:spcAft>
                <a:spcPts val="600"/>
              </a:spcAft>
              <a:buFont typeface="Arial" panose="020B0604020202020204" pitchFamily="34" charset="0"/>
              <a:buChar char="•"/>
            </a:pPr>
            <a:r>
              <a:rPr lang="uk-UA" sz="2000" b="0" i="0" dirty="0">
                <a:effectLst/>
                <a:latin typeface="Arial" panose="020B0604020202020204" pitchFamily="34" charset="0"/>
              </a:rPr>
              <a:t>подавати інформацію щодо правильного монтажу й використання механізмів та можливих небезпек, а також надавати інструкції щодо того, як можна уникнути відомих небезпек</a:t>
            </a:r>
          </a:p>
          <a:p>
            <a:pPr marL="584200" lvl="2" indent="-211138">
              <a:spcAft>
                <a:spcPts val="600"/>
              </a:spcAft>
              <a:buFont typeface="Arial" panose="020B0604020202020204" pitchFamily="34" charset="0"/>
              <a:buChar char="•"/>
            </a:pPr>
            <a:r>
              <a:rPr lang="uk-UA" sz="2000" dirty="0"/>
              <a:t>надавати інформацію/інструкції щодо безпечного зберігання й використання речовин із метою запобігання ризикам для здоров’я працівників</a:t>
            </a:r>
            <a:endParaRPr lang="en-US" sz="2000" dirty="0"/>
          </a:p>
          <a:p>
            <a:pPr marL="584200" lvl="2" indent="-211138">
              <a:spcAft>
                <a:spcPts val="600"/>
              </a:spcAft>
              <a:buFont typeface="Arial" panose="020B0604020202020204" pitchFamily="34" charset="0"/>
              <a:buChar char="•"/>
            </a:pPr>
            <a:r>
              <a:rPr lang="en-US" sz="2000" dirty="0"/>
              <a:t>……</a:t>
            </a:r>
            <a:r>
              <a:rPr lang="uk-UA" sz="2000" dirty="0"/>
              <a:t>.</a:t>
            </a:r>
            <a:endParaRPr lang="en-US" sz="2000" dirty="0"/>
          </a:p>
          <a:p>
            <a:pPr lvl="2">
              <a:buFont typeface="Arial" panose="020B0604020202020204" pitchFamily="34" charset="0"/>
              <a:buChar char="•"/>
            </a:pPr>
            <a:endParaRPr lang="en-GB" sz="2000" dirty="0"/>
          </a:p>
          <a:p>
            <a:pPr lvl="2">
              <a:buFont typeface="Arial" panose="020B0604020202020204" pitchFamily="34" charset="0"/>
              <a:buChar char="•"/>
            </a:pPr>
            <a:endParaRPr lang="en-GB" sz="2000" dirty="0"/>
          </a:p>
          <a:p>
            <a:pPr marL="0" lvl="2" indent="0">
              <a:buNone/>
            </a:pPr>
            <a:endParaRPr lang="en-US" sz="20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13</a:t>
            </a:fld>
            <a:endParaRPr lang="en-GB"/>
          </a:p>
        </p:txBody>
      </p:sp>
    </p:spTree>
    <p:extLst>
      <p:ext uri="{BB962C8B-B14F-4D97-AF65-F5344CB8AC3E}">
        <p14:creationId xmlns:p14="http://schemas.microsoft.com/office/powerpoint/2010/main" val="372729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Зміни у законодавстві про </a:t>
            </a:r>
            <a:r>
              <a:rPr lang="uk-UA" dirty="0" err="1"/>
              <a:t>БЗР</a:t>
            </a:r>
            <a:br>
              <a:rPr lang="en-GB" dirty="0"/>
            </a:br>
            <a:r>
              <a:rPr lang="uk-UA" dirty="0"/>
              <a:t>Розширення сфери дії та охоплення законодавства про </a:t>
            </a:r>
            <a:r>
              <a:rPr lang="uk-UA" dirty="0" err="1"/>
              <a:t>БЗР</a:t>
            </a:r>
            <a:endParaRPr lang="en-GB" dirty="0"/>
          </a:p>
        </p:txBody>
      </p:sp>
      <p:sp>
        <p:nvSpPr>
          <p:cNvPr id="3" name="Subtitle 2"/>
          <p:cNvSpPr>
            <a:spLocks noGrp="1"/>
          </p:cNvSpPr>
          <p:nvPr>
            <p:ph idx="1"/>
          </p:nvPr>
        </p:nvSpPr>
        <p:spPr>
          <a:xfrm>
            <a:off x="490538" y="2379945"/>
            <a:ext cx="11210924" cy="3871053"/>
          </a:xfrm>
        </p:spPr>
        <p:txBody>
          <a:bodyPr/>
          <a:lstStyle/>
          <a:p>
            <a:pPr lvl="2">
              <a:spcAft>
                <a:spcPts val="600"/>
              </a:spcAft>
            </a:pPr>
            <a:r>
              <a:rPr lang="uk-UA" sz="2000" dirty="0"/>
              <a:t>Нормативні акти для конкретних галузей зараз застосовні до всіх галузей</a:t>
            </a:r>
            <a:endParaRPr lang="en-US" sz="2000" dirty="0"/>
          </a:p>
          <a:p>
            <a:pPr lvl="2">
              <a:spcAft>
                <a:spcPts val="600"/>
              </a:spcAft>
            </a:pPr>
            <a:r>
              <a:rPr lang="uk-UA" sz="2000" dirty="0"/>
              <a:t>Зміщення від окремих ризиків для безпеки у промисловості до будь-яких ризиків для безпеки та здоров’я</a:t>
            </a:r>
            <a:endParaRPr lang="en-US" sz="2000" dirty="0"/>
          </a:p>
          <a:p>
            <a:pPr lvl="2">
              <a:spcAft>
                <a:spcPts val="600"/>
              </a:spcAft>
            </a:pPr>
            <a:r>
              <a:rPr lang="uk-UA" sz="2000" dirty="0"/>
              <a:t>Зміщення від приписування захисних заходів для усунення конкретних небезпек у бік загального управління запобіганню й оцінюванню ризиків з орієнтацією на БЗР</a:t>
            </a:r>
            <a:endParaRPr lang="en-US" sz="2000" dirty="0"/>
          </a:p>
          <a:p>
            <a:pPr lvl="2">
              <a:spcAft>
                <a:spcPts val="600"/>
              </a:spcAft>
            </a:pPr>
            <a:r>
              <a:rPr lang="uk-UA" sz="2000" dirty="0"/>
              <a:t>Цей процес часто коротко характеризуються як перехід від директивного законодавства до законодавства, яке встановлює цілі. Директивні стратегії точно приписують особам і групам, що саме вони повинні робити, як робити, як вести документацію та подавати звітність. Законодавство</a:t>
            </a:r>
            <a:r>
              <a:rPr lang="ru-RU" sz="2000" dirty="0"/>
              <a:t>, яке</a:t>
            </a:r>
            <a:r>
              <a:rPr lang="en-US" sz="2000" dirty="0"/>
              <a:t> </a:t>
            </a:r>
            <a:r>
              <a:rPr lang="uk-UA" sz="2000" dirty="0"/>
              <a:t>встановлює цілі, визначає завдання, які повинні бути виконані, але надає особам і групам самостійність у способі виконання цих завдань</a:t>
            </a: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14</a:t>
            </a:fld>
            <a:endParaRPr lang="en-GB"/>
          </a:p>
        </p:txBody>
      </p:sp>
    </p:spTree>
    <p:extLst>
      <p:ext uri="{BB962C8B-B14F-4D97-AF65-F5344CB8AC3E}">
        <p14:creationId xmlns:p14="http://schemas.microsoft.com/office/powerpoint/2010/main" val="360156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11210924" cy="589104"/>
          </a:xfrm>
        </p:spPr>
        <p:txBody>
          <a:bodyPr/>
          <a:lstStyle/>
          <a:p>
            <a:r>
              <a:rPr lang="uk-UA" dirty="0"/>
              <a:t>Сучасні обов’язки роботодавців</a:t>
            </a:r>
            <a:endParaRPr lang="en-GB" sz="2800" dirty="0">
              <a:solidFill>
                <a:schemeClr val="tx1"/>
              </a:solidFill>
            </a:endParaRPr>
          </a:p>
        </p:txBody>
      </p:sp>
      <p:sp>
        <p:nvSpPr>
          <p:cNvPr id="6" name="Slide Number Placeholder 5"/>
          <p:cNvSpPr>
            <a:spLocks noGrp="1"/>
          </p:cNvSpPr>
          <p:nvPr>
            <p:ph type="sldNum" sz="quarter" idx="12"/>
          </p:nvPr>
        </p:nvSpPr>
        <p:spPr/>
        <p:txBody>
          <a:bodyPr/>
          <a:lstStyle/>
          <a:p>
            <a:fld id="{856227C0-AD57-4F9B-BAE3-EEFB0D0EE427}" type="slidenum">
              <a:rPr lang="en-GB" smtClean="0"/>
              <a:pPr/>
              <a:t>15</a:t>
            </a:fld>
            <a:endParaRPr lang="en-GB"/>
          </a:p>
        </p:txBody>
      </p:sp>
      <p:sp>
        <p:nvSpPr>
          <p:cNvPr id="5" name="Subtitle 2">
            <a:extLst>
              <a:ext uri="{FF2B5EF4-FFF2-40B4-BE49-F238E27FC236}">
                <a16:creationId xmlns:a16="http://schemas.microsoft.com/office/drawing/2014/main" id="{71FCB833-438A-66A8-A9CC-255EE90BE01A}"/>
              </a:ext>
            </a:extLst>
          </p:cNvPr>
          <p:cNvSpPr txBox="1">
            <a:spLocks/>
          </p:cNvSpPr>
          <p:nvPr/>
        </p:nvSpPr>
        <p:spPr>
          <a:xfrm>
            <a:off x="571214" y="3773348"/>
            <a:ext cx="11084146" cy="2858946"/>
          </a:xfrm>
          <a:prstGeom prst="rect">
            <a:avLst/>
          </a:prstGeom>
        </p:spPr>
        <p:txBody>
          <a:bodyPr vert="horz" lIns="0" tIns="0" rIns="0" bIns="0" numCol="2" spcCol="18000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2000" dirty="0"/>
              <a:t>оцінювання ризиків</a:t>
            </a:r>
            <a:endParaRPr lang="en-US" sz="2000" dirty="0"/>
          </a:p>
          <a:p>
            <a:pPr lvl="2"/>
            <a:r>
              <a:rPr lang="uk-UA" sz="2000" dirty="0"/>
              <a:t>контроль умов праці</a:t>
            </a:r>
            <a:endParaRPr lang="en-US" sz="2000" dirty="0"/>
          </a:p>
          <a:p>
            <a:pPr lvl="2"/>
            <a:r>
              <a:rPr lang="uk-UA" sz="2000" dirty="0"/>
              <a:t>інформування, навчання та підготовка працівників</a:t>
            </a:r>
            <a:endParaRPr lang="en-US" sz="2000" dirty="0"/>
          </a:p>
          <a:p>
            <a:pPr lvl="2"/>
            <a:r>
              <a:rPr lang="uk-UA" sz="2000" dirty="0"/>
              <a:t>спостереження за станом здоров’я працівників</a:t>
            </a:r>
            <a:endParaRPr lang="en-US" sz="2000" dirty="0"/>
          </a:p>
          <a:p>
            <a:pPr lvl="2"/>
            <a:r>
              <a:rPr lang="uk-UA" sz="2000" dirty="0"/>
              <a:t>моніторинг стану довкілля (шуму та забруднювачів)</a:t>
            </a:r>
          </a:p>
          <a:p>
            <a:pPr lvl="2"/>
            <a:endParaRPr lang="en-US" sz="2000" dirty="0"/>
          </a:p>
          <a:p>
            <a:pPr lvl="2"/>
            <a:r>
              <a:rPr lang="uk-UA" sz="2000" dirty="0"/>
              <a:t>планування на випадок надзвичайних ситуацій</a:t>
            </a:r>
            <a:endParaRPr lang="en-US" sz="2000" dirty="0"/>
          </a:p>
          <a:p>
            <a:pPr lvl="2"/>
            <a:r>
              <a:rPr lang="uk-UA" sz="2000" dirty="0"/>
              <a:t>реєстрація, документування й поширення інформації з питань БЗР</a:t>
            </a:r>
            <a:endParaRPr lang="en-US" sz="2000" dirty="0"/>
          </a:p>
          <a:p>
            <a:pPr lvl="2"/>
            <a:r>
              <a:rPr lang="uk-UA" sz="2000" dirty="0"/>
              <a:t>розслідування нещасних випадків на роботі та професійних захворювань</a:t>
            </a:r>
            <a:endParaRPr lang="en-US" sz="2000" b="0" dirty="0">
              <a:solidFill>
                <a:schemeClr val="tx1"/>
              </a:solidFill>
            </a:endParaRPr>
          </a:p>
          <a:p>
            <a:endParaRPr lang="en-GB" sz="2000" b="0" dirty="0">
              <a:solidFill>
                <a:schemeClr val="tx1"/>
              </a:solidFill>
            </a:endParaRPr>
          </a:p>
          <a:p>
            <a:pPr lvl="2"/>
            <a:endParaRPr lang="en-GB" sz="2000" dirty="0"/>
          </a:p>
        </p:txBody>
      </p:sp>
      <p:sp>
        <p:nvSpPr>
          <p:cNvPr id="12" name="TextBox 11">
            <a:extLst>
              <a:ext uri="{FF2B5EF4-FFF2-40B4-BE49-F238E27FC236}">
                <a16:creationId xmlns:a16="http://schemas.microsoft.com/office/drawing/2014/main" id="{8C5E0F5B-E7E1-CC5E-F42B-30BE79E392B3}"/>
              </a:ext>
            </a:extLst>
          </p:cNvPr>
          <p:cNvSpPr txBox="1"/>
          <p:nvPr/>
        </p:nvSpPr>
        <p:spPr>
          <a:xfrm>
            <a:off x="490538" y="2012299"/>
            <a:ext cx="11210924" cy="1631216"/>
          </a:xfrm>
          <a:prstGeom prst="rect">
            <a:avLst/>
          </a:prstGeom>
          <a:noFill/>
        </p:spPr>
        <p:txBody>
          <a:bodyPr wrap="square">
            <a:spAutoFit/>
          </a:bodyPr>
          <a:lstStyle/>
          <a:p>
            <a:r>
              <a:rPr lang="uk-UA" sz="2000" b="0" dirty="0">
                <a:solidFill>
                  <a:schemeClr val="tx1"/>
                </a:solidFill>
                <a:effectLst/>
                <a:latin typeface="Arial" panose="020B0604020202020204" pitchFamily="34" charset="0"/>
                <a:ea typeface="Microsoft Sans Serif" panose="020B0604020202020204" pitchFamily="34" charset="0"/>
              </a:rPr>
              <a:t>Роботодавці повинні забезпечити, щоб їхні підприємства мали структури, що займаються запобіганням нещасним випадкам і професійним захворюванням (включно зі шляхами сприяння консультаціям із працівниками та участі працівників), а також практичні методи управління, які сприяють запобіжним заходам. На практиці це досягається шляхом прийняття управлінського підходу до БЗР</a:t>
            </a:r>
            <a:endParaRPr lang="LID4096" sz="2000" dirty="0"/>
          </a:p>
        </p:txBody>
      </p:sp>
    </p:spTree>
    <p:extLst>
      <p:ext uri="{BB962C8B-B14F-4D97-AF65-F5344CB8AC3E}">
        <p14:creationId xmlns:p14="http://schemas.microsoft.com/office/powerpoint/2010/main" val="2196226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Забезпечення і заохочення додержання законодавства про </a:t>
            </a:r>
            <a:r>
              <a:rPr lang="uk-UA" dirty="0" err="1"/>
              <a:t>БЗР</a:t>
            </a:r>
            <a:br>
              <a:rPr lang="en-GB" dirty="0"/>
            </a:br>
            <a:r>
              <a:rPr lang="uk-UA" dirty="0"/>
              <a:t>Інспекція праці та </a:t>
            </a:r>
            <a:r>
              <a:rPr lang="uk-UA" dirty="0" err="1"/>
              <a:t>БЗР</a:t>
            </a:r>
            <a:endParaRPr lang="en-GB" dirty="0"/>
          </a:p>
        </p:txBody>
      </p:sp>
      <p:sp>
        <p:nvSpPr>
          <p:cNvPr id="3" name="Subtitle 2"/>
          <p:cNvSpPr>
            <a:spLocks noGrp="1"/>
          </p:cNvSpPr>
          <p:nvPr>
            <p:ph idx="1"/>
          </p:nvPr>
        </p:nvSpPr>
        <p:spPr>
          <a:xfrm>
            <a:off x="490538" y="2367419"/>
            <a:ext cx="11210924" cy="3883579"/>
          </a:xfrm>
        </p:spPr>
        <p:txBody>
          <a:bodyPr/>
          <a:lstStyle/>
          <a:p>
            <a:pPr lvl="2">
              <a:spcAft>
                <a:spcPts val="600"/>
              </a:spcAft>
            </a:pPr>
            <a:r>
              <a:rPr lang="uk-UA" sz="2000" dirty="0">
                <a:effectLst/>
                <a:latin typeface="Arial" panose="020B0604020202020204" pitchFamily="34" charset="0"/>
                <a:ea typeface="Microsoft Sans Serif" panose="020B0604020202020204" pitchFamily="34" charset="0"/>
              </a:rPr>
              <a:t>Інспектори виносять судження щодо компетентності керівництва підприємства у повсякденному управлінні БЗР</a:t>
            </a:r>
            <a:endParaRPr lang="en-US" sz="2400" dirty="0"/>
          </a:p>
          <a:p>
            <a:pPr lvl="2">
              <a:spcAft>
                <a:spcPts val="600"/>
              </a:spcAft>
            </a:pPr>
            <a:r>
              <a:rPr lang="uk-UA" sz="2000" dirty="0">
                <a:effectLst/>
                <a:latin typeface="Arial" panose="020B0604020202020204" pitchFamily="34" charset="0"/>
                <a:ea typeface="Microsoft Sans Serif" panose="020B0604020202020204" pitchFamily="34" charset="0"/>
              </a:rPr>
              <a:t>Вони формують думку про те, наскільки добре керівники оцінюють ризики та вживають заходів для контролювання цих ризиків, організовуючи та здійснюючи необхідні запобіжні заходи</a:t>
            </a:r>
            <a:endParaRPr lang="en-US" sz="2400" dirty="0"/>
          </a:p>
          <a:p>
            <a:pPr lvl="2">
              <a:spcAft>
                <a:spcPts val="600"/>
              </a:spcAft>
            </a:pPr>
            <a:r>
              <a:rPr lang="uk-UA" sz="2000" dirty="0">
                <a:effectLst/>
                <a:latin typeface="Arial" panose="020B0604020202020204" pitchFamily="34" charset="0"/>
                <a:ea typeface="Microsoft Sans Serif" panose="020B0604020202020204" pitchFamily="34" charset="0"/>
              </a:rPr>
              <a:t>Інспектори праці розглядають політику й організацію підприємства у сфері БЗР, якщо вони існують, компетентність і обов’язки персоналу підприємства з питань БЗР, рівні підготовки та нагляду в цій сфері тощо, використовуючи при цьому практичні приклади з діяльності підприємства для демонстрації належного чи неналежного управління БЗР</a:t>
            </a:r>
            <a:endParaRPr lang="en-US" sz="2400" dirty="0"/>
          </a:p>
          <a:p>
            <a:pPr lvl="2">
              <a:spcAft>
                <a:spcPts val="600"/>
              </a:spcAft>
            </a:pPr>
            <a:r>
              <a:rPr lang="uk-UA" sz="2000" dirty="0"/>
              <a:t>Інспектори можуть також перевіряти конкретні види робіт, але все одно їм потрібно з’ясувати, як здійснюється управління БЗР у цих</a:t>
            </a:r>
            <a:r>
              <a:rPr lang="en-US" sz="2000" dirty="0"/>
              <a:t> </a:t>
            </a:r>
            <a:r>
              <a:rPr lang="ru-RU" sz="2000" dirty="0" err="1"/>
              <a:t>ситуаціях</a:t>
            </a:r>
            <a:endParaRPr lang="en-US"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16</a:t>
            </a:fld>
            <a:endParaRPr lang="en-GB"/>
          </a:p>
        </p:txBody>
      </p:sp>
    </p:spTree>
    <p:extLst>
      <p:ext uri="{BB962C8B-B14F-4D97-AF65-F5344CB8AC3E}">
        <p14:creationId xmlns:p14="http://schemas.microsoft.com/office/powerpoint/2010/main" val="3502966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Сприяння додержанню норм із </a:t>
            </a:r>
            <a:r>
              <a:rPr lang="uk-UA" dirty="0" err="1"/>
              <a:t>БЗР</a:t>
            </a:r>
            <a:br>
              <a:rPr lang="en-GB" dirty="0"/>
            </a:br>
            <a:r>
              <a:rPr lang="uk-UA" dirty="0"/>
              <a:t>Добровільні ініціативи</a:t>
            </a:r>
            <a:endParaRPr lang="en-GB" dirty="0"/>
          </a:p>
        </p:txBody>
      </p:sp>
      <p:sp>
        <p:nvSpPr>
          <p:cNvPr id="3" name="Subtitle 2"/>
          <p:cNvSpPr>
            <a:spLocks noGrp="1"/>
          </p:cNvSpPr>
          <p:nvPr>
            <p:ph idx="1"/>
          </p:nvPr>
        </p:nvSpPr>
        <p:spPr>
          <a:xfrm>
            <a:off x="490538" y="2426004"/>
            <a:ext cx="11210924" cy="3937289"/>
          </a:xfrm>
        </p:spPr>
        <p:txBody>
          <a:bodyPr/>
          <a:lstStyle/>
          <a:p>
            <a:pPr lvl="2">
              <a:spcAft>
                <a:spcPts val="600"/>
              </a:spcAft>
            </a:pPr>
            <a:r>
              <a:rPr lang="uk-UA" sz="2000" dirty="0">
                <a:effectLst/>
                <a:latin typeface="Arial" panose="020B0604020202020204" pitchFamily="34" charset="0"/>
                <a:ea typeface="Microsoft Sans Serif" panose="020B0604020202020204" pitchFamily="34" charset="0"/>
              </a:rPr>
              <a:t>Кодекси поведінки або інші ініціативи на рівні підприємства, які не є обов’язковими за законом, але спрямовані на підвищення ефективності роботи підприємств із точки зору безпеки та здоров’я на роботі, охорони навколишнього середовища (</a:t>
            </a:r>
            <a:r>
              <a:rPr lang="uk-UA" sz="2000" dirty="0" err="1">
                <a:effectLst/>
                <a:latin typeface="Arial" panose="020B0604020202020204" pitchFamily="34" charset="0"/>
                <a:ea typeface="Microsoft Sans Serif" panose="020B0604020202020204" pitchFamily="34" charset="0"/>
              </a:rPr>
              <a:t>БЗРОНС</a:t>
            </a:r>
            <a:r>
              <a:rPr lang="uk-UA" sz="2000" dirty="0">
                <a:effectLst/>
                <a:latin typeface="Arial" panose="020B0604020202020204" pitchFamily="34" charset="0"/>
                <a:ea typeface="Microsoft Sans Serif" panose="020B0604020202020204" pitchFamily="34" charset="0"/>
              </a:rPr>
              <a:t>) та інших аспектів</a:t>
            </a:r>
            <a:endParaRPr lang="en-US" sz="2000" dirty="0"/>
          </a:p>
          <a:p>
            <a:pPr lvl="2">
              <a:spcAft>
                <a:spcPts val="600"/>
              </a:spcAft>
            </a:pPr>
            <a:r>
              <a:rPr lang="uk-UA" sz="2000" dirty="0"/>
              <a:t>Корпоративна соціальна відповідальність (</a:t>
            </a:r>
            <a:r>
              <a:rPr lang="uk-UA" sz="2000" dirty="0" err="1"/>
              <a:t>КСВ</a:t>
            </a:r>
            <a:r>
              <a:rPr lang="uk-UA" sz="2000" dirty="0"/>
              <a:t>)</a:t>
            </a:r>
            <a:endParaRPr lang="en-US" sz="2000" dirty="0"/>
          </a:p>
          <a:p>
            <a:pPr lvl="2">
              <a:spcAft>
                <a:spcPts val="600"/>
              </a:spcAft>
            </a:pPr>
            <a:r>
              <a:rPr lang="uk-UA" sz="2000" dirty="0"/>
              <a:t>Відповідальний догляд</a:t>
            </a:r>
            <a:endParaRPr lang="en-US" sz="2000" dirty="0">
              <a:solidFill>
                <a:schemeClr val="accent2"/>
              </a:solidFill>
            </a:endParaRPr>
          </a:p>
          <a:p>
            <a:pPr lvl="2">
              <a:spcAft>
                <a:spcPts val="600"/>
              </a:spcAft>
            </a:pPr>
            <a:r>
              <a:rPr lang="uk-UA" sz="2000" dirty="0">
                <a:effectLst/>
                <a:latin typeface="Arial" panose="020B0604020202020204" pitchFamily="34" charset="0"/>
                <a:ea typeface="Microsoft Sans Serif" panose="020B0604020202020204" pitchFamily="34" charset="0"/>
              </a:rPr>
              <a:t>Схема екологічного менеджменту та аудиту</a:t>
            </a:r>
            <a:r>
              <a:rPr lang="en-US" sz="2000" dirty="0"/>
              <a:t> (EMAS)</a:t>
            </a:r>
          </a:p>
          <a:p>
            <a:pPr lvl="2">
              <a:spcAft>
                <a:spcPts val="600"/>
              </a:spcAft>
            </a:pPr>
            <a:r>
              <a:rPr lang="uk-UA" sz="2000" dirty="0"/>
              <a:t>Стандарти Міжнародної організації зі стандартизації</a:t>
            </a:r>
            <a:endParaRPr lang="en-US" sz="2000" dirty="0"/>
          </a:p>
          <a:p>
            <a:pPr lvl="2">
              <a:spcAft>
                <a:spcPts val="600"/>
              </a:spcAft>
            </a:pPr>
            <a:r>
              <a:rPr lang="uk-UA" sz="2000" dirty="0">
                <a:effectLst/>
                <a:latin typeface="Arial" panose="020B0604020202020204" pitchFamily="34" charset="0"/>
                <a:ea typeface="Calibri" panose="020F0502020204030204" pitchFamily="34" charset="0"/>
              </a:rPr>
              <a:t>Керівні принципи із систем управління безпекою та здоров’ям на роботі (МОП-БЗР 2001)</a:t>
            </a:r>
            <a:br>
              <a:rPr lang="en-US" sz="2000" dirty="0"/>
            </a:br>
            <a:endParaRPr lang="en-US" sz="2000" dirty="0"/>
          </a:p>
          <a:p>
            <a:pPr lvl="2">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17</a:t>
            </a:fld>
            <a:endParaRPr lang="en-GB"/>
          </a:p>
        </p:txBody>
      </p:sp>
    </p:spTree>
    <p:extLst>
      <p:ext uri="{BB962C8B-B14F-4D97-AF65-F5344CB8AC3E}">
        <p14:creationId xmlns:p14="http://schemas.microsoft.com/office/powerpoint/2010/main" val="1143604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Групувати 33">
            <a:extLst>
              <a:ext uri="{FF2B5EF4-FFF2-40B4-BE49-F238E27FC236}">
                <a16:creationId xmlns:a16="http://schemas.microsoft.com/office/drawing/2014/main" id="{A18EC890-4628-9772-21A2-F12A29C30E63}"/>
              </a:ext>
            </a:extLst>
          </p:cNvPr>
          <p:cNvGrpSpPr/>
          <p:nvPr/>
        </p:nvGrpSpPr>
        <p:grpSpPr>
          <a:xfrm>
            <a:off x="3498741" y="1527965"/>
            <a:ext cx="4538214" cy="4538214"/>
            <a:chOff x="3498741" y="1527965"/>
            <a:chExt cx="4538214" cy="4538214"/>
          </a:xfrm>
        </p:grpSpPr>
        <p:sp>
          <p:nvSpPr>
            <p:cNvPr id="16" name="Полілінія: фігура 15">
              <a:extLst>
                <a:ext uri="{FF2B5EF4-FFF2-40B4-BE49-F238E27FC236}">
                  <a16:creationId xmlns:a16="http://schemas.microsoft.com/office/drawing/2014/main" id="{E8B87E40-703A-05DA-1D2D-4397B70CE045}"/>
                </a:ext>
              </a:extLst>
            </p:cNvPr>
            <p:cNvSpPr/>
            <p:nvPr/>
          </p:nvSpPr>
          <p:spPr>
            <a:xfrm>
              <a:off x="3498741" y="1527965"/>
              <a:ext cx="4538214" cy="4538214"/>
            </a:xfrm>
            <a:custGeom>
              <a:avLst/>
              <a:gdLst>
                <a:gd name="connsiteX0" fmla="*/ 4538215 w 4538214"/>
                <a:gd name="connsiteY0" fmla="*/ 2269107 h 4538214"/>
                <a:gd name="connsiteX1" fmla="*/ 2269107 w 4538214"/>
                <a:gd name="connsiteY1" fmla="*/ 4538215 h 4538214"/>
                <a:gd name="connsiteX2" fmla="*/ 0 w 4538214"/>
                <a:gd name="connsiteY2" fmla="*/ 2269107 h 4538214"/>
                <a:gd name="connsiteX3" fmla="*/ 2269107 w 4538214"/>
                <a:gd name="connsiteY3" fmla="*/ 0 h 4538214"/>
                <a:gd name="connsiteX4" fmla="*/ 4538215 w 4538214"/>
                <a:gd name="connsiteY4" fmla="*/ 2269107 h 45382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8214" h="4538214">
                  <a:moveTo>
                    <a:pt x="4538215" y="2269107"/>
                  </a:moveTo>
                  <a:cubicBezTo>
                    <a:pt x="4538215" y="3522324"/>
                    <a:pt x="3522324" y="4538215"/>
                    <a:pt x="2269107" y="4538215"/>
                  </a:cubicBezTo>
                  <a:cubicBezTo>
                    <a:pt x="1015890" y="4538215"/>
                    <a:pt x="0" y="3522324"/>
                    <a:pt x="0" y="2269107"/>
                  </a:cubicBezTo>
                  <a:cubicBezTo>
                    <a:pt x="0" y="1015890"/>
                    <a:pt x="1015890" y="0"/>
                    <a:pt x="2269107" y="0"/>
                  </a:cubicBezTo>
                  <a:cubicBezTo>
                    <a:pt x="3522324" y="0"/>
                    <a:pt x="4538215" y="1015890"/>
                    <a:pt x="4538215" y="2269107"/>
                  </a:cubicBezTo>
                </a:path>
              </a:pathLst>
            </a:custGeom>
            <a:solidFill>
              <a:srgbClr val="51578F"/>
            </a:solidFill>
            <a:ln w="20850" cap="flat">
              <a:noFill/>
              <a:prstDash val="solid"/>
              <a:miter/>
            </a:ln>
          </p:spPr>
          <p:txBody>
            <a:bodyPr rtlCol="0" anchor="ctr"/>
            <a:lstStyle/>
            <a:p>
              <a:endParaRPr lang="LID4096"/>
            </a:p>
          </p:txBody>
        </p:sp>
        <p:sp>
          <p:nvSpPr>
            <p:cNvPr id="17" name="Полілінія: фігура 16">
              <a:extLst>
                <a:ext uri="{FF2B5EF4-FFF2-40B4-BE49-F238E27FC236}">
                  <a16:creationId xmlns:a16="http://schemas.microsoft.com/office/drawing/2014/main" id="{A17D4168-CFB8-6DC9-9CE6-75D07F78510B}"/>
                </a:ext>
              </a:extLst>
            </p:cNvPr>
            <p:cNvSpPr/>
            <p:nvPr/>
          </p:nvSpPr>
          <p:spPr>
            <a:xfrm>
              <a:off x="3779274" y="1804532"/>
              <a:ext cx="3976938" cy="3976938"/>
            </a:xfrm>
            <a:custGeom>
              <a:avLst/>
              <a:gdLst>
                <a:gd name="connsiteX0" fmla="*/ 3976939 w 3976938"/>
                <a:gd name="connsiteY0" fmla="*/ 1988574 h 3976938"/>
                <a:gd name="connsiteX1" fmla="*/ 1988574 w 3976938"/>
                <a:gd name="connsiteY1" fmla="*/ 3976939 h 3976938"/>
                <a:gd name="connsiteX2" fmla="*/ 0 w 3976938"/>
                <a:gd name="connsiteY2" fmla="*/ 1988574 h 3976938"/>
                <a:gd name="connsiteX3" fmla="*/ 1988574 w 3976938"/>
                <a:gd name="connsiteY3" fmla="*/ 0 h 3976938"/>
                <a:gd name="connsiteX4" fmla="*/ 3976939 w 3976938"/>
                <a:gd name="connsiteY4" fmla="*/ 1988365 h 39769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938" h="3976938">
                  <a:moveTo>
                    <a:pt x="3976939" y="1988574"/>
                  </a:moveTo>
                  <a:cubicBezTo>
                    <a:pt x="3976939" y="3086704"/>
                    <a:pt x="3086704" y="3976939"/>
                    <a:pt x="1988574" y="3976939"/>
                  </a:cubicBezTo>
                  <a:cubicBezTo>
                    <a:pt x="890444" y="3976939"/>
                    <a:pt x="0" y="3086704"/>
                    <a:pt x="0" y="1988574"/>
                  </a:cubicBezTo>
                  <a:cubicBezTo>
                    <a:pt x="0" y="890444"/>
                    <a:pt x="890444" y="0"/>
                    <a:pt x="1988574" y="0"/>
                  </a:cubicBezTo>
                  <a:cubicBezTo>
                    <a:pt x="3086704" y="0"/>
                    <a:pt x="3976939" y="890235"/>
                    <a:pt x="3976939" y="1988365"/>
                  </a:cubicBezTo>
                </a:path>
              </a:pathLst>
            </a:custGeom>
            <a:solidFill>
              <a:srgbClr val="FFFFFF"/>
            </a:solidFill>
            <a:ln w="20850" cap="flat">
              <a:noFill/>
              <a:prstDash val="solid"/>
              <a:miter/>
            </a:ln>
          </p:spPr>
          <p:txBody>
            <a:bodyPr rtlCol="0" anchor="ctr"/>
            <a:lstStyle/>
            <a:p>
              <a:endParaRPr lang="LID4096"/>
            </a:p>
          </p:txBody>
        </p:sp>
        <p:sp>
          <p:nvSpPr>
            <p:cNvPr id="18" name="Полілінія: фігура 17">
              <a:extLst>
                <a:ext uri="{FF2B5EF4-FFF2-40B4-BE49-F238E27FC236}">
                  <a16:creationId xmlns:a16="http://schemas.microsoft.com/office/drawing/2014/main" id="{693C23FA-871D-1C00-6FAB-7C9238F77AC1}"/>
                </a:ext>
              </a:extLst>
            </p:cNvPr>
            <p:cNvSpPr/>
            <p:nvPr/>
          </p:nvSpPr>
          <p:spPr>
            <a:xfrm>
              <a:off x="4061003" y="2482071"/>
              <a:ext cx="1636711" cy="1969370"/>
            </a:xfrm>
            <a:custGeom>
              <a:avLst/>
              <a:gdLst>
                <a:gd name="connsiteX0" fmla="*/ 133853 w 1636711"/>
                <a:gd name="connsiteY0" fmla="*/ 1969371 h 1969370"/>
                <a:gd name="connsiteX1" fmla="*/ 88559 w 1636711"/>
                <a:gd name="connsiteY1" fmla="*/ 691732 h 1969370"/>
                <a:gd name="connsiteX2" fmla="*/ 569265 w 1636711"/>
                <a:gd name="connsiteY2" fmla="*/ 0 h 1969370"/>
                <a:gd name="connsiteX3" fmla="*/ 1259119 w 1636711"/>
                <a:gd name="connsiteY3" fmla="*/ 364234 h 1969370"/>
                <a:gd name="connsiteX4" fmla="*/ 1636712 w 1636711"/>
                <a:gd name="connsiteY4" fmla="*/ 1352781 h 1969370"/>
                <a:gd name="connsiteX5" fmla="*/ 133853 w 1636711"/>
                <a:gd name="connsiteY5" fmla="*/ 1969371 h 196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36711" h="1969370">
                  <a:moveTo>
                    <a:pt x="133853" y="1969371"/>
                  </a:moveTo>
                  <a:cubicBezTo>
                    <a:pt x="133853" y="1969371"/>
                    <a:pt x="-134365" y="1414357"/>
                    <a:pt x="88559" y="691732"/>
                  </a:cubicBezTo>
                  <a:cubicBezTo>
                    <a:pt x="221520" y="260913"/>
                    <a:pt x="569265" y="0"/>
                    <a:pt x="569265" y="0"/>
                  </a:cubicBezTo>
                  <a:lnTo>
                    <a:pt x="1259119" y="364234"/>
                  </a:lnTo>
                  <a:lnTo>
                    <a:pt x="1636712" y="1352781"/>
                  </a:lnTo>
                  <a:lnTo>
                    <a:pt x="133853" y="1969371"/>
                  </a:lnTo>
                  <a:close/>
                </a:path>
              </a:pathLst>
            </a:custGeom>
            <a:solidFill>
              <a:srgbClr val="51578F"/>
            </a:solidFill>
            <a:ln w="20850" cap="flat">
              <a:noFill/>
              <a:prstDash val="solid"/>
              <a:miter/>
            </a:ln>
          </p:spPr>
          <p:txBody>
            <a:bodyPr rtlCol="0" anchor="ctr"/>
            <a:lstStyle/>
            <a:p>
              <a:endParaRPr lang="LID4096"/>
            </a:p>
          </p:txBody>
        </p:sp>
        <p:sp>
          <p:nvSpPr>
            <p:cNvPr id="19" name="Полілінія: фігура 18">
              <a:extLst>
                <a:ext uri="{FF2B5EF4-FFF2-40B4-BE49-F238E27FC236}">
                  <a16:creationId xmlns:a16="http://schemas.microsoft.com/office/drawing/2014/main" id="{FCB114DC-9594-20DA-724A-70DD1D2963FE}"/>
                </a:ext>
              </a:extLst>
            </p:cNvPr>
            <p:cNvSpPr/>
            <p:nvPr/>
          </p:nvSpPr>
          <p:spPr>
            <a:xfrm>
              <a:off x="4125975" y="3784339"/>
              <a:ext cx="1679026" cy="1744821"/>
            </a:xfrm>
            <a:custGeom>
              <a:avLst/>
              <a:gdLst>
                <a:gd name="connsiteX0" fmla="*/ 0 w 1679026"/>
                <a:gd name="connsiteY0" fmla="*/ 546456 h 1744821"/>
                <a:gd name="connsiteX1" fmla="*/ 510972 w 1679026"/>
                <a:gd name="connsiteY1" fmla="*/ 1316045 h 1744821"/>
                <a:gd name="connsiteX2" fmla="*/ 1669008 w 1679026"/>
                <a:gd name="connsiteY2" fmla="*/ 1743942 h 1744821"/>
                <a:gd name="connsiteX3" fmla="*/ 1679027 w 1679026"/>
                <a:gd name="connsiteY3" fmla="*/ 6888 h 1744821"/>
                <a:gd name="connsiteX4" fmla="*/ 604692 w 1679026"/>
                <a:gd name="connsiteY4" fmla="*/ 0 h 1744821"/>
                <a:gd name="connsiteX5" fmla="*/ 209 w 1679026"/>
                <a:gd name="connsiteY5" fmla="*/ 546456 h 174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79026" h="1744821">
                  <a:moveTo>
                    <a:pt x="0" y="546456"/>
                  </a:moveTo>
                  <a:cubicBezTo>
                    <a:pt x="0" y="546456"/>
                    <a:pt x="120646" y="986877"/>
                    <a:pt x="510972" y="1316045"/>
                  </a:cubicBezTo>
                  <a:cubicBezTo>
                    <a:pt x="1066195" y="1784436"/>
                    <a:pt x="1669008" y="1743942"/>
                    <a:pt x="1669008" y="1743942"/>
                  </a:cubicBezTo>
                  <a:lnTo>
                    <a:pt x="1679027" y="6888"/>
                  </a:lnTo>
                  <a:lnTo>
                    <a:pt x="604692" y="0"/>
                  </a:lnTo>
                  <a:lnTo>
                    <a:pt x="209" y="546456"/>
                  </a:lnTo>
                  <a:close/>
                </a:path>
              </a:pathLst>
            </a:custGeom>
            <a:solidFill>
              <a:srgbClr val="A5AAD5"/>
            </a:solidFill>
            <a:ln w="20850" cap="flat">
              <a:noFill/>
              <a:prstDash val="solid"/>
              <a:miter/>
            </a:ln>
          </p:spPr>
          <p:txBody>
            <a:bodyPr rtlCol="0" anchor="ctr"/>
            <a:lstStyle/>
            <a:p>
              <a:endParaRPr lang="LID4096"/>
            </a:p>
          </p:txBody>
        </p:sp>
        <p:sp>
          <p:nvSpPr>
            <p:cNvPr id="20" name="Полілінія: фігура 19">
              <a:extLst>
                <a:ext uri="{FF2B5EF4-FFF2-40B4-BE49-F238E27FC236}">
                  <a16:creationId xmlns:a16="http://schemas.microsoft.com/office/drawing/2014/main" id="{15C33D1B-E91D-D9D5-63E2-9F167F7CD807}"/>
                </a:ext>
              </a:extLst>
            </p:cNvPr>
            <p:cNvSpPr/>
            <p:nvPr/>
          </p:nvSpPr>
          <p:spPr>
            <a:xfrm>
              <a:off x="5245187" y="3785800"/>
              <a:ext cx="2048896" cy="1742449"/>
            </a:xfrm>
            <a:custGeom>
              <a:avLst/>
              <a:gdLst>
                <a:gd name="connsiteX0" fmla="*/ 0 w 2048896"/>
                <a:gd name="connsiteY0" fmla="*/ 921127 h 1742449"/>
                <a:gd name="connsiteX1" fmla="*/ 191614 w 2048896"/>
                <a:gd name="connsiteY1" fmla="*/ 1706579 h 1742449"/>
                <a:gd name="connsiteX2" fmla="*/ 1069117 w 2048896"/>
                <a:gd name="connsiteY2" fmla="*/ 1652727 h 1742449"/>
                <a:gd name="connsiteX3" fmla="*/ 2048897 w 2048896"/>
                <a:gd name="connsiteY3" fmla="*/ 816762 h 1742449"/>
                <a:gd name="connsiteX4" fmla="*/ 520991 w 2048896"/>
                <a:gd name="connsiteY4" fmla="*/ 0 h 1742449"/>
                <a:gd name="connsiteX5" fmla="*/ 0 w 2048896"/>
                <a:gd name="connsiteY5" fmla="*/ 921127 h 1742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48896" h="1742449">
                  <a:moveTo>
                    <a:pt x="0" y="921127"/>
                  </a:moveTo>
                  <a:lnTo>
                    <a:pt x="191614" y="1706579"/>
                  </a:lnTo>
                  <a:cubicBezTo>
                    <a:pt x="191614" y="1706579"/>
                    <a:pt x="636001" y="1815954"/>
                    <a:pt x="1069117" y="1652727"/>
                  </a:cubicBezTo>
                  <a:cubicBezTo>
                    <a:pt x="1795289" y="1378873"/>
                    <a:pt x="2048897" y="816762"/>
                    <a:pt x="2048897" y="816762"/>
                  </a:cubicBezTo>
                  <a:lnTo>
                    <a:pt x="520991" y="0"/>
                  </a:lnTo>
                  <a:lnTo>
                    <a:pt x="0" y="921127"/>
                  </a:lnTo>
                  <a:close/>
                </a:path>
              </a:pathLst>
            </a:custGeom>
            <a:solidFill>
              <a:srgbClr val="B5B8DD"/>
            </a:solidFill>
            <a:ln w="20850" cap="flat">
              <a:noFill/>
              <a:prstDash val="solid"/>
              <a:miter/>
            </a:ln>
          </p:spPr>
          <p:txBody>
            <a:bodyPr rtlCol="0" anchor="ctr"/>
            <a:lstStyle/>
            <a:p>
              <a:endParaRPr lang="LID4096"/>
            </a:p>
          </p:txBody>
        </p:sp>
        <p:sp>
          <p:nvSpPr>
            <p:cNvPr id="21" name="Полілінія: фігура 20">
              <a:extLst>
                <a:ext uri="{FF2B5EF4-FFF2-40B4-BE49-F238E27FC236}">
                  <a16:creationId xmlns:a16="http://schemas.microsoft.com/office/drawing/2014/main" id="{6FFEFBCE-6436-4C89-E124-58D82CF123A4}"/>
                </a:ext>
              </a:extLst>
            </p:cNvPr>
            <p:cNvSpPr/>
            <p:nvPr/>
          </p:nvSpPr>
          <p:spPr>
            <a:xfrm>
              <a:off x="5798322" y="2837121"/>
              <a:ext cx="1703583" cy="2065177"/>
            </a:xfrm>
            <a:custGeom>
              <a:avLst/>
              <a:gdLst>
                <a:gd name="connsiteX0" fmla="*/ 0 w 1703583"/>
                <a:gd name="connsiteY0" fmla="*/ 916117 h 2065177"/>
                <a:gd name="connsiteX1" fmla="*/ 562946 w 1703583"/>
                <a:gd name="connsiteY1" fmla="*/ 1840793 h 2065177"/>
                <a:gd name="connsiteX2" fmla="*/ 1304565 w 1703583"/>
                <a:gd name="connsiteY2" fmla="*/ 2065178 h 2065177"/>
                <a:gd name="connsiteX3" fmla="*/ 1681949 w 1703583"/>
                <a:gd name="connsiteY3" fmla="*/ 1247999 h 2065177"/>
                <a:gd name="connsiteX4" fmla="*/ 1413313 w 1703583"/>
                <a:gd name="connsiteY4" fmla="*/ 0 h 2065177"/>
                <a:gd name="connsiteX5" fmla="*/ 209 w 1703583"/>
                <a:gd name="connsiteY5" fmla="*/ 916117 h 2065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03583" h="2065177">
                  <a:moveTo>
                    <a:pt x="0" y="916117"/>
                  </a:moveTo>
                  <a:lnTo>
                    <a:pt x="562946" y="1840793"/>
                  </a:lnTo>
                  <a:lnTo>
                    <a:pt x="1304565" y="2065178"/>
                  </a:lnTo>
                  <a:cubicBezTo>
                    <a:pt x="1304565" y="2065178"/>
                    <a:pt x="1612859" y="1707831"/>
                    <a:pt x="1681949" y="1247999"/>
                  </a:cubicBezTo>
                  <a:cubicBezTo>
                    <a:pt x="1797377" y="477366"/>
                    <a:pt x="1413313" y="0"/>
                    <a:pt x="1413313" y="0"/>
                  </a:cubicBezTo>
                  <a:lnTo>
                    <a:pt x="209" y="916117"/>
                  </a:lnTo>
                  <a:close/>
                </a:path>
              </a:pathLst>
            </a:custGeom>
            <a:solidFill>
              <a:srgbClr val="C2C5E3"/>
            </a:solidFill>
            <a:ln w="20850" cap="flat">
              <a:noFill/>
              <a:prstDash val="solid"/>
              <a:miter/>
            </a:ln>
          </p:spPr>
          <p:txBody>
            <a:bodyPr rtlCol="0" anchor="ctr"/>
            <a:lstStyle/>
            <a:p>
              <a:endParaRPr lang="LID4096"/>
            </a:p>
          </p:txBody>
        </p:sp>
        <p:sp>
          <p:nvSpPr>
            <p:cNvPr id="22" name="Полілінія: фігура 21">
              <a:extLst>
                <a:ext uri="{FF2B5EF4-FFF2-40B4-BE49-F238E27FC236}">
                  <a16:creationId xmlns:a16="http://schemas.microsoft.com/office/drawing/2014/main" id="{A8E732F6-0CA4-3525-FABB-7F0D5EF7C961}"/>
                </a:ext>
              </a:extLst>
            </p:cNvPr>
            <p:cNvSpPr/>
            <p:nvPr/>
          </p:nvSpPr>
          <p:spPr>
            <a:xfrm>
              <a:off x="5719840" y="2049164"/>
              <a:ext cx="1695516" cy="1762101"/>
            </a:xfrm>
            <a:custGeom>
              <a:avLst/>
              <a:gdLst>
                <a:gd name="connsiteX0" fmla="*/ 0 w 1695516"/>
                <a:gd name="connsiteY0" fmla="*/ 1879 h 1762101"/>
                <a:gd name="connsiteX1" fmla="*/ 41120 w 1695516"/>
                <a:gd name="connsiteY1" fmla="*/ 1761684 h 1762101"/>
                <a:gd name="connsiteX2" fmla="*/ 1105853 w 1695516"/>
                <a:gd name="connsiteY2" fmla="*/ 1762101 h 1762101"/>
                <a:gd name="connsiteX3" fmla="*/ 1695516 w 1695516"/>
                <a:gd name="connsiteY3" fmla="*/ 1205000 h 1762101"/>
                <a:gd name="connsiteX4" fmla="*/ 1170351 w 1695516"/>
                <a:gd name="connsiteY4" fmla="*/ 420800 h 1762101"/>
                <a:gd name="connsiteX5" fmla="*/ 57609 w 1695516"/>
                <a:gd name="connsiteY5" fmla="*/ 0 h 1762101"/>
                <a:gd name="connsiteX6" fmla="*/ 0 w 1695516"/>
                <a:gd name="connsiteY6" fmla="*/ 1879 h 1762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95516" h="1762101">
                  <a:moveTo>
                    <a:pt x="0" y="1879"/>
                  </a:moveTo>
                  <a:lnTo>
                    <a:pt x="41120" y="1761684"/>
                  </a:lnTo>
                  <a:lnTo>
                    <a:pt x="1105853" y="1762101"/>
                  </a:lnTo>
                  <a:lnTo>
                    <a:pt x="1695516" y="1205000"/>
                  </a:lnTo>
                  <a:cubicBezTo>
                    <a:pt x="1695516" y="1205000"/>
                    <a:pt x="1574244" y="747672"/>
                    <a:pt x="1170351" y="420800"/>
                  </a:cubicBezTo>
                  <a:cubicBezTo>
                    <a:pt x="695072" y="36110"/>
                    <a:pt x="218958" y="0"/>
                    <a:pt x="57609" y="0"/>
                  </a:cubicBezTo>
                  <a:cubicBezTo>
                    <a:pt x="20455" y="0"/>
                    <a:pt x="0" y="1879"/>
                    <a:pt x="0" y="1879"/>
                  </a:cubicBezTo>
                </a:path>
              </a:pathLst>
            </a:custGeom>
            <a:solidFill>
              <a:srgbClr val="D2D4EB"/>
            </a:solidFill>
            <a:ln w="20850" cap="flat">
              <a:noFill/>
              <a:prstDash val="solid"/>
              <a:miter/>
            </a:ln>
          </p:spPr>
          <p:txBody>
            <a:bodyPr rtlCol="0" anchor="ctr"/>
            <a:lstStyle/>
            <a:p>
              <a:endParaRPr lang="LID4096"/>
            </a:p>
          </p:txBody>
        </p:sp>
        <p:sp>
          <p:nvSpPr>
            <p:cNvPr id="23" name="Полілінія: фігура 22">
              <a:extLst>
                <a:ext uri="{FF2B5EF4-FFF2-40B4-BE49-F238E27FC236}">
                  <a16:creationId xmlns:a16="http://schemas.microsoft.com/office/drawing/2014/main" id="{02EC698A-542B-EE46-3C5E-0F3CC933FB62}"/>
                </a:ext>
              </a:extLst>
            </p:cNvPr>
            <p:cNvSpPr/>
            <p:nvPr/>
          </p:nvSpPr>
          <p:spPr>
            <a:xfrm>
              <a:off x="4328444" y="2050208"/>
              <a:ext cx="1923658" cy="1742480"/>
            </a:xfrm>
            <a:custGeom>
              <a:avLst/>
              <a:gdLst>
                <a:gd name="connsiteX0" fmla="*/ 818849 w 1923658"/>
                <a:gd name="connsiteY0" fmla="*/ 119602 h 1742480"/>
                <a:gd name="connsiteX1" fmla="*/ 0 w 1923658"/>
                <a:gd name="connsiteY1" fmla="*/ 787122 h 1742480"/>
                <a:gd name="connsiteX2" fmla="*/ 655205 w 1923658"/>
                <a:gd name="connsiteY2" fmla="*/ 708639 h 1742480"/>
                <a:gd name="connsiteX3" fmla="*/ 1450050 w 1923658"/>
                <a:gd name="connsiteY3" fmla="*/ 1742481 h 1742480"/>
                <a:gd name="connsiteX4" fmla="*/ 1923659 w 1923658"/>
                <a:gd name="connsiteY4" fmla="*/ 796097 h 1742480"/>
                <a:gd name="connsiteX5" fmla="*/ 1694473 w 1923658"/>
                <a:gd name="connsiteY5" fmla="*/ 22752 h 1742480"/>
                <a:gd name="connsiteX6" fmla="*/ 1436691 w 1923658"/>
                <a:gd name="connsiteY6" fmla="*/ 0 h 1742480"/>
                <a:gd name="connsiteX7" fmla="*/ 818640 w 1923658"/>
                <a:gd name="connsiteY7" fmla="*/ 119811 h 174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23658" h="1742480">
                  <a:moveTo>
                    <a:pt x="818849" y="119602"/>
                  </a:moveTo>
                  <a:cubicBezTo>
                    <a:pt x="99982" y="411825"/>
                    <a:pt x="0" y="787122"/>
                    <a:pt x="0" y="787122"/>
                  </a:cubicBezTo>
                  <a:lnTo>
                    <a:pt x="655205" y="708639"/>
                  </a:lnTo>
                  <a:lnTo>
                    <a:pt x="1450050" y="1742481"/>
                  </a:lnTo>
                  <a:lnTo>
                    <a:pt x="1923659" y="796097"/>
                  </a:lnTo>
                  <a:lnTo>
                    <a:pt x="1694473" y="22752"/>
                  </a:lnTo>
                  <a:cubicBezTo>
                    <a:pt x="1694473" y="22752"/>
                    <a:pt x="1594491" y="0"/>
                    <a:pt x="1436691" y="0"/>
                  </a:cubicBezTo>
                  <a:cubicBezTo>
                    <a:pt x="1278891" y="0"/>
                    <a:pt x="1054923" y="23795"/>
                    <a:pt x="818640" y="119811"/>
                  </a:cubicBezTo>
                </a:path>
              </a:pathLst>
            </a:custGeom>
            <a:solidFill>
              <a:srgbClr val="DDDFF1"/>
            </a:solidFill>
            <a:ln w="20850" cap="flat">
              <a:noFill/>
              <a:prstDash val="solid"/>
              <a:miter/>
            </a:ln>
          </p:spPr>
          <p:txBody>
            <a:bodyPr rtlCol="0" anchor="ctr"/>
            <a:lstStyle/>
            <a:p>
              <a:endParaRPr lang="LID4096"/>
            </a:p>
          </p:txBody>
        </p:sp>
        <p:sp>
          <p:nvSpPr>
            <p:cNvPr id="24" name="Полілінія: фігура 23">
              <a:extLst>
                <a:ext uri="{FF2B5EF4-FFF2-40B4-BE49-F238E27FC236}">
                  <a16:creationId xmlns:a16="http://schemas.microsoft.com/office/drawing/2014/main" id="{1B2EC088-6547-F451-ED00-9441548185EC}"/>
                </a:ext>
              </a:extLst>
            </p:cNvPr>
            <p:cNvSpPr/>
            <p:nvPr/>
          </p:nvSpPr>
          <p:spPr>
            <a:xfrm>
              <a:off x="3655706" y="2538219"/>
              <a:ext cx="991051" cy="1247789"/>
            </a:xfrm>
            <a:custGeom>
              <a:avLst/>
              <a:gdLst>
                <a:gd name="connsiteX0" fmla="*/ 848489 w 991051"/>
                <a:gd name="connsiteY0" fmla="*/ 1247790 h 1247789"/>
                <a:gd name="connsiteX1" fmla="*/ 0 w 991051"/>
                <a:gd name="connsiteY1" fmla="*/ 1111906 h 1247789"/>
                <a:gd name="connsiteX2" fmla="*/ 317061 w 991051"/>
                <a:gd name="connsiteY2" fmla="*/ 0 h 1247789"/>
                <a:gd name="connsiteX3" fmla="*/ 991052 w 991051"/>
                <a:gd name="connsiteY3" fmla="*/ 357973 h 1247789"/>
                <a:gd name="connsiteX4" fmla="*/ 848489 w 991051"/>
                <a:gd name="connsiteY4" fmla="*/ 1247790 h 1247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1051" h="1247789">
                  <a:moveTo>
                    <a:pt x="848489" y="1247790"/>
                  </a:moveTo>
                  <a:lnTo>
                    <a:pt x="0" y="1111906"/>
                  </a:lnTo>
                  <a:lnTo>
                    <a:pt x="317061" y="0"/>
                  </a:lnTo>
                  <a:lnTo>
                    <a:pt x="991052" y="357973"/>
                  </a:lnTo>
                  <a:lnTo>
                    <a:pt x="848489" y="1247790"/>
                  </a:lnTo>
                  <a:close/>
                </a:path>
              </a:pathLst>
            </a:custGeom>
            <a:solidFill>
              <a:srgbClr val="51578F"/>
            </a:solidFill>
            <a:ln w="20850" cap="flat">
              <a:noFill/>
              <a:prstDash val="solid"/>
              <a:miter/>
            </a:ln>
          </p:spPr>
          <p:txBody>
            <a:bodyPr rtlCol="0" anchor="ctr"/>
            <a:lstStyle/>
            <a:p>
              <a:endParaRPr lang="LID4096"/>
            </a:p>
          </p:txBody>
        </p:sp>
        <p:sp>
          <p:nvSpPr>
            <p:cNvPr id="25" name="Полілінія: фігура 24">
              <a:extLst>
                <a:ext uri="{FF2B5EF4-FFF2-40B4-BE49-F238E27FC236}">
                  <a16:creationId xmlns:a16="http://schemas.microsoft.com/office/drawing/2014/main" id="{CB88AC5A-C2F0-FC48-392E-123FAE48DD65}"/>
                </a:ext>
              </a:extLst>
            </p:cNvPr>
            <p:cNvSpPr/>
            <p:nvPr/>
          </p:nvSpPr>
          <p:spPr>
            <a:xfrm>
              <a:off x="3705592" y="3492743"/>
              <a:ext cx="457328" cy="274897"/>
            </a:xfrm>
            <a:custGeom>
              <a:avLst/>
              <a:gdLst>
                <a:gd name="connsiteX0" fmla="*/ 0 w 457328"/>
                <a:gd name="connsiteY0" fmla="*/ 274898 h 274897"/>
                <a:gd name="connsiteX1" fmla="*/ 228560 w 457328"/>
                <a:gd name="connsiteY1" fmla="*/ 0 h 274897"/>
                <a:gd name="connsiteX2" fmla="*/ 457328 w 457328"/>
                <a:gd name="connsiteY2" fmla="*/ 274898 h 274897"/>
                <a:gd name="connsiteX3" fmla="*/ 0 w 457328"/>
                <a:gd name="connsiteY3" fmla="*/ 274898 h 274897"/>
              </a:gdLst>
              <a:ahLst/>
              <a:cxnLst>
                <a:cxn ang="0">
                  <a:pos x="connsiteX0" y="connsiteY0"/>
                </a:cxn>
                <a:cxn ang="0">
                  <a:pos x="connsiteX1" y="connsiteY1"/>
                </a:cxn>
                <a:cxn ang="0">
                  <a:pos x="connsiteX2" y="connsiteY2"/>
                </a:cxn>
                <a:cxn ang="0">
                  <a:pos x="connsiteX3" y="connsiteY3"/>
                </a:cxn>
              </a:cxnLst>
              <a:rect l="l" t="t" r="r" b="b"/>
              <a:pathLst>
                <a:path w="457328" h="274897">
                  <a:moveTo>
                    <a:pt x="0" y="274898"/>
                  </a:moveTo>
                  <a:lnTo>
                    <a:pt x="228560" y="0"/>
                  </a:lnTo>
                  <a:lnTo>
                    <a:pt x="457328" y="274898"/>
                  </a:lnTo>
                  <a:lnTo>
                    <a:pt x="0" y="274898"/>
                  </a:lnTo>
                  <a:close/>
                </a:path>
              </a:pathLst>
            </a:custGeom>
            <a:solidFill>
              <a:srgbClr val="FFFFFF"/>
            </a:solidFill>
            <a:ln w="20850" cap="flat">
              <a:noFill/>
              <a:prstDash val="solid"/>
              <a:miter/>
            </a:ln>
          </p:spPr>
          <p:txBody>
            <a:bodyPr rtlCol="0" anchor="ctr"/>
            <a:lstStyle/>
            <a:p>
              <a:endParaRPr lang="LID4096"/>
            </a:p>
          </p:txBody>
        </p:sp>
        <p:sp>
          <p:nvSpPr>
            <p:cNvPr id="26" name="Полілінія: фігура 25">
              <a:extLst>
                <a:ext uri="{FF2B5EF4-FFF2-40B4-BE49-F238E27FC236}">
                  <a16:creationId xmlns:a16="http://schemas.microsoft.com/office/drawing/2014/main" id="{AF96F909-DE7E-88AB-C449-D6E44B2799BF}"/>
                </a:ext>
              </a:extLst>
            </p:cNvPr>
            <p:cNvSpPr/>
            <p:nvPr/>
          </p:nvSpPr>
          <p:spPr>
            <a:xfrm>
              <a:off x="4213851" y="2378332"/>
              <a:ext cx="331672" cy="303493"/>
            </a:xfrm>
            <a:custGeom>
              <a:avLst/>
              <a:gdLst>
                <a:gd name="connsiteX0" fmla="*/ 331673 w 331672"/>
                <a:gd name="connsiteY0" fmla="*/ 174916 h 303493"/>
                <a:gd name="connsiteX1" fmla="*/ 257782 w 331672"/>
                <a:gd name="connsiteY1" fmla="*/ 247554 h 303493"/>
                <a:gd name="connsiteX2" fmla="*/ 211235 w 331672"/>
                <a:gd name="connsiteY2" fmla="*/ 303494 h 303493"/>
                <a:gd name="connsiteX3" fmla="*/ 0 w 331672"/>
                <a:gd name="connsiteY3" fmla="*/ 147155 h 303493"/>
                <a:gd name="connsiteX4" fmla="*/ 128369 w 331672"/>
                <a:gd name="connsiteY4" fmla="*/ 0 h 303493"/>
                <a:gd name="connsiteX5" fmla="*/ 331673 w 331672"/>
                <a:gd name="connsiteY5" fmla="*/ 174916 h 303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672" h="303493">
                  <a:moveTo>
                    <a:pt x="331673" y="174916"/>
                  </a:moveTo>
                  <a:cubicBezTo>
                    <a:pt x="331673" y="174916"/>
                    <a:pt x="277403" y="226890"/>
                    <a:pt x="257782" y="247554"/>
                  </a:cubicBezTo>
                  <a:cubicBezTo>
                    <a:pt x="236700" y="269680"/>
                    <a:pt x="211235" y="303494"/>
                    <a:pt x="211235" y="303494"/>
                  </a:cubicBezTo>
                  <a:lnTo>
                    <a:pt x="0" y="147155"/>
                  </a:lnTo>
                  <a:lnTo>
                    <a:pt x="128369" y="0"/>
                  </a:lnTo>
                  <a:lnTo>
                    <a:pt x="331673" y="174916"/>
                  </a:lnTo>
                  <a:close/>
                </a:path>
              </a:pathLst>
            </a:custGeom>
            <a:solidFill>
              <a:srgbClr val="51578F"/>
            </a:solidFill>
            <a:ln w="20850" cap="flat">
              <a:noFill/>
              <a:prstDash val="solid"/>
              <a:miter/>
            </a:ln>
          </p:spPr>
          <p:txBody>
            <a:bodyPr rtlCol="0" anchor="ctr"/>
            <a:lstStyle/>
            <a:p>
              <a:endParaRPr lang="LID4096"/>
            </a:p>
          </p:txBody>
        </p:sp>
        <p:sp>
          <p:nvSpPr>
            <p:cNvPr id="27" name="Полілінія: фігура 26">
              <a:extLst>
                <a:ext uri="{FF2B5EF4-FFF2-40B4-BE49-F238E27FC236}">
                  <a16:creationId xmlns:a16="http://schemas.microsoft.com/office/drawing/2014/main" id="{851096C5-1CDF-43F6-B348-8D71F3EB0FD1}"/>
                </a:ext>
              </a:extLst>
            </p:cNvPr>
            <p:cNvSpPr/>
            <p:nvPr/>
          </p:nvSpPr>
          <p:spPr>
            <a:xfrm>
              <a:off x="4528616" y="2100303"/>
              <a:ext cx="316852" cy="323531"/>
            </a:xfrm>
            <a:custGeom>
              <a:avLst/>
              <a:gdLst>
                <a:gd name="connsiteX0" fmla="*/ 316853 w 316852"/>
                <a:gd name="connsiteY0" fmla="*/ 217288 h 323531"/>
                <a:gd name="connsiteX1" fmla="*/ 228351 w 316852"/>
                <a:gd name="connsiteY1" fmla="*/ 271141 h 323531"/>
                <a:gd name="connsiteX2" fmla="*/ 150495 w 316852"/>
                <a:gd name="connsiteY2" fmla="*/ 323532 h 323531"/>
                <a:gd name="connsiteX3" fmla="*/ 0 w 316852"/>
                <a:gd name="connsiteY3" fmla="*/ 113758 h 323531"/>
                <a:gd name="connsiteX4" fmla="*/ 158635 w 316852"/>
                <a:gd name="connsiteY4" fmla="*/ 0 h 323531"/>
                <a:gd name="connsiteX5" fmla="*/ 316853 w 316852"/>
                <a:gd name="connsiteY5" fmla="*/ 217288 h 323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852" h="323531">
                  <a:moveTo>
                    <a:pt x="316853" y="217288"/>
                  </a:moveTo>
                  <a:cubicBezTo>
                    <a:pt x="316853" y="217288"/>
                    <a:pt x="252146" y="255486"/>
                    <a:pt x="228351" y="271141"/>
                  </a:cubicBezTo>
                  <a:cubicBezTo>
                    <a:pt x="202886" y="287839"/>
                    <a:pt x="150495" y="323532"/>
                    <a:pt x="150495" y="323532"/>
                  </a:cubicBezTo>
                  <a:lnTo>
                    <a:pt x="0" y="113758"/>
                  </a:lnTo>
                  <a:lnTo>
                    <a:pt x="158635" y="0"/>
                  </a:lnTo>
                  <a:lnTo>
                    <a:pt x="316853" y="217288"/>
                  </a:lnTo>
                  <a:close/>
                </a:path>
              </a:pathLst>
            </a:custGeom>
            <a:solidFill>
              <a:srgbClr val="51578F"/>
            </a:solidFill>
            <a:ln w="20850" cap="flat">
              <a:noFill/>
              <a:prstDash val="solid"/>
              <a:miter/>
            </a:ln>
          </p:spPr>
          <p:txBody>
            <a:bodyPr rtlCol="0" anchor="ctr"/>
            <a:lstStyle/>
            <a:p>
              <a:endParaRPr lang="LID4096"/>
            </a:p>
          </p:txBody>
        </p:sp>
        <p:sp>
          <p:nvSpPr>
            <p:cNvPr id="28" name="Полілінія: фігура 27">
              <a:extLst>
                <a:ext uri="{FF2B5EF4-FFF2-40B4-BE49-F238E27FC236}">
                  <a16:creationId xmlns:a16="http://schemas.microsoft.com/office/drawing/2014/main" id="{2CD17B33-D253-D5FA-D273-01F426742D0C}"/>
                </a:ext>
              </a:extLst>
            </p:cNvPr>
            <p:cNvSpPr/>
            <p:nvPr/>
          </p:nvSpPr>
          <p:spPr>
            <a:xfrm>
              <a:off x="4916019" y="1894078"/>
              <a:ext cx="297858" cy="326662"/>
            </a:xfrm>
            <a:custGeom>
              <a:avLst/>
              <a:gdLst>
                <a:gd name="connsiteX0" fmla="*/ 297650 w 297858"/>
                <a:gd name="connsiteY0" fmla="*/ 251520 h 326662"/>
                <a:gd name="connsiteX1" fmla="*/ 201007 w 297858"/>
                <a:gd name="connsiteY1" fmla="*/ 288674 h 326662"/>
                <a:gd name="connsiteX2" fmla="*/ 115219 w 297858"/>
                <a:gd name="connsiteY2" fmla="*/ 326663 h 326662"/>
                <a:gd name="connsiteX3" fmla="*/ 0 w 297858"/>
                <a:gd name="connsiteY3" fmla="*/ 85788 h 326662"/>
                <a:gd name="connsiteX4" fmla="*/ 214157 w 297858"/>
                <a:gd name="connsiteY4" fmla="*/ 0 h 326662"/>
                <a:gd name="connsiteX5" fmla="*/ 297858 w 297858"/>
                <a:gd name="connsiteY5" fmla="*/ 251520 h 32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858" h="326662">
                  <a:moveTo>
                    <a:pt x="297650" y="251520"/>
                  </a:moveTo>
                  <a:cubicBezTo>
                    <a:pt x="297650" y="251520"/>
                    <a:pt x="227099" y="277611"/>
                    <a:pt x="201007" y="288674"/>
                  </a:cubicBezTo>
                  <a:cubicBezTo>
                    <a:pt x="173037" y="300572"/>
                    <a:pt x="115219" y="326663"/>
                    <a:pt x="115219" y="326663"/>
                  </a:cubicBezTo>
                  <a:lnTo>
                    <a:pt x="0" y="85788"/>
                  </a:lnTo>
                  <a:lnTo>
                    <a:pt x="214157" y="0"/>
                  </a:lnTo>
                  <a:lnTo>
                    <a:pt x="297858" y="251520"/>
                  </a:lnTo>
                  <a:close/>
                </a:path>
              </a:pathLst>
            </a:custGeom>
            <a:solidFill>
              <a:srgbClr val="51578F"/>
            </a:solidFill>
            <a:ln w="20850" cap="flat">
              <a:noFill/>
              <a:prstDash val="solid"/>
              <a:miter/>
            </a:ln>
          </p:spPr>
          <p:txBody>
            <a:bodyPr rtlCol="0" anchor="ctr"/>
            <a:lstStyle/>
            <a:p>
              <a:endParaRPr lang="LID4096"/>
            </a:p>
          </p:txBody>
        </p:sp>
        <p:sp>
          <p:nvSpPr>
            <p:cNvPr id="29" name="Полілінія: фігура 28">
              <a:extLst>
                <a:ext uri="{FF2B5EF4-FFF2-40B4-BE49-F238E27FC236}">
                  <a16:creationId xmlns:a16="http://schemas.microsoft.com/office/drawing/2014/main" id="{71ECABA1-4141-EEF1-8FAC-234716CF579D}"/>
                </a:ext>
              </a:extLst>
            </p:cNvPr>
            <p:cNvSpPr/>
            <p:nvPr/>
          </p:nvSpPr>
          <p:spPr>
            <a:xfrm>
              <a:off x="5524260" y="1794931"/>
              <a:ext cx="336681" cy="269888"/>
            </a:xfrm>
            <a:custGeom>
              <a:avLst/>
              <a:gdLst>
                <a:gd name="connsiteX0" fmla="*/ 336682 w 336681"/>
                <a:gd name="connsiteY0" fmla="*/ 257991 h 269888"/>
                <a:gd name="connsiteX1" fmla="*/ 164688 w 336681"/>
                <a:gd name="connsiteY1" fmla="*/ 256947 h 269888"/>
                <a:gd name="connsiteX2" fmla="*/ 24839 w 336681"/>
                <a:gd name="connsiteY2" fmla="*/ 269888 h 269888"/>
                <a:gd name="connsiteX3" fmla="*/ 0 w 336681"/>
                <a:gd name="connsiteY3" fmla="*/ 16281 h 269888"/>
                <a:gd name="connsiteX4" fmla="*/ 336473 w 336681"/>
                <a:gd name="connsiteY4" fmla="*/ 0 h 269888"/>
                <a:gd name="connsiteX5" fmla="*/ 336473 w 336681"/>
                <a:gd name="connsiteY5" fmla="*/ 257991 h 26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6681" h="269888">
                  <a:moveTo>
                    <a:pt x="336682" y="257991"/>
                  </a:moveTo>
                  <a:cubicBezTo>
                    <a:pt x="336682" y="257991"/>
                    <a:pt x="198294" y="254860"/>
                    <a:pt x="164688" y="256947"/>
                  </a:cubicBezTo>
                  <a:cubicBezTo>
                    <a:pt x="128995" y="259243"/>
                    <a:pt x="24839" y="269888"/>
                    <a:pt x="24839" y="269888"/>
                  </a:cubicBezTo>
                  <a:lnTo>
                    <a:pt x="0" y="16281"/>
                  </a:lnTo>
                  <a:lnTo>
                    <a:pt x="336473" y="0"/>
                  </a:lnTo>
                  <a:lnTo>
                    <a:pt x="336473" y="257991"/>
                  </a:lnTo>
                  <a:close/>
                </a:path>
              </a:pathLst>
            </a:custGeom>
            <a:solidFill>
              <a:srgbClr val="51578F"/>
            </a:solidFill>
            <a:ln w="20850" cap="flat">
              <a:noFill/>
              <a:prstDash val="solid"/>
              <a:miter/>
            </a:ln>
          </p:spPr>
          <p:txBody>
            <a:bodyPr rtlCol="0" anchor="ctr"/>
            <a:lstStyle/>
            <a:p>
              <a:endParaRPr lang="LID4096"/>
            </a:p>
          </p:txBody>
        </p:sp>
        <p:sp>
          <p:nvSpPr>
            <p:cNvPr id="30" name="Полілінія: фігура 29">
              <a:extLst>
                <a:ext uri="{FF2B5EF4-FFF2-40B4-BE49-F238E27FC236}">
                  <a16:creationId xmlns:a16="http://schemas.microsoft.com/office/drawing/2014/main" id="{3B0D124C-6370-A735-D8B3-022A6E37DAB7}"/>
                </a:ext>
              </a:extLst>
            </p:cNvPr>
            <p:cNvSpPr/>
            <p:nvPr/>
          </p:nvSpPr>
          <p:spPr>
            <a:xfrm>
              <a:off x="5301753" y="3337865"/>
              <a:ext cx="962246" cy="962246"/>
            </a:xfrm>
            <a:custGeom>
              <a:avLst/>
              <a:gdLst>
                <a:gd name="connsiteX0" fmla="*/ 0 w 962246"/>
                <a:gd name="connsiteY0" fmla="*/ 481123 h 962246"/>
                <a:gd name="connsiteX1" fmla="*/ 481123 w 962246"/>
                <a:gd name="connsiteY1" fmla="*/ 962247 h 962246"/>
                <a:gd name="connsiteX2" fmla="*/ 962247 w 962246"/>
                <a:gd name="connsiteY2" fmla="*/ 481123 h 962246"/>
                <a:gd name="connsiteX3" fmla="*/ 481123 w 962246"/>
                <a:gd name="connsiteY3" fmla="*/ 0 h 962246"/>
                <a:gd name="connsiteX4" fmla="*/ 0 w 962246"/>
                <a:gd name="connsiteY4" fmla="*/ 481123 h 962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46" h="962246">
                  <a:moveTo>
                    <a:pt x="0" y="481123"/>
                  </a:moveTo>
                  <a:cubicBezTo>
                    <a:pt x="0" y="746837"/>
                    <a:pt x="215410" y="962247"/>
                    <a:pt x="481123" y="962247"/>
                  </a:cubicBezTo>
                  <a:cubicBezTo>
                    <a:pt x="746837" y="962247"/>
                    <a:pt x="962247" y="746837"/>
                    <a:pt x="962247" y="481123"/>
                  </a:cubicBezTo>
                  <a:cubicBezTo>
                    <a:pt x="962247" y="215410"/>
                    <a:pt x="746837" y="0"/>
                    <a:pt x="481123" y="0"/>
                  </a:cubicBezTo>
                  <a:cubicBezTo>
                    <a:pt x="215410" y="0"/>
                    <a:pt x="0" y="215410"/>
                    <a:pt x="0" y="481123"/>
                  </a:cubicBezTo>
                </a:path>
              </a:pathLst>
            </a:custGeom>
            <a:noFill/>
            <a:ln w="20850" cap="flat">
              <a:noFill/>
              <a:prstDash val="solid"/>
              <a:miter/>
            </a:ln>
          </p:spPr>
          <p:txBody>
            <a:bodyPr rtlCol="0" anchor="ctr"/>
            <a:lstStyle/>
            <a:p>
              <a:endParaRPr lang="LID4096"/>
            </a:p>
          </p:txBody>
        </p:sp>
        <p:sp>
          <p:nvSpPr>
            <p:cNvPr id="31" name="Полілінія: фігура 30">
              <a:extLst>
                <a:ext uri="{FF2B5EF4-FFF2-40B4-BE49-F238E27FC236}">
                  <a16:creationId xmlns:a16="http://schemas.microsoft.com/office/drawing/2014/main" id="{290FADA2-BBBA-C420-3296-B8C423A68166}"/>
                </a:ext>
              </a:extLst>
            </p:cNvPr>
            <p:cNvSpPr/>
            <p:nvPr/>
          </p:nvSpPr>
          <p:spPr>
            <a:xfrm>
              <a:off x="5301753" y="3337865"/>
              <a:ext cx="962246" cy="962246"/>
            </a:xfrm>
            <a:custGeom>
              <a:avLst/>
              <a:gdLst>
                <a:gd name="connsiteX0" fmla="*/ 962247 w 962246"/>
                <a:gd name="connsiteY0" fmla="*/ 481123 h 962246"/>
                <a:gd name="connsiteX1" fmla="*/ 481123 w 962246"/>
                <a:gd name="connsiteY1" fmla="*/ 962247 h 962246"/>
                <a:gd name="connsiteX2" fmla="*/ 0 w 962246"/>
                <a:gd name="connsiteY2" fmla="*/ 481123 h 962246"/>
                <a:gd name="connsiteX3" fmla="*/ 481123 w 962246"/>
                <a:gd name="connsiteY3" fmla="*/ 0 h 962246"/>
                <a:gd name="connsiteX4" fmla="*/ 962247 w 962246"/>
                <a:gd name="connsiteY4" fmla="*/ 481123 h 962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246" h="962246">
                  <a:moveTo>
                    <a:pt x="962247" y="481123"/>
                  </a:moveTo>
                  <a:cubicBezTo>
                    <a:pt x="962247" y="746837"/>
                    <a:pt x="746837" y="962247"/>
                    <a:pt x="481123" y="962247"/>
                  </a:cubicBezTo>
                  <a:cubicBezTo>
                    <a:pt x="215410" y="962247"/>
                    <a:pt x="0" y="746837"/>
                    <a:pt x="0" y="481123"/>
                  </a:cubicBezTo>
                  <a:cubicBezTo>
                    <a:pt x="0" y="215410"/>
                    <a:pt x="215410" y="0"/>
                    <a:pt x="481123" y="0"/>
                  </a:cubicBezTo>
                  <a:cubicBezTo>
                    <a:pt x="746837" y="0"/>
                    <a:pt x="962247" y="215410"/>
                    <a:pt x="962247" y="481123"/>
                  </a:cubicBezTo>
                  <a:close/>
                </a:path>
              </a:pathLst>
            </a:custGeom>
            <a:solidFill>
              <a:srgbClr val="FFFFFF"/>
            </a:solidFill>
            <a:ln w="20850" cap="flat">
              <a:noFill/>
              <a:prstDash val="solid"/>
              <a:miter/>
            </a:ln>
          </p:spPr>
          <p:txBody>
            <a:bodyPr rtlCol="0" anchor="ctr"/>
            <a:lstStyle/>
            <a:p>
              <a:endParaRPr lang="LID4096"/>
            </a:p>
          </p:txBody>
        </p:sp>
        <p:sp>
          <p:nvSpPr>
            <p:cNvPr id="32" name="Полілінія: фігура 31">
              <a:extLst>
                <a:ext uri="{FF2B5EF4-FFF2-40B4-BE49-F238E27FC236}">
                  <a16:creationId xmlns:a16="http://schemas.microsoft.com/office/drawing/2014/main" id="{48B5592F-6D1F-422E-B890-CB7F68534D96}"/>
                </a:ext>
              </a:extLst>
            </p:cNvPr>
            <p:cNvSpPr/>
            <p:nvPr/>
          </p:nvSpPr>
          <p:spPr>
            <a:xfrm>
              <a:off x="5342455" y="3378448"/>
              <a:ext cx="880771" cy="880664"/>
            </a:xfrm>
            <a:custGeom>
              <a:avLst/>
              <a:gdLst>
                <a:gd name="connsiteX0" fmla="*/ 744541 w 880771"/>
                <a:gd name="connsiteY0" fmla="*/ 122018 h 880664"/>
                <a:gd name="connsiteX1" fmla="*/ 430193 w 880771"/>
                <a:gd name="connsiteY1" fmla="*/ 120 h 880664"/>
                <a:gd name="connsiteX2" fmla="*/ 433324 w 880771"/>
                <a:gd name="connsiteY2" fmla="*/ 136421 h 880664"/>
                <a:gd name="connsiteX3" fmla="*/ 650195 w 880771"/>
                <a:gd name="connsiteY3" fmla="*/ 220539 h 880664"/>
                <a:gd name="connsiteX4" fmla="*/ 744124 w 880771"/>
                <a:gd name="connsiteY4" fmla="*/ 433444 h 880664"/>
                <a:gd name="connsiteX5" fmla="*/ 660005 w 880771"/>
                <a:gd name="connsiteY5" fmla="*/ 650315 h 880664"/>
                <a:gd name="connsiteX6" fmla="*/ 447100 w 880771"/>
                <a:gd name="connsiteY6" fmla="*/ 744243 h 880664"/>
                <a:gd name="connsiteX7" fmla="*/ 230230 w 880771"/>
                <a:gd name="connsiteY7" fmla="*/ 660125 h 880664"/>
                <a:gd name="connsiteX8" fmla="*/ 136301 w 880771"/>
                <a:gd name="connsiteY8" fmla="*/ 447220 h 880664"/>
                <a:gd name="connsiteX9" fmla="*/ 0 w 880771"/>
                <a:gd name="connsiteY9" fmla="*/ 450351 h 880664"/>
                <a:gd name="connsiteX10" fmla="*/ 136092 w 880771"/>
                <a:gd name="connsiteY10" fmla="*/ 758646 h 880664"/>
                <a:gd name="connsiteX11" fmla="*/ 450440 w 880771"/>
                <a:gd name="connsiteY11" fmla="*/ 880544 h 880664"/>
                <a:gd name="connsiteX12" fmla="*/ 738488 w 880771"/>
                <a:gd name="connsiteY12" fmla="*/ 764490 h 880664"/>
                <a:gd name="connsiteX13" fmla="*/ 758943 w 880771"/>
                <a:gd name="connsiteY13" fmla="*/ 744452 h 880664"/>
                <a:gd name="connsiteX14" fmla="*/ 880633 w 880771"/>
                <a:gd name="connsiteY14" fmla="*/ 430104 h 880664"/>
                <a:gd name="connsiteX15" fmla="*/ 744541 w 880771"/>
                <a:gd name="connsiteY15" fmla="*/ 121810 h 880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0771" h="880664">
                  <a:moveTo>
                    <a:pt x="744541" y="122018"/>
                  </a:moveTo>
                  <a:cubicBezTo>
                    <a:pt x="659588" y="40822"/>
                    <a:pt x="547917" y="-2594"/>
                    <a:pt x="430193" y="120"/>
                  </a:cubicBezTo>
                  <a:lnTo>
                    <a:pt x="433324" y="136421"/>
                  </a:lnTo>
                  <a:cubicBezTo>
                    <a:pt x="514520" y="134542"/>
                    <a:pt x="591542" y="164391"/>
                    <a:pt x="650195" y="220539"/>
                  </a:cubicBezTo>
                  <a:cubicBezTo>
                    <a:pt x="708848" y="276688"/>
                    <a:pt x="742245" y="352248"/>
                    <a:pt x="744124" y="433444"/>
                  </a:cubicBezTo>
                  <a:cubicBezTo>
                    <a:pt x="746002" y="514640"/>
                    <a:pt x="716154" y="591662"/>
                    <a:pt x="660005" y="650315"/>
                  </a:cubicBezTo>
                  <a:cubicBezTo>
                    <a:pt x="603857" y="708968"/>
                    <a:pt x="528296" y="742365"/>
                    <a:pt x="447100" y="744243"/>
                  </a:cubicBezTo>
                  <a:cubicBezTo>
                    <a:pt x="365904" y="746122"/>
                    <a:pt x="288883" y="716274"/>
                    <a:pt x="230230" y="660125"/>
                  </a:cubicBezTo>
                  <a:cubicBezTo>
                    <a:pt x="171576" y="603977"/>
                    <a:pt x="138179" y="528416"/>
                    <a:pt x="136301" y="447220"/>
                  </a:cubicBezTo>
                  <a:lnTo>
                    <a:pt x="0" y="450351"/>
                  </a:lnTo>
                  <a:cubicBezTo>
                    <a:pt x="2713" y="567866"/>
                    <a:pt x="50930" y="677450"/>
                    <a:pt x="136092" y="758646"/>
                  </a:cubicBezTo>
                  <a:cubicBezTo>
                    <a:pt x="221045" y="839842"/>
                    <a:pt x="332716" y="883258"/>
                    <a:pt x="450440" y="880544"/>
                  </a:cubicBezTo>
                  <a:cubicBezTo>
                    <a:pt x="558562" y="878040"/>
                    <a:pt x="659588" y="837128"/>
                    <a:pt x="738488" y="764490"/>
                  </a:cubicBezTo>
                  <a:cubicBezTo>
                    <a:pt x="745376" y="758020"/>
                    <a:pt x="752264" y="751340"/>
                    <a:pt x="758943" y="744452"/>
                  </a:cubicBezTo>
                  <a:cubicBezTo>
                    <a:pt x="840140" y="659290"/>
                    <a:pt x="883556" y="547828"/>
                    <a:pt x="880633" y="430104"/>
                  </a:cubicBezTo>
                  <a:cubicBezTo>
                    <a:pt x="877920" y="312589"/>
                    <a:pt x="829703" y="203006"/>
                    <a:pt x="744541" y="121810"/>
                  </a:cubicBezTo>
                  <a:close/>
                </a:path>
              </a:pathLst>
            </a:custGeom>
            <a:solidFill>
              <a:srgbClr val="EF3F4C"/>
            </a:solidFill>
            <a:ln w="20850" cap="flat">
              <a:noFill/>
              <a:prstDash val="solid"/>
              <a:miter/>
            </a:ln>
          </p:spPr>
          <p:txBody>
            <a:bodyPr rtlCol="0" anchor="ctr"/>
            <a:lstStyle/>
            <a:p>
              <a:endParaRPr lang="LID4096"/>
            </a:p>
          </p:txBody>
        </p:sp>
        <p:sp>
          <p:nvSpPr>
            <p:cNvPr id="33" name="Полілінія: фігура 32">
              <a:extLst>
                <a:ext uri="{FF2B5EF4-FFF2-40B4-BE49-F238E27FC236}">
                  <a16:creationId xmlns:a16="http://schemas.microsoft.com/office/drawing/2014/main" id="{CE578E43-3BD2-8EC5-23E3-84ECCC6539B4}"/>
                </a:ext>
              </a:extLst>
            </p:cNvPr>
            <p:cNvSpPr/>
            <p:nvPr/>
          </p:nvSpPr>
          <p:spPr>
            <a:xfrm>
              <a:off x="5307806" y="3706065"/>
              <a:ext cx="209356" cy="126073"/>
            </a:xfrm>
            <a:custGeom>
              <a:avLst/>
              <a:gdLst>
                <a:gd name="connsiteX0" fmla="*/ 104365 w 209356"/>
                <a:gd name="connsiteY0" fmla="*/ 0 h 126073"/>
                <a:gd name="connsiteX1" fmla="*/ 0 w 209356"/>
                <a:gd name="connsiteY1" fmla="*/ 126073 h 126073"/>
                <a:gd name="connsiteX2" fmla="*/ 209356 w 209356"/>
                <a:gd name="connsiteY2" fmla="*/ 125656 h 126073"/>
                <a:gd name="connsiteX3" fmla="*/ 104365 w 209356"/>
                <a:gd name="connsiteY3" fmla="*/ 0 h 126073"/>
              </a:gdLst>
              <a:ahLst/>
              <a:cxnLst>
                <a:cxn ang="0">
                  <a:pos x="connsiteX0" y="connsiteY0"/>
                </a:cxn>
                <a:cxn ang="0">
                  <a:pos x="connsiteX1" y="connsiteY1"/>
                </a:cxn>
                <a:cxn ang="0">
                  <a:pos x="connsiteX2" y="connsiteY2"/>
                </a:cxn>
                <a:cxn ang="0">
                  <a:pos x="connsiteX3" y="connsiteY3"/>
                </a:cxn>
              </a:cxnLst>
              <a:rect l="l" t="t" r="r" b="b"/>
              <a:pathLst>
                <a:path w="209356" h="126073">
                  <a:moveTo>
                    <a:pt x="104365" y="0"/>
                  </a:moveTo>
                  <a:lnTo>
                    <a:pt x="0" y="126073"/>
                  </a:lnTo>
                  <a:lnTo>
                    <a:pt x="209356" y="125656"/>
                  </a:lnTo>
                  <a:lnTo>
                    <a:pt x="104365" y="0"/>
                  </a:lnTo>
                  <a:close/>
                </a:path>
              </a:pathLst>
            </a:custGeom>
            <a:solidFill>
              <a:srgbClr val="EF3F4C"/>
            </a:solidFill>
            <a:ln w="20850" cap="flat">
              <a:noFill/>
              <a:prstDash val="solid"/>
              <a:miter/>
            </a:ln>
          </p:spPr>
          <p:txBody>
            <a:bodyPr rtlCol="0" anchor="ctr"/>
            <a:lstStyle/>
            <a:p>
              <a:endParaRPr lang="LID4096"/>
            </a:p>
          </p:txBody>
        </p:sp>
      </p:grpSp>
      <p:sp>
        <p:nvSpPr>
          <p:cNvPr id="2" name="Title 1"/>
          <p:cNvSpPr>
            <a:spLocks noGrp="1"/>
          </p:cNvSpPr>
          <p:nvPr>
            <p:ph type="title"/>
          </p:nvPr>
        </p:nvSpPr>
        <p:spPr>
          <a:xfrm>
            <a:off x="490538" y="1395205"/>
            <a:ext cx="2882714" cy="2600597"/>
          </a:xfrm>
        </p:spPr>
        <p:txBody>
          <a:bodyPr/>
          <a:lstStyle/>
          <a:p>
            <a:r>
              <a:rPr lang="uk-UA" dirty="0"/>
              <a:t>Сприяння додержанню норм із </a:t>
            </a:r>
            <a:r>
              <a:rPr lang="uk-UA" dirty="0" err="1"/>
              <a:t>БЗР</a:t>
            </a:r>
            <a:br>
              <a:rPr lang="en-US" dirty="0"/>
            </a:br>
            <a:r>
              <a:rPr lang="uk-UA" dirty="0"/>
              <a:t>Керівні принципи із систем </a:t>
            </a:r>
            <a:r>
              <a:rPr lang="uk-UA" altLang="en-US" dirty="0"/>
              <a:t>управління БЗР</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18</a:t>
            </a:fld>
            <a:endParaRPr lang="en-GB"/>
          </a:p>
        </p:txBody>
      </p:sp>
      <p:sp>
        <p:nvSpPr>
          <p:cNvPr id="7" name="Callout 14 6">
            <a:extLst>
              <a:ext uri="{FF2B5EF4-FFF2-40B4-BE49-F238E27FC236}">
                <a16:creationId xmlns:a16="http://schemas.microsoft.com/office/drawing/2014/main" id="{18E4C54B-37EE-AE42-A2EB-D8F1B70ED3A7}"/>
              </a:ext>
            </a:extLst>
          </p:cNvPr>
          <p:cNvSpPr/>
          <p:nvPr/>
        </p:nvSpPr>
        <p:spPr>
          <a:xfrm>
            <a:off x="5724341" y="336756"/>
            <a:ext cx="2312875" cy="711000"/>
          </a:xfrm>
          <a:prstGeom prst="accentBorderCallout2">
            <a:avLst>
              <a:gd name="adj1" fmla="val 32702"/>
              <a:gd name="adj2" fmla="val -6840"/>
              <a:gd name="adj3" fmla="val 52955"/>
              <a:gd name="adj4" fmla="val -14714"/>
              <a:gd name="adj5" fmla="val 286334"/>
              <a:gd name="adj6" fmla="val -14488"/>
            </a:avLst>
          </a:prstGeom>
          <a:noFill/>
        </p:spPr>
        <p:style>
          <a:lnRef idx="2">
            <a:schemeClr val="accent1"/>
          </a:lnRef>
          <a:fillRef idx="1">
            <a:schemeClr val="lt1"/>
          </a:fillRef>
          <a:effectRef idx="0">
            <a:schemeClr val="accent1"/>
          </a:effectRef>
          <a:fontRef idx="minor">
            <a:schemeClr val="dk1"/>
          </a:fontRef>
        </p:style>
        <p:txBody>
          <a:bodyPr rtlCol="0" anchor="ctr"/>
          <a:lstStyle/>
          <a:p>
            <a:pPr marL="285750" indent="-285750">
              <a:spcBef>
                <a:spcPts val="300"/>
              </a:spcBef>
              <a:spcAft>
                <a:spcPts val="300"/>
              </a:spcAft>
              <a:buClr>
                <a:srgbClr val="1E2DBE"/>
              </a:buClr>
              <a:buSzPct val="70000"/>
              <a:buFont typeface="Font di sistema regolare"/>
              <a:buChar char="►"/>
            </a:pPr>
            <a:r>
              <a:rPr lang="uk-UA" sz="1600" dirty="0"/>
              <a:t>Політика з </a:t>
            </a:r>
            <a:r>
              <a:rPr lang="uk-UA" sz="1600" dirty="0" err="1"/>
              <a:t>БЗР</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Участь працівників</a:t>
            </a:r>
            <a:endParaRPr lang="it-IT" sz="1600" dirty="0"/>
          </a:p>
        </p:txBody>
      </p:sp>
      <p:sp>
        <p:nvSpPr>
          <p:cNvPr id="10" name="Callout 14 9">
            <a:extLst>
              <a:ext uri="{FF2B5EF4-FFF2-40B4-BE49-F238E27FC236}">
                <a16:creationId xmlns:a16="http://schemas.microsoft.com/office/drawing/2014/main" id="{F1767D70-8049-2649-B4BC-F3D58FB05F40}"/>
              </a:ext>
            </a:extLst>
          </p:cNvPr>
          <p:cNvSpPr/>
          <p:nvPr/>
        </p:nvSpPr>
        <p:spPr>
          <a:xfrm>
            <a:off x="8749741" y="843619"/>
            <a:ext cx="2882714" cy="1717654"/>
          </a:xfrm>
          <a:prstGeom prst="accentBorderCallout2">
            <a:avLst>
              <a:gd name="adj1" fmla="val 18750"/>
              <a:gd name="adj2" fmla="val -8333"/>
              <a:gd name="adj3" fmla="val 18750"/>
              <a:gd name="adj4" fmla="val -16667"/>
              <a:gd name="adj5" fmla="val 118151"/>
              <a:gd name="adj6" fmla="val -64191"/>
            </a:avLst>
          </a:prstGeom>
          <a:noFill/>
        </p:spPr>
        <p:style>
          <a:lnRef idx="2">
            <a:schemeClr val="accent1"/>
          </a:lnRef>
          <a:fillRef idx="1">
            <a:schemeClr val="lt1"/>
          </a:fillRef>
          <a:effectRef idx="0">
            <a:schemeClr val="accent1"/>
          </a:effectRef>
          <a:fontRef idx="minor">
            <a:schemeClr val="dk1"/>
          </a:fontRef>
        </p:style>
        <p:txBody>
          <a:bodyPr rtlCol="0" anchor="ctr"/>
          <a:lstStyle/>
          <a:p>
            <a:pPr marL="285750" indent="-285750">
              <a:spcBef>
                <a:spcPts val="300"/>
              </a:spcBef>
              <a:spcAft>
                <a:spcPts val="300"/>
              </a:spcAft>
              <a:buClr>
                <a:srgbClr val="1E2DBE"/>
              </a:buClr>
              <a:buSzPct val="70000"/>
              <a:buFont typeface="Font di sistema regolare"/>
              <a:buChar char="►"/>
            </a:pPr>
            <a:r>
              <a:rPr lang="uk-UA" sz="1600" dirty="0"/>
              <a:t>Обов’язки та відповідальність</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Компетентність і підготовка</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Документація з </a:t>
            </a:r>
            <a:r>
              <a:rPr lang="uk-UA" sz="1600" dirty="0" err="1"/>
              <a:t>БЗР</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Комунікація</a:t>
            </a:r>
            <a:endParaRPr lang="it-IT" sz="1600" dirty="0"/>
          </a:p>
        </p:txBody>
      </p:sp>
      <p:sp>
        <p:nvSpPr>
          <p:cNvPr id="11" name="Callout 14 10">
            <a:extLst>
              <a:ext uri="{FF2B5EF4-FFF2-40B4-BE49-F238E27FC236}">
                <a16:creationId xmlns:a16="http://schemas.microsoft.com/office/drawing/2014/main" id="{8E83B4D9-4D33-A348-B8A4-0235D0733A2A}"/>
              </a:ext>
            </a:extLst>
          </p:cNvPr>
          <p:cNvSpPr/>
          <p:nvPr/>
        </p:nvSpPr>
        <p:spPr>
          <a:xfrm>
            <a:off x="8748276" y="2685674"/>
            <a:ext cx="2882714" cy="1893470"/>
          </a:xfrm>
          <a:prstGeom prst="accentBorderCallout2">
            <a:avLst>
              <a:gd name="adj1" fmla="val 18750"/>
              <a:gd name="adj2" fmla="val -8333"/>
              <a:gd name="adj3" fmla="val 18750"/>
              <a:gd name="adj4" fmla="val -16667"/>
              <a:gd name="adj5" fmla="val 68805"/>
              <a:gd name="adj6" fmla="val -55183"/>
            </a:avLst>
          </a:prstGeom>
          <a:noFill/>
        </p:spPr>
        <p:style>
          <a:lnRef idx="2">
            <a:schemeClr val="accent1"/>
          </a:lnRef>
          <a:fillRef idx="1">
            <a:schemeClr val="lt1"/>
          </a:fillRef>
          <a:effectRef idx="0">
            <a:schemeClr val="accent1"/>
          </a:effectRef>
          <a:fontRef idx="minor">
            <a:schemeClr val="dk1"/>
          </a:fontRef>
        </p:style>
        <p:txBody>
          <a:bodyPr rtlCol="0" anchor="ctr"/>
          <a:lstStyle/>
          <a:p>
            <a:pPr marL="285750" indent="-285750">
              <a:spcBef>
                <a:spcPts val="300"/>
              </a:spcBef>
              <a:spcAft>
                <a:spcPts val="300"/>
              </a:spcAft>
              <a:buClr>
                <a:srgbClr val="1E2DBE"/>
              </a:buClr>
              <a:buSzPct val="70000"/>
              <a:buFont typeface="Font di sistema regolare"/>
              <a:buChar char="►"/>
            </a:pPr>
            <a:r>
              <a:rPr lang="uk-UA" sz="1600" dirty="0"/>
              <a:t>Вихідний аналіз</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Планування, розроблення і впровадження системи</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Цілі з </a:t>
            </a:r>
            <a:r>
              <a:rPr lang="uk-UA" sz="1600" dirty="0" err="1"/>
              <a:t>БЗР</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Запобігання небезпечним факторам</a:t>
            </a:r>
            <a:endParaRPr lang="it-IT" sz="1600" dirty="0"/>
          </a:p>
        </p:txBody>
      </p:sp>
      <p:sp>
        <p:nvSpPr>
          <p:cNvPr id="12" name="Callout 14 11">
            <a:extLst>
              <a:ext uri="{FF2B5EF4-FFF2-40B4-BE49-F238E27FC236}">
                <a16:creationId xmlns:a16="http://schemas.microsoft.com/office/drawing/2014/main" id="{BAE83A11-E68C-7D42-B4F4-4EF6DFABD2E9}"/>
              </a:ext>
            </a:extLst>
          </p:cNvPr>
          <p:cNvSpPr/>
          <p:nvPr/>
        </p:nvSpPr>
        <p:spPr>
          <a:xfrm>
            <a:off x="8748276" y="4703545"/>
            <a:ext cx="2882714" cy="1894501"/>
          </a:xfrm>
          <a:prstGeom prst="accentBorderCallout2">
            <a:avLst>
              <a:gd name="adj1" fmla="val 18750"/>
              <a:gd name="adj2" fmla="val -8333"/>
              <a:gd name="adj3" fmla="val 30382"/>
              <a:gd name="adj4" fmla="val -16257"/>
              <a:gd name="adj5" fmla="val 30292"/>
              <a:gd name="adj6" fmla="val -93850"/>
            </a:avLst>
          </a:prstGeom>
          <a:noFill/>
        </p:spPr>
        <p:style>
          <a:lnRef idx="2">
            <a:schemeClr val="accent1"/>
          </a:lnRef>
          <a:fillRef idx="1">
            <a:schemeClr val="lt1"/>
          </a:fillRef>
          <a:effectRef idx="0">
            <a:schemeClr val="accent1"/>
          </a:effectRef>
          <a:fontRef idx="minor">
            <a:schemeClr val="dk1"/>
          </a:fontRef>
        </p:style>
        <p:txBody>
          <a:bodyPr rtlCol="0" anchor="ctr"/>
          <a:lstStyle/>
          <a:p>
            <a:pPr marL="285750" indent="-285750">
              <a:spcBef>
                <a:spcPts val="300"/>
              </a:spcBef>
              <a:spcAft>
                <a:spcPts val="300"/>
              </a:spcAft>
              <a:buClr>
                <a:srgbClr val="1E2DBE"/>
              </a:buClr>
              <a:buSzPct val="70000"/>
              <a:buFont typeface="Font di sistema regolare"/>
              <a:buChar char="►"/>
            </a:pPr>
            <a:r>
              <a:rPr lang="uk-UA" sz="1600" dirty="0"/>
              <a:t>Моніторинг і вимірювання результативності</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Розслідування</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Аудит</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Аналіз ефективності управління</a:t>
            </a:r>
            <a:endParaRPr lang="it-IT" sz="1600" dirty="0"/>
          </a:p>
        </p:txBody>
      </p:sp>
      <p:sp>
        <p:nvSpPr>
          <p:cNvPr id="13" name="Callout 14 12">
            <a:extLst>
              <a:ext uri="{FF2B5EF4-FFF2-40B4-BE49-F238E27FC236}">
                <a16:creationId xmlns:a16="http://schemas.microsoft.com/office/drawing/2014/main" id="{EF46D623-DE62-1F4F-9BC4-1C2E7B069939}"/>
              </a:ext>
            </a:extLst>
          </p:cNvPr>
          <p:cNvSpPr/>
          <p:nvPr/>
        </p:nvSpPr>
        <p:spPr>
          <a:xfrm>
            <a:off x="745518" y="4863592"/>
            <a:ext cx="2372754" cy="1193821"/>
          </a:xfrm>
          <a:prstGeom prst="accentBorderCallout2">
            <a:avLst>
              <a:gd name="adj1" fmla="val 31276"/>
              <a:gd name="adj2" fmla="val 108403"/>
              <a:gd name="adj3" fmla="val 31627"/>
              <a:gd name="adj4" fmla="val 115364"/>
              <a:gd name="adj5" fmla="val -26438"/>
              <a:gd name="adj6" fmla="val 168192"/>
            </a:avLst>
          </a:prstGeom>
          <a:noFill/>
        </p:spPr>
        <p:style>
          <a:lnRef idx="2">
            <a:schemeClr val="accent1"/>
          </a:lnRef>
          <a:fillRef idx="1">
            <a:schemeClr val="lt1"/>
          </a:fillRef>
          <a:effectRef idx="0">
            <a:schemeClr val="accent1"/>
          </a:effectRef>
          <a:fontRef idx="minor">
            <a:schemeClr val="dk1"/>
          </a:fontRef>
        </p:style>
        <p:txBody>
          <a:bodyPr rtlCol="0" anchor="ctr"/>
          <a:lstStyle/>
          <a:p>
            <a:pPr marL="285750" indent="-285750">
              <a:spcBef>
                <a:spcPts val="300"/>
              </a:spcBef>
              <a:spcAft>
                <a:spcPts val="300"/>
              </a:spcAft>
              <a:buClr>
                <a:srgbClr val="1E2DBE"/>
              </a:buClr>
              <a:buSzPct val="70000"/>
              <a:buFont typeface="Font di sistema regolare"/>
              <a:buChar char="►"/>
            </a:pPr>
            <a:r>
              <a:rPr lang="uk-UA" sz="1600" dirty="0"/>
              <a:t>Запобіжні й коригувальні дії</a:t>
            </a:r>
            <a:endParaRPr lang="it-IT" sz="1600" dirty="0"/>
          </a:p>
          <a:p>
            <a:pPr marL="285750" indent="-285750">
              <a:spcBef>
                <a:spcPts val="300"/>
              </a:spcBef>
              <a:spcAft>
                <a:spcPts val="300"/>
              </a:spcAft>
              <a:buClr>
                <a:srgbClr val="1E2DBE"/>
              </a:buClr>
              <a:buSzPct val="70000"/>
              <a:buFont typeface="Font di sistema regolare"/>
              <a:buChar char="►"/>
            </a:pPr>
            <a:r>
              <a:rPr lang="uk-UA" sz="1600" dirty="0"/>
              <a:t>Постійне вдосконалення</a:t>
            </a:r>
            <a:endParaRPr lang="it-IT" sz="1600" dirty="0"/>
          </a:p>
        </p:txBody>
      </p:sp>
      <p:sp>
        <p:nvSpPr>
          <p:cNvPr id="4" name="Прямокутник 3">
            <a:extLst>
              <a:ext uri="{FF2B5EF4-FFF2-40B4-BE49-F238E27FC236}">
                <a16:creationId xmlns:a16="http://schemas.microsoft.com/office/drawing/2014/main" id="{259FC826-E180-37A1-16F6-BAB1B68AA406}"/>
              </a:ext>
            </a:extLst>
          </p:cNvPr>
          <p:cNvSpPr/>
          <p:nvPr/>
        </p:nvSpPr>
        <p:spPr>
          <a:xfrm rot="19800000">
            <a:off x="3882432" y="1907689"/>
            <a:ext cx="3775482" cy="3775482"/>
          </a:xfrm>
          <a:prstGeom prst="rect">
            <a:avLst/>
          </a:prstGeom>
          <a:noFill/>
        </p:spPr>
        <p:txBody>
          <a:bodyPr wrap="none" lIns="91440" tIns="45720" rIns="91440" bIns="45720">
            <a:prstTxWarp prst="textArchDown">
              <a:avLst>
                <a:gd name="adj" fmla="val 16435583"/>
              </a:avLst>
            </a:prstTxWarp>
            <a:spAutoFit/>
            <a:scene3d>
              <a:camera prst="orthographicFront">
                <a:rot lat="0" lon="0" rev="0"/>
              </a:camera>
              <a:lightRig rig="threePt" dir="t"/>
            </a:scene3d>
            <a:flatTx/>
          </a:bodyPr>
          <a:lstStyle/>
          <a:p>
            <a:pPr algn="ctr"/>
            <a:r>
              <a:rPr lang="uk-UA" sz="1600" b="0" cap="none" spc="0" dirty="0">
                <a:ln w="0"/>
                <a:solidFill>
                  <a:srgbClr val="FF0000"/>
                </a:solidFill>
              </a:rPr>
              <a:t>Постійне вдосконалення</a:t>
            </a:r>
          </a:p>
        </p:txBody>
      </p:sp>
      <p:sp>
        <p:nvSpPr>
          <p:cNvPr id="35" name="Прямокутник 34">
            <a:extLst>
              <a:ext uri="{FF2B5EF4-FFF2-40B4-BE49-F238E27FC236}">
                <a16:creationId xmlns:a16="http://schemas.microsoft.com/office/drawing/2014/main" id="{A085FC97-FC16-9C3E-485B-83B8575B00FD}"/>
              </a:ext>
            </a:extLst>
          </p:cNvPr>
          <p:cNvSpPr/>
          <p:nvPr/>
        </p:nvSpPr>
        <p:spPr>
          <a:xfrm rot="19800000">
            <a:off x="5359348" y="3389198"/>
            <a:ext cx="810946" cy="810946"/>
          </a:xfrm>
          <a:prstGeom prst="rect">
            <a:avLst/>
          </a:prstGeom>
          <a:noFill/>
        </p:spPr>
        <p:txBody>
          <a:bodyPr wrap="none" lIns="91440" tIns="45720" rIns="91440" bIns="45720">
            <a:prstTxWarp prst="textArchDown">
              <a:avLst>
                <a:gd name="adj" fmla="val 16435583"/>
              </a:avLst>
            </a:prstTxWarp>
            <a:spAutoFit/>
            <a:scene3d>
              <a:camera prst="orthographicFront">
                <a:rot lat="0" lon="0" rev="0"/>
              </a:camera>
              <a:lightRig rig="threePt" dir="t"/>
            </a:scene3d>
            <a:flatTx/>
          </a:bodyPr>
          <a:lstStyle/>
          <a:p>
            <a:pPr algn="ctr"/>
            <a:r>
              <a:rPr lang="uk-UA" sz="1200" b="1" cap="none" spc="0" dirty="0">
                <a:ln w="0"/>
                <a:solidFill>
                  <a:schemeClr val="bg1"/>
                </a:solidFill>
              </a:rPr>
              <a:t>Аудит</a:t>
            </a:r>
          </a:p>
        </p:txBody>
      </p:sp>
      <p:sp>
        <p:nvSpPr>
          <p:cNvPr id="36" name="TextBox 35">
            <a:extLst>
              <a:ext uri="{FF2B5EF4-FFF2-40B4-BE49-F238E27FC236}">
                <a16:creationId xmlns:a16="http://schemas.microsoft.com/office/drawing/2014/main" id="{D897E7AB-0F20-3ECC-CF32-FF8CD2E41B6B}"/>
              </a:ext>
            </a:extLst>
          </p:cNvPr>
          <p:cNvSpPr txBox="1"/>
          <p:nvPr/>
        </p:nvSpPr>
        <p:spPr>
          <a:xfrm>
            <a:off x="5020879" y="2438671"/>
            <a:ext cx="918841" cy="307777"/>
          </a:xfrm>
          <a:prstGeom prst="rect">
            <a:avLst/>
          </a:prstGeom>
          <a:noFill/>
        </p:spPr>
        <p:txBody>
          <a:bodyPr wrap="none" rtlCol="0">
            <a:spAutoFit/>
          </a:bodyPr>
          <a:lstStyle/>
          <a:p>
            <a:r>
              <a:rPr lang="uk-UA" sz="1400" dirty="0">
                <a:solidFill>
                  <a:srgbClr val="1E2DBE"/>
                </a:solidFill>
              </a:rPr>
              <a:t>Політика</a:t>
            </a:r>
            <a:endParaRPr lang="LID4096" sz="1400" dirty="0">
              <a:solidFill>
                <a:srgbClr val="1E2DBE"/>
              </a:solidFill>
            </a:endParaRPr>
          </a:p>
        </p:txBody>
      </p:sp>
      <p:sp>
        <p:nvSpPr>
          <p:cNvPr id="37" name="TextBox 36">
            <a:extLst>
              <a:ext uri="{FF2B5EF4-FFF2-40B4-BE49-F238E27FC236}">
                <a16:creationId xmlns:a16="http://schemas.microsoft.com/office/drawing/2014/main" id="{E6788939-0462-756D-CFDB-C8D42800DA6A}"/>
              </a:ext>
            </a:extLst>
          </p:cNvPr>
          <p:cNvSpPr txBox="1"/>
          <p:nvPr/>
        </p:nvSpPr>
        <p:spPr>
          <a:xfrm>
            <a:off x="6246884" y="2999311"/>
            <a:ext cx="1145698" cy="307777"/>
          </a:xfrm>
          <a:prstGeom prst="rect">
            <a:avLst/>
          </a:prstGeom>
          <a:noFill/>
        </p:spPr>
        <p:txBody>
          <a:bodyPr wrap="none" rtlCol="0">
            <a:spAutoFit/>
          </a:bodyPr>
          <a:lstStyle/>
          <a:p>
            <a:r>
              <a:rPr lang="uk-UA" sz="1400" dirty="0">
                <a:solidFill>
                  <a:srgbClr val="1E2DBE"/>
                </a:solidFill>
              </a:rPr>
              <a:t>Організація</a:t>
            </a:r>
            <a:endParaRPr lang="LID4096" sz="1400" dirty="0">
              <a:solidFill>
                <a:srgbClr val="1E2DBE"/>
              </a:solidFill>
            </a:endParaRPr>
          </a:p>
        </p:txBody>
      </p:sp>
      <p:sp>
        <p:nvSpPr>
          <p:cNvPr id="38" name="TextBox 37">
            <a:extLst>
              <a:ext uri="{FF2B5EF4-FFF2-40B4-BE49-F238E27FC236}">
                <a16:creationId xmlns:a16="http://schemas.microsoft.com/office/drawing/2014/main" id="{B66C4698-5595-40E4-D970-0EB7936C7776}"/>
              </a:ext>
            </a:extLst>
          </p:cNvPr>
          <p:cNvSpPr txBox="1"/>
          <p:nvPr/>
        </p:nvSpPr>
        <p:spPr>
          <a:xfrm>
            <a:off x="6176596" y="3965675"/>
            <a:ext cx="1325309" cy="523220"/>
          </a:xfrm>
          <a:prstGeom prst="rect">
            <a:avLst/>
          </a:prstGeom>
          <a:noFill/>
        </p:spPr>
        <p:txBody>
          <a:bodyPr wrap="square" rtlCol="0">
            <a:spAutoFit/>
          </a:bodyPr>
          <a:lstStyle/>
          <a:p>
            <a:r>
              <a:rPr lang="uk-UA" sz="1400" dirty="0">
                <a:solidFill>
                  <a:srgbClr val="1E2DBE"/>
                </a:solidFill>
              </a:rPr>
              <a:t>Планування та реалізація</a:t>
            </a:r>
            <a:endParaRPr lang="LID4096" sz="1400" dirty="0">
              <a:solidFill>
                <a:srgbClr val="1E2DBE"/>
              </a:solidFill>
            </a:endParaRPr>
          </a:p>
        </p:txBody>
      </p:sp>
      <p:sp>
        <p:nvSpPr>
          <p:cNvPr id="39" name="TextBox 38">
            <a:extLst>
              <a:ext uri="{FF2B5EF4-FFF2-40B4-BE49-F238E27FC236}">
                <a16:creationId xmlns:a16="http://schemas.microsoft.com/office/drawing/2014/main" id="{5CC5D3E8-DC08-B605-8A52-538E68F8EDDF}"/>
              </a:ext>
            </a:extLst>
          </p:cNvPr>
          <p:cNvSpPr txBox="1"/>
          <p:nvPr/>
        </p:nvSpPr>
        <p:spPr>
          <a:xfrm>
            <a:off x="4314059" y="4007307"/>
            <a:ext cx="1859176" cy="523220"/>
          </a:xfrm>
          <a:prstGeom prst="rect">
            <a:avLst/>
          </a:prstGeom>
          <a:noFill/>
        </p:spPr>
        <p:txBody>
          <a:bodyPr wrap="square" rtlCol="0">
            <a:spAutoFit/>
          </a:bodyPr>
          <a:lstStyle/>
          <a:p>
            <a:r>
              <a:rPr lang="uk-UA" sz="1400" dirty="0">
                <a:solidFill>
                  <a:srgbClr val="1E2DBE"/>
                </a:solidFill>
              </a:rPr>
              <a:t>Дії з </a:t>
            </a:r>
          </a:p>
          <a:p>
            <a:r>
              <a:rPr lang="uk-UA" sz="1400" dirty="0">
                <a:solidFill>
                  <a:srgbClr val="1E2DBE"/>
                </a:solidFill>
              </a:rPr>
              <a:t>удосконалення</a:t>
            </a:r>
            <a:endParaRPr lang="LID4096" sz="1400" dirty="0">
              <a:solidFill>
                <a:srgbClr val="1E2DBE"/>
              </a:solidFill>
            </a:endParaRPr>
          </a:p>
        </p:txBody>
      </p:sp>
      <p:sp>
        <p:nvSpPr>
          <p:cNvPr id="40" name="TextBox 39">
            <a:extLst>
              <a:ext uri="{FF2B5EF4-FFF2-40B4-BE49-F238E27FC236}">
                <a16:creationId xmlns:a16="http://schemas.microsoft.com/office/drawing/2014/main" id="{403359A2-2685-212B-B589-0E7B5231AF1D}"/>
              </a:ext>
            </a:extLst>
          </p:cNvPr>
          <p:cNvSpPr txBox="1"/>
          <p:nvPr/>
        </p:nvSpPr>
        <p:spPr>
          <a:xfrm>
            <a:off x="5447017" y="4878561"/>
            <a:ext cx="1277033" cy="307777"/>
          </a:xfrm>
          <a:prstGeom prst="rect">
            <a:avLst/>
          </a:prstGeom>
          <a:noFill/>
        </p:spPr>
        <p:txBody>
          <a:bodyPr wrap="square" rtlCol="0">
            <a:spAutoFit/>
          </a:bodyPr>
          <a:lstStyle/>
          <a:p>
            <a:r>
              <a:rPr lang="uk-UA" sz="1400" dirty="0">
                <a:solidFill>
                  <a:srgbClr val="1E2DBE"/>
                </a:solidFill>
              </a:rPr>
              <a:t>Оцінювання</a:t>
            </a:r>
            <a:endParaRPr lang="LID4096" sz="1400" dirty="0">
              <a:solidFill>
                <a:srgbClr val="1E2DBE"/>
              </a:solidFill>
            </a:endParaRPr>
          </a:p>
        </p:txBody>
      </p:sp>
    </p:spTree>
    <p:extLst>
      <p:ext uri="{BB962C8B-B14F-4D97-AF65-F5344CB8AC3E}">
        <p14:creationId xmlns:p14="http://schemas.microsoft.com/office/powerpoint/2010/main" val="3433319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Сприяння додержанню норм із </a:t>
            </a:r>
            <a:r>
              <a:rPr lang="uk-UA" dirty="0" err="1"/>
              <a:t>БЗР</a:t>
            </a:r>
            <a:br>
              <a:rPr lang="en-US" dirty="0"/>
            </a:br>
            <a:r>
              <a:rPr lang="uk-UA" dirty="0"/>
              <a:t>Культура профілактики в галузі </a:t>
            </a:r>
            <a:r>
              <a:rPr lang="ru-RU" dirty="0" err="1"/>
              <a:t>безпеки</a:t>
            </a:r>
            <a:r>
              <a:rPr lang="ru-RU" dirty="0"/>
              <a:t> та </a:t>
            </a:r>
            <a:r>
              <a:rPr lang="ru-RU" dirty="0" err="1"/>
              <a:t>здоров’я</a:t>
            </a:r>
            <a:r>
              <a:rPr lang="ru-RU" dirty="0"/>
              <a:t> на </a:t>
            </a:r>
            <a:r>
              <a:rPr lang="ru-RU" dirty="0" err="1"/>
              <a:t>роботі</a:t>
            </a:r>
            <a:endParaRPr lang="en-GB" dirty="0"/>
          </a:p>
        </p:txBody>
      </p:sp>
      <p:sp>
        <p:nvSpPr>
          <p:cNvPr id="3" name="Subtitle 2"/>
          <p:cNvSpPr>
            <a:spLocks noGrp="1"/>
          </p:cNvSpPr>
          <p:nvPr>
            <p:ph idx="1"/>
          </p:nvPr>
        </p:nvSpPr>
        <p:spPr>
          <a:xfrm>
            <a:off x="490538" y="2313709"/>
            <a:ext cx="11210924" cy="3937289"/>
          </a:xfrm>
        </p:spPr>
        <p:txBody>
          <a:bodyPr/>
          <a:lstStyle/>
          <a:p>
            <a:pPr lvl="2"/>
            <a:r>
              <a:rPr lang="uk-UA" sz="2000" dirty="0">
                <a:effectLst/>
                <a:latin typeface="Arial" panose="020B0604020202020204" pitchFamily="34" charset="0"/>
                <a:ea typeface="Arial Narrow" panose="020B0606020202030204" pitchFamily="34" charset="0"/>
              </a:rPr>
              <a:t>Сильне лідерство і наочна та реальна прихильність (у теорії й на практиці) з боку керівництва</a:t>
            </a:r>
            <a:endParaRPr lang="en-US" sz="2400" dirty="0"/>
          </a:p>
          <a:p>
            <a:pPr lvl="2"/>
            <a:r>
              <a:rPr lang="uk-UA" sz="2000" dirty="0">
                <a:effectLst/>
                <a:latin typeface="Arial" panose="020B0604020202020204" pitchFamily="34" charset="0"/>
                <a:ea typeface="Arial Narrow" panose="020B0606020202030204" pitchFamily="34" charset="0"/>
              </a:rPr>
              <a:t>Спілкування і консультації з працівниками, активна участь працівників у вирішенні питань </a:t>
            </a:r>
            <a:r>
              <a:rPr lang="uk-UA" sz="2000" dirty="0" err="1">
                <a:effectLst/>
                <a:latin typeface="Arial" panose="020B0604020202020204" pitchFamily="34" charset="0"/>
                <a:ea typeface="Arial Narrow" panose="020B0606020202030204" pitchFamily="34" charset="0"/>
              </a:rPr>
              <a:t>БЗР</a:t>
            </a:r>
            <a:endParaRPr lang="en-US" sz="2400" dirty="0"/>
          </a:p>
          <a:p>
            <a:pPr lvl="2"/>
            <a:r>
              <a:rPr lang="uk-UA" sz="2000" dirty="0">
                <a:effectLst/>
                <a:latin typeface="Arial" panose="020B0604020202020204" pitchFamily="34" charset="0"/>
                <a:ea typeface="Arial" panose="020B0604020202020204" pitchFamily="34" charset="0"/>
              </a:rPr>
              <a:t>Обізнаність, знання і розуміння щодо </a:t>
            </a:r>
            <a:r>
              <a:rPr lang="uk-UA" sz="2000" dirty="0" err="1">
                <a:effectLst/>
                <a:latin typeface="Arial" panose="020B0604020202020204" pitchFamily="34" charset="0"/>
                <a:ea typeface="Arial" panose="020B0604020202020204" pitchFamily="34" charset="0"/>
              </a:rPr>
              <a:t>БЗР</a:t>
            </a:r>
            <a:r>
              <a:rPr lang="uk-UA" sz="2000" dirty="0">
                <a:effectLst/>
                <a:latin typeface="Arial" panose="020B0604020202020204" pitchFamily="34" charset="0"/>
                <a:ea typeface="Arial" panose="020B0604020202020204" pitchFamily="34" charset="0"/>
              </a:rPr>
              <a:t> серед керівництва і персоналу, що поділяють переконання в тому, що нещасні випадки та захворювання можна попередити</a:t>
            </a:r>
            <a:endParaRPr lang="en-US" sz="2400" dirty="0"/>
          </a:p>
          <a:p>
            <a:pPr lvl="2"/>
            <a:r>
              <a:rPr lang="uk-UA" sz="2000" dirty="0" err="1">
                <a:effectLst/>
                <a:latin typeface="Arial" panose="020B0604020202020204" pitchFamily="34" charset="0"/>
                <a:ea typeface="Arial Narrow" panose="020B0606020202030204" pitchFamily="34" charset="0"/>
              </a:rPr>
              <a:t>БЗР</a:t>
            </a:r>
            <a:r>
              <a:rPr lang="uk-UA" sz="2000" dirty="0">
                <a:effectLst/>
                <a:latin typeface="Arial" panose="020B0604020202020204" pitchFamily="34" charset="0"/>
                <a:ea typeface="Arial Narrow" panose="020B0606020202030204" pitchFamily="34" charset="0"/>
              </a:rPr>
              <a:t> – обов’язок кожного, не обмежений якимось одним підрозділом або співробітником</a:t>
            </a:r>
            <a:endParaRPr lang="en-US" sz="2400" dirty="0"/>
          </a:p>
          <a:p>
            <a:pPr lvl="2"/>
            <a:r>
              <a:rPr lang="uk-UA" sz="2000" dirty="0">
                <a:effectLst/>
                <a:latin typeface="Arial" panose="020B0604020202020204" pitchFamily="34" charset="0"/>
                <a:ea typeface="Arial" panose="020B0604020202020204" pitchFamily="34" charset="0"/>
              </a:rPr>
              <a:t>Постійна присутність </a:t>
            </a:r>
            <a:r>
              <a:rPr lang="uk-UA" sz="2000" dirty="0" err="1">
                <a:effectLst/>
                <a:latin typeface="Arial" panose="020B0604020202020204" pitchFamily="34" charset="0"/>
                <a:ea typeface="Arial" panose="020B0604020202020204" pitchFamily="34" charset="0"/>
              </a:rPr>
              <a:t>БЗР</a:t>
            </a:r>
            <a:r>
              <a:rPr lang="uk-UA" sz="2000" dirty="0">
                <a:effectLst/>
                <a:latin typeface="Arial" panose="020B0604020202020204" pitchFamily="34" charset="0"/>
                <a:ea typeface="Arial" panose="020B0604020202020204" pitchFamily="34" charset="0"/>
              </a:rPr>
              <a:t>, зокрема завдяки включенню міркувань щодо </a:t>
            </a:r>
            <a:r>
              <a:rPr lang="uk-UA" sz="2000" dirty="0" err="1">
                <a:effectLst/>
                <a:latin typeface="Arial" panose="020B0604020202020204" pitchFamily="34" charset="0"/>
                <a:ea typeface="Arial" panose="020B0604020202020204" pitchFamily="34" charset="0"/>
              </a:rPr>
              <a:t>БЗР</a:t>
            </a:r>
            <a:r>
              <a:rPr lang="uk-UA" sz="2000" dirty="0">
                <a:effectLst/>
                <a:latin typeface="Arial" panose="020B0604020202020204" pitchFamily="34" charset="0"/>
                <a:ea typeface="Arial" panose="020B0604020202020204" pitchFamily="34" charset="0"/>
              </a:rPr>
              <a:t> у відповідну управлінську практику та наради</a:t>
            </a:r>
            <a:endParaRPr lang="en-US" sz="2400" dirty="0"/>
          </a:p>
          <a:p>
            <a:pPr lvl="2"/>
            <a:r>
              <a:rPr lang="uk-UA" sz="2000" dirty="0">
                <a:effectLst/>
                <a:latin typeface="Arial" panose="020B0604020202020204" pitchFamily="34" charset="0"/>
                <a:ea typeface="Arial Narrow" panose="020B0606020202030204" pitchFamily="34" charset="0"/>
              </a:rPr>
              <a:t>Підприємство готове покращити свої результати щодо </a:t>
            </a:r>
            <a:r>
              <a:rPr lang="uk-UA" sz="2000" dirty="0" err="1">
                <a:effectLst/>
                <a:latin typeface="Arial" panose="020B0604020202020204" pitchFamily="34" charset="0"/>
                <a:ea typeface="Arial Narrow" panose="020B0606020202030204" pitchFamily="34" charset="0"/>
              </a:rPr>
              <a:t>БЗР</a:t>
            </a:r>
            <a:r>
              <a:rPr lang="uk-UA" sz="2000" dirty="0">
                <a:effectLst/>
                <a:latin typeface="Arial" panose="020B0604020202020204" pitchFamily="34" charset="0"/>
                <a:ea typeface="Arial Narrow" panose="020B0606020202030204" pitchFamily="34" charset="0"/>
              </a:rPr>
              <a:t> на основі набутого досвіду і шляхом визначення цілей для безперервного вдосконалення</a:t>
            </a:r>
            <a:br>
              <a:rPr lang="en-US" sz="2000" dirty="0"/>
            </a:br>
            <a:endParaRPr lang="en-US" sz="20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19</a:t>
            </a:fld>
            <a:endParaRPr lang="en-GB"/>
          </a:p>
        </p:txBody>
      </p:sp>
    </p:spTree>
    <p:extLst>
      <p:ext uri="{BB962C8B-B14F-4D97-AF65-F5344CB8AC3E}">
        <p14:creationId xmlns:p14="http://schemas.microsoft.com/office/powerpoint/2010/main" val="4091606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z="2800" dirty="0"/>
              <a:t>Оцінювання ризиків, небезпечні фактори та ризики</a:t>
            </a:r>
            <a:endParaRPr lang="en-GB" dirty="0"/>
          </a:p>
        </p:txBody>
      </p:sp>
      <p:sp>
        <p:nvSpPr>
          <p:cNvPr id="3" name="Subtitle 2"/>
          <p:cNvSpPr>
            <a:spLocks noGrp="1"/>
          </p:cNvSpPr>
          <p:nvPr>
            <p:ph idx="1"/>
          </p:nvPr>
        </p:nvSpPr>
        <p:spPr>
          <a:xfrm>
            <a:off x="490538" y="2313709"/>
            <a:ext cx="11053762" cy="3937289"/>
          </a:xfrm>
        </p:spPr>
        <p:txBody>
          <a:bodyPr/>
          <a:lstStyle/>
          <a:p>
            <a:pPr lvl="2">
              <a:spcBef>
                <a:spcPts val="1200"/>
              </a:spcBef>
              <a:spcAft>
                <a:spcPts val="1200"/>
              </a:spcAft>
            </a:pPr>
            <a:r>
              <a:rPr lang="uk-UA" sz="2000" dirty="0"/>
              <a:t>Оцінювання ризиків передбачає вивчення робочого місця з метою з’ясувати, що могло б спричинити шкоду і чи наявні доречні заходи контролю для запобігання заподіянню такої шкоди</a:t>
            </a:r>
            <a:endParaRPr lang="ru-RU" sz="2000" dirty="0"/>
          </a:p>
          <a:p>
            <a:pPr lvl="2">
              <a:spcBef>
                <a:spcPts val="1200"/>
              </a:spcBef>
              <a:spcAft>
                <a:spcPts val="1200"/>
              </a:spcAft>
            </a:pPr>
            <a:r>
              <a:rPr lang="uk-UA" sz="2000" dirty="0">
                <a:effectLst/>
                <a:latin typeface="Arial" panose="020B0604020202020204" pitchFamily="34" charset="0"/>
                <a:ea typeface="Microsoft Sans Serif" panose="020B0604020202020204" pitchFamily="34" charset="0"/>
              </a:rPr>
              <a:t>Небезпечний фактор – це чинник, умова або діяльність, що потенційно може спричинити шкоду, яка, якщо її не контролювати, може негативно вплинути на добробут або здоров’я людей, які піддаються її дії</a:t>
            </a:r>
            <a:endParaRPr lang="en-US" sz="2400" dirty="0"/>
          </a:p>
          <a:p>
            <a:pPr lvl="2">
              <a:spcBef>
                <a:spcPts val="1200"/>
              </a:spcBef>
              <a:spcAft>
                <a:spcPts val="1200"/>
              </a:spcAft>
            </a:pPr>
            <a:r>
              <a:rPr lang="uk-UA" sz="2000" dirty="0">
                <a:effectLst/>
                <a:latin typeface="Arial" panose="020B0604020202020204" pitchFamily="34" charset="0"/>
                <a:ea typeface="Microsoft Sans Serif" panose="020B0604020202020204" pitchFamily="34" charset="0"/>
              </a:rPr>
              <a:t>Ризик – це поєднання ймовірності настання небезпечної події та тяжкості травми чи шкоди здоров’ю людей, спричиненої цією подією</a:t>
            </a:r>
            <a:endParaRPr lang="en-US" sz="2400" dirty="0"/>
          </a:p>
          <a:p>
            <a:pPr marL="0" lvl="2" indent="0">
              <a:spcBef>
                <a:spcPts val="1200"/>
              </a:spcBef>
              <a:spcAft>
                <a:spcPts val="1200"/>
              </a:spcAft>
              <a:buNone/>
            </a:pPr>
            <a:br>
              <a:rPr lang="en-US" sz="2000" dirty="0"/>
            </a:br>
            <a:endParaRPr lang="en-US" sz="2000" dirty="0"/>
          </a:p>
          <a:p>
            <a:pPr lvl="2">
              <a:spcBef>
                <a:spcPts val="1200"/>
              </a:spcBef>
              <a:spcAft>
                <a:spcPts val="12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20</a:t>
            </a:fld>
            <a:endParaRPr lang="en-GB"/>
          </a:p>
        </p:txBody>
      </p:sp>
    </p:spTree>
    <p:extLst>
      <p:ext uri="{BB962C8B-B14F-4D97-AF65-F5344CB8AC3E}">
        <p14:creationId xmlns:p14="http://schemas.microsoft.com/office/powerpoint/2010/main" val="1063635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90538" y="2070101"/>
            <a:ext cx="11210924" cy="4180898"/>
          </a:xfrm>
        </p:spPr>
        <p:txBody>
          <a:bodyPr/>
          <a:lstStyle/>
          <a:p>
            <a:pPr lvl="2">
              <a:spcAft>
                <a:spcPts val="600"/>
              </a:spcAft>
            </a:pPr>
            <a:r>
              <a:rPr lang="uk-UA" sz="1800" dirty="0">
                <a:effectLst/>
                <a:latin typeface="Arial" panose="020B0604020202020204" pitchFamily="34" charset="0"/>
                <a:ea typeface="Microsoft Sans Serif" panose="020B0604020202020204" pitchFamily="34" charset="0"/>
              </a:rPr>
              <a:t>Хімічні небезпечні </a:t>
            </a:r>
            <a:r>
              <a:rPr lang="uk-UA" sz="1800" dirty="0">
                <a:effectLst/>
                <a:latin typeface="Arial" panose="020B0604020202020204" pitchFamily="34" charset="0"/>
                <a:ea typeface="Arial Narrow" panose="020B0606020202030204" pitchFamily="34" charset="0"/>
              </a:rPr>
              <a:t>фактор</a:t>
            </a:r>
            <a:r>
              <a:rPr lang="uk-UA" sz="1800" dirty="0">
                <a:effectLst/>
                <a:latin typeface="Arial" panose="020B0604020202020204" pitchFamily="34" charset="0"/>
                <a:ea typeface="Microsoft Sans Serif" panose="020B0604020202020204" pitchFamily="34" charset="0"/>
              </a:rPr>
              <a:t>и, що виникають через рідини, тверді речовини, пил, </a:t>
            </a:r>
            <a:r>
              <a:rPr lang="ru-RU" sz="1800" dirty="0">
                <a:effectLst/>
                <a:latin typeface="Arial" panose="020B0604020202020204" pitchFamily="34" charset="0"/>
                <a:ea typeface="Microsoft Sans Serif" panose="020B0604020202020204" pitchFamily="34" charset="0"/>
              </a:rPr>
              <a:t>пари</a:t>
            </a:r>
            <a:r>
              <a:rPr lang="uk-UA" sz="1800" dirty="0">
                <a:effectLst/>
                <a:latin typeface="Arial" panose="020B0604020202020204" pitchFamily="34" charset="0"/>
                <a:ea typeface="Microsoft Sans Serif" panose="020B0604020202020204" pitchFamily="34" charset="0"/>
              </a:rPr>
              <a:t>, випаровування і гази</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Фізичні небезпечні </a:t>
            </a:r>
            <a:r>
              <a:rPr lang="uk-UA" sz="1800" dirty="0">
                <a:effectLst/>
                <a:latin typeface="Arial" panose="020B0604020202020204" pitchFamily="34" charset="0"/>
                <a:ea typeface="Arial Narrow" panose="020B0606020202030204" pitchFamily="34" charset="0"/>
              </a:rPr>
              <a:t>фактор</a:t>
            </a:r>
            <a:r>
              <a:rPr lang="uk-UA" sz="1800" dirty="0">
                <a:effectLst/>
                <a:latin typeface="Arial" panose="020B0604020202020204" pitchFamily="34" charset="0"/>
                <a:ea typeface="Microsoft Sans Serif" panose="020B0604020202020204" pitchFamily="34" charset="0"/>
              </a:rPr>
              <a:t>и, як-от шум, вібрація, незадовільне освітлення, радіація та екстремальні температури</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Біологічні небезпечні </a:t>
            </a:r>
            <a:r>
              <a:rPr lang="uk-UA" sz="1800" dirty="0">
                <a:effectLst/>
                <a:latin typeface="Arial" panose="020B0604020202020204" pitchFamily="34" charset="0"/>
                <a:ea typeface="Arial Narrow" panose="020B0606020202030204" pitchFamily="34" charset="0"/>
              </a:rPr>
              <a:t>фактор</a:t>
            </a:r>
            <a:r>
              <a:rPr lang="uk-UA" sz="1800" dirty="0">
                <a:effectLst/>
                <a:latin typeface="Arial" panose="020B0604020202020204" pitchFamily="34" charset="0"/>
                <a:ea typeface="Microsoft Sans Serif" panose="020B0604020202020204" pitchFamily="34" charset="0"/>
              </a:rPr>
              <a:t>и, як-от бактерії, віруси, інфіковані відходи та паразити</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Небезпечні </a:t>
            </a:r>
            <a:r>
              <a:rPr lang="uk-UA" sz="1800" dirty="0">
                <a:effectLst/>
                <a:latin typeface="Arial" panose="020B0604020202020204" pitchFamily="34" charset="0"/>
                <a:ea typeface="Arial Narrow" panose="020B0606020202030204" pitchFamily="34" charset="0"/>
              </a:rPr>
              <a:t>фактор</a:t>
            </a:r>
            <a:r>
              <a:rPr lang="uk-UA" sz="1800" dirty="0">
                <a:effectLst/>
                <a:latin typeface="Arial" panose="020B0604020202020204" pitchFamily="34" charset="0"/>
                <a:ea typeface="Microsoft Sans Serif" panose="020B0604020202020204" pitchFamily="34" charset="0"/>
              </a:rPr>
              <a:t>и, пов’язані із силою тяжіння (падіння людей та предметів), ручним обробленням вантажів, ручним інструментом, переміщенням частин машин і механізмів та/або їхнього вмісту, транспортними засобами, електрикою, обладнанням, що працює під тиском</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Психологічні небезпечні </a:t>
            </a:r>
            <a:r>
              <a:rPr lang="uk-UA" sz="1800" dirty="0">
                <a:effectLst/>
                <a:latin typeface="Arial" panose="020B0604020202020204" pitchFamily="34" charset="0"/>
                <a:ea typeface="Arial Narrow" panose="020B0606020202030204" pitchFamily="34" charset="0"/>
              </a:rPr>
              <a:t>фактори</a:t>
            </a:r>
            <a:r>
              <a:rPr lang="ru-RU" sz="1800" dirty="0">
                <a:effectLst/>
                <a:latin typeface="Arial" panose="020B0604020202020204" pitchFamily="34" charset="0"/>
                <a:ea typeface="Microsoft Sans Serif" panose="020B0604020202020204" pitchFamily="34" charset="0"/>
              </a:rPr>
              <a:t>, </a:t>
            </a:r>
            <a:r>
              <a:rPr lang="uk-UA" sz="1800" dirty="0">
                <a:effectLst/>
                <a:latin typeface="Arial" panose="020B0604020202020204" pitchFamily="34" charset="0"/>
                <a:ea typeface="Microsoft Sans Serif" panose="020B0604020202020204" pitchFamily="34" charset="0"/>
              </a:rPr>
              <a:t>пов’язані зі змістом і умовами роботи, що спричиняють стрес і напруження</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Небезпечні </a:t>
            </a:r>
            <a:r>
              <a:rPr lang="uk-UA" sz="1800" dirty="0">
                <a:effectLst/>
                <a:latin typeface="Arial" panose="020B0604020202020204" pitchFamily="34" charset="0"/>
                <a:ea typeface="Arial Narrow" panose="020B0606020202030204" pitchFamily="34" charset="0"/>
              </a:rPr>
              <a:t>фактор</a:t>
            </a:r>
            <a:r>
              <a:rPr lang="uk-UA" sz="1800" dirty="0">
                <a:effectLst/>
                <a:latin typeface="Arial" panose="020B0604020202020204" pitchFamily="34" charset="0"/>
                <a:ea typeface="Microsoft Sans Serif" panose="020B0604020202020204" pitchFamily="34" charset="0"/>
              </a:rPr>
              <a:t>и, пов’язані з поганим ергономічним рівнем робочих зон і методів роботи, як-от незручне сидіння для водіїв транспортних засобів, наприклад вилочних підйомників, або непродуманий дизайн робочих місць, офісів і </a:t>
            </a:r>
            <a:r>
              <a:rPr lang="uk-UA" sz="1800" dirty="0" err="1">
                <a:effectLst/>
                <a:latin typeface="Arial" panose="020B0604020202020204" pitchFamily="34" charset="0"/>
                <a:ea typeface="Microsoft Sans Serif" panose="020B0604020202020204" pitchFamily="34" charset="0"/>
              </a:rPr>
              <a:t>фабрик</a:t>
            </a:r>
            <a:br>
              <a:rPr lang="en-US" sz="2000" dirty="0"/>
            </a:br>
            <a:endParaRPr lang="en-US" sz="2000" dirty="0"/>
          </a:p>
          <a:p>
            <a:pPr lvl="2">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21</a:t>
            </a:fld>
            <a:endParaRPr lang="en-GB"/>
          </a:p>
        </p:txBody>
      </p:sp>
      <p:sp>
        <p:nvSpPr>
          <p:cNvPr id="5" name="Title 4"/>
          <p:cNvSpPr>
            <a:spLocks noGrp="1"/>
          </p:cNvSpPr>
          <p:nvPr>
            <p:ph type="title"/>
          </p:nvPr>
        </p:nvSpPr>
        <p:spPr>
          <a:xfrm>
            <a:off x="490538" y="1423195"/>
            <a:ext cx="11210924" cy="517900"/>
          </a:xfrm>
        </p:spPr>
        <p:txBody>
          <a:bodyPr/>
          <a:lstStyle/>
          <a:p>
            <a:r>
              <a:rPr lang="uk-UA" dirty="0"/>
              <a:t>Небезпечні фактори – приклади</a:t>
            </a:r>
            <a:endParaRPr lang="en-GB" dirty="0"/>
          </a:p>
        </p:txBody>
      </p:sp>
    </p:spTree>
    <p:extLst>
      <p:ext uri="{BB962C8B-B14F-4D97-AF65-F5344CB8AC3E}">
        <p14:creationId xmlns:p14="http://schemas.microsoft.com/office/powerpoint/2010/main" val="3262304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2672540" cy="720000"/>
          </a:xfrm>
        </p:spPr>
        <p:txBody>
          <a:bodyPr/>
          <a:lstStyle/>
          <a:p>
            <a:r>
              <a:rPr lang="uk-UA" dirty="0"/>
              <a:t>Рівень ризику</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22</a:t>
            </a:fld>
            <a:endParaRPr lang="en-GB"/>
          </a:p>
        </p:txBody>
      </p:sp>
      <p:sp>
        <p:nvSpPr>
          <p:cNvPr id="8" name="TextBox 7"/>
          <p:cNvSpPr txBox="1"/>
          <p:nvPr/>
        </p:nvSpPr>
        <p:spPr>
          <a:xfrm>
            <a:off x="1295400" y="5733424"/>
            <a:ext cx="9398000" cy="584775"/>
          </a:xfrm>
          <a:prstGeom prst="rect">
            <a:avLst/>
          </a:prstGeom>
          <a:noFill/>
        </p:spPr>
        <p:txBody>
          <a:bodyPr wrap="square" rtlCol="0">
            <a:spAutoFit/>
          </a:bodyPr>
          <a:lstStyle/>
          <a:p>
            <a:pPr algn="ctr"/>
            <a:r>
              <a:rPr lang="uk-UA" sz="1600" dirty="0">
                <a:effectLst/>
                <a:latin typeface="Arial" panose="020B0604020202020204" pitchFamily="34" charset="0"/>
                <a:ea typeface="Tahoma" panose="020B0604030504040204" pitchFamily="34" charset="0"/>
              </a:rPr>
              <a:t>Залишковий ризик як функція ймовірності контакту з небезпечним фактором </a:t>
            </a:r>
            <a:br>
              <a:rPr lang="uk-UA" sz="1600" dirty="0">
                <a:effectLst/>
                <a:latin typeface="Arial" panose="020B0604020202020204" pitchFamily="34" charset="0"/>
                <a:ea typeface="Tahoma" panose="020B0604030504040204" pitchFamily="34" charset="0"/>
              </a:rPr>
            </a:br>
            <a:r>
              <a:rPr lang="uk-UA" sz="1600" dirty="0">
                <a:effectLst/>
                <a:latin typeface="Arial" panose="020B0604020202020204" pitchFamily="34" charset="0"/>
                <a:ea typeface="Tahoma" panose="020B0604030504040204" pitchFamily="34" charset="0"/>
              </a:rPr>
              <a:t>та наслідками цього контакту</a:t>
            </a:r>
            <a:endParaRPr lang="en-GB" sz="1600" dirty="0"/>
          </a:p>
        </p:txBody>
      </p:sp>
      <p:graphicFrame>
        <p:nvGraphicFramePr>
          <p:cNvPr id="4" name="Таблиця 7">
            <a:extLst>
              <a:ext uri="{FF2B5EF4-FFF2-40B4-BE49-F238E27FC236}">
                <a16:creationId xmlns:a16="http://schemas.microsoft.com/office/drawing/2014/main" id="{81EA2711-0303-2CD8-D22E-279499D4B6CC}"/>
              </a:ext>
            </a:extLst>
          </p:cNvPr>
          <p:cNvGraphicFramePr>
            <a:graphicFrameLocks noGrp="1"/>
          </p:cNvGraphicFramePr>
          <p:nvPr>
            <p:extLst>
              <p:ext uri="{D42A27DB-BD31-4B8C-83A1-F6EECF244321}">
                <p14:modId xmlns:p14="http://schemas.microsoft.com/office/powerpoint/2010/main" val="2874173845"/>
              </p:ext>
            </p:extLst>
          </p:nvPr>
        </p:nvGraphicFramePr>
        <p:xfrm>
          <a:off x="1649770" y="2280749"/>
          <a:ext cx="9000000" cy="3276000"/>
        </p:xfrm>
        <a:graphic>
          <a:graphicData uri="http://schemas.openxmlformats.org/drawingml/2006/table">
            <a:tbl>
              <a:tblPr>
                <a:tableStyleId>{5940675A-B579-460E-94D1-54222C63F5DA}</a:tableStyleId>
              </a:tblPr>
              <a:tblGrid>
                <a:gridCol w="1500000">
                  <a:extLst>
                    <a:ext uri="{9D8B030D-6E8A-4147-A177-3AD203B41FA5}">
                      <a16:colId xmlns:a16="http://schemas.microsoft.com/office/drawing/2014/main" val="4214921154"/>
                    </a:ext>
                  </a:extLst>
                </a:gridCol>
                <a:gridCol w="1500000">
                  <a:extLst>
                    <a:ext uri="{9D8B030D-6E8A-4147-A177-3AD203B41FA5}">
                      <a16:colId xmlns:a16="http://schemas.microsoft.com/office/drawing/2014/main" val="2741597675"/>
                    </a:ext>
                  </a:extLst>
                </a:gridCol>
                <a:gridCol w="1500000">
                  <a:extLst>
                    <a:ext uri="{9D8B030D-6E8A-4147-A177-3AD203B41FA5}">
                      <a16:colId xmlns:a16="http://schemas.microsoft.com/office/drawing/2014/main" val="2517220357"/>
                    </a:ext>
                  </a:extLst>
                </a:gridCol>
                <a:gridCol w="1500000">
                  <a:extLst>
                    <a:ext uri="{9D8B030D-6E8A-4147-A177-3AD203B41FA5}">
                      <a16:colId xmlns:a16="http://schemas.microsoft.com/office/drawing/2014/main" val="1431004729"/>
                    </a:ext>
                  </a:extLst>
                </a:gridCol>
                <a:gridCol w="1500000">
                  <a:extLst>
                    <a:ext uri="{9D8B030D-6E8A-4147-A177-3AD203B41FA5}">
                      <a16:colId xmlns:a16="http://schemas.microsoft.com/office/drawing/2014/main" val="2073634683"/>
                    </a:ext>
                  </a:extLst>
                </a:gridCol>
                <a:gridCol w="1500000">
                  <a:extLst>
                    <a:ext uri="{9D8B030D-6E8A-4147-A177-3AD203B41FA5}">
                      <a16:colId xmlns:a16="http://schemas.microsoft.com/office/drawing/2014/main" val="274947824"/>
                    </a:ext>
                  </a:extLst>
                </a:gridCol>
              </a:tblGrid>
              <a:tr h="468000">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Імовірність</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200" b="0" i="0" u="none" strike="noStrike" kern="1200" baseline="0" dirty="0" err="1">
                          <a:solidFill>
                            <a:schemeClr val="tx1"/>
                          </a:solidFill>
                          <a:latin typeface="Arial" panose="020B0604020202020204" pitchFamily="34" charset="0"/>
                          <a:ea typeface="+mn-ea"/>
                          <a:cs typeface="Arial" panose="020B0604020202020204" pitchFamily="34" charset="0"/>
                        </a:rPr>
                        <a:t>Наслідки</a:t>
                      </a:r>
                      <a:endParaRPr lang="ru-RU"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endParaRPr lang="uk-UA" dirty="0"/>
                    </a:p>
                  </a:txBody>
                  <a:tcPr/>
                </a:tc>
                <a:tc hMerge="1">
                  <a:txBody>
                    <a:bodyPr/>
                    <a:lstStyle/>
                    <a:p>
                      <a:endParaRPr lang="uk-UA"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b="0" i="0" u="none" strike="noStrike" kern="1200" baseline="3000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b="0" i="0" u="none" strike="noStrike" kern="1200" baseline="3000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extLst>
                  <a:ext uri="{0D108BD9-81ED-4DB2-BD59-A6C34878D82A}">
                    <a16:rowId xmlns:a16="http://schemas.microsoft.com/office/drawing/2014/main" val="2557709613"/>
                  </a:ext>
                </a:extLst>
              </a:tr>
              <a:tr h="468000">
                <a:tc vMerge="1">
                  <a:txBody>
                    <a:bodyPr/>
                    <a:lstStyle/>
                    <a:p>
                      <a:endParaRPr lang="uk-U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Мізерні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Незначні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Помірні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200" b="0" i="0" u="none" strike="noStrike" kern="1200" cap="none" spc="0" normalizeH="0" baseline="0" noProof="0" dirty="0">
                          <a:ln>
                            <a:noFill/>
                          </a:ln>
                          <a:solidFill>
                            <a:srgbClr val="230050"/>
                          </a:solidFill>
                          <a:effectLst/>
                          <a:uLnTx/>
                          <a:uFillTx/>
                          <a:latin typeface="Arial" panose="020B0604020202020204" pitchFamily="34" charset="0"/>
                          <a:ea typeface="+mn-ea"/>
                          <a:cs typeface="Arial" panose="020B0604020202020204" pitchFamily="34" charset="0"/>
                        </a:rPr>
                        <a:t>Значні</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200" b="0" i="0" u="none" strike="noStrike" kern="1200" cap="none" spc="0" normalizeH="0" baseline="0" noProof="0" dirty="0">
                          <a:ln>
                            <a:noFill/>
                          </a:ln>
                          <a:solidFill>
                            <a:srgbClr val="230050"/>
                          </a:solidFill>
                          <a:effectLst/>
                          <a:uLnTx/>
                          <a:uFillTx/>
                          <a:latin typeface="Arial" panose="020B0604020202020204" pitchFamily="34" charset="0"/>
                          <a:ea typeface="+mn-ea"/>
                          <a:cs typeface="Arial" panose="020B0604020202020204" pitchFamily="34" charset="0"/>
                        </a:rPr>
                        <a:t>Тяжкі</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extLst>
                  <a:ext uri="{0D108BD9-81ED-4DB2-BD59-A6C34878D82A}">
                    <a16:rowId xmlns:a16="http://schemas.microsoft.com/office/drawing/2014/main" val="3839699499"/>
                  </a:ext>
                </a:extLst>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Майже стовідсоткова</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2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2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4128070248"/>
                  </a:ext>
                </a:extLst>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Контакт імовірний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2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2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2038117721"/>
                  </a:ext>
                </a:extLst>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Контакт можливий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2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2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2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1912866215"/>
                  </a:ext>
                </a:extLst>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Контакт малоймовірний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200" b="0"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200" b="0" baseline="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2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2771786202"/>
                  </a:ext>
                </a:extLst>
              </a:tr>
              <a:tr h="4680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Контакт неймовірний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200" b="0"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2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200" b="0" baseline="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2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200" b="0" baseline="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1220935899"/>
                  </a:ext>
                </a:extLst>
              </a:tr>
            </a:tbl>
          </a:graphicData>
        </a:graphic>
      </p:graphicFrame>
    </p:spTree>
    <p:extLst>
      <p:ext uri="{BB962C8B-B14F-4D97-AF65-F5344CB8AC3E}">
        <p14:creationId xmlns:p14="http://schemas.microsoft.com/office/powerpoint/2010/main" val="13000991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490538" y="6038454"/>
            <a:ext cx="11210924" cy="425551"/>
          </a:xfrm>
        </p:spPr>
        <p:txBody>
          <a:bodyPr/>
          <a:lstStyle/>
          <a:p>
            <a:pPr lvl="2"/>
            <a:r>
              <a:rPr lang="uk-UA" sz="2000" dirty="0"/>
              <a:t>Як можна зменшити ризик, дотримуючись ієрархії заходів контролю</a:t>
            </a:r>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23</a:t>
            </a:fld>
            <a:endParaRPr lang="en-GB"/>
          </a:p>
        </p:txBody>
      </p:sp>
      <p:grpSp>
        <p:nvGrpSpPr>
          <p:cNvPr id="25" name="Групувати 24">
            <a:extLst>
              <a:ext uri="{FF2B5EF4-FFF2-40B4-BE49-F238E27FC236}">
                <a16:creationId xmlns:a16="http://schemas.microsoft.com/office/drawing/2014/main" id="{904E4D79-75EE-7CCC-3BC0-2CFD84878118}"/>
              </a:ext>
            </a:extLst>
          </p:cNvPr>
          <p:cNvGrpSpPr/>
          <p:nvPr/>
        </p:nvGrpSpPr>
        <p:grpSpPr>
          <a:xfrm>
            <a:off x="722854" y="1803339"/>
            <a:ext cx="10123045" cy="4044535"/>
            <a:chOff x="722854" y="1803339"/>
            <a:chExt cx="10123045" cy="4044535"/>
          </a:xfrm>
        </p:grpSpPr>
        <p:sp>
          <p:nvSpPr>
            <p:cNvPr id="2" name="TextBox 1">
              <a:extLst>
                <a:ext uri="{FF2B5EF4-FFF2-40B4-BE49-F238E27FC236}">
                  <a16:creationId xmlns:a16="http://schemas.microsoft.com/office/drawing/2014/main" id="{18846763-61CF-6A46-2C2F-396CEE496638}"/>
                </a:ext>
              </a:extLst>
            </p:cNvPr>
            <p:cNvSpPr txBox="1"/>
            <p:nvPr/>
          </p:nvSpPr>
          <p:spPr>
            <a:xfrm>
              <a:off x="7147249" y="3937518"/>
              <a:ext cx="802433" cy="1380931"/>
            </a:xfrm>
            <a:prstGeom prst="rect">
              <a:avLst/>
            </a:prstGeom>
            <a:solidFill>
              <a:schemeClr val="bg1"/>
            </a:solidFill>
          </p:spPr>
          <p:txBody>
            <a:bodyPr wrap="square" rtlCol="0">
              <a:spAutoFit/>
            </a:bodyPr>
            <a:lstStyle/>
            <a:p>
              <a:endParaRPr lang="ru-UA" dirty="0"/>
            </a:p>
          </p:txBody>
        </p:sp>
        <p:sp>
          <p:nvSpPr>
            <p:cNvPr id="8" name="TextBox 7">
              <a:extLst>
                <a:ext uri="{FF2B5EF4-FFF2-40B4-BE49-F238E27FC236}">
                  <a16:creationId xmlns:a16="http://schemas.microsoft.com/office/drawing/2014/main" id="{FC349CA1-9E22-E21F-349E-AA8E91740522}"/>
                </a:ext>
              </a:extLst>
            </p:cNvPr>
            <p:cNvSpPr txBox="1"/>
            <p:nvPr/>
          </p:nvSpPr>
          <p:spPr>
            <a:xfrm>
              <a:off x="6746032" y="4291035"/>
              <a:ext cx="802433" cy="1380931"/>
            </a:xfrm>
            <a:prstGeom prst="rect">
              <a:avLst/>
            </a:prstGeom>
            <a:solidFill>
              <a:schemeClr val="bg1"/>
            </a:solidFill>
          </p:spPr>
          <p:txBody>
            <a:bodyPr wrap="square" rtlCol="0">
              <a:spAutoFit/>
            </a:bodyPr>
            <a:lstStyle/>
            <a:p>
              <a:endParaRPr lang="ru-UA" dirty="0"/>
            </a:p>
          </p:txBody>
        </p:sp>
        <p:sp>
          <p:nvSpPr>
            <p:cNvPr id="4" name="Полилиния: фигура 29">
              <a:extLst>
                <a:ext uri="{FF2B5EF4-FFF2-40B4-BE49-F238E27FC236}">
                  <a16:creationId xmlns:a16="http://schemas.microsoft.com/office/drawing/2014/main" id="{DFD2B578-459D-A525-DDB2-6ACC8A660C5E}"/>
                </a:ext>
              </a:extLst>
            </p:cNvPr>
            <p:cNvSpPr/>
            <p:nvPr/>
          </p:nvSpPr>
          <p:spPr>
            <a:xfrm>
              <a:off x="722854" y="1803339"/>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1400" kern="1200" dirty="0">
                  <a:latin typeface="Arial" panose="020B0604020202020204" pitchFamily="34" charset="0"/>
                  <a:cs typeface="Arial" panose="020B0604020202020204" pitchFamily="34" charset="0"/>
                </a:rPr>
                <a:t>НАЙЕФЕКТИВНІШИЙ</a:t>
              </a:r>
              <a:endParaRPr lang="ru-RU" sz="1400" kern="1200" dirty="0">
                <a:latin typeface="Arial" panose="020B0604020202020204" pitchFamily="34" charset="0"/>
                <a:cs typeface="Arial" panose="020B0604020202020204" pitchFamily="34" charset="0"/>
              </a:endParaRPr>
            </a:p>
          </p:txBody>
        </p:sp>
        <p:sp>
          <p:nvSpPr>
            <p:cNvPr id="7" name="Полилиния: фигура 31">
              <a:extLst>
                <a:ext uri="{FF2B5EF4-FFF2-40B4-BE49-F238E27FC236}">
                  <a16:creationId xmlns:a16="http://schemas.microsoft.com/office/drawing/2014/main" id="{387B5956-0F06-47EC-B78F-1D61DC5AB34D}"/>
                </a:ext>
              </a:extLst>
            </p:cNvPr>
            <p:cNvSpPr/>
            <p:nvPr/>
          </p:nvSpPr>
          <p:spPr>
            <a:xfrm>
              <a:off x="871613" y="5201897"/>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1400" kern="1200" dirty="0">
                  <a:latin typeface="Arial" panose="020B0604020202020204" pitchFamily="34" charset="0"/>
                  <a:cs typeface="Arial" panose="020B0604020202020204" pitchFamily="34" charset="0"/>
                </a:rPr>
                <a:t>НАЙМЕНШ ЕФЕКТИВНИЙ</a:t>
              </a:r>
              <a:endParaRPr lang="ru-RU" sz="1400" kern="1200" dirty="0">
                <a:latin typeface="Arial" panose="020B0604020202020204" pitchFamily="34" charset="0"/>
                <a:cs typeface="Arial" panose="020B0604020202020204" pitchFamily="34" charset="0"/>
              </a:endParaRPr>
            </a:p>
          </p:txBody>
        </p:sp>
        <p:grpSp>
          <p:nvGrpSpPr>
            <p:cNvPr id="9" name="Групувати 8">
              <a:extLst>
                <a:ext uri="{FF2B5EF4-FFF2-40B4-BE49-F238E27FC236}">
                  <a16:creationId xmlns:a16="http://schemas.microsoft.com/office/drawing/2014/main" id="{6F08C9D3-2BB5-D17A-9A30-5FD85FE68619}"/>
                </a:ext>
              </a:extLst>
            </p:cNvPr>
            <p:cNvGrpSpPr/>
            <p:nvPr/>
          </p:nvGrpSpPr>
          <p:grpSpPr>
            <a:xfrm>
              <a:off x="3448599" y="1818012"/>
              <a:ext cx="7397300" cy="4029862"/>
              <a:chOff x="3629681" y="2157168"/>
              <a:chExt cx="7397300" cy="4029862"/>
            </a:xfrm>
          </p:grpSpPr>
          <p:graphicFrame>
            <p:nvGraphicFramePr>
              <p:cNvPr id="10" name="Схема 9">
                <a:extLst>
                  <a:ext uri="{FF2B5EF4-FFF2-40B4-BE49-F238E27FC236}">
                    <a16:creationId xmlns:a16="http://schemas.microsoft.com/office/drawing/2014/main" id="{E0AD2F77-C28A-EC36-9158-8CA9FBFC1FA1}"/>
                  </a:ext>
                </a:extLst>
              </p:cNvPr>
              <p:cNvGraphicFramePr>
                <a:graphicFrameLocks/>
              </p:cNvGraphicFramePr>
              <p:nvPr>
                <p:extLst>
                  <p:ext uri="{D42A27DB-BD31-4B8C-83A1-F6EECF244321}">
                    <p14:modId xmlns:p14="http://schemas.microsoft.com/office/powerpoint/2010/main" val="1435867439"/>
                  </p:ext>
                </p:extLst>
              </p:nvPr>
            </p:nvGraphicFramePr>
            <p:xfrm>
              <a:off x="3629681" y="2157168"/>
              <a:ext cx="4328957" cy="40298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Групувати 10">
                <a:extLst>
                  <a:ext uri="{FF2B5EF4-FFF2-40B4-BE49-F238E27FC236}">
                    <a16:creationId xmlns:a16="http://schemas.microsoft.com/office/drawing/2014/main" id="{A0960DA6-013B-328E-B2D9-F03976B382B2}"/>
                  </a:ext>
                </a:extLst>
              </p:cNvPr>
              <p:cNvGrpSpPr/>
              <p:nvPr/>
            </p:nvGrpSpPr>
            <p:grpSpPr>
              <a:xfrm>
                <a:off x="6314223" y="2612898"/>
                <a:ext cx="2152075" cy="3039992"/>
                <a:chOff x="5742418" y="2612898"/>
                <a:chExt cx="2152075" cy="3289138"/>
              </a:xfrm>
            </p:grpSpPr>
            <p:cxnSp>
              <p:nvCxnSpPr>
                <p:cNvPr id="17" name="Прямая соединительная линия 15">
                  <a:extLst>
                    <a:ext uri="{FF2B5EF4-FFF2-40B4-BE49-F238E27FC236}">
                      <a16:creationId xmlns:a16="http://schemas.microsoft.com/office/drawing/2014/main" id="{3E884266-7EE5-4ABB-A707-640D7D3EF8C0}"/>
                    </a:ext>
                  </a:extLst>
                </p:cNvPr>
                <p:cNvCxnSpPr>
                  <a:cxnSpLocks/>
                </p:cNvCxnSpPr>
                <p:nvPr/>
              </p:nvCxnSpPr>
              <p:spPr>
                <a:xfrm>
                  <a:off x="7894493" y="2612898"/>
                  <a:ext cx="0" cy="3289138"/>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8" name="Прямая соединительная линия 16">
                  <a:extLst>
                    <a:ext uri="{FF2B5EF4-FFF2-40B4-BE49-F238E27FC236}">
                      <a16:creationId xmlns:a16="http://schemas.microsoft.com/office/drawing/2014/main" id="{C7544852-F172-A008-4713-3C5CAACEA1EA}"/>
                    </a:ext>
                  </a:extLst>
                </p:cNvPr>
                <p:cNvCxnSpPr>
                  <a:cxnSpLocks/>
                </p:cNvCxnSpPr>
                <p:nvPr/>
              </p:nvCxnSpPr>
              <p:spPr>
                <a:xfrm flipH="1">
                  <a:off x="5742418" y="5902036"/>
                  <a:ext cx="215207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19" name="Прямая соединительная линия 19">
                  <a:extLst>
                    <a:ext uri="{FF2B5EF4-FFF2-40B4-BE49-F238E27FC236}">
                      <a16:creationId xmlns:a16="http://schemas.microsoft.com/office/drawing/2014/main" id="{E85F58B1-51CB-398F-6826-F3304807C25C}"/>
                    </a:ext>
                  </a:extLst>
                </p:cNvPr>
                <p:cNvCxnSpPr>
                  <a:cxnSpLocks/>
                </p:cNvCxnSpPr>
                <p:nvPr/>
              </p:nvCxnSpPr>
              <p:spPr>
                <a:xfrm flipH="1">
                  <a:off x="6115798" y="5134494"/>
                  <a:ext cx="177869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0" name="Прямая соединительная линия 21">
                  <a:extLst>
                    <a:ext uri="{FF2B5EF4-FFF2-40B4-BE49-F238E27FC236}">
                      <a16:creationId xmlns:a16="http://schemas.microsoft.com/office/drawing/2014/main" id="{3C72ED77-791A-E83B-EDB3-235A1E28D099}"/>
                    </a:ext>
                  </a:extLst>
                </p:cNvPr>
                <p:cNvCxnSpPr>
                  <a:cxnSpLocks/>
                </p:cNvCxnSpPr>
                <p:nvPr/>
              </p:nvCxnSpPr>
              <p:spPr>
                <a:xfrm flipH="1">
                  <a:off x="6519658" y="4337235"/>
                  <a:ext cx="137483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3">
                  <a:extLst>
                    <a:ext uri="{FF2B5EF4-FFF2-40B4-BE49-F238E27FC236}">
                      <a16:creationId xmlns:a16="http://schemas.microsoft.com/office/drawing/2014/main" id="{03F73C4E-1CE2-460B-179E-37DF3030EFB0}"/>
                    </a:ext>
                  </a:extLst>
                </p:cNvPr>
                <p:cNvCxnSpPr>
                  <a:cxnSpLocks/>
                </p:cNvCxnSpPr>
                <p:nvPr/>
              </p:nvCxnSpPr>
              <p:spPr>
                <a:xfrm flipH="1">
                  <a:off x="6908278" y="3541984"/>
                  <a:ext cx="98621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5">
                  <a:extLst>
                    <a:ext uri="{FF2B5EF4-FFF2-40B4-BE49-F238E27FC236}">
                      <a16:creationId xmlns:a16="http://schemas.microsoft.com/office/drawing/2014/main" id="{9BA88C81-CB80-6635-E1B5-1E5422F4716F}"/>
                    </a:ext>
                  </a:extLst>
                </p:cNvPr>
                <p:cNvCxnSpPr>
                  <a:cxnSpLocks/>
                </p:cNvCxnSpPr>
                <p:nvPr/>
              </p:nvCxnSpPr>
              <p:spPr>
                <a:xfrm flipH="1">
                  <a:off x="7369175" y="2612898"/>
                  <a:ext cx="525318"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12" name="Título 1">
                <a:extLst>
                  <a:ext uri="{FF2B5EF4-FFF2-40B4-BE49-F238E27FC236}">
                    <a16:creationId xmlns:a16="http://schemas.microsoft.com/office/drawing/2014/main" id="{D83F5DCF-22F1-A73B-907D-11FAE74981DE}"/>
                  </a:ext>
                </a:extLst>
              </p:cNvPr>
              <p:cNvSpPr txBox="1"/>
              <p:nvPr/>
            </p:nvSpPr>
            <p:spPr>
              <a:xfrm>
                <a:off x="8675716" y="2367780"/>
                <a:ext cx="2351265" cy="5889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3" name="Título 1">
                <a:extLst>
                  <a:ext uri="{FF2B5EF4-FFF2-40B4-BE49-F238E27FC236}">
                    <a16:creationId xmlns:a16="http://schemas.microsoft.com/office/drawing/2014/main" id="{D98207DC-BFB3-87E2-0FC6-7C7F809D0AF7}"/>
                  </a:ext>
                </a:extLst>
              </p:cNvPr>
              <p:cNvSpPr txBox="1"/>
              <p:nvPr/>
            </p:nvSpPr>
            <p:spPr>
              <a:xfrm>
                <a:off x="8675716" y="3269199"/>
                <a:ext cx="2351265"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Замінити</a:t>
                </a:r>
              </a:p>
              <a:p>
                <a:r>
                  <a:rPr lang="uk-UA" sz="16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4" name="Título 1">
                <a:extLst>
                  <a:ext uri="{FF2B5EF4-FFF2-40B4-BE49-F238E27FC236}">
                    <a16:creationId xmlns:a16="http://schemas.microsoft.com/office/drawing/2014/main" id="{8EA670BE-51E0-E723-E3C7-DE27E876542D}"/>
                  </a:ext>
                </a:extLst>
              </p:cNvPr>
              <p:cNvSpPr txBox="1"/>
              <p:nvPr/>
            </p:nvSpPr>
            <p:spPr>
              <a:xfrm>
                <a:off x="8675716" y="4014901"/>
                <a:ext cx="2351265" cy="57343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5" name="Título 1">
                <a:extLst>
                  <a:ext uri="{FF2B5EF4-FFF2-40B4-BE49-F238E27FC236}">
                    <a16:creationId xmlns:a16="http://schemas.microsoft.com/office/drawing/2014/main" id="{ADD6CF54-4364-2CB0-B965-923A03DD92EB}"/>
                  </a:ext>
                </a:extLst>
              </p:cNvPr>
              <p:cNvSpPr txBox="1"/>
              <p:nvPr/>
            </p:nvSpPr>
            <p:spPr>
              <a:xfrm>
                <a:off x="8675716" y="4868203"/>
                <a:ext cx="2351265" cy="31242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sp>
            <p:nvSpPr>
              <p:cNvPr id="16" name="Título 1">
                <a:extLst>
                  <a:ext uri="{FF2B5EF4-FFF2-40B4-BE49-F238E27FC236}">
                    <a16:creationId xmlns:a16="http://schemas.microsoft.com/office/drawing/2014/main" id="{1FF5CA1E-6F9F-DE2A-222C-DA352F52A225}"/>
                  </a:ext>
                </a:extLst>
              </p:cNvPr>
              <p:cNvSpPr txBox="1"/>
              <p:nvPr/>
            </p:nvSpPr>
            <p:spPr>
              <a:xfrm>
                <a:off x="8675716" y="5393007"/>
                <a:ext cx="2351265"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6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1600" b="0" dirty="0">
                  <a:solidFill>
                    <a:schemeClr val="accent1">
                      <a:lumMod val="75000"/>
                    </a:schemeClr>
                  </a:solidFill>
                  <a:latin typeface="Arial" panose="020B0604020202020204" pitchFamily="34" charset="0"/>
                  <a:cs typeface="Arial" panose="020B0604020202020204" pitchFamily="34" charset="0"/>
                </a:endParaRPr>
              </a:p>
            </p:txBody>
          </p:sp>
        </p:grpSp>
        <p:sp>
          <p:nvSpPr>
            <p:cNvPr id="23" name="Прямокутник 22">
              <a:extLst>
                <a:ext uri="{FF2B5EF4-FFF2-40B4-BE49-F238E27FC236}">
                  <a16:creationId xmlns:a16="http://schemas.microsoft.com/office/drawing/2014/main" id="{70D13A2B-2BEB-17DE-4740-7A9FD3DF49CA}"/>
                </a:ext>
              </a:extLst>
            </p:cNvPr>
            <p:cNvSpPr/>
            <p:nvPr/>
          </p:nvSpPr>
          <p:spPr>
            <a:xfrm>
              <a:off x="1689185" y="2156487"/>
              <a:ext cx="224764" cy="2939162"/>
            </a:xfrm>
            <a:prstGeom prst="rect">
              <a:avLst/>
            </a:prstGeom>
            <a:gradFill>
              <a:gsLst>
                <a:gs pos="78000">
                  <a:srgbClr val="F93B4A"/>
                </a:gs>
                <a:gs pos="51000">
                  <a:srgbClr val="FECC2C"/>
                </a:gs>
                <a:gs pos="26400">
                  <a:srgbClr val="8BE063"/>
                </a:gs>
                <a:gs pos="0">
                  <a:srgbClr val="1D2CBD"/>
                </a:gs>
                <a:gs pos="100000">
                  <a:srgbClr val="95095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grpSp>
      <p:sp>
        <p:nvSpPr>
          <p:cNvPr id="24" name="Subtitle 2">
            <a:extLst>
              <a:ext uri="{FF2B5EF4-FFF2-40B4-BE49-F238E27FC236}">
                <a16:creationId xmlns:a16="http://schemas.microsoft.com/office/drawing/2014/main" id="{E19F838F-CACA-8F17-D495-7A926B2B206C}"/>
              </a:ext>
            </a:extLst>
          </p:cNvPr>
          <p:cNvSpPr txBox="1">
            <a:spLocks/>
          </p:cNvSpPr>
          <p:nvPr/>
        </p:nvSpPr>
        <p:spPr>
          <a:xfrm>
            <a:off x="3297238" y="1162433"/>
            <a:ext cx="4480318" cy="425551"/>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lgn="ctr">
              <a:buNone/>
            </a:pPr>
            <a:r>
              <a:rPr lang="uk-UA" sz="2000" dirty="0">
                <a:latin typeface="Arial" panose="020B0604020202020204" pitchFamily="34" charset="0"/>
                <a:cs typeface="Arial" panose="020B0604020202020204" pitchFamily="34" charset="0"/>
              </a:rPr>
              <a:t>Ієрархія </a:t>
            </a:r>
            <a:r>
              <a:rPr lang="uk-UA" sz="2000" dirty="0"/>
              <a:t>заходів контролю</a:t>
            </a:r>
            <a:endParaRPr lang="en-GB" sz="2000" dirty="0"/>
          </a:p>
        </p:txBody>
      </p:sp>
    </p:spTree>
    <p:extLst>
      <p:ext uri="{BB962C8B-B14F-4D97-AF65-F5344CB8AC3E}">
        <p14:creationId xmlns:p14="http://schemas.microsoft.com/office/powerpoint/2010/main" val="128999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124616"/>
            <a:ext cx="11210924" cy="720000"/>
          </a:xfrm>
        </p:spPr>
        <p:txBody>
          <a:bodyPr/>
          <a:lstStyle/>
          <a:p>
            <a:r>
              <a:rPr lang="uk-UA" dirty="0"/>
              <a:t>Управління ризиком</a:t>
            </a:r>
            <a:endParaRPr lang="en-GB" dirty="0"/>
          </a:p>
        </p:txBody>
      </p:sp>
      <p:sp>
        <p:nvSpPr>
          <p:cNvPr id="3" name="Subtitle 2"/>
          <p:cNvSpPr>
            <a:spLocks noGrp="1"/>
          </p:cNvSpPr>
          <p:nvPr>
            <p:ph idx="1"/>
          </p:nvPr>
        </p:nvSpPr>
        <p:spPr>
          <a:xfrm>
            <a:off x="490538" y="1596054"/>
            <a:ext cx="11396662" cy="4371398"/>
          </a:xfrm>
        </p:spPr>
        <p:txBody>
          <a:bodyPr/>
          <a:lstStyle/>
          <a:p>
            <a:pPr lvl="2">
              <a:spcAft>
                <a:spcPts val="600"/>
              </a:spcAft>
            </a:pPr>
            <a:r>
              <a:rPr lang="uk-UA" sz="2000" dirty="0"/>
              <a:t>Процес оцінювання ризиків складається з п’яти кроків, зокрема аналізу робочого місця з метою з’ясувати, що могло б спричинити шкоду і чи наявні доречні заходи контролю для запобігання заподіянню такої шкоди</a:t>
            </a:r>
          </a:p>
          <a:p>
            <a:pPr lvl="2">
              <a:spcAft>
                <a:spcPts val="600"/>
              </a:spcAft>
            </a:pPr>
            <a:r>
              <a:rPr lang="uk-UA" sz="2000" dirty="0">
                <a:effectLst/>
                <a:latin typeface="Arial" panose="020B0604020202020204" pitchFamily="34" charset="0"/>
                <a:ea typeface="Calibri" panose="020F0502020204030204" pitchFamily="34" charset="0"/>
              </a:rPr>
              <a:t>Крок</a:t>
            </a:r>
            <a:r>
              <a:rPr lang="en-US" sz="2000" dirty="0">
                <a:effectLst/>
                <a:latin typeface="Arial" panose="020B0604020202020204" pitchFamily="34" charset="0"/>
                <a:ea typeface="Calibri" panose="020F0502020204030204" pitchFamily="34" charset="0"/>
              </a:rPr>
              <a:t> 1</a:t>
            </a:r>
            <a:r>
              <a:rPr lang="uk-UA" sz="2000" dirty="0">
                <a:effectLst/>
                <a:latin typeface="Arial" panose="020B0604020202020204" pitchFamily="34" charset="0"/>
                <a:ea typeface="Calibri" panose="020F0502020204030204" pitchFamily="34" charset="0"/>
              </a:rPr>
              <a:t>. Виявити небезпечні </a:t>
            </a:r>
            <a:r>
              <a:rPr lang="uk-UA" sz="2000" dirty="0">
                <a:effectLst/>
                <a:latin typeface="Arial" panose="020B0604020202020204" pitchFamily="34" charset="0"/>
                <a:ea typeface="Arial Narrow" panose="020B0606020202030204" pitchFamily="34" charset="0"/>
              </a:rPr>
              <a:t>фактор</a:t>
            </a:r>
            <a:r>
              <a:rPr lang="uk-UA" sz="2000" dirty="0">
                <a:effectLst/>
                <a:latin typeface="Arial" panose="020B0604020202020204" pitchFamily="34" charset="0"/>
                <a:ea typeface="Calibri" panose="020F0502020204030204" pitchFamily="34" charset="0"/>
              </a:rPr>
              <a:t>и</a:t>
            </a:r>
            <a:endParaRPr lang="en-US" sz="2000" dirty="0"/>
          </a:p>
          <a:p>
            <a:pPr lvl="2">
              <a:spcAft>
                <a:spcPts val="600"/>
              </a:spcAft>
            </a:pPr>
            <a:r>
              <a:rPr lang="uk-UA" sz="2000" dirty="0">
                <a:effectLst/>
                <a:latin typeface="Arial" panose="020B0604020202020204" pitchFamily="34" charset="0"/>
                <a:ea typeface="Calibri" panose="020F0502020204030204" pitchFamily="34" charset="0"/>
              </a:rPr>
              <a:t>Крок 2. Визначити, кому може бути завдано шкоди і як саме</a:t>
            </a:r>
            <a:endParaRPr lang="en-US" sz="2000" dirty="0"/>
          </a:p>
          <a:p>
            <a:pPr lvl="2">
              <a:spcAft>
                <a:spcPts val="600"/>
              </a:spcAft>
            </a:pPr>
            <a:r>
              <a:rPr lang="uk-UA" sz="2000" dirty="0">
                <a:effectLst/>
                <a:latin typeface="Arial" panose="020B0604020202020204" pitchFamily="34" charset="0"/>
                <a:ea typeface="Calibri" panose="020F0502020204030204" pitchFamily="34" charset="0"/>
              </a:rPr>
              <a:t>Крок 3. Проаналізувати ризик: визначити заходи контролю ризиків для безпеки та здоров’я і ухвалити відповідне рішення щодо них. Цей крок складається з двох кроків нижчого рівня:</a:t>
            </a:r>
            <a:endParaRPr lang="en-US" sz="2000" dirty="0"/>
          </a:p>
          <a:p>
            <a:pPr marL="533400" lvl="2" indent="-266700">
              <a:spcBef>
                <a:spcPts val="0"/>
              </a:spcBef>
              <a:spcAft>
                <a:spcPts val="600"/>
              </a:spcAft>
              <a:buFont typeface="Arial" panose="020B0604020202020204" pitchFamily="34" charset="0"/>
              <a:buChar char="•"/>
            </a:pPr>
            <a:r>
              <a:rPr lang="uk-UA" sz="2000" dirty="0">
                <a:effectLst/>
                <a:latin typeface="Arial" panose="020B0604020202020204" pitchFamily="34" charset="0"/>
                <a:ea typeface="Calibri" panose="020F0502020204030204" pitchFamily="34" charset="0"/>
              </a:rPr>
              <a:t>Крок </a:t>
            </a:r>
            <a:r>
              <a:rPr lang="uk-UA" sz="2000" dirty="0" err="1">
                <a:effectLst/>
                <a:latin typeface="Arial" panose="020B0604020202020204" pitchFamily="34" charset="0"/>
                <a:ea typeface="Calibri" panose="020F0502020204030204" pitchFamily="34" charset="0"/>
              </a:rPr>
              <a:t>3а</a:t>
            </a:r>
            <a:r>
              <a:rPr lang="uk-UA" sz="2000" dirty="0">
                <a:effectLst/>
                <a:latin typeface="Arial" panose="020B0604020202020204" pitchFamily="34" charset="0"/>
                <a:ea typeface="Calibri" panose="020F0502020204030204" pitchFamily="34" charset="0"/>
              </a:rPr>
              <a:t>. Визначити, що ви вже робите в плані наявних заходів контролю ризиків</a:t>
            </a:r>
            <a:endParaRPr lang="en-US" sz="2000" dirty="0"/>
          </a:p>
          <a:p>
            <a:pPr marL="533400" lvl="2" indent="-266700">
              <a:spcBef>
                <a:spcPts val="0"/>
              </a:spcBef>
              <a:spcAft>
                <a:spcPts val="600"/>
              </a:spcAft>
              <a:buFont typeface="Arial" panose="020B0604020202020204" pitchFamily="34" charset="0"/>
              <a:buChar char="•"/>
            </a:pPr>
            <a:r>
              <a:rPr lang="uk-UA" sz="2000" dirty="0">
                <a:effectLst/>
                <a:latin typeface="Arial" panose="020B0604020202020204" pitchFamily="34" charset="0"/>
                <a:ea typeface="Calibri" panose="020F0502020204030204" pitchFamily="34" charset="0"/>
              </a:rPr>
              <a:t>Крок 3</a:t>
            </a:r>
            <a:r>
              <a:rPr lang="en-US" sz="2000" dirty="0">
                <a:effectLst/>
                <a:latin typeface="Arial" panose="020B0604020202020204" pitchFamily="34" charset="0"/>
                <a:ea typeface="Calibri" panose="020F0502020204030204" pitchFamily="34" charset="0"/>
              </a:rPr>
              <a:t>b</a:t>
            </a:r>
            <a:r>
              <a:rPr lang="uk-UA" sz="2000" dirty="0">
                <a:effectLst/>
                <a:latin typeface="Arial" panose="020B0604020202020204" pitchFamily="34" charset="0"/>
                <a:ea typeface="Calibri" panose="020F0502020204030204" pitchFamily="34" charset="0"/>
              </a:rPr>
              <a:t>. Визначити, які додаткові заходи контролю ризиків потрібні</a:t>
            </a:r>
            <a:endParaRPr lang="en-US" sz="2000" dirty="0"/>
          </a:p>
          <a:p>
            <a:pPr lvl="2">
              <a:spcAft>
                <a:spcPts val="600"/>
              </a:spcAft>
            </a:pPr>
            <a:r>
              <a:rPr lang="uk-UA" sz="2000" dirty="0">
                <a:effectLst/>
                <a:latin typeface="Arial" panose="020B0604020202020204" pitchFamily="34" charset="0"/>
                <a:ea typeface="Calibri" panose="020F0502020204030204" pitchFamily="34" charset="0"/>
              </a:rPr>
              <a:t>Крок 4. Зафіксувати, хто відповідає за реалізацію заходів контролю і яких саме, а також терміни виконання</a:t>
            </a:r>
            <a:endParaRPr lang="en-US" sz="2000" dirty="0"/>
          </a:p>
          <a:p>
            <a:pPr lvl="2">
              <a:spcAft>
                <a:spcPts val="600"/>
              </a:spcAft>
            </a:pPr>
            <a:r>
              <a:rPr lang="uk-UA" sz="2000" dirty="0">
                <a:effectLst/>
                <a:latin typeface="Arial" panose="020B0604020202020204" pitchFamily="34" charset="0"/>
                <a:ea typeface="Calibri" panose="020F0502020204030204" pitchFamily="34" charset="0"/>
              </a:rPr>
              <a:t>Крок 5. Здійснити моніторинг і перегляд результатів оцінювання ризиків і за потреби оновити їх</a:t>
            </a:r>
            <a:endParaRPr lang="en-US" sz="2000" dirty="0"/>
          </a:p>
          <a:p>
            <a:pPr lvl="2">
              <a:spcAft>
                <a:spcPts val="600"/>
              </a:spcAft>
            </a:pPr>
            <a:endParaRPr lang="en-US" sz="2000" dirty="0"/>
          </a:p>
          <a:p>
            <a:pPr lvl="3">
              <a:spcBef>
                <a:spcPts val="600"/>
              </a:spcBef>
              <a:spcAft>
                <a:spcPts val="600"/>
              </a:spcAft>
            </a:pPr>
            <a:r>
              <a:rPr lang="en-US" sz="1600" dirty="0"/>
              <a:t>	</a:t>
            </a:r>
            <a:br>
              <a:rPr lang="en-US" sz="1600" dirty="0"/>
            </a:br>
            <a:endParaRPr lang="en-US" sz="1600" dirty="0"/>
          </a:p>
          <a:p>
            <a:pPr lvl="2">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24</a:t>
            </a:fld>
            <a:endParaRPr lang="en-GB"/>
          </a:p>
        </p:txBody>
      </p:sp>
    </p:spTree>
    <p:extLst>
      <p:ext uri="{BB962C8B-B14F-4D97-AF65-F5344CB8AC3E}">
        <p14:creationId xmlns:p14="http://schemas.microsoft.com/office/powerpoint/2010/main" val="12193966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Крок</a:t>
            </a:r>
            <a:r>
              <a:rPr lang="en-GB" dirty="0"/>
              <a:t> 1</a:t>
            </a:r>
            <a:r>
              <a:rPr lang="uk-UA" dirty="0"/>
              <a:t>.</a:t>
            </a:r>
            <a:r>
              <a:rPr lang="en-GB" dirty="0"/>
              <a:t> </a:t>
            </a:r>
            <a:r>
              <a:rPr lang="uk-UA" dirty="0"/>
              <a:t>Настанови з виявлення небезпечних факторів</a:t>
            </a:r>
            <a:endParaRPr lang="en-GB" dirty="0"/>
          </a:p>
        </p:txBody>
      </p:sp>
      <p:sp>
        <p:nvSpPr>
          <p:cNvPr id="3" name="Subtitle 2"/>
          <p:cNvSpPr>
            <a:spLocks noGrp="1"/>
          </p:cNvSpPr>
          <p:nvPr>
            <p:ph idx="1"/>
          </p:nvPr>
        </p:nvSpPr>
        <p:spPr>
          <a:xfrm>
            <a:off x="490538" y="1930401"/>
            <a:ext cx="11210924" cy="4267200"/>
          </a:xfrm>
        </p:spPr>
        <p:txBody>
          <a:bodyPr/>
          <a:lstStyle/>
          <a:p>
            <a:pPr lvl="2">
              <a:spcAft>
                <a:spcPts val="600"/>
              </a:spcAft>
            </a:pPr>
            <a:r>
              <a:rPr lang="uk-UA" sz="1800" dirty="0">
                <a:effectLst/>
                <a:latin typeface="Arial" panose="020B0604020202020204" pitchFamily="34" charset="0"/>
                <a:ea typeface="Microsoft Sans Serif" panose="020B0604020202020204" pitchFamily="34" charset="0"/>
              </a:rPr>
              <a:t>Законодавство з питань БЗР, зведення практичних правил, керівні документи </a:t>
            </a:r>
            <a:r>
              <a:rPr lang="en-US" sz="1800" dirty="0" err="1">
                <a:effectLst/>
                <a:latin typeface="Arial" panose="020B0604020202020204" pitchFamily="34" charset="0"/>
                <a:ea typeface="Microsoft Sans Serif" panose="020B0604020202020204" pitchFamily="34" charset="0"/>
              </a:rPr>
              <a:t>національних</a:t>
            </a:r>
            <a:r>
              <a:rPr lang="uk-UA" sz="1800" dirty="0">
                <a:effectLst/>
                <a:latin typeface="Arial" panose="020B0604020202020204" pitchFamily="34" charset="0"/>
                <a:ea typeface="Microsoft Sans Serif" panose="020B0604020202020204" pitchFamily="34" charset="0"/>
              </a:rPr>
              <a:t> і міжнародних установ та організацій</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Інформація, отримана з національної, галузевої статистики і статистики підприємств щодо переважних нещасних випадків на роботі та/або професійних захворювань і відповідних небезпечних факторів</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Інформаційні листки або паспорти безпеки, надавані виробниками та постачальниками машин, обладнання, інструменту, продукції та речовин</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Інформація, отримана від працівників, представників працівників та спільних комітетів із БЗР шляхом консультацій, спостережень, розгляду скарг, спеціальних зустрічей тощо</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Інспекційні перевірки та аналіз підприємств і робочих місць шляхом спостереження за виконанням завдань</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Результати розслідування нещасних випадків, захворювань і аварійних ситуацій</a:t>
            </a:r>
            <a:endParaRPr lang="en-US" sz="2000" dirty="0"/>
          </a:p>
          <a:p>
            <a:pPr lvl="2">
              <a:spcAft>
                <a:spcPts val="600"/>
              </a:spcAft>
            </a:pPr>
            <a:r>
              <a:rPr lang="uk-UA" sz="1800" dirty="0">
                <a:effectLst/>
                <a:latin typeface="Arial" panose="020B0604020202020204" pitchFamily="34" charset="0"/>
                <a:ea typeface="Microsoft Sans Serif" panose="020B0604020202020204" pitchFamily="34" charset="0"/>
              </a:rPr>
              <a:t>Поради, думки та погляди компетентних власних і сторонніх фахівців у галузі БЗР</a:t>
            </a:r>
            <a:endParaRPr lang="en-US" sz="2000" dirty="0"/>
          </a:p>
          <a:p>
            <a:pPr lvl="3">
              <a:spcBef>
                <a:spcPts val="600"/>
              </a:spcBef>
              <a:spcAft>
                <a:spcPts val="600"/>
              </a:spcAft>
            </a:pPr>
            <a:r>
              <a:rPr lang="en-US" sz="1600" dirty="0"/>
              <a:t>	</a:t>
            </a:r>
            <a:br>
              <a:rPr lang="en-US" sz="1600" dirty="0"/>
            </a:br>
            <a:endParaRPr lang="en-US" sz="1600" dirty="0"/>
          </a:p>
          <a:p>
            <a:pPr lvl="2">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25</a:t>
            </a:fld>
            <a:endParaRPr lang="en-GB"/>
          </a:p>
        </p:txBody>
      </p:sp>
    </p:spTree>
    <p:extLst>
      <p:ext uri="{BB962C8B-B14F-4D97-AF65-F5344CB8AC3E}">
        <p14:creationId xmlns:p14="http://schemas.microsoft.com/office/powerpoint/2010/main" val="2234821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Крок 2. Визначити, кому може бути завдано шкоди і як саме</a:t>
            </a:r>
            <a:endParaRPr lang="en-GB" dirty="0"/>
          </a:p>
        </p:txBody>
      </p:sp>
      <p:sp>
        <p:nvSpPr>
          <p:cNvPr id="3" name="Subtitle 2"/>
          <p:cNvSpPr>
            <a:spLocks noGrp="1"/>
          </p:cNvSpPr>
          <p:nvPr>
            <p:ph idx="1"/>
          </p:nvPr>
        </p:nvSpPr>
        <p:spPr>
          <a:xfrm>
            <a:off x="490538" y="2313709"/>
            <a:ext cx="10875962" cy="3464791"/>
          </a:xfrm>
        </p:spPr>
        <p:txBody>
          <a:bodyPr/>
          <a:lstStyle/>
          <a:p>
            <a:pPr lvl="2">
              <a:spcAft>
                <a:spcPts val="600"/>
              </a:spcAft>
            </a:pPr>
            <a:r>
              <a:rPr lang="uk-UA" sz="2500" b="1" dirty="0">
                <a:solidFill>
                  <a:schemeClr val="accent1"/>
                </a:solidFill>
                <a:latin typeface="+mj-lt"/>
                <a:ea typeface="+mj-ea"/>
                <a:cs typeface="+mj-cs"/>
              </a:rPr>
              <a:t>Кому</a:t>
            </a:r>
            <a:r>
              <a:rPr lang="en-US" sz="2000" dirty="0"/>
              <a:t> </a:t>
            </a:r>
            <a:r>
              <a:rPr lang="uk-UA" sz="2000" dirty="0"/>
              <a:t>могло б бути завдано шкоди кожним небезпечним фактором?</a:t>
            </a:r>
            <a:endParaRPr lang="en-US" sz="2000" dirty="0"/>
          </a:p>
          <a:p>
            <a:pPr marL="571500" lvl="2" indent="-241300">
              <a:spcAft>
                <a:spcPts val="600"/>
              </a:spcAft>
            </a:pPr>
            <a:r>
              <a:rPr lang="uk-UA" sz="2000" dirty="0">
                <a:effectLst/>
                <a:latin typeface="Arial" panose="020B0604020202020204" pitchFamily="34" charset="0"/>
                <a:ea typeface="Calibri" panose="020F0502020204030204" pitchFamily="34" charset="0"/>
              </a:rPr>
              <a:t>Не потрібно зазначати осіб – необхідно визначити відповідні групи осіб </a:t>
            </a:r>
            <a:br>
              <a:rPr lang="uk-UA" sz="2000" dirty="0">
                <a:effectLst/>
                <a:latin typeface="Arial" panose="020B0604020202020204" pitchFamily="34" charset="0"/>
                <a:ea typeface="Calibri" panose="020F0502020204030204" pitchFamily="34" charset="0"/>
              </a:rPr>
            </a:br>
            <a:r>
              <a:rPr lang="uk-UA" sz="2000" dirty="0">
                <a:effectLst/>
                <a:latin typeface="Arial" panose="020B0604020202020204" pitchFamily="34" charset="0"/>
                <a:ea typeface="Calibri" panose="020F0502020204030204" pitchFamily="34" charset="0"/>
              </a:rPr>
              <a:t>(наприклад, операторів циркулярних пилок)</a:t>
            </a:r>
            <a:endParaRPr lang="en-US" sz="2400" dirty="0"/>
          </a:p>
          <a:p>
            <a:pPr marL="571500" lvl="2" indent="-241300">
              <a:spcAft>
                <a:spcPts val="600"/>
              </a:spcAft>
            </a:pPr>
            <a:r>
              <a:rPr lang="uk-UA" sz="2000" dirty="0">
                <a:effectLst/>
                <a:latin typeface="Arial" panose="020B0604020202020204" pitchFamily="34" charset="0"/>
                <a:ea typeface="Calibri" panose="020F0502020204030204" pitchFamily="34" charset="0"/>
              </a:rPr>
              <a:t>Деякі працівники мають особливі вимоги, наприклад нові та молоді працівники, жінки, що нещодавно народили дитину, вагітні жінки та особи з інвалідністю</a:t>
            </a:r>
            <a:r>
              <a:rPr lang="en-US" sz="2000" dirty="0">
                <a:effectLst/>
                <a:latin typeface="Arial" panose="020B0604020202020204" pitchFamily="34" charset="0"/>
                <a:ea typeface="Calibri" panose="020F0502020204030204" pitchFamily="34" charset="0"/>
              </a:rPr>
              <a:t> </a:t>
            </a:r>
            <a:r>
              <a:rPr lang="uk-UA" sz="2000" dirty="0">
                <a:effectLst/>
                <a:latin typeface="Arial" panose="020B0604020202020204" pitchFamily="34" charset="0"/>
                <a:ea typeface="Calibri" panose="020F0502020204030204" pitchFamily="34" charset="0"/>
              </a:rPr>
              <a:t>можуть зазнавати особливого ризику</a:t>
            </a:r>
            <a:endParaRPr lang="en-US" sz="2400" dirty="0"/>
          </a:p>
          <a:p>
            <a:pPr marL="571500" lvl="2" indent="-241300">
              <a:spcAft>
                <a:spcPts val="600"/>
              </a:spcAft>
            </a:pPr>
            <a:r>
              <a:rPr lang="uk-UA" sz="2000" dirty="0">
                <a:effectLst/>
                <a:latin typeface="Arial" panose="020B0604020202020204" pitchFamily="34" charset="0"/>
                <a:ea typeface="Calibri" panose="020F0502020204030204" pitchFamily="34" charset="0"/>
              </a:rPr>
              <a:t>Прибиральники, відвідувачі, підрядники, обслуговуючий персонал та інші можуть не перебувати в робочій зоні весь час</a:t>
            </a:r>
            <a:endParaRPr lang="en-US" sz="2400" dirty="0"/>
          </a:p>
          <a:p>
            <a:pPr marL="571500" lvl="2" indent="-241300">
              <a:spcAft>
                <a:spcPts val="600"/>
              </a:spcAft>
            </a:pPr>
            <a:r>
              <a:rPr lang="uk-UA" sz="2000" dirty="0">
                <a:latin typeface="Arial" panose="020B0604020202020204" pitchFamily="34" charset="0"/>
              </a:rPr>
              <a:t>З</a:t>
            </a:r>
            <a:r>
              <a:rPr lang="uk-UA" sz="2000" dirty="0">
                <a:effectLst/>
                <a:latin typeface="Arial" panose="020B0604020202020204" pitchFamily="34" charset="0"/>
                <a:ea typeface="Calibri" panose="020F0502020204030204" pitchFamily="34" charset="0"/>
              </a:rPr>
              <a:t>вичайні громадяни можуть також постраждати від діяльності підприємства</a:t>
            </a:r>
            <a:endParaRPr lang="en-US" sz="2400" dirty="0"/>
          </a:p>
          <a:p>
            <a:pPr lvl="2"/>
            <a:endParaRPr lang="en-US" sz="2000" dirty="0"/>
          </a:p>
          <a:p>
            <a:pPr marL="0" lvl="2" indent="0">
              <a:buNone/>
            </a:pPr>
            <a:endParaRPr lang="en-US" sz="2000" dirty="0"/>
          </a:p>
          <a:p>
            <a:pPr marL="0" lvl="2" indent="0">
              <a:buNone/>
            </a:pPr>
            <a:endParaRPr lang="en-US" sz="2000" dirty="0"/>
          </a:p>
          <a:p>
            <a:pPr marL="0" lvl="2" indent="0">
              <a:buNone/>
            </a:pPr>
            <a:endParaRPr lang="en-US" sz="2000" dirty="0"/>
          </a:p>
          <a:p>
            <a:pPr lvl="3"/>
            <a:r>
              <a:rPr lang="en-US" sz="1600" dirty="0"/>
              <a:t>	</a:t>
            </a:r>
            <a:br>
              <a:rPr lang="en-US" sz="1600" dirty="0"/>
            </a:br>
            <a:endParaRPr lang="en-US" sz="16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26</a:t>
            </a:fld>
            <a:endParaRPr lang="en-GB"/>
          </a:p>
        </p:txBody>
      </p:sp>
    </p:spTree>
    <p:extLst>
      <p:ext uri="{BB962C8B-B14F-4D97-AF65-F5344CB8AC3E}">
        <p14:creationId xmlns:p14="http://schemas.microsoft.com/office/powerpoint/2010/main" val="36265607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Крок 2. Визначити, кому може бути завдано шкоди і як саме</a:t>
            </a:r>
            <a:endParaRPr lang="en-GB" dirty="0"/>
          </a:p>
        </p:txBody>
      </p:sp>
      <p:sp>
        <p:nvSpPr>
          <p:cNvPr id="3" name="Subtitle 2"/>
          <p:cNvSpPr>
            <a:spLocks noGrp="1"/>
          </p:cNvSpPr>
          <p:nvPr>
            <p:ph idx="1"/>
          </p:nvPr>
        </p:nvSpPr>
        <p:spPr>
          <a:xfrm>
            <a:off x="499869" y="2323040"/>
            <a:ext cx="11210924" cy="3937289"/>
          </a:xfrm>
        </p:spPr>
        <p:txBody>
          <a:bodyPr/>
          <a:lstStyle/>
          <a:p>
            <a:pPr lvl="2"/>
            <a:r>
              <a:rPr lang="uk-UA" sz="2500" b="1" dirty="0">
                <a:solidFill>
                  <a:schemeClr val="accent1"/>
                </a:solidFill>
                <a:latin typeface="+mj-lt"/>
                <a:ea typeface="+mj-ea"/>
                <a:cs typeface="+mj-cs"/>
              </a:rPr>
              <a:t>Як саме</a:t>
            </a:r>
            <a:r>
              <a:rPr lang="en-US" sz="2000" dirty="0"/>
              <a:t> </a:t>
            </a:r>
            <a:r>
              <a:rPr lang="uk-UA" sz="2000" dirty="0"/>
              <a:t>може бути завдано шкоди кожним небезпечним фактором</a:t>
            </a:r>
            <a:r>
              <a:rPr lang="en-US" sz="2000" dirty="0"/>
              <a:t>?</a:t>
            </a:r>
          </a:p>
          <a:p>
            <a:pPr marL="266700" lvl="2" indent="0">
              <a:buNone/>
            </a:pPr>
            <a:r>
              <a:rPr lang="uk-UA" sz="2000" dirty="0"/>
              <a:t>Деякі приклади</a:t>
            </a:r>
            <a:r>
              <a:rPr lang="en-US" sz="2000" dirty="0"/>
              <a:t>:</a:t>
            </a:r>
          </a:p>
          <a:p>
            <a:pPr marL="622300" lvl="2" indent="-203200"/>
            <a:r>
              <a:rPr lang="uk-UA" sz="2000" dirty="0"/>
              <a:t>подразнення шкіри/очей чи незворотне ушкодження (наприклад, опіки)</a:t>
            </a:r>
          </a:p>
          <a:p>
            <a:pPr marL="622300" lvl="2" indent="-203200"/>
            <a:r>
              <a:rPr lang="uk-UA" sz="2000" dirty="0"/>
              <a:t>порізи й відтинання кінцівок</a:t>
            </a:r>
          </a:p>
          <a:p>
            <a:pPr marL="622300" lvl="2" indent="-203200"/>
            <a:r>
              <a:rPr lang="uk-UA" sz="2000" dirty="0" err="1"/>
              <a:t>розчавлювання</a:t>
            </a:r>
            <a:r>
              <a:rPr lang="uk-UA" sz="2000" dirty="0"/>
              <a:t>/заплутування</a:t>
            </a:r>
          </a:p>
          <a:p>
            <a:pPr marL="622300" lvl="2" indent="-203200"/>
            <a:r>
              <a:rPr lang="uk-UA" sz="2000" dirty="0"/>
              <a:t>проблеми з диханням (наприклад, алергія чи астма, труднощі з диханням, кашель)</a:t>
            </a:r>
            <a:endParaRPr lang="en-US" sz="2000" dirty="0"/>
          </a:p>
          <a:p>
            <a:pPr marL="622300" lvl="2" indent="-203200"/>
            <a:r>
              <a:rPr lang="uk-UA" sz="2000" dirty="0"/>
              <a:t>розлади опорно-рухового апарату (біль у спині та хронічні розтяги)</a:t>
            </a:r>
            <a:r>
              <a:rPr lang="en-US" sz="2000" dirty="0"/>
              <a:t> </a:t>
            </a:r>
          </a:p>
          <a:p>
            <a:pPr marL="622300" lvl="2" indent="-203200"/>
            <a:r>
              <a:rPr lang="uk-UA" sz="2000" dirty="0"/>
              <a:t>завдання шкоди фертильності, ненародженій дитині, дітям на грудному вигодовуванні</a:t>
            </a:r>
            <a:endParaRPr lang="en-US" sz="2000" dirty="0"/>
          </a:p>
          <a:p>
            <a:pPr marL="622300" lvl="2" indent="-203200"/>
            <a:r>
              <a:rPr lang="uk-UA" sz="2000" dirty="0"/>
              <a:t>онкологічні захворювання</a:t>
            </a:r>
            <a:endParaRPr lang="en-US" sz="2000" dirty="0"/>
          </a:p>
          <a:p>
            <a:pPr marL="622300" lvl="2" indent="-203200"/>
            <a:r>
              <a:rPr lang="en-US" sz="2000" dirty="0"/>
              <a:t> …….</a:t>
            </a:r>
          </a:p>
          <a:p>
            <a:pPr lvl="2"/>
            <a:endParaRPr lang="en-US" sz="2000" dirty="0"/>
          </a:p>
          <a:p>
            <a:pPr lvl="2"/>
            <a:endParaRPr lang="en-US" sz="2000" dirty="0"/>
          </a:p>
          <a:p>
            <a:pPr marL="0" lvl="2" indent="0">
              <a:buNone/>
            </a:pPr>
            <a:endParaRPr lang="en-US" sz="2000" dirty="0"/>
          </a:p>
          <a:p>
            <a:pPr marL="0" lvl="2" indent="0">
              <a:buNone/>
            </a:pPr>
            <a:endParaRPr lang="en-US" sz="2000" dirty="0"/>
          </a:p>
          <a:p>
            <a:pPr marL="0" lvl="2" indent="0">
              <a:buNone/>
            </a:pPr>
            <a:endParaRPr lang="en-US" sz="2000" dirty="0"/>
          </a:p>
          <a:p>
            <a:pPr lvl="3"/>
            <a:r>
              <a:rPr lang="en-US" sz="1600" dirty="0"/>
              <a:t>	</a:t>
            </a:r>
            <a:br>
              <a:rPr lang="en-US" sz="1600" dirty="0"/>
            </a:br>
            <a:endParaRPr lang="en-US" sz="16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27</a:t>
            </a:fld>
            <a:endParaRPr lang="en-GB"/>
          </a:p>
        </p:txBody>
      </p:sp>
    </p:spTree>
    <p:extLst>
      <p:ext uri="{BB962C8B-B14F-4D97-AF65-F5344CB8AC3E}">
        <p14:creationId xmlns:p14="http://schemas.microsoft.com/office/powerpoint/2010/main" val="12306220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Крок 3. Проаналізувати ризик: визначити заходи контролю ризику для безпеки і здоров’я та ухвалити відповідне рішення щодо них</a:t>
            </a:r>
            <a:endParaRPr lang="en-GB" dirty="0"/>
          </a:p>
        </p:txBody>
      </p:sp>
      <p:sp>
        <p:nvSpPr>
          <p:cNvPr id="3" name="Subtitle 2"/>
          <p:cNvSpPr>
            <a:spLocks noGrp="1"/>
          </p:cNvSpPr>
          <p:nvPr>
            <p:ph idx="1"/>
          </p:nvPr>
        </p:nvSpPr>
        <p:spPr>
          <a:xfrm>
            <a:off x="490538" y="2438400"/>
            <a:ext cx="4627562" cy="3812598"/>
          </a:xfrm>
        </p:spPr>
        <p:txBody>
          <a:bodyPr/>
          <a:lstStyle/>
          <a:p>
            <a:pPr lvl="2">
              <a:spcBef>
                <a:spcPts val="0"/>
              </a:spcBef>
              <a:spcAft>
                <a:spcPts val="600"/>
              </a:spcAft>
            </a:pPr>
            <a:r>
              <a:rPr lang="uk-UA" sz="2000" dirty="0">
                <a:effectLst/>
                <a:latin typeface="Arial" panose="020B0604020202020204" pitchFamily="34" charset="0"/>
                <a:ea typeface="Calibri" panose="020F0502020204030204" pitchFamily="34" charset="0"/>
              </a:rPr>
              <a:t>Крок </a:t>
            </a:r>
            <a:r>
              <a:rPr lang="uk-UA" sz="2000" dirty="0" err="1">
                <a:effectLst/>
                <a:latin typeface="Arial" panose="020B0604020202020204" pitchFamily="34" charset="0"/>
                <a:ea typeface="Calibri" panose="020F0502020204030204" pitchFamily="34" charset="0"/>
              </a:rPr>
              <a:t>3а</a:t>
            </a:r>
            <a:r>
              <a:rPr lang="uk-UA" sz="2000" dirty="0">
                <a:effectLst/>
                <a:latin typeface="Arial" panose="020B0604020202020204" pitchFamily="34" charset="0"/>
                <a:ea typeface="Calibri" panose="020F0502020204030204" pitchFamily="34" charset="0"/>
              </a:rPr>
              <a:t>. Визначити, що ви вже робите в плані наявних заходів контролю ризиків</a:t>
            </a:r>
            <a:endParaRPr lang="en-US" sz="2000" dirty="0"/>
          </a:p>
          <a:p>
            <a:pPr lvl="2">
              <a:spcBef>
                <a:spcPts val="0"/>
              </a:spcBef>
              <a:spcAft>
                <a:spcPts val="600"/>
              </a:spcAft>
            </a:pPr>
            <a:r>
              <a:rPr lang="uk-UA" sz="2000" dirty="0">
                <a:effectLst/>
                <a:latin typeface="Arial" panose="020B0604020202020204" pitchFamily="34" charset="0"/>
                <a:ea typeface="Calibri" panose="020F0502020204030204" pitchFamily="34" charset="0"/>
              </a:rPr>
              <a:t>Крок 3</a:t>
            </a:r>
            <a:r>
              <a:rPr lang="en-US" sz="2000" dirty="0">
                <a:effectLst/>
                <a:latin typeface="Arial" panose="020B0604020202020204" pitchFamily="34" charset="0"/>
                <a:ea typeface="Calibri" panose="020F0502020204030204" pitchFamily="34" charset="0"/>
              </a:rPr>
              <a:t>b</a:t>
            </a:r>
            <a:r>
              <a:rPr lang="uk-UA" sz="2000" dirty="0">
                <a:effectLst/>
                <a:latin typeface="Arial" panose="020B0604020202020204" pitchFamily="34" charset="0"/>
                <a:ea typeface="Calibri" panose="020F0502020204030204" pitchFamily="34" charset="0"/>
              </a:rPr>
              <a:t>. Визначити, які додаткові заходи контролю ризиків потрібні</a:t>
            </a:r>
            <a:endParaRPr lang="en-US" sz="2000" dirty="0"/>
          </a:p>
          <a:p>
            <a:pPr lvl="2">
              <a:spcBef>
                <a:spcPts val="0"/>
              </a:spcBef>
              <a:spcAft>
                <a:spcPts val="600"/>
              </a:spcAft>
            </a:pPr>
            <a:r>
              <a:rPr lang="uk-UA" sz="2000" dirty="0"/>
              <a:t>Яким є поточний рівень ризику?</a:t>
            </a:r>
            <a:endParaRPr lang="en-US" sz="2000" dirty="0"/>
          </a:p>
          <a:p>
            <a:pPr marL="0" lvl="2" indent="0">
              <a:spcAft>
                <a:spcPts val="600"/>
              </a:spcAft>
              <a:buNone/>
            </a:pPr>
            <a:r>
              <a:rPr lang="uk-UA" sz="2000" dirty="0">
                <a:effectLst/>
                <a:latin typeface="Arial" panose="020B0604020202020204" pitchFamily="34" charset="0"/>
                <a:ea typeface="Microsoft Sans Serif" panose="020B0604020202020204" pitchFamily="34" charset="0"/>
              </a:rPr>
              <a:t>Імовірність настання небезпечної події та тяжкість можливої травми</a:t>
            </a:r>
            <a:endParaRPr lang="en-US" sz="2000" dirty="0"/>
          </a:p>
          <a:p>
            <a:pPr lvl="2">
              <a:spcBef>
                <a:spcPts val="0"/>
              </a:spcBef>
              <a:spcAft>
                <a:spcPts val="600"/>
              </a:spcAft>
            </a:pPr>
            <a:r>
              <a:rPr lang="uk-UA" sz="2000" dirty="0"/>
              <a:t>Чи є він прийнятним</a:t>
            </a:r>
            <a:r>
              <a:rPr lang="en-US" sz="2000" dirty="0"/>
              <a:t>?</a:t>
            </a:r>
          </a:p>
          <a:p>
            <a:pPr lvl="2">
              <a:spcBef>
                <a:spcPts val="0"/>
              </a:spcBef>
              <a:spcAft>
                <a:spcPts val="600"/>
              </a:spcAft>
            </a:pPr>
            <a:r>
              <a:rPr lang="uk-UA" sz="2000" dirty="0"/>
              <a:t>Чи потрібні подальші заходи контролю?</a:t>
            </a:r>
            <a:endParaRPr lang="en-US" sz="2000" dirty="0"/>
          </a:p>
          <a:p>
            <a:pPr lvl="2">
              <a:spcBef>
                <a:spcPts val="0"/>
              </a:spcBef>
              <a:spcAft>
                <a:spcPts val="600"/>
              </a:spcAft>
            </a:pPr>
            <a:endParaRPr lang="en-US" sz="2000" dirty="0"/>
          </a:p>
          <a:p>
            <a:pPr lvl="2">
              <a:spcBef>
                <a:spcPts val="0"/>
              </a:spcBef>
              <a:spcAft>
                <a:spcPts val="600"/>
              </a:spcAft>
            </a:pPr>
            <a:endParaRPr lang="en-US" sz="2000" dirty="0"/>
          </a:p>
          <a:p>
            <a:pPr lvl="2">
              <a:spcBef>
                <a:spcPts val="0"/>
              </a:spcBef>
              <a:spcAft>
                <a:spcPts val="600"/>
              </a:spcAft>
            </a:pPr>
            <a:endParaRPr lang="en-US" sz="2000" dirty="0"/>
          </a:p>
          <a:p>
            <a:pPr lvl="2">
              <a:spcBef>
                <a:spcPts val="0"/>
              </a:spcBef>
              <a:spcAft>
                <a:spcPts val="600"/>
              </a:spcAft>
            </a:pPr>
            <a:endParaRPr lang="en-US" sz="2000" dirty="0"/>
          </a:p>
          <a:p>
            <a:pPr lvl="2">
              <a:spcBef>
                <a:spcPts val="0"/>
              </a:spcBef>
              <a:spcAft>
                <a:spcPts val="600"/>
              </a:spcAft>
            </a:pPr>
            <a:endParaRPr lang="en-US" sz="2000" dirty="0"/>
          </a:p>
          <a:p>
            <a:pPr lvl="3">
              <a:spcBef>
                <a:spcPts val="0"/>
              </a:spcBef>
              <a:spcAft>
                <a:spcPts val="600"/>
              </a:spcAft>
            </a:pPr>
            <a:r>
              <a:rPr lang="en-US" sz="1600" dirty="0"/>
              <a:t>	</a:t>
            </a:r>
            <a:br>
              <a:rPr lang="en-US" sz="1600" dirty="0"/>
            </a:br>
            <a:endParaRPr lang="en-US" sz="1600" dirty="0"/>
          </a:p>
          <a:p>
            <a:pPr lvl="2">
              <a:spcBef>
                <a:spcPts val="0"/>
              </a:spcBef>
              <a:spcAft>
                <a:spcPts val="600"/>
              </a:spcAft>
            </a:pPr>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28</a:t>
            </a:fld>
            <a:endParaRPr lang="en-GB"/>
          </a:p>
        </p:txBody>
      </p:sp>
      <p:graphicFrame>
        <p:nvGraphicFramePr>
          <p:cNvPr id="5" name="Таблиця 7">
            <a:extLst>
              <a:ext uri="{FF2B5EF4-FFF2-40B4-BE49-F238E27FC236}">
                <a16:creationId xmlns:a16="http://schemas.microsoft.com/office/drawing/2014/main" id="{2CF92FF8-7676-E5A4-4309-56A7BDD7AAF7}"/>
              </a:ext>
            </a:extLst>
          </p:cNvPr>
          <p:cNvGraphicFramePr>
            <a:graphicFrameLocks noGrp="1"/>
          </p:cNvGraphicFramePr>
          <p:nvPr>
            <p:extLst>
              <p:ext uri="{D42A27DB-BD31-4B8C-83A1-F6EECF244321}">
                <p14:modId xmlns:p14="http://schemas.microsoft.com/office/powerpoint/2010/main" val="1772620666"/>
              </p:ext>
            </p:extLst>
          </p:nvPr>
        </p:nvGraphicFramePr>
        <p:xfrm>
          <a:off x="5388100" y="2451558"/>
          <a:ext cx="6313362" cy="3799439"/>
        </p:xfrm>
        <a:graphic>
          <a:graphicData uri="http://schemas.openxmlformats.org/drawingml/2006/table">
            <a:tbl>
              <a:tblPr>
                <a:tableStyleId>{5940675A-B579-460E-94D1-54222C63F5DA}</a:tableStyleId>
              </a:tblPr>
              <a:tblGrid>
                <a:gridCol w="1052227">
                  <a:extLst>
                    <a:ext uri="{9D8B030D-6E8A-4147-A177-3AD203B41FA5}">
                      <a16:colId xmlns:a16="http://schemas.microsoft.com/office/drawing/2014/main" val="4214921154"/>
                    </a:ext>
                  </a:extLst>
                </a:gridCol>
                <a:gridCol w="1052227">
                  <a:extLst>
                    <a:ext uri="{9D8B030D-6E8A-4147-A177-3AD203B41FA5}">
                      <a16:colId xmlns:a16="http://schemas.microsoft.com/office/drawing/2014/main" val="2741597675"/>
                    </a:ext>
                  </a:extLst>
                </a:gridCol>
                <a:gridCol w="1052227">
                  <a:extLst>
                    <a:ext uri="{9D8B030D-6E8A-4147-A177-3AD203B41FA5}">
                      <a16:colId xmlns:a16="http://schemas.microsoft.com/office/drawing/2014/main" val="2517220357"/>
                    </a:ext>
                  </a:extLst>
                </a:gridCol>
                <a:gridCol w="1052227">
                  <a:extLst>
                    <a:ext uri="{9D8B030D-6E8A-4147-A177-3AD203B41FA5}">
                      <a16:colId xmlns:a16="http://schemas.microsoft.com/office/drawing/2014/main" val="1431004729"/>
                    </a:ext>
                  </a:extLst>
                </a:gridCol>
                <a:gridCol w="1052227">
                  <a:extLst>
                    <a:ext uri="{9D8B030D-6E8A-4147-A177-3AD203B41FA5}">
                      <a16:colId xmlns:a16="http://schemas.microsoft.com/office/drawing/2014/main" val="2073634683"/>
                    </a:ext>
                  </a:extLst>
                </a:gridCol>
                <a:gridCol w="1052227">
                  <a:extLst>
                    <a:ext uri="{9D8B030D-6E8A-4147-A177-3AD203B41FA5}">
                      <a16:colId xmlns:a16="http://schemas.microsoft.com/office/drawing/2014/main" val="274947824"/>
                    </a:ext>
                  </a:extLst>
                </a:gridCol>
              </a:tblGrid>
              <a:tr h="542777">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Імовірність</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grid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000" b="0" i="0" u="none" strike="noStrike" kern="1200" baseline="0" dirty="0" err="1">
                          <a:solidFill>
                            <a:schemeClr val="tx1"/>
                          </a:solidFill>
                          <a:latin typeface="Arial" panose="020B0604020202020204" pitchFamily="34" charset="0"/>
                          <a:ea typeface="+mn-ea"/>
                          <a:cs typeface="Arial" panose="020B0604020202020204" pitchFamily="34" charset="0"/>
                        </a:rPr>
                        <a:t>Наслідки</a:t>
                      </a:r>
                      <a:endParaRPr lang="ru-RU"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endParaRPr lang="uk-UA" dirty="0"/>
                    </a:p>
                  </a:txBody>
                  <a:tcPr/>
                </a:tc>
                <a:tc hMerge="1">
                  <a:txBody>
                    <a:bodyPr/>
                    <a:lstStyle/>
                    <a:p>
                      <a:endParaRPr lang="uk-UA"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b="0" i="0" u="none" strike="noStrike" kern="1200" baseline="3000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ru-RU" sz="1600" b="0" i="0" u="none" strike="noStrike" kern="1200" baseline="3000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chemeClr val="bg1"/>
                    </a:solidFill>
                  </a:tcPr>
                </a:tc>
                <a:extLst>
                  <a:ext uri="{0D108BD9-81ED-4DB2-BD59-A6C34878D82A}">
                    <a16:rowId xmlns:a16="http://schemas.microsoft.com/office/drawing/2014/main" val="2557709613"/>
                  </a:ext>
                </a:extLst>
              </a:tr>
              <a:tr h="542777">
                <a:tc vMerge="1">
                  <a:txBody>
                    <a:bodyPr/>
                    <a:lstStyle/>
                    <a:p>
                      <a:endParaRPr lang="uk-UA"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Мізерні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Незначні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Помірні</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000" b="0" i="0" u="none" strike="noStrike" kern="1200" cap="none" spc="0" normalizeH="0" baseline="0" noProof="0" dirty="0">
                          <a:ln>
                            <a:noFill/>
                          </a:ln>
                          <a:solidFill>
                            <a:srgbClr val="230050"/>
                          </a:solidFill>
                          <a:effectLst/>
                          <a:uLnTx/>
                          <a:uFillTx/>
                          <a:latin typeface="Arial" panose="020B0604020202020204" pitchFamily="34" charset="0"/>
                          <a:ea typeface="+mn-ea"/>
                          <a:cs typeface="Arial" panose="020B0604020202020204" pitchFamily="34" charset="0"/>
                        </a:rPr>
                        <a:t>Значні</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uk-UA" sz="1000" b="0" i="0" u="none" strike="noStrike" kern="1200" cap="none" spc="0" normalizeH="0" baseline="0" noProof="0" dirty="0">
                          <a:ln>
                            <a:noFill/>
                          </a:ln>
                          <a:solidFill>
                            <a:srgbClr val="230050"/>
                          </a:solidFill>
                          <a:effectLst/>
                          <a:uLnTx/>
                          <a:uFillTx/>
                          <a:latin typeface="Arial" panose="020B0604020202020204" pitchFamily="34" charset="0"/>
                          <a:ea typeface="+mn-ea"/>
                          <a:cs typeface="Arial" panose="020B0604020202020204" pitchFamily="34" charset="0"/>
                        </a:rPr>
                        <a:t>Тяжкі</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extLst>
                  <a:ext uri="{0D108BD9-81ED-4DB2-BD59-A6C34878D82A}">
                    <a16:rowId xmlns:a16="http://schemas.microsoft.com/office/drawing/2014/main" val="3839699499"/>
                  </a:ext>
                </a:extLst>
              </a:tr>
              <a:tr h="5427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Майже стовідсоткова</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0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0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4128070248"/>
                  </a:ext>
                </a:extLst>
              </a:tr>
              <a:tr h="5427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Контакт імовірний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0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0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2038117721"/>
                  </a:ext>
                </a:extLst>
              </a:tr>
              <a:tr h="5427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Контакт можливий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0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0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endParaRPr lang="uk-UA" sz="1000" b="0" baseline="0" dirty="0">
                        <a:solidFill>
                          <a:srgbClr val="E85439"/>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1912866215"/>
                  </a:ext>
                </a:extLst>
              </a:tr>
              <a:tr h="5427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Контакт малоймовірний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000" b="0"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000" b="0" baseline="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rgbClr val="E85439"/>
                          </a:solidFill>
                          <a:latin typeface="Arial" panose="020B0604020202020204" pitchFamily="34" charset="0"/>
                          <a:ea typeface="+mn-ea"/>
                          <a:cs typeface="Arial" panose="020B0604020202020204" pitchFamily="34" charset="0"/>
                        </a:rPr>
                        <a:t>Високий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FFB00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Надзвичайно </a:t>
                      </a:r>
                      <a:br>
                        <a:rPr lang="uk-UA" sz="1000" b="0" i="0" u="none" strike="noStrike" kern="1200" baseline="0" dirty="0">
                          <a:solidFill>
                            <a:schemeClr val="bg1"/>
                          </a:solidFill>
                          <a:latin typeface="Arial" panose="020B0604020202020204" pitchFamily="34" charset="0"/>
                          <a:ea typeface="+mn-ea"/>
                          <a:cs typeface="Arial" panose="020B0604020202020204" pitchFamily="34" charset="0"/>
                        </a:rPr>
                      </a:b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i="0" u="none" strike="noStrike" kern="1200" baseline="0" dirty="0">
                        <a:solidFill>
                          <a:schemeClr val="tx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2771786202"/>
                  </a:ext>
                </a:extLst>
              </a:tr>
              <a:tr h="5427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Контакт неймовірний</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CF7F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Низький ризик</a:t>
                      </a: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029C3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000" b="0" i="0" u="none" strike="noStrike" kern="1200" baseline="0" dirty="0">
                        <a:solidFill>
                          <a:schemeClr val="bg1"/>
                        </a:solidFill>
                        <a:latin typeface="Arial" panose="020B0604020202020204" pitchFamily="34" charset="0"/>
                        <a:ea typeface="+mn-ea"/>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000" b="0" i="0" u="none" strike="noStrike" kern="1200" baseline="0" dirty="0">
                          <a:solidFill>
                            <a:schemeClr val="tx1"/>
                          </a:solidFill>
                          <a:latin typeface="Arial" panose="020B0604020202020204" pitchFamily="34" charset="0"/>
                          <a:ea typeface="+mn-ea"/>
                          <a:cs typeface="Arial" panose="020B0604020202020204" pitchFamily="34" charset="0"/>
                        </a:rPr>
                        <a:t>Середній ризик</a:t>
                      </a:r>
                      <a:endParaRPr lang="uk-UA" sz="1000" b="0" baseline="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DD805"/>
                    </a:solidFill>
                  </a:tcPr>
                </a:tc>
                <a:tc>
                  <a:txBody>
                    <a:bodyPr/>
                    <a:lstStyle/>
                    <a:p>
                      <a:pPr algn="ctr"/>
                      <a:r>
                        <a:rPr lang="uk-UA" sz="1000" b="0" i="0" u="none" strike="noStrike" kern="1200" baseline="0" dirty="0">
                          <a:solidFill>
                            <a:schemeClr val="bg1"/>
                          </a:solidFill>
                          <a:latin typeface="Arial" panose="020B0604020202020204" pitchFamily="34" charset="0"/>
                          <a:ea typeface="+mn-ea"/>
                          <a:cs typeface="Arial" panose="020B0604020202020204" pitchFamily="34" charset="0"/>
                        </a:rPr>
                        <a:t>Високий ризик</a:t>
                      </a:r>
                      <a:endParaRPr lang="uk-UA" sz="1000" b="0" baseline="0" dirty="0">
                        <a:solidFill>
                          <a:schemeClr val="bg1"/>
                        </a:solidFill>
                        <a:latin typeface="Arial" panose="020B0604020202020204" pitchFamily="34" charset="0"/>
                        <a:cs typeface="Arial" panose="020B0604020202020204" pitchFamily="34" charset="0"/>
                      </a:endParaRPr>
                    </a:p>
                  </a:txBody>
                  <a:tcPr marL="45720" marR="45720" anchor="ctr">
                    <a:lnL w="6350" cap="flat" cmpd="sng" algn="ctr">
                      <a:solidFill>
                        <a:srgbClr val="1E2DBE"/>
                      </a:solidFill>
                      <a:prstDash val="solid"/>
                      <a:round/>
                      <a:headEnd type="none" w="med" len="med"/>
                      <a:tailEnd type="none" w="med" len="med"/>
                    </a:lnL>
                    <a:lnR w="6350" cap="flat" cmpd="sng" algn="ctr">
                      <a:solidFill>
                        <a:srgbClr val="1E2DBE"/>
                      </a:solidFill>
                      <a:prstDash val="solid"/>
                      <a:round/>
                      <a:headEnd type="none" w="med" len="med"/>
                      <a:tailEnd type="none" w="med" len="med"/>
                    </a:lnR>
                    <a:lnT w="6350" cap="flat" cmpd="sng" algn="ctr">
                      <a:solidFill>
                        <a:srgbClr val="1E2DBE"/>
                      </a:solidFill>
                      <a:prstDash val="solid"/>
                      <a:round/>
                      <a:headEnd type="none" w="med" len="med"/>
                      <a:tailEnd type="none" w="med" len="med"/>
                    </a:lnT>
                    <a:lnB w="6350" cap="flat" cmpd="sng" algn="ctr">
                      <a:solidFill>
                        <a:srgbClr val="1E2DBE"/>
                      </a:solidFill>
                      <a:prstDash val="solid"/>
                      <a:round/>
                      <a:headEnd type="none" w="med" len="med"/>
                      <a:tailEnd type="none" w="med" len="med"/>
                    </a:lnB>
                    <a:solidFill>
                      <a:srgbClr val="E85439"/>
                    </a:solidFill>
                  </a:tcPr>
                </a:tc>
                <a:extLst>
                  <a:ext uri="{0D108BD9-81ED-4DB2-BD59-A6C34878D82A}">
                    <a16:rowId xmlns:a16="http://schemas.microsoft.com/office/drawing/2014/main" val="1220935899"/>
                  </a:ext>
                </a:extLst>
              </a:tr>
            </a:tbl>
          </a:graphicData>
        </a:graphic>
      </p:graphicFrame>
    </p:spTree>
    <p:extLst>
      <p:ext uri="{BB962C8B-B14F-4D97-AF65-F5344CB8AC3E}">
        <p14:creationId xmlns:p14="http://schemas.microsoft.com/office/powerpoint/2010/main" val="2898418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071597"/>
            <a:ext cx="11210924" cy="720000"/>
          </a:xfrm>
        </p:spPr>
        <p:txBody>
          <a:bodyPr/>
          <a:lstStyle/>
          <a:p>
            <a:r>
              <a:rPr lang="uk-UA" dirty="0"/>
              <a:t>Крок 3. Проаналізувати ризик: визначити заходи контролю ризику для безпеки і здоров’я та ухвалити відповідне рішення щодо них</a:t>
            </a:r>
            <a:endParaRPr lang="en-GB" dirty="0"/>
          </a:p>
        </p:txBody>
      </p:sp>
      <p:sp>
        <p:nvSpPr>
          <p:cNvPr id="3" name="Subtitle 2"/>
          <p:cNvSpPr>
            <a:spLocks noGrp="1"/>
          </p:cNvSpPr>
          <p:nvPr>
            <p:ph sz="half" idx="1"/>
          </p:nvPr>
        </p:nvSpPr>
        <p:spPr>
          <a:xfrm>
            <a:off x="368969" y="2143194"/>
            <a:ext cx="5117431" cy="2401636"/>
          </a:xfrm>
        </p:spPr>
        <p:txBody>
          <a:bodyPr/>
          <a:lstStyle/>
          <a:p>
            <a:pPr lvl="2"/>
            <a:r>
              <a:rPr lang="uk-UA" sz="1600" dirty="0">
                <a:effectLst/>
                <a:latin typeface="Arial" panose="020B0604020202020204" pitchFamily="34" charset="0"/>
                <a:ea typeface="Calibri" panose="020F0502020204030204" pitchFamily="34" charset="0"/>
              </a:rPr>
              <a:t>Якщо рівень ризику є неприйнятним, необхідно визначити додаткові заходи контролю, які можна здійснити для зменшення рівня ризику</a:t>
            </a:r>
            <a:endParaRPr lang="en-US" sz="1600" dirty="0"/>
          </a:p>
          <a:p>
            <a:pPr lvl="2"/>
            <a:r>
              <a:rPr lang="uk-UA" sz="1600" dirty="0"/>
              <a:t>Усунути небезпечний фактор, наприклад необхідність працювати на висоті</a:t>
            </a:r>
            <a:endParaRPr lang="en-US" sz="1600" dirty="0"/>
          </a:p>
          <a:p>
            <a:pPr lvl="2"/>
            <a:r>
              <a:rPr lang="uk-UA" sz="1600" dirty="0">
                <a:effectLst/>
                <a:latin typeface="Arial" panose="020B0604020202020204" pitchFamily="34" charset="0"/>
                <a:ea typeface="Calibri" panose="020F0502020204030204" pitchFamily="34" charset="0"/>
              </a:rPr>
              <a:t>Спробувати менш ризикований варіант, наприклад перейти на використання менш небезпечного хімічного продукту (замінити небезпечний фактор)</a:t>
            </a:r>
            <a:endParaRPr lang="en-US" sz="16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29</a:t>
            </a:fld>
            <a:endParaRPr lang="en-GB"/>
          </a:p>
        </p:txBody>
      </p:sp>
      <p:sp>
        <p:nvSpPr>
          <p:cNvPr id="8" name="Subtitle 2">
            <a:extLst>
              <a:ext uri="{FF2B5EF4-FFF2-40B4-BE49-F238E27FC236}">
                <a16:creationId xmlns:a16="http://schemas.microsoft.com/office/drawing/2014/main" id="{1B403F14-9B98-FF48-9696-CE73A48B77EB}"/>
              </a:ext>
            </a:extLst>
          </p:cNvPr>
          <p:cNvSpPr txBox="1">
            <a:spLocks/>
          </p:cNvSpPr>
          <p:nvPr/>
        </p:nvSpPr>
        <p:spPr>
          <a:xfrm>
            <a:off x="368969" y="4476843"/>
            <a:ext cx="11454062" cy="1665037"/>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1600" dirty="0">
                <a:effectLst/>
                <a:latin typeface="Arial" panose="020B0604020202020204" pitchFamily="34" charset="0"/>
                <a:ea typeface="Calibri" panose="020F0502020204030204" pitchFamily="34" charset="0"/>
              </a:rPr>
              <a:t>Запобігти доступу до небезпечного фактора, наприклад за допомогою захисного пристосування (технічні заходи контролю)</a:t>
            </a:r>
          </a:p>
          <a:p>
            <a:pPr lvl="2"/>
            <a:r>
              <a:rPr lang="uk-UA" sz="1600" dirty="0">
                <a:latin typeface="Arial" panose="020B0604020202020204" pitchFamily="34" charset="0"/>
                <a:ea typeface="Calibri" panose="020F0502020204030204" pitchFamily="34" charset="0"/>
              </a:rPr>
              <a:t>О</a:t>
            </a:r>
            <a:r>
              <a:rPr lang="uk-UA" sz="1600" dirty="0">
                <a:effectLst/>
                <a:latin typeface="Arial" panose="020B0604020202020204" pitchFamily="34" charset="0"/>
                <a:ea typeface="Calibri" panose="020F0502020204030204" pitchFamily="34" charset="0"/>
              </a:rPr>
              <a:t>рганізувати роботу так, щоб зменшити контакт із небезпечним фактором, наприклад поставити бар’єри між пішоходами та транспортними засобами (безпечні методи роботи)</a:t>
            </a:r>
            <a:endParaRPr lang="en-US" sz="1600" dirty="0"/>
          </a:p>
          <a:p>
            <a:pPr lvl="2"/>
            <a:r>
              <a:rPr lang="uk-UA" sz="1600" dirty="0">
                <a:effectLst/>
                <a:latin typeface="Arial" panose="020B0604020202020204" pitchFamily="34" charset="0"/>
                <a:ea typeface="Calibri" panose="020F0502020204030204" pitchFamily="34" charset="0"/>
              </a:rPr>
              <a:t>Забезпечити соціально-побутові зручності, наприклад засоби першої допомоги та рукомийники для видалення забруднень</a:t>
            </a:r>
            <a:endParaRPr lang="en-US" sz="1600" dirty="0"/>
          </a:p>
          <a:p>
            <a:pPr lvl="2"/>
            <a:r>
              <a:rPr lang="uk-UA" sz="1600" dirty="0">
                <a:effectLst/>
                <a:latin typeface="Arial" panose="020B0604020202020204" pitchFamily="34" charset="0"/>
                <a:ea typeface="Calibri" panose="020F0502020204030204" pitchFamily="34" charset="0"/>
              </a:rPr>
              <a:t>Безоплатно видати працівнику засоби індивідуального захисту (наприклад, одяг, взуття, окуляри тощо)</a:t>
            </a:r>
            <a:endParaRPr lang="en-GB" sz="1600" dirty="0"/>
          </a:p>
        </p:txBody>
      </p:sp>
      <p:grpSp>
        <p:nvGrpSpPr>
          <p:cNvPr id="4" name="Групувати 3">
            <a:extLst>
              <a:ext uri="{FF2B5EF4-FFF2-40B4-BE49-F238E27FC236}">
                <a16:creationId xmlns:a16="http://schemas.microsoft.com/office/drawing/2014/main" id="{B2B83248-A8A5-9DB2-54D0-1D01FA49D18E}"/>
              </a:ext>
            </a:extLst>
          </p:cNvPr>
          <p:cNvGrpSpPr/>
          <p:nvPr/>
        </p:nvGrpSpPr>
        <p:grpSpPr>
          <a:xfrm>
            <a:off x="5493798" y="2044809"/>
            <a:ext cx="6207664" cy="2214437"/>
            <a:chOff x="722854" y="1803339"/>
            <a:chExt cx="10123045" cy="4044535"/>
          </a:xfrm>
        </p:grpSpPr>
        <p:sp>
          <p:nvSpPr>
            <p:cNvPr id="5" name="TextBox 4">
              <a:extLst>
                <a:ext uri="{FF2B5EF4-FFF2-40B4-BE49-F238E27FC236}">
                  <a16:creationId xmlns:a16="http://schemas.microsoft.com/office/drawing/2014/main" id="{5E4223BB-55C1-CD93-7C57-4575E60643F4}"/>
                </a:ext>
              </a:extLst>
            </p:cNvPr>
            <p:cNvSpPr txBox="1"/>
            <p:nvPr/>
          </p:nvSpPr>
          <p:spPr>
            <a:xfrm>
              <a:off x="7147247" y="3937519"/>
              <a:ext cx="802433" cy="463762"/>
            </a:xfrm>
            <a:prstGeom prst="rect">
              <a:avLst/>
            </a:prstGeom>
            <a:solidFill>
              <a:schemeClr val="bg1"/>
            </a:solidFill>
          </p:spPr>
          <p:txBody>
            <a:bodyPr wrap="square" rtlCol="0">
              <a:spAutoFit/>
            </a:bodyPr>
            <a:lstStyle/>
            <a:p>
              <a:endParaRPr lang="ru-UA" sz="1050" dirty="0"/>
            </a:p>
          </p:txBody>
        </p:sp>
        <p:sp>
          <p:nvSpPr>
            <p:cNvPr id="7" name="TextBox 6">
              <a:extLst>
                <a:ext uri="{FF2B5EF4-FFF2-40B4-BE49-F238E27FC236}">
                  <a16:creationId xmlns:a16="http://schemas.microsoft.com/office/drawing/2014/main" id="{4E4AD970-F436-3835-EE21-15BE6BE01EF1}"/>
                </a:ext>
              </a:extLst>
            </p:cNvPr>
            <p:cNvSpPr txBox="1"/>
            <p:nvPr/>
          </p:nvSpPr>
          <p:spPr>
            <a:xfrm>
              <a:off x="6746032" y="4291035"/>
              <a:ext cx="802433" cy="463762"/>
            </a:xfrm>
            <a:prstGeom prst="rect">
              <a:avLst/>
            </a:prstGeom>
            <a:solidFill>
              <a:schemeClr val="bg1"/>
            </a:solidFill>
          </p:spPr>
          <p:txBody>
            <a:bodyPr wrap="square" rtlCol="0">
              <a:spAutoFit/>
            </a:bodyPr>
            <a:lstStyle/>
            <a:p>
              <a:endParaRPr lang="ru-UA" sz="1050" dirty="0"/>
            </a:p>
          </p:txBody>
        </p:sp>
        <p:sp>
          <p:nvSpPr>
            <p:cNvPr id="10" name="Полилиния: фигура 29">
              <a:extLst>
                <a:ext uri="{FF2B5EF4-FFF2-40B4-BE49-F238E27FC236}">
                  <a16:creationId xmlns:a16="http://schemas.microsoft.com/office/drawing/2014/main" id="{3F7770A1-34F8-BCE7-3C08-2CC8F6AFE03B}"/>
                </a:ext>
              </a:extLst>
            </p:cNvPr>
            <p:cNvSpPr/>
            <p:nvPr/>
          </p:nvSpPr>
          <p:spPr>
            <a:xfrm>
              <a:off x="722854" y="1803339"/>
              <a:ext cx="2210762" cy="408688"/>
            </a:xfrm>
            <a:custGeom>
              <a:avLst/>
              <a:gdLst>
                <a:gd name="connsiteX0" fmla="*/ 0 w 2617223"/>
                <a:gd name="connsiteY0" fmla="*/ 0 h 2267112"/>
                <a:gd name="connsiteX1" fmla="*/ 2617223 w 2617223"/>
                <a:gd name="connsiteY1" fmla="*/ 0 h 2267112"/>
                <a:gd name="connsiteX2" fmla="*/ 2617223 w 2617223"/>
                <a:gd name="connsiteY2" fmla="*/ 2267112 h 2267112"/>
                <a:gd name="connsiteX3" fmla="*/ 0 w 2617223"/>
                <a:gd name="connsiteY3" fmla="*/ 2267112 h 2267112"/>
                <a:gd name="connsiteX4" fmla="*/ 0 w 2617223"/>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7223" h="2267112">
                  <a:moveTo>
                    <a:pt x="0" y="0"/>
                  </a:moveTo>
                  <a:lnTo>
                    <a:pt x="2617223" y="0"/>
                  </a:lnTo>
                  <a:lnTo>
                    <a:pt x="2617223"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0" rIns="113792" bIns="113792" numCol="1" spcCol="1270" anchor="ctr" anchorCtr="0">
              <a:noAutofit/>
            </a:bodyPr>
            <a:lstStyle/>
            <a:p>
              <a:pPr marL="0" lvl="0" indent="0" algn="ctr" defTabSz="711200">
                <a:lnSpc>
                  <a:spcPct val="90000"/>
                </a:lnSpc>
                <a:spcBef>
                  <a:spcPct val="0"/>
                </a:spcBef>
                <a:spcAft>
                  <a:spcPct val="35000"/>
                </a:spcAft>
                <a:buNone/>
              </a:pPr>
              <a:r>
                <a:rPr lang="uk-UA" sz="800" kern="1200" dirty="0">
                  <a:latin typeface="Arial" panose="020B0604020202020204" pitchFamily="34" charset="0"/>
                  <a:cs typeface="Arial" panose="020B0604020202020204" pitchFamily="34" charset="0"/>
                </a:rPr>
                <a:t>НАЙЕФЕКТИВНІШИЙ</a:t>
              </a:r>
              <a:endParaRPr lang="ru-RU" sz="800" kern="1200" dirty="0">
                <a:latin typeface="Arial" panose="020B0604020202020204" pitchFamily="34" charset="0"/>
                <a:cs typeface="Arial" panose="020B0604020202020204" pitchFamily="34" charset="0"/>
              </a:endParaRPr>
            </a:p>
          </p:txBody>
        </p:sp>
        <p:sp>
          <p:nvSpPr>
            <p:cNvPr id="11" name="Полилиния: фигура 31">
              <a:extLst>
                <a:ext uri="{FF2B5EF4-FFF2-40B4-BE49-F238E27FC236}">
                  <a16:creationId xmlns:a16="http://schemas.microsoft.com/office/drawing/2014/main" id="{1C3B8D0A-0682-B329-715B-4EFCAB4EBF25}"/>
                </a:ext>
              </a:extLst>
            </p:cNvPr>
            <p:cNvSpPr/>
            <p:nvPr/>
          </p:nvSpPr>
          <p:spPr>
            <a:xfrm>
              <a:off x="871613" y="5201897"/>
              <a:ext cx="1859908" cy="571954"/>
            </a:xfrm>
            <a:custGeom>
              <a:avLst/>
              <a:gdLst>
                <a:gd name="connsiteX0" fmla="*/ 0 w 3254298"/>
                <a:gd name="connsiteY0" fmla="*/ 0 h 2267112"/>
                <a:gd name="connsiteX1" fmla="*/ 3254298 w 3254298"/>
                <a:gd name="connsiteY1" fmla="*/ 0 h 2267112"/>
                <a:gd name="connsiteX2" fmla="*/ 3254298 w 3254298"/>
                <a:gd name="connsiteY2" fmla="*/ 2267112 h 2267112"/>
                <a:gd name="connsiteX3" fmla="*/ 0 w 3254298"/>
                <a:gd name="connsiteY3" fmla="*/ 2267112 h 2267112"/>
                <a:gd name="connsiteX4" fmla="*/ 0 w 3254298"/>
                <a:gd name="connsiteY4" fmla="*/ 0 h 2267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4298" h="2267112">
                  <a:moveTo>
                    <a:pt x="0" y="0"/>
                  </a:moveTo>
                  <a:lnTo>
                    <a:pt x="3254298" y="0"/>
                  </a:lnTo>
                  <a:lnTo>
                    <a:pt x="3254298" y="2267112"/>
                  </a:lnTo>
                  <a:lnTo>
                    <a:pt x="0" y="226711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9568" tIns="0" rIns="99568" bIns="99568" numCol="1" spcCol="1270" anchor="ctr" anchorCtr="0">
              <a:noAutofit/>
            </a:bodyPr>
            <a:lstStyle/>
            <a:p>
              <a:pPr marL="0" lvl="0" indent="0" algn="ctr" defTabSz="622300">
                <a:lnSpc>
                  <a:spcPct val="90000"/>
                </a:lnSpc>
                <a:spcBef>
                  <a:spcPct val="0"/>
                </a:spcBef>
                <a:spcAft>
                  <a:spcPct val="35000"/>
                </a:spcAft>
                <a:buNone/>
              </a:pPr>
              <a:r>
                <a:rPr lang="uk-UA" sz="800" kern="1200" dirty="0">
                  <a:latin typeface="Arial" panose="020B0604020202020204" pitchFamily="34" charset="0"/>
                  <a:cs typeface="Arial" panose="020B0604020202020204" pitchFamily="34" charset="0"/>
                </a:rPr>
                <a:t>НАЙМЕНШ ЕФЕКТИВНИЙ</a:t>
              </a:r>
              <a:endParaRPr lang="ru-RU" sz="800" kern="1200" dirty="0">
                <a:latin typeface="Arial" panose="020B0604020202020204" pitchFamily="34" charset="0"/>
                <a:cs typeface="Arial" panose="020B0604020202020204" pitchFamily="34" charset="0"/>
              </a:endParaRPr>
            </a:p>
          </p:txBody>
        </p:sp>
        <p:grpSp>
          <p:nvGrpSpPr>
            <p:cNvPr id="12" name="Групувати 11">
              <a:extLst>
                <a:ext uri="{FF2B5EF4-FFF2-40B4-BE49-F238E27FC236}">
                  <a16:creationId xmlns:a16="http://schemas.microsoft.com/office/drawing/2014/main" id="{3B98C138-930D-3C54-FD2E-30D914FCED24}"/>
                </a:ext>
              </a:extLst>
            </p:cNvPr>
            <p:cNvGrpSpPr/>
            <p:nvPr/>
          </p:nvGrpSpPr>
          <p:grpSpPr>
            <a:xfrm>
              <a:off x="3448599" y="1818012"/>
              <a:ext cx="7397300" cy="4029862"/>
              <a:chOff x="3629681" y="2157168"/>
              <a:chExt cx="7397300" cy="4029862"/>
            </a:xfrm>
          </p:grpSpPr>
          <p:graphicFrame>
            <p:nvGraphicFramePr>
              <p:cNvPr id="14" name="Схема 13">
                <a:extLst>
                  <a:ext uri="{FF2B5EF4-FFF2-40B4-BE49-F238E27FC236}">
                    <a16:creationId xmlns:a16="http://schemas.microsoft.com/office/drawing/2014/main" id="{7E6608AC-D009-86D7-1DB0-91482F8D1B01}"/>
                  </a:ext>
                </a:extLst>
              </p:cNvPr>
              <p:cNvGraphicFramePr>
                <a:graphicFrameLocks/>
              </p:cNvGraphicFramePr>
              <p:nvPr>
                <p:extLst>
                  <p:ext uri="{D42A27DB-BD31-4B8C-83A1-F6EECF244321}">
                    <p14:modId xmlns:p14="http://schemas.microsoft.com/office/powerpoint/2010/main" val="3787734871"/>
                  </p:ext>
                </p:extLst>
              </p:nvPr>
            </p:nvGraphicFramePr>
            <p:xfrm>
              <a:off x="3629681" y="2157168"/>
              <a:ext cx="4328957" cy="402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Групувати 14">
                <a:extLst>
                  <a:ext uri="{FF2B5EF4-FFF2-40B4-BE49-F238E27FC236}">
                    <a16:creationId xmlns:a16="http://schemas.microsoft.com/office/drawing/2014/main" id="{302974B8-B4A2-4977-A396-3DE26D853F3C}"/>
                  </a:ext>
                </a:extLst>
              </p:cNvPr>
              <p:cNvGrpSpPr/>
              <p:nvPr/>
            </p:nvGrpSpPr>
            <p:grpSpPr>
              <a:xfrm>
                <a:off x="6314223" y="2612898"/>
                <a:ext cx="2152075" cy="3039992"/>
                <a:chOff x="5742418" y="2612898"/>
                <a:chExt cx="2152075" cy="3289138"/>
              </a:xfrm>
            </p:grpSpPr>
            <p:cxnSp>
              <p:nvCxnSpPr>
                <p:cNvPr id="21" name="Прямая соединительная линия 15">
                  <a:extLst>
                    <a:ext uri="{FF2B5EF4-FFF2-40B4-BE49-F238E27FC236}">
                      <a16:creationId xmlns:a16="http://schemas.microsoft.com/office/drawing/2014/main" id="{E3C7CEE8-76FF-4465-5CDC-B8B7FB9E1ED7}"/>
                    </a:ext>
                  </a:extLst>
                </p:cNvPr>
                <p:cNvCxnSpPr>
                  <a:cxnSpLocks/>
                </p:cNvCxnSpPr>
                <p:nvPr/>
              </p:nvCxnSpPr>
              <p:spPr>
                <a:xfrm>
                  <a:off x="7894493" y="2612898"/>
                  <a:ext cx="0" cy="3289138"/>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16">
                  <a:extLst>
                    <a:ext uri="{FF2B5EF4-FFF2-40B4-BE49-F238E27FC236}">
                      <a16:creationId xmlns:a16="http://schemas.microsoft.com/office/drawing/2014/main" id="{58D99F71-2695-5553-1168-CF84A411723F}"/>
                    </a:ext>
                  </a:extLst>
                </p:cNvPr>
                <p:cNvCxnSpPr>
                  <a:cxnSpLocks/>
                </p:cNvCxnSpPr>
                <p:nvPr/>
              </p:nvCxnSpPr>
              <p:spPr>
                <a:xfrm flipH="1">
                  <a:off x="5742418" y="5902036"/>
                  <a:ext cx="215207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3" name="Прямая соединительная линия 19">
                  <a:extLst>
                    <a:ext uri="{FF2B5EF4-FFF2-40B4-BE49-F238E27FC236}">
                      <a16:creationId xmlns:a16="http://schemas.microsoft.com/office/drawing/2014/main" id="{6FC8B8F0-A454-CE3B-D2B3-DDFA9DB9A211}"/>
                    </a:ext>
                  </a:extLst>
                </p:cNvPr>
                <p:cNvCxnSpPr>
                  <a:cxnSpLocks/>
                </p:cNvCxnSpPr>
                <p:nvPr/>
              </p:nvCxnSpPr>
              <p:spPr>
                <a:xfrm flipH="1">
                  <a:off x="6115798" y="5134494"/>
                  <a:ext cx="177869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4" name="Прямая соединительная линия 21">
                  <a:extLst>
                    <a:ext uri="{FF2B5EF4-FFF2-40B4-BE49-F238E27FC236}">
                      <a16:creationId xmlns:a16="http://schemas.microsoft.com/office/drawing/2014/main" id="{59555D43-4610-B552-643C-52E3FA6BB46E}"/>
                    </a:ext>
                  </a:extLst>
                </p:cNvPr>
                <p:cNvCxnSpPr>
                  <a:cxnSpLocks/>
                </p:cNvCxnSpPr>
                <p:nvPr/>
              </p:nvCxnSpPr>
              <p:spPr>
                <a:xfrm flipH="1">
                  <a:off x="6519658" y="4337235"/>
                  <a:ext cx="137483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5" name="Прямая соединительная линия 23">
                  <a:extLst>
                    <a:ext uri="{FF2B5EF4-FFF2-40B4-BE49-F238E27FC236}">
                      <a16:creationId xmlns:a16="http://schemas.microsoft.com/office/drawing/2014/main" id="{8DEF28C6-4304-4654-41E1-C57D3E116B3A}"/>
                    </a:ext>
                  </a:extLst>
                </p:cNvPr>
                <p:cNvCxnSpPr>
                  <a:cxnSpLocks/>
                </p:cNvCxnSpPr>
                <p:nvPr/>
              </p:nvCxnSpPr>
              <p:spPr>
                <a:xfrm flipH="1">
                  <a:off x="6908278" y="3541984"/>
                  <a:ext cx="986215"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cxnSp>
              <p:nvCxnSpPr>
                <p:cNvPr id="26" name="Прямая соединительная линия 25">
                  <a:extLst>
                    <a:ext uri="{FF2B5EF4-FFF2-40B4-BE49-F238E27FC236}">
                      <a16:creationId xmlns:a16="http://schemas.microsoft.com/office/drawing/2014/main" id="{44BC3923-33CB-539D-00B1-B4CF9D47EFA6}"/>
                    </a:ext>
                  </a:extLst>
                </p:cNvPr>
                <p:cNvCxnSpPr>
                  <a:cxnSpLocks/>
                </p:cNvCxnSpPr>
                <p:nvPr/>
              </p:nvCxnSpPr>
              <p:spPr>
                <a:xfrm flipH="1">
                  <a:off x="7369175" y="2612898"/>
                  <a:ext cx="525318" cy="0"/>
                </a:xfrm>
                <a:prstGeom prst="line">
                  <a:avLst/>
                </a:prstGeom>
                <a:ln w="28575">
                  <a:solidFill>
                    <a:srgbClr val="1E2DBE"/>
                  </a:solidFill>
                </a:ln>
              </p:spPr>
              <p:style>
                <a:lnRef idx="3">
                  <a:schemeClr val="accent2"/>
                </a:lnRef>
                <a:fillRef idx="0">
                  <a:schemeClr val="accent2"/>
                </a:fillRef>
                <a:effectRef idx="2">
                  <a:schemeClr val="accent2"/>
                </a:effectRef>
                <a:fontRef idx="minor">
                  <a:schemeClr val="tx1"/>
                </a:fontRef>
              </p:style>
            </p:cxnSp>
          </p:grpSp>
          <p:sp>
            <p:nvSpPr>
              <p:cNvPr id="16" name="Título 1">
                <a:extLst>
                  <a:ext uri="{FF2B5EF4-FFF2-40B4-BE49-F238E27FC236}">
                    <a16:creationId xmlns:a16="http://schemas.microsoft.com/office/drawing/2014/main" id="{8A106F7D-4330-A806-E8A2-D6C2288FE4AC}"/>
                  </a:ext>
                </a:extLst>
              </p:cNvPr>
              <p:cNvSpPr txBox="1"/>
              <p:nvPr/>
            </p:nvSpPr>
            <p:spPr>
              <a:xfrm>
                <a:off x="8675716" y="2367780"/>
                <a:ext cx="2351265" cy="588999"/>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000" b="0" dirty="0">
                    <a:solidFill>
                      <a:schemeClr val="accent1">
                        <a:lumMod val="75000"/>
                      </a:schemeClr>
                    </a:solidFill>
                    <a:latin typeface="Arial" panose="020B0604020202020204" pitchFamily="34" charset="0"/>
                    <a:cs typeface="Arial" panose="020B0604020202020204" pitchFamily="34" charset="0"/>
                  </a:rPr>
                  <a:t>Фізично усунути небезпечний фактор</a:t>
                </a:r>
                <a:endParaRPr lang="es-ES" sz="1000" b="0" dirty="0">
                  <a:solidFill>
                    <a:schemeClr val="accent1">
                      <a:lumMod val="75000"/>
                    </a:schemeClr>
                  </a:solidFill>
                  <a:latin typeface="Arial" panose="020B0604020202020204" pitchFamily="34" charset="0"/>
                  <a:cs typeface="Arial" panose="020B0604020202020204" pitchFamily="34" charset="0"/>
                </a:endParaRPr>
              </a:p>
            </p:txBody>
          </p:sp>
          <p:sp>
            <p:nvSpPr>
              <p:cNvPr id="17" name="Título 1">
                <a:extLst>
                  <a:ext uri="{FF2B5EF4-FFF2-40B4-BE49-F238E27FC236}">
                    <a16:creationId xmlns:a16="http://schemas.microsoft.com/office/drawing/2014/main" id="{642A514C-5A29-6BF0-2ADA-2A0D2AA9C949}"/>
                  </a:ext>
                </a:extLst>
              </p:cNvPr>
              <p:cNvSpPr txBox="1"/>
              <p:nvPr/>
            </p:nvSpPr>
            <p:spPr>
              <a:xfrm>
                <a:off x="8675716" y="3269199"/>
                <a:ext cx="2351265"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000" b="0" dirty="0">
                    <a:solidFill>
                      <a:schemeClr val="accent1">
                        <a:lumMod val="75000"/>
                      </a:schemeClr>
                    </a:solidFill>
                    <a:latin typeface="Arial" panose="020B0604020202020204" pitchFamily="34" charset="0"/>
                    <a:cs typeface="Arial" panose="020B0604020202020204" pitchFamily="34" charset="0"/>
                  </a:rPr>
                  <a:t>Замінити</a:t>
                </a:r>
              </a:p>
              <a:p>
                <a:r>
                  <a:rPr lang="uk-UA" sz="1000" b="0" dirty="0">
                    <a:solidFill>
                      <a:schemeClr val="accent1">
                        <a:lumMod val="75000"/>
                      </a:schemeClr>
                    </a:solidFill>
                    <a:latin typeface="Arial" panose="020B0604020202020204" pitchFamily="34" charset="0"/>
                    <a:cs typeface="Arial" panose="020B0604020202020204" pitchFamily="34" charset="0"/>
                  </a:rPr>
                  <a:t>небезпечний фактор</a:t>
                </a:r>
                <a:endParaRPr lang="es-ES" sz="1000" b="0" dirty="0">
                  <a:solidFill>
                    <a:schemeClr val="accent1">
                      <a:lumMod val="75000"/>
                    </a:schemeClr>
                  </a:solidFill>
                  <a:latin typeface="Arial" panose="020B0604020202020204" pitchFamily="34" charset="0"/>
                  <a:cs typeface="Arial" panose="020B0604020202020204" pitchFamily="34" charset="0"/>
                </a:endParaRPr>
              </a:p>
            </p:txBody>
          </p:sp>
          <p:sp>
            <p:nvSpPr>
              <p:cNvPr id="18" name="Título 1">
                <a:extLst>
                  <a:ext uri="{FF2B5EF4-FFF2-40B4-BE49-F238E27FC236}">
                    <a16:creationId xmlns:a16="http://schemas.microsoft.com/office/drawing/2014/main" id="{E3C190C9-FE71-25BD-9D5C-606F3462A7C0}"/>
                  </a:ext>
                </a:extLst>
              </p:cNvPr>
              <p:cNvSpPr txBox="1"/>
              <p:nvPr/>
            </p:nvSpPr>
            <p:spPr>
              <a:xfrm>
                <a:off x="8675716" y="4014901"/>
                <a:ext cx="2351265" cy="57343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000" b="0" dirty="0">
                    <a:solidFill>
                      <a:schemeClr val="accent1">
                        <a:lumMod val="75000"/>
                      </a:schemeClr>
                    </a:solidFill>
                    <a:latin typeface="Arial" panose="020B0604020202020204" pitchFamily="34" charset="0"/>
                    <a:cs typeface="Arial" panose="020B0604020202020204" pitchFamily="34" charset="0"/>
                  </a:rPr>
                  <a:t>Ізолювати небезпечний фактор від людей</a:t>
                </a:r>
                <a:endParaRPr lang="es-ES" sz="1000" b="0" dirty="0">
                  <a:solidFill>
                    <a:schemeClr val="accent1">
                      <a:lumMod val="75000"/>
                    </a:schemeClr>
                  </a:solidFill>
                  <a:latin typeface="Arial" panose="020B0604020202020204" pitchFamily="34" charset="0"/>
                  <a:cs typeface="Arial" panose="020B0604020202020204" pitchFamily="34" charset="0"/>
                </a:endParaRPr>
              </a:p>
            </p:txBody>
          </p:sp>
          <p:sp>
            <p:nvSpPr>
              <p:cNvPr id="19" name="Título 1">
                <a:extLst>
                  <a:ext uri="{FF2B5EF4-FFF2-40B4-BE49-F238E27FC236}">
                    <a16:creationId xmlns:a16="http://schemas.microsoft.com/office/drawing/2014/main" id="{AFFD96C7-AB44-1902-C8DA-11E3EC5B5E3C}"/>
                  </a:ext>
                </a:extLst>
              </p:cNvPr>
              <p:cNvSpPr txBox="1"/>
              <p:nvPr/>
            </p:nvSpPr>
            <p:spPr>
              <a:xfrm>
                <a:off x="8675716" y="4868203"/>
                <a:ext cx="2351265" cy="31242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000" b="0" dirty="0">
                    <a:solidFill>
                      <a:schemeClr val="accent1">
                        <a:lumMod val="75000"/>
                      </a:schemeClr>
                    </a:solidFill>
                    <a:latin typeface="Arial" panose="020B0604020202020204" pitchFamily="34" charset="0"/>
                    <a:cs typeface="Arial" panose="020B0604020202020204" pitchFamily="34" charset="0"/>
                  </a:rPr>
                  <a:t>Замінити спосіб роботи</a:t>
                </a:r>
                <a:endParaRPr lang="es-ES" sz="1000" b="0" dirty="0">
                  <a:solidFill>
                    <a:schemeClr val="accent1">
                      <a:lumMod val="75000"/>
                    </a:schemeClr>
                  </a:solidFill>
                  <a:latin typeface="Arial" panose="020B0604020202020204" pitchFamily="34" charset="0"/>
                  <a:cs typeface="Arial" panose="020B0604020202020204" pitchFamily="34" charset="0"/>
                </a:endParaRPr>
              </a:p>
            </p:txBody>
          </p:sp>
          <p:sp>
            <p:nvSpPr>
              <p:cNvPr id="20" name="Título 1">
                <a:extLst>
                  <a:ext uri="{FF2B5EF4-FFF2-40B4-BE49-F238E27FC236}">
                    <a16:creationId xmlns:a16="http://schemas.microsoft.com/office/drawing/2014/main" id="{0BE2AD2C-7F56-53B4-A762-54741B5399E6}"/>
                  </a:ext>
                </a:extLst>
              </p:cNvPr>
              <p:cNvSpPr txBox="1"/>
              <p:nvPr/>
            </p:nvSpPr>
            <p:spPr>
              <a:xfrm>
                <a:off x="8675716" y="5393007"/>
                <a:ext cx="2351265"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000" b="0" dirty="0">
                    <a:solidFill>
                      <a:schemeClr val="accent1">
                        <a:lumMod val="75000"/>
                      </a:schemeClr>
                    </a:solidFill>
                    <a:latin typeface="Arial" panose="020B0604020202020204" pitchFamily="34" charset="0"/>
                    <a:cs typeface="Arial" panose="020B0604020202020204" pitchFamily="34" charset="0"/>
                  </a:rPr>
                  <a:t>Захистити працівників за допомогою засобів індивідуального захисту</a:t>
                </a:r>
                <a:endParaRPr lang="es-ES" sz="1000" b="0" dirty="0">
                  <a:solidFill>
                    <a:schemeClr val="accent1">
                      <a:lumMod val="75000"/>
                    </a:schemeClr>
                  </a:solidFill>
                  <a:latin typeface="Arial" panose="020B0604020202020204" pitchFamily="34" charset="0"/>
                  <a:cs typeface="Arial" panose="020B0604020202020204" pitchFamily="34" charset="0"/>
                </a:endParaRPr>
              </a:p>
            </p:txBody>
          </p:sp>
        </p:grpSp>
        <p:sp>
          <p:nvSpPr>
            <p:cNvPr id="13" name="Прямокутник 12">
              <a:extLst>
                <a:ext uri="{FF2B5EF4-FFF2-40B4-BE49-F238E27FC236}">
                  <a16:creationId xmlns:a16="http://schemas.microsoft.com/office/drawing/2014/main" id="{49CCEF00-B2EB-F6CD-0646-83A49B879152}"/>
                </a:ext>
              </a:extLst>
            </p:cNvPr>
            <p:cNvSpPr/>
            <p:nvPr/>
          </p:nvSpPr>
          <p:spPr>
            <a:xfrm>
              <a:off x="1689185" y="2156487"/>
              <a:ext cx="224764" cy="2939162"/>
            </a:xfrm>
            <a:prstGeom prst="rect">
              <a:avLst/>
            </a:prstGeom>
            <a:gradFill>
              <a:gsLst>
                <a:gs pos="78000">
                  <a:srgbClr val="F93B4A"/>
                </a:gs>
                <a:gs pos="51000">
                  <a:srgbClr val="FECC2C"/>
                </a:gs>
                <a:gs pos="26400">
                  <a:srgbClr val="8BE063"/>
                </a:gs>
                <a:gs pos="0">
                  <a:srgbClr val="1D2CBD"/>
                </a:gs>
                <a:gs pos="100000">
                  <a:srgbClr val="95095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050" dirty="0"/>
            </a:p>
          </p:txBody>
        </p:sp>
      </p:grpSp>
    </p:spTree>
    <p:extLst>
      <p:ext uri="{BB962C8B-B14F-4D97-AF65-F5344CB8AC3E}">
        <p14:creationId xmlns:p14="http://schemas.microsoft.com/office/powerpoint/2010/main" val="12926860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dirty="0"/>
              <a:t>Крок 4. Зафіксувати, хто відповідає за реалізацію заходів контролю і яких саме, а також терміни виконання</a:t>
            </a:r>
            <a:endParaRPr lang="en-GB" dirty="0"/>
          </a:p>
        </p:txBody>
      </p:sp>
      <p:sp>
        <p:nvSpPr>
          <p:cNvPr id="3" name="Subtitle 2"/>
          <p:cNvSpPr>
            <a:spLocks noGrp="1"/>
          </p:cNvSpPr>
          <p:nvPr>
            <p:ph idx="1"/>
          </p:nvPr>
        </p:nvSpPr>
        <p:spPr>
          <a:xfrm>
            <a:off x="490538" y="2578100"/>
            <a:ext cx="11210924" cy="3341438"/>
          </a:xfrm>
        </p:spPr>
        <p:txBody>
          <a:bodyPr/>
          <a:lstStyle/>
          <a:p>
            <a:pPr marL="0" lvl="2" indent="0">
              <a:buNone/>
            </a:pPr>
            <a:r>
              <a:rPr lang="uk-UA" sz="2000" dirty="0">
                <a:effectLst/>
                <a:latin typeface="Arial" panose="020B0604020202020204" pitchFamily="34" charset="0"/>
                <a:ea typeface="Calibri" panose="020F0502020204030204" pitchFamily="34" charset="0"/>
              </a:rPr>
              <a:t>Ефективний план дій часто включає комбінацію різних заходів, як-от:</a:t>
            </a:r>
            <a:r>
              <a:rPr lang="en-US" sz="2400" dirty="0"/>
              <a:t> </a:t>
            </a:r>
          </a:p>
          <a:p>
            <a:pPr lvl="2">
              <a:spcAft>
                <a:spcPts val="600"/>
              </a:spcAft>
            </a:pPr>
            <a:r>
              <a:rPr lang="uk-UA" sz="2000" dirty="0">
                <a:effectLst/>
                <a:latin typeface="Arial" panose="020B0604020202020204" pitchFamily="34" charset="0"/>
                <a:ea typeface="Calibri" panose="020F0502020204030204" pitchFamily="34" charset="0"/>
              </a:rPr>
              <a:t>кілька недорогих або простих удосконалень, які можна реалізувати швидко, можливо, як тимчасове рішення, поки не будуть впроваджені надійніші заходи контролю</a:t>
            </a:r>
            <a:endParaRPr lang="en-US" sz="2400" dirty="0"/>
          </a:p>
          <a:p>
            <a:pPr lvl="2">
              <a:spcAft>
                <a:spcPts val="600"/>
              </a:spcAft>
            </a:pPr>
            <a:r>
              <a:rPr lang="uk-UA" sz="2000" dirty="0">
                <a:effectLst/>
                <a:latin typeface="Arial" panose="020B0604020202020204" pitchFamily="34" charset="0"/>
                <a:ea typeface="Calibri" panose="020F0502020204030204" pitchFamily="34" charset="0"/>
              </a:rPr>
              <a:t>довгострокові рішення щодо тих ризиків, які з найбільшою ймовірністю можуть спричинити нещасні випадки чи погіршення здоров’я</a:t>
            </a:r>
            <a:endParaRPr lang="en-US" sz="2400" dirty="0"/>
          </a:p>
          <a:p>
            <a:pPr lvl="2">
              <a:spcAft>
                <a:spcPts val="600"/>
              </a:spcAft>
            </a:pPr>
            <a:r>
              <a:rPr lang="uk-UA" sz="2000" dirty="0">
                <a:effectLst/>
                <a:latin typeface="Arial" panose="020B0604020202020204" pitchFamily="34" charset="0"/>
                <a:ea typeface="Calibri" panose="020F0502020204030204" pitchFamily="34" charset="0"/>
              </a:rPr>
              <a:t>довгострокові рішення щодо ризиків із найгіршими потенційними наслідками</a:t>
            </a:r>
            <a:endParaRPr lang="en-US" sz="2400" dirty="0"/>
          </a:p>
          <a:p>
            <a:pPr lvl="2">
              <a:spcAft>
                <a:spcPts val="600"/>
              </a:spcAft>
            </a:pPr>
            <a:r>
              <a:rPr lang="uk-UA" sz="2000" dirty="0">
                <a:effectLst/>
                <a:latin typeface="Arial" panose="020B0604020202020204" pitchFamily="34" charset="0"/>
                <a:ea typeface="Calibri" panose="020F0502020204030204" pitchFamily="34" charset="0"/>
              </a:rPr>
              <a:t>заходи з навчання працівників щодо головних ризиків, які залишаються, та способів їхнього контролю</a:t>
            </a:r>
            <a:endParaRPr lang="en-US" sz="2400" dirty="0"/>
          </a:p>
          <a:p>
            <a:pPr lvl="2">
              <a:spcAft>
                <a:spcPts val="600"/>
              </a:spcAft>
            </a:pPr>
            <a:r>
              <a:rPr lang="uk-UA" sz="2000" dirty="0">
                <a:effectLst/>
                <a:latin typeface="Arial" panose="020B0604020202020204" pitchFamily="34" charset="0"/>
                <a:ea typeface="Calibri" panose="020F0502020204030204" pitchFamily="34" charset="0"/>
              </a:rPr>
              <a:t>регулярні перевірки з метою забезпечити постійну наявність заходів контролю</a:t>
            </a:r>
            <a:br>
              <a:rPr lang="en-US" sz="1600" dirty="0"/>
            </a:br>
            <a:endParaRPr lang="en-US" sz="16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30</a:t>
            </a:fld>
            <a:endParaRPr lang="en-GB"/>
          </a:p>
        </p:txBody>
      </p:sp>
    </p:spTree>
    <p:extLst>
      <p:ext uri="{BB962C8B-B14F-4D97-AF65-F5344CB8AC3E}">
        <p14:creationId xmlns:p14="http://schemas.microsoft.com/office/powerpoint/2010/main" val="34666373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z="2400" dirty="0">
                <a:effectLst/>
                <a:latin typeface="Arial" panose="020B0604020202020204" pitchFamily="34" charset="0"/>
                <a:ea typeface="Calibri" panose="020F0502020204030204" pitchFamily="34" charset="0"/>
              </a:rPr>
              <a:t>Крок 5. Здійснити моніторинг і перегляд результатів оцінювання ризиків </a:t>
            </a:r>
            <a:br>
              <a:rPr lang="uk-UA" sz="2400" dirty="0">
                <a:effectLst/>
                <a:latin typeface="Arial" panose="020B0604020202020204" pitchFamily="34" charset="0"/>
                <a:ea typeface="Calibri" panose="020F0502020204030204" pitchFamily="34" charset="0"/>
              </a:rPr>
            </a:br>
            <a:r>
              <a:rPr lang="uk-UA" sz="2400" dirty="0">
                <a:effectLst/>
                <a:latin typeface="Arial" panose="020B0604020202020204" pitchFamily="34" charset="0"/>
                <a:ea typeface="Calibri" panose="020F0502020204030204" pitchFamily="34" charset="0"/>
              </a:rPr>
              <a:t>і за потреби оновити їх</a:t>
            </a:r>
            <a:endParaRPr lang="en-GB" sz="2400" dirty="0"/>
          </a:p>
        </p:txBody>
      </p:sp>
      <p:sp>
        <p:nvSpPr>
          <p:cNvPr id="3" name="Subtitle 2"/>
          <p:cNvSpPr>
            <a:spLocks noGrp="1"/>
          </p:cNvSpPr>
          <p:nvPr>
            <p:ph idx="1"/>
          </p:nvPr>
        </p:nvSpPr>
        <p:spPr>
          <a:xfrm>
            <a:off x="490538" y="2332653"/>
            <a:ext cx="11210924" cy="3586885"/>
          </a:xfrm>
        </p:spPr>
        <p:txBody>
          <a:bodyPr/>
          <a:lstStyle/>
          <a:p>
            <a:pPr lvl="2"/>
            <a:r>
              <a:rPr lang="uk-UA" sz="2000" dirty="0">
                <a:effectLst/>
                <a:latin typeface="Arial" panose="020B0604020202020204" pitchFamily="34" charset="0"/>
                <a:ea typeface="Calibri" panose="020F0502020204030204" pitchFamily="34" charset="0"/>
              </a:rPr>
              <a:t>Необхідно зафіксувати та оприлюднити результати оцінювання, записавши те, що спеціалісти виявили і які рішення вони ухвалили на кроках 1–4</a:t>
            </a:r>
            <a:endParaRPr lang="en-US" sz="2400" dirty="0"/>
          </a:p>
          <a:p>
            <a:pPr lvl="2"/>
            <a:r>
              <a:rPr lang="uk-UA" sz="2000" dirty="0">
                <a:effectLst/>
                <a:latin typeface="Arial" panose="020B0604020202020204" pitchFamily="34" charset="0"/>
                <a:ea typeface="Calibri" panose="020F0502020204030204" pitchFamily="34" charset="0"/>
              </a:rPr>
              <a:t>Цей документ має бути наданий для ознайомлення працівникам, керівництву та інспекторам праці</a:t>
            </a:r>
            <a:endParaRPr lang="en-US" sz="2400" dirty="0"/>
          </a:p>
          <a:p>
            <a:pPr lvl="2"/>
            <a:r>
              <a:rPr lang="uk-UA" sz="2000" dirty="0">
                <a:effectLst/>
                <a:latin typeface="Arial" panose="020B0604020202020204" pitchFamily="34" charset="0"/>
                <a:ea typeface="Calibri" panose="020F0502020204030204" pitchFamily="34" charset="0"/>
              </a:rPr>
              <a:t>З часом не змінюються дуже небагато підприємств. Рано чи пізно впроваджуються </a:t>
            </a:r>
            <a:r>
              <a:rPr lang="uk-UA" sz="2000" dirty="0">
                <a:latin typeface="Arial" panose="020B0604020202020204" pitchFamily="34" charset="0"/>
                <a:ea typeface="Calibri" panose="020F0502020204030204" pitchFamily="34" charset="0"/>
              </a:rPr>
              <a:t>нові матеріали, обладнання</a:t>
            </a:r>
            <a:r>
              <a:rPr lang="uk-UA" sz="2000" dirty="0">
                <a:effectLst/>
                <a:latin typeface="Arial" panose="020B0604020202020204" pitchFamily="34" charset="0"/>
                <a:ea typeface="Calibri" panose="020F0502020204030204" pitchFamily="34" charset="0"/>
              </a:rPr>
              <a:t> та процедури, і це може призводити до виникнення нових небезпечних факторів</a:t>
            </a:r>
            <a:endParaRPr lang="en-US" sz="2400" dirty="0"/>
          </a:p>
          <a:p>
            <a:pPr lvl="2"/>
            <a:r>
              <a:rPr lang="uk-UA" sz="2000" dirty="0">
                <a:effectLst/>
                <a:latin typeface="Arial" panose="020B0604020202020204" pitchFamily="34" charset="0"/>
                <a:ea typeface="Calibri" panose="020F0502020204030204" pitchFamily="34" charset="0"/>
              </a:rPr>
              <a:t>Отже, оцінки ризиків слід переглядати, якщо умови змінюються, щонайменше щорічно</a:t>
            </a:r>
            <a:endParaRPr lang="en-US" sz="2400" dirty="0"/>
          </a:p>
          <a:p>
            <a:pPr marL="0" lvl="2" indent="0">
              <a:buNone/>
            </a:pPr>
            <a:endParaRPr lang="en-US" sz="2000" dirty="0"/>
          </a:p>
          <a:p>
            <a:pPr lvl="3"/>
            <a:r>
              <a:rPr lang="en-US" sz="1600" dirty="0"/>
              <a:t>	</a:t>
            </a:r>
            <a:br>
              <a:rPr lang="en-US" sz="1600" dirty="0"/>
            </a:br>
            <a:endParaRPr lang="en-US" sz="1600" dirty="0"/>
          </a:p>
          <a:p>
            <a:pPr lvl="2"/>
            <a:endParaRPr lang="en-GB" sz="2000" dirty="0"/>
          </a:p>
        </p:txBody>
      </p:sp>
      <p:sp>
        <p:nvSpPr>
          <p:cNvPr id="6" name="Slide Number Placeholder 5"/>
          <p:cNvSpPr>
            <a:spLocks noGrp="1"/>
          </p:cNvSpPr>
          <p:nvPr>
            <p:ph type="sldNum" sz="quarter" idx="12"/>
          </p:nvPr>
        </p:nvSpPr>
        <p:spPr/>
        <p:txBody>
          <a:bodyPr/>
          <a:lstStyle/>
          <a:p>
            <a:fld id="{856227C0-AD57-4F9B-BAE3-EEFB0D0EE427}" type="slidenum">
              <a:rPr lang="en-GB" smtClean="0"/>
              <a:pPr/>
              <a:t>31</a:t>
            </a:fld>
            <a:endParaRPr lang="en-GB"/>
          </a:p>
        </p:txBody>
      </p:sp>
    </p:spTree>
    <p:extLst>
      <p:ext uri="{BB962C8B-B14F-4D97-AF65-F5344CB8AC3E}">
        <p14:creationId xmlns:p14="http://schemas.microsoft.com/office/powerpoint/2010/main" val="4103136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156854"/>
            <a:ext cx="11210924" cy="720000"/>
          </a:xfrm>
        </p:spPr>
        <p:txBody>
          <a:bodyPr/>
          <a:lstStyle/>
          <a:p>
            <a:r>
              <a:rPr lang="uk-UA" dirty="0"/>
              <a:t>Забезпечення і заохочення додержання законодавства про </a:t>
            </a:r>
            <a:r>
              <a:rPr lang="uk-UA" dirty="0" err="1"/>
              <a:t>БЗР</a:t>
            </a:r>
            <a:br>
              <a:rPr lang="en-GB" dirty="0"/>
            </a:br>
            <a:r>
              <a:rPr lang="uk-UA" dirty="0"/>
              <a:t>Інспекція праці та </a:t>
            </a:r>
            <a:r>
              <a:rPr lang="uk-UA" dirty="0" err="1"/>
              <a:t>БЗР</a:t>
            </a:r>
            <a:endParaRPr lang="en-GB" dirty="0"/>
          </a:p>
        </p:txBody>
      </p:sp>
      <p:sp>
        <p:nvSpPr>
          <p:cNvPr id="3" name="Subtitle 2"/>
          <p:cNvSpPr>
            <a:spLocks noGrp="1"/>
          </p:cNvSpPr>
          <p:nvPr>
            <p:ph idx="1"/>
          </p:nvPr>
        </p:nvSpPr>
        <p:spPr>
          <a:xfrm>
            <a:off x="490538" y="2003461"/>
            <a:ext cx="11210924" cy="4247537"/>
          </a:xfrm>
        </p:spPr>
        <p:txBody>
          <a:bodyPr/>
          <a:lstStyle/>
          <a:p>
            <a:pPr lvl="2">
              <a:spcBef>
                <a:spcPts val="0"/>
              </a:spcBef>
              <a:spcAft>
                <a:spcPts val="600"/>
              </a:spcAft>
            </a:pPr>
            <a:r>
              <a:rPr lang="uk-UA" sz="2000" dirty="0">
                <a:effectLst/>
                <a:latin typeface="Arial" panose="020B0604020202020204" pitchFamily="34" charset="0"/>
                <a:ea typeface="Microsoft Sans Serif" panose="020B0604020202020204" pitchFamily="34" charset="0"/>
              </a:rPr>
              <a:t>Інспектори виносять судження щодо компетентності керівництва підприємства в повсякденному управлінні БЗР</a:t>
            </a:r>
            <a:endParaRPr lang="en-US" sz="2400" dirty="0"/>
          </a:p>
          <a:p>
            <a:pPr lvl="2">
              <a:spcBef>
                <a:spcPts val="0"/>
              </a:spcBef>
              <a:spcAft>
                <a:spcPts val="600"/>
              </a:spcAft>
            </a:pPr>
            <a:r>
              <a:rPr lang="uk-UA" sz="2000" dirty="0">
                <a:latin typeface="Arial" panose="020B0604020202020204" pitchFamily="34" charset="0"/>
                <a:ea typeface="Microsoft Sans Serif" panose="020B0604020202020204" pitchFamily="34" charset="0"/>
              </a:rPr>
              <a:t>Інспектори </a:t>
            </a:r>
            <a:r>
              <a:rPr lang="uk-UA" sz="2000" dirty="0">
                <a:effectLst/>
                <a:latin typeface="Arial" panose="020B0604020202020204" pitchFamily="34" charset="0"/>
                <a:ea typeface="Microsoft Sans Serif" panose="020B0604020202020204" pitchFamily="34" charset="0"/>
              </a:rPr>
              <a:t>формують думку про те, наскільки добре керівники оцінюють ризики та вживають заходів для контролювання цих ризиків, організовуючи та здійснюючи необхідні запобіжні заходи</a:t>
            </a:r>
            <a:endParaRPr lang="en-US" sz="2400" dirty="0"/>
          </a:p>
          <a:p>
            <a:pPr lvl="2">
              <a:spcBef>
                <a:spcPts val="0"/>
              </a:spcBef>
              <a:spcAft>
                <a:spcPts val="600"/>
              </a:spcAft>
            </a:pPr>
            <a:r>
              <a:rPr lang="uk-UA" sz="2000" dirty="0">
                <a:effectLst/>
                <a:latin typeface="Arial" panose="020B0604020202020204" pitchFamily="34" charset="0"/>
                <a:ea typeface="Microsoft Sans Serif" panose="020B0604020202020204" pitchFamily="34" charset="0"/>
              </a:rPr>
              <a:t>Інспектори забезпечують додержання законодавства про БЗР із боку роботодавців і працівників та надають поради щодо його додержання</a:t>
            </a:r>
            <a:endParaRPr lang="en-US" sz="2400" dirty="0"/>
          </a:p>
          <a:p>
            <a:pPr lvl="2">
              <a:spcBef>
                <a:spcPts val="0"/>
              </a:spcBef>
              <a:spcAft>
                <a:spcPts val="600"/>
              </a:spcAft>
            </a:pPr>
            <a:r>
              <a:rPr lang="uk-UA" sz="2000" dirty="0"/>
              <a:t>Зазвичай інспектори перевіряють системи управління БЗР, наявні в роботодавців</a:t>
            </a:r>
            <a:endParaRPr lang="en-US" sz="2000" dirty="0"/>
          </a:p>
          <a:p>
            <a:pPr marL="0" lvl="2" indent="0">
              <a:spcBef>
                <a:spcPts val="0"/>
              </a:spcBef>
              <a:spcAft>
                <a:spcPts val="600"/>
              </a:spcAft>
              <a:buNone/>
            </a:pPr>
            <a:r>
              <a:rPr lang="uk-UA" sz="2000" dirty="0"/>
              <a:t>Отже</a:t>
            </a:r>
            <a:r>
              <a:rPr lang="en-US" sz="2000" dirty="0"/>
              <a:t>:</a:t>
            </a:r>
          </a:p>
          <a:p>
            <a:pPr lvl="2">
              <a:spcBef>
                <a:spcPts val="0"/>
              </a:spcBef>
              <a:spcAft>
                <a:spcPts val="600"/>
              </a:spcAft>
            </a:pPr>
            <a:r>
              <a:rPr lang="uk-UA" sz="2000" dirty="0"/>
              <a:t>Їм необхідно знати принципи функціонування систем управління БЗР</a:t>
            </a:r>
            <a:r>
              <a:rPr lang="en-US" sz="2000" dirty="0"/>
              <a:t> </a:t>
            </a:r>
          </a:p>
          <a:p>
            <a:pPr lvl="2">
              <a:spcBef>
                <a:spcPts val="0"/>
              </a:spcBef>
              <a:spcAft>
                <a:spcPts val="600"/>
              </a:spcAft>
            </a:pPr>
            <a:r>
              <a:rPr lang="uk-UA" sz="2000" dirty="0"/>
              <a:t>Їм необхідно знати методику оцінювання ризиків, щоб надавати доречні поради. </a:t>
            </a:r>
            <a:br>
              <a:rPr lang="uk-UA" sz="2000" dirty="0"/>
            </a:br>
            <a:r>
              <a:rPr lang="uk-UA" sz="2000" dirty="0"/>
              <a:t>Інспектори не проводять оцінювання ризиків: зазвичай це – обов’язок роботодавців</a:t>
            </a:r>
            <a:endParaRPr lang="en-US" sz="2000" dirty="0"/>
          </a:p>
          <a:p>
            <a:pPr lvl="2">
              <a:spcBef>
                <a:spcPts val="0"/>
              </a:spcBef>
              <a:spcAft>
                <a:spcPts val="600"/>
              </a:spcAft>
            </a:pPr>
            <a:endParaRPr lang="en-GB" sz="2000" dirty="0"/>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508652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67C46A43-6536-2546-988B-900CD52F60D6}"/>
              </a:ext>
            </a:extLst>
          </p:cNvPr>
          <p:cNvSpPr>
            <a:spLocks noGrp="1"/>
          </p:cNvSpPr>
          <p:nvPr>
            <p:ph type="sldNum" sz="quarter" idx="12"/>
          </p:nvPr>
        </p:nvSpPr>
        <p:spPr/>
        <p:txBody>
          <a:bodyPr anchor="t">
            <a:normAutofit/>
          </a:bodyPr>
          <a:lstStyle/>
          <a:p>
            <a:pPr>
              <a:spcAft>
                <a:spcPts val="600"/>
              </a:spcAft>
            </a:pPr>
            <a:fld id="{856227C0-AD57-4F9B-BAE3-EEFB0D0EE427}" type="slidenum">
              <a:rPr lang="en-GB" smtClean="0"/>
              <a:pPr>
                <a:spcAft>
                  <a:spcPts val="600"/>
                </a:spcAft>
              </a:pPr>
              <a:t>33</a:t>
            </a:fld>
            <a:endParaRPr lang="en-GB"/>
          </a:p>
        </p:txBody>
      </p:sp>
      <p:grpSp>
        <p:nvGrpSpPr>
          <p:cNvPr id="9" name="Group 55">
            <a:extLst>
              <a:ext uri="{FF2B5EF4-FFF2-40B4-BE49-F238E27FC236}">
                <a16:creationId xmlns:a16="http://schemas.microsoft.com/office/drawing/2014/main" id="{821D8CB5-E09E-044E-9658-CEFF4213B377}"/>
              </a:ext>
            </a:extLst>
          </p:cNvPr>
          <p:cNvGrpSpPr/>
          <p:nvPr/>
        </p:nvGrpSpPr>
        <p:grpSpPr>
          <a:xfrm>
            <a:off x="2897188" y="-4259"/>
            <a:ext cx="9294813" cy="4835021"/>
            <a:chOff x="2897187" y="14287"/>
            <a:chExt cx="9280526" cy="4827589"/>
          </a:xfrm>
        </p:grpSpPr>
        <p:sp>
          <p:nvSpPr>
            <p:cNvPr id="11" name="Freeform 27">
              <a:extLst>
                <a:ext uri="{FF2B5EF4-FFF2-40B4-BE49-F238E27FC236}">
                  <a16:creationId xmlns:a16="http://schemas.microsoft.com/office/drawing/2014/main" id="{4C69B70B-83AC-E242-BB59-E48720319722}"/>
                </a:ext>
              </a:extLst>
            </p:cNvPr>
            <p:cNvSpPr>
              <a:spLocks/>
            </p:cNvSpPr>
            <p:nvPr/>
          </p:nvSpPr>
          <p:spPr bwMode="auto">
            <a:xfrm>
              <a:off x="9399588" y="3224213"/>
              <a:ext cx="920750" cy="1062038"/>
            </a:xfrm>
            <a:custGeom>
              <a:avLst/>
              <a:gdLst>
                <a:gd name="T0" fmla="*/ 0 w 2552"/>
                <a:gd name="T1" fmla="*/ 1473 h 2942"/>
                <a:gd name="T2" fmla="*/ 2552 w 2552"/>
                <a:gd name="T3" fmla="*/ 0 h 2942"/>
                <a:gd name="T4" fmla="*/ 2552 w 2552"/>
                <a:gd name="T5" fmla="*/ 2942 h 2942"/>
                <a:gd name="T6" fmla="*/ 0 w 2552"/>
                <a:gd name="T7" fmla="*/ 1473 h 2942"/>
              </a:gdLst>
              <a:ahLst/>
              <a:cxnLst>
                <a:cxn ang="0">
                  <a:pos x="T0" y="T1"/>
                </a:cxn>
                <a:cxn ang="0">
                  <a:pos x="T2" y="T3"/>
                </a:cxn>
                <a:cxn ang="0">
                  <a:pos x="T4" y="T5"/>
                </a:cxn>
                <a:cxn ang="0">
                  <a:pos x="T6" y="T7"/>
                </a:cxn>
              </a:cxnLst>
              <a:rect l="0" t="0" r="r" b="b"/>
              <a:pathLst>
                <a:path w="2552" h="2942">
                  <a:moveTo>
                    <a:pt x="0" y="1473"/>
                  </a:moveTo>
                  <a:lnTo>
                    <a:pt x="2552" y="0"/>
                  </a:lnTo>
                  <a:lnTo>
                    <a:pt x="2552" y="2942"/>
                  </a:lnTo>
                  <a:lnTo>
                    <a:pt x="0" y="147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5" name="Freeform 5">
              <a:extLst>
                <a:ext uri="{FF2B5EF4-FFF2-40B4-BE49-F238E27FC236}">
                  <a16:creationId xmlns:a16="http://schemas.microsoft.com/office/drawing/2014/main" id="{F7E088BF-AC5E-D649-B7C2-EB51D631930D}"/>
                </a:ext>
              </a:extLst>
            </p:cNvPr>
            <p:cNvSpPr>
              <a:spLocks/>
            </p:cNvSpPr>
            <p:nvPr/>
          </p:nvSpPr>
          <p:spPr bwMode="auto">
            <a:xfrm>
              <a:off x="2897187" y="14287"/>
              <a:ext cx="9280524" cy="1074621"/>
            </a:xfrm>
            <a:custGeom>
              <a:avLst/>
              <a:gdLst>
                <a:gd name="T0" fmla="*/ 5160 w 25674"/>
                <a:gd name="T1" fmla="*/ 2976 h 2976"/>
                <a:gd name="T2" fmla="*/ 25674 w 25674"/>
                <a:gd name="T3" fmla="*/ 2976 h 2976"/>
                <a:gd name="T4" fmla="*/ 25674 w 25674"/>
                <a:gd name="T5" fmla="*/ 0 h 2976"/>
                <a:gd name="T6" fmla="*/ 0 w 25674"/>
                <a:gd name="T7" fmla="*/ 0 h 2976"/>
                <a:gd name="T8" fmla="*/ 0 w 25674"/>
                <a:gd name="T9" fmla="*/ 6 h 2976"/>
                <a:gd name="T10" fmla="*/ 5160 w 25674"/>
                <a:gd name="T11" fmla="*/ 2976 h 2976"/>
              </a:gdLst>
              <a:ahLst/>
              <a:cxnLst>
                <a:cxn ang="0">
                  <a:pos x="T0" y="T1"/>
                </a:cxn>
                <a:cxn ang="0">
                  <a:pos x="T2" y="T3"/>
                </a:cxn>
                <a:cxn ang="0">
                  <a:pos x="T4" y="T5"/>
                </a:cxn>
                <a:cxn ang="0">
                  <a:pos x="T6" y="T7"/>
                </a:cxn>
                <a:cxn ang="0">
                  <a:pos x="T8" y="T9"/>
                </a:cxn>
                <a:cxn ang="0">
                  <a:pos x="T10" y="T11"/>
                </a:cxn>
              </a:cxnLst>
              <a:rect l="0" t="0" r="r" b="b"/>
              <a:pathLst>
                <a:path w="25674" h="2976">
                  <a:moveTo>
                    <a:pt x="5160" y="2976"/>
                  </a:moveTo>
                  <a:lnTo>
                    <a:pt x="25674" y="2976"/>
                  </a:lnTo>
                  <a:lnTo>
                    <a:pt x="25674" y="0"/>
                  </a:lnTo>
                  <a:lnTo>
                    <a:pt x="0" y="0"/>
                  </a:lnTo>
                  <a:lnTo>
                    <a:pt x="0" y="6"/>
                  </a:lnTo>
                  <a:lnTo>
                    <a:pt x="5160" y="2976"/>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6" name="Freeform 6">
              <a:extLst>
                <a:ext uri="{FF2B5EF4-FFF2-40B4-BE49-F238E27FC236}">
                  <a16:creationId xmlns:a16="http://schemas.microsoft.com/office/drawing/2014/main" id="{3AE86331-F5A3-A346-B80D-0365189B5087}"/>
                </a:ext>
              </a:extLst>
            </p:cNvPr>
            <p:cNvSpPr>
              <a:spLocks/>
            </p:cNvSpPr>
            <p:nvPr/>
          </p:nvSpPr>
          <p:spPr bwMode="auto">
            <a:xfrm>
              <a:off x="7534275" y="1090613"/>
              <a:ext cx="928688"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7" name="Freeform 7">
              <a:extLst>
                <a:ext uri="{FF2B5EF4-FFF2-40B4-BE49-F238E27FC236}">
                  <a16:creationId xmlns:a16="http://schemas.microsoft.com/office/drawing/2014/main" id="{1E3E1DB3-EE63-5B40-9DEB-DD336B119586}"/>
                </a:ext>
              </a:extLst>
            </p:cNvPr>
            <p:cNvSpPr>
              <a:spLocks/>
            </p:cNvSpPr>
            <p:nvPr/>
          </p:nvSpPr>
          <p:spPr bwMode="auto">
            <a:xfrm>
              <a:off x="6605588" y="20638"/>
              <a:ext cx="1857375" cy="2141538"/>
            </a:xfrm>
            <a:custGeom>
              <a:avLst/>
              <a:gdLst>
                <a:gd name="T0" fmla="*/ 5143 w 5143"/>
                <a:gd name="T1" fmla="*/ 2969 h 5938"/>
                <a:gd name="T2" fmla="*/ 0 w 5143"/>
                <a:gd name="T3" fmla="*/ 0 h 5938"/>
                <a:gd name="T4" fmla="*/ 0 w 5143"/>
                <a:gd name="T5" fmla="*/ 5938 h 5938"/>
                <a:gd name="T6" fmla="*/ 5143 w 5143"/>
                <a:gd name="T7" fmla="*/ 2969 h 5938"/>
              </a:gdLst>
              <a:ahLst/>
              <a:cxnLst>
                <a:cxn ang="0">
                  <a:pos x="T0" y="T1"/>
                </a:cxn>
                <a:cxn ang="0">
                  <a:pos x="T2" y="T3"/>
                </a:cxn>
                <a:cxn ang="0">
                  <a:pos x="T4" y="T5"/>
                </a:cxn>
                <a:cxn ang="0">
                  <a:pos x="T6" y="T7"/>
                </a:cxn>
              </a:cxnLst>
              <a:rect l="0" t="0" r="r" b="b"/>
              <a:pathLst>
                <a:path w="5143" h="5938">
                  <a:moveTo>
                    <a:pt x="5143" y="2969"/>
                  </a:moveTo>
                  <a:lnTo>
                    <a:pt x="0" y="0"/>
                  </a:lnTo>
                  <a:lnTo>
                    <a:pt x="0" y="5938"/>
                  </a:lnTo>
                  <a:lnTo>
                    <a:pt x="5143"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8">
              <a:extLst>
                <a:ext uri="{FF2B5EF4-FFF2-40B4-BE49-F238E27FC236}">
                  <a16:creationId xmlns:a16="http://schemas.microsoft.com/office/drawing/2014/main" id="{A97ACF36-D94C-4649-94A0-3C000A21212B}"/>
                </a:ext>
              </a:extLst>
            </p:cNvPr>
            <p:cNvSpPr>
              <a:spLocks/>
            </p:cNvSpPr>
            <p:nvPr/>
          </p:nvSpPr>
          <p:spPr bwMode="auto">
            <a:xfrm>
              <a:off x="7534275" y="1625600"/>
              <a:ext cx="928688" cy="1071563"/>
            </a:xfrm>
            <a:custGeom>
              <a:avLst/>
              <a:gdLst>
                <a:gd name="T0" fmla="*/ 2571 w 2571"/>
                <a:gd name="T1" fmla="*/ 1484 h 2969"/>
                <a:gd name="T2" fmla="*/ 0 w 2571"/>
                <a:gd name="T3" fmla="*/ 0 h 2969"/>
                <a:gd name="T4" fmla="*/ 0 w 2571"/>
                <a:gd name="T5" fmla="*/ 2969 h 2969"/>
                <a:gd name="T6" fmla="*/ 2571 w 2571"/>
                <a:gd name="T7" fmla="*/ 1484 h 2969"/>
              </a:gdLst>
              <a:ahLst/>
              <a:cxnLst>
                <a:cxn ang="0">
                  <a:pos x="T0" y="T1"/>
                </a:cxn>
                <a:cxn ang="0">
                  <a:pos x="T2" y="T3"/>
                </a:cxn>
                <a:cxn ang="0">
                  <a:pos x="T4" y="T5"/>
                </a:cxn>
                <a:cxn ang="0">
                  <a:pos x="T6" y="T7"/>
                </a:cxn>
              </a:cxnLst>
              <a:rect l="0" t="0" r="r" b="b"/>
              <a:pathLst>
                <a:path w="2571" h="2969">
                  <a:moveTo>
                    <a:pt x="2571" y="1484"/>
                  </a:moveTo>
                  <a:lnTo>
                    <a:pt x="0" y="0"/>
                  </a:lnTo>
                  <a:lnTo>
                    <a:pt x="0" y="2969"/>
                  </a:lnTo>
                  <a:lnTo>
                    <a:pt x="2571" y="1484"/>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9">
              <a:extLst>
                <a:ext uri="{FF2B5EF4-FFF2-40B4-BE49-F238E27FC236}">
                  <a16:creationId xmlns:a16="http://schemas.microsoft.com/office/drawing/2014/main" id="{239369DE-C4DA-EE41-868B-AA781E6923BF}"/>
                </a:ext>
              </a:extLst>
            </p:cNvPr>
            <p:cNvSpPr>
              <a:spLocks/>
            </p:cNvSpPr>
            <p:nvPr/>
          </p:nvSpPr>
          <p:spPr bwMode="auto">
            <a:xfrm>
              <a:off x="6605588"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10">
              <a:extLst>
                <a:ext uri="{FF2B5EF4-FFF2-40B4-BE49-F238E27FC236}">
                  <a16:creationId xmlns:a16="http://schemas.microsoft.com/office/drawing/2014/main" id="{34EFEA22-69AB-A94E-9A9A-99798FD5A01D}"/>
                </a:ext>
              </a:extLst>
            </p:cNvPr>
            <p:cNvSpPr>
              <a:spLocks/>
            </p:cNvSpPr>
            <p:nvPr/>
          </p:nvSpPr>
          <p:spPr bwMode="auto">
            <a:xfrm>
              <a:off x="4749800" y="20638"/>
              <a:ext cx="1855788" cy="1600200"/>
            </a:xfrm>
            <a:custGeom>
              <a:avLst/>
              <a:gdLst>
                <a:gd name="T0" fmla="*/ 5142 w 5142"/>
                <a:gd name="T1" fmla="*/ 2969 h 4437"/>
                <a:gd name="T2" fmla="*/ 0 w 5142"/>
                <a:gd name="T3" fmla="*/ 0 h 4437"/>
                <a:gd name="T4" fmla="*/ 0 w 5142"/>
                <a:gd name="T5" fmla="*/ 2942 h 4437"/>
                <a:gd name="T6" fmla="*/ 2598 w 5142"/>
                <a:gd name="T7" fmla="*/ 4437 h 4437"/>
                <a:gd name="T8" fmla="*/ 5142 w 5142"/>
                <a:gd name="T9" fmla="*/ 2969 h 4437"/>
              </a:gdLst>
              <a:ahLst/>
              <a:cxnLst>
                <a:cxn ang="0">
                  <a:pos x="T0" y="T1"/>
                </a:cxn>
                <a:cxn ang="0">
                  <a:pos x="T2" y="T3"/>
                </a:cxn>
                <a:cxn ang="0">
                  <a:pos x="T4" y="T5"/>
                </a:cxn>
                <a:cxn ang="0">
                  <a:pos x="T6" y="T7"/>
                </a:cxn>
                <a:cxn ang="0">
                  <a:pos x="T8" y="T9"/>
                </a:cxn>
              </a:cxnLst>
              <a:rect l="0" t="0" r="r" b="b"/>
              <a:pathLst>
                <a:path w="5142" h="4437">
                  <a:moveTo>
                    <a:pt x="5142" y="2969"/>
                  </a:moveTo>
                  <a:lnTo>
                    <a:pt x="0" y="0"/>
                  </a:lnTo>
                  <a:lnTo>
                    <a:pt x="0" y="2942"/>
                  </a:lnTo>
                  <a:lnTo>
                    <a:pt x="2598" y="4437"/>
                  </a:lnTo>
                  <a:lnTo>
                    <a:pt x="5142" y="2969"/>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11">
              <a:extLst>
                <a:ext uri="{FF2B5EF4-FFF2-40B4-BE49-F238E27FC236}">
                  <a16:creationId xmlns:a16="http://schemas.microsoft.com/office/drawing/2014/main" id="{E5EEC020-72D6-B445-89AE-724B5DC0946F}"/>
                </a:ext>
              </a:extLst>
            </p:cNvPr>
            <p:cNvSpPr>
              <a:spLocks/>
            </p:cNvSpPr>
            <p:nvPr/>
          </p:nvSpPr>
          <p:spPr bwMode="auto">
            <a:xfrm>
              <a:off x="8462963" y="20638"/>
              <a:ext cx="1857375"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2">
              <a:extLst>
                <a:ext uri="{FF2B5EF4-FFF2-40B4-BE49-F238E27FC236}">
                  <a16:creationId xmlns:a16="http://schemas.microsoft.com/office/drawing/2014/main" id="{FEB1FC50-528C-6647-A979-7C928B2EA4F0}"/>
                </a:ext>
              </a:extLst>
            </p:cNvPr>
            <p:cNvSpPr>
              <a:spLocks/>
            </p:cNvSpPr>
            <p:nvPr/>
          </p:nvSpPr>
          <p:spPr bwMode="auto">
            <a:xfrm>
              <a:off x="9390063" y="1624013"/>
              <a:ext cx="928688" cy="1071563"/>
            </a:xfrm>
            <a:custGeom>
              <a:avLst/>
              <a:gdLst>
                <a:gd name="T0" fmla="*/ 0 w 2571"/>
                <a:gd name="T1" fmla="*/ 2969 h 2969"/>
                <a:gd name="T2" fmla="*/ 2571 w 2571"/>
                <a:gd name="T3" fmla="*/ 1484 h 2969"/>
                <a:gd name="T4" fmla="*/ 0 w 2571"/>
                <a:gd name="T5" fmla="*/ 0 h 2969"/>
                <a:gd name="T6" fmla="*/ 0 w 2571"/>
                <a:gd name="T7" fmla="*/ 2969 h 2969"/>
              </a:gdLst>
              <a:ahLst/>
              <a:cxnLst>
                <a:cxn ang="0">
                  <a:pos x="T0" y="T1"/>
                </a:cxn>
                <a:cxn ang="0">
                  <a:pos x="T2" y="T3"/>
                </a:cxn>
                <a:cxn ang="0">
                  <a:pos x="T4" y="T5"/>
                </a:cxn>
                <a:cxn ang="0">
                  <a:pos x="T6" y="T7"/>
                </a:cxn>
              </a:cxnLst>
              <a:rect l="0" t="0" r="r" b="b"/>
              <a:pathLst>
                <a:path w="2571" h="2969">
                  <a:moveTo>
                    <a:pt x="0" y="2969"/>
                  </a:moveTo>
                  <a:lnTo>
                    <a:pt x="2571"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3" name="Freeform 13">
              <a:extLst>
                <a:ext uri="{FF2B5EF4-FFF2-40B4-BE49-F238E27FC236}">
                  <a16:creationId xmlns:a16="http://schemas.microsoft.com/office/drawing/2014/main" id="{CAFE086B-FD54-9748-8DBE-D248FE09CA03}"/>
                </a:ext>
              </a:extLst>
            </p:cNvPr>
            <p:cNvSpPr>
              <a:spLocks/>
            </p:cNvSpPr>
            <p:nvPr/>
          </p:nvSpPr>
          <p:spPr bwMode="auto">
            <a:xfrm>
              <a:off x="8462963" y="2162175"/>
              <a:ext cx="928688" cy="1069975"/>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4">
              <a:extLst>
                <a:ext uri="{FF2B5EF4-FFF2-40B4-BE49-F238E27FC236}">
                  <a16:creationId xmlns:a16="http://schemas.microsoft.com/office/drawing/2014/main" id="{BE4352E8-9011-7F47-8102-FDDD915F75DD}"/>
                </a:ext>
              </a:extLst>
            </p:cNvPr>
            <p:cNvSpPr>
              <a:spLocks/>
            </p:cNvSpPr>
            <p:nvPr/>
          </p:nvSpPr>
          <p:spPr bwMode="auto">
            <a:xfrm>
              <a:off x="8462963" y="1090613"/>
              <a:ext cx="928688" cy="1071563"/>
            </a:xfrm>
            <a:custGeom>
              <a:avLst/>
              <a:gdLst>
                <a:gd name="T0" fmla="*/ 2571 w 2571"/>
                <a:gd name="T1" fmla="*/ 1485 h 2969"/>
                <a:gd name="T2" fmla="*/ 0 w 2571"/>
                <a:gd name="T3" fmla="*/ 0 h 2969"/>
                <a:gd name="T4" fmla="*/ 0 w 2571"/>
                <a:gd name="T5" fmla="*/ 2969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0"/>
                  </a:lnTo>
                  <a:lnTo>
                    <a:pt x="0" y="2969"/>
                  </a:lnTo>
                  <a:lnTo>
                    <a:pt x="2571"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5">
              <a:extLst>
                <a:ext uri="{FF2B5EF4-FFF2-40B4-BE49-F238E27FC236}">
                  <a16:creationId xmlns:a16="http://schemas.microsoft.com/office/drawing/2014/main" id="{63A782DA-AE28-8C49-A566-88F5A3CFAFEE}"/>
                </a:ext>
              </a:extLst>
            </p:cNvPr>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16">
              <a:extLst>
                <a:ext uri="{FF2B5EF4-FFF2-40B4-BE49-F238E27FC236}">
                  <a16:creationId xmlns:a16="http://schemas.microsoft.com/office/drawing/2014/main" id="{F4BF9D73-8DAC-8040-9E2A-00E5C19D64AE}"/>
                </a:ext>
              </a:extLst>
            </p:cNvPr>
            <p:cNvSpPr>
              <a:spLocks/>
            </p:cNvSpPr>
            <p:nvPr/>
          </p:nvSpPr>
          <p:spPr bwMode="auto">
            <a:xfrm>
              <a:off x="5686425" y="1090613"/>
              <a:ext cx="920750" cy="1058863"/>
            </a:xfrm>
            <a:custGeom>
              <a:avLst/>
              <a:gdLst>
                <a:gd name="T0" fmla="*/ 2547 w 2547"/>
                <a:gd name="T1" fmla="*/ 2937 h 2937"/>
                <a:gd name="T2" fmla="*/ 2547 w 2547"/>
                <a:gd name="T3" fmla="*/ 0 h 2937"/>
                <a:gd name="T4" fmla="*/ 0 w 2547"/>
                <a:gd name="T5" fmla="*/ 1471 h 2937"/>
                <a:gd name="T6" fmla="*/ 2547 w 2547"/>
                <a:gd name="T7" fmla="*/ 2937 h 2937"/>
              </a:gdLst>
              <a:ahLst/>
              <a:cxnLst>
                <a:cxn ang="0">
                  <a:pos x="T0" y="T1"/>
                </a:cxn>
                <a:cxn ang="0">
                  <a:pos x="T2" y="T3"/>
                </a:cxn>
                <a:cxn ang="0">
                  <a:pos x="T4" y="T5"/>
                </a:cxn>
                <a:cxn ang="0">
                  <a:pos x="T6" y="T7"/>
                </a:cxn>
              </a:cxnLst>
              <a:rect l="0" t="0" r="r" b="b"/>
              <a:pathLst>
                <a:path w="2547" h="2937">
                  <a:moveTo>
                    <a:pt x="2547" y="2937"/>
                  </a:moveTo>
                  <a:lnTo>
                    <a:pt x="2547" y="0"/>
                  </a:lnTo>
                  <a:lnTo>
                    <a:pt x="0" y="1471"/>
                  </a:lnTo>
                  <a:lnTo>
                    <a:pt x="2547" y="29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7" name="Freeform 17">
              <a:extLst>
                <a:ext uri="{FF2B5EF4-FFF2-40B4-BE49-F238E27FC236}">
                  <a16:creationId xmlns:a16="http://schemas.microsoft.com/office/drawing/2014/main" id="{54DFD370-3F07-5546-A367-4490CBAF6EE8}"/>
                </a:ext>
              </a:extLst>
            </p:cNvPr>
            <p:cNvSpPr>
              <a:spLocks/>
            </p:cNvSpPr>
            <p:nvPr/>
          </p:nvSpPr>
          <p:spPr bwMode="auto">
            <a:xfrm>
              <a:off x="8462963" y="1624013"/>
              <a:ext cx="928688" cy="1071563"/>
            </a:xfrm>
            <a:custGeom>
              <a:avLst/>
              <a:gdLst>
                <a:gd name="T0" fmla="*/ 0 w 2571"/>
                <a:gd name="T1" fmla="*/ 1484 h 2969"/>
                <a:gd name="T2" fmla="*/ 2571 w 2571"/>
                <a:gd name="T3" fmla="*/ 2969 h 2969"/>
                <a:gd name="T4" fmla="*/ 2571 w 2571"/>
                <a:gd name="T5" fmla="*/ 0 h 2969"/>
                <a:gd name="T6" fmla="*/ 0 w 2571"/>
                <a:gd name="T7" fmla="*/ 1484 h 2969"/>
              </a:gdLst>
              <a:ahLst/>
              <a:cxnLst>
                <a:cxn ang="0">
                  <a:pos x="T0" y="T1"/>
                </a:cxn>
                <a:cxn ang="0">
                  <a:pos x="T2" y="T3"/>
                </a:cxn>
                <a:cxn ang="0">
                  <a:pos x="T4" y="T5"/>
                </a:cxn>
                <a:cxn ang="0">
                  <a:pos x="T6" y="T7"/>
                </a:cxn>
              </a:cxnLst>
              <a:rect l="0" t="0" r="r" b="b"/>
              <a:pathLst>
                <a:path w="2571" h="2969">
                  <a:moveTo>
                    <a:pt x="0" y="1484"/>
                  </a:moveTo>
                  <a:lnTo>
                    <a:pt x="2571" y="2969"/>
                  </a:lnTo>
                  <a:lnTo>
                    <a:pt x="2571"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8" name="Freeform 18">
              <a:extLst>
                <a:ext uri="{FF2B5EF4-FFF2-40B4-BE49-F238E27FC236}">
                  <a16:creationId xmlns:a16="http://schemas.microsoft.com/office/drawing/2014/main" id="{394C31D8-3669-384F-A974-995BA3E65A47}"/>
                </a:ext>
              </a:extLst>
            </p:cNvPr>
            <p:cNvSpPr>
              <a:spLocks/>
            </p:cNvSpPr>
            <p:nvPr/>
          </p:nvSpPr>
          <p:spPr bwMode="auto">
            <a:xfrm>
              <a:off x="9393238" y="1090613"/>
              <a:ext cx="927100" cy="1071563"/>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19">
              <a:extLst>
                <a:ext uri="{FF2B5EF4-FFF2-40B4-BE49-F238E27FC236}">
                  <a16:creationId xmlns:a16="http://schemas.microsoft.com/office/drawing/2014/main" id="{AFC70EB2-8F51-B346-8171-C83405EB0C01}"/>
                </a:ext>
              </a:extLst>
            </p:cNvPr>
            <p:cNvSpPr>
              <a:spLocks/>
            </p:cNvSpPr>
            <p:nvPr/>
          </p:nvSpPr>
          <p:spPr bwMode="auto">
            <a:xfrm>
              <a:off x="9393238" y="2162175"/>
              <a:ext cx="927100" cy="1069975"/>
            </a:xfrm>
            <a:custGeom>
              <a:avLst/>
              <a:gdLst>
                <a:gd name="T0" fmla="*/ 0 w 2571"/>
                <a:gd name="T1" fmla="*/ 1485 h 2969"/>
                <a:gd name="T2" fmla="*/ 2571 w 2571"/>
                <a:gd name="T3" fmla="*/ 2969 h 2969"/>
                <a:gd name="T4" fmla="*/ 2571 w 2571"/>
                <a:gd name="T5" fmla="*/ 0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2969"/>
                  </a:lnTo>
                  <a:lnTo>
                    <a:pt x="2571"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0" name="Freeform 20">
              <a:extLst>
                <a:ext uri="{FF2B5EF4-FFF2-40B4-BE49-F238E27FC236}">
                  <a16:creationId xmlns:a16="http://schemas.microsoft.com/office/drawing/2014/main" id="{B0F794E1-AA9D-9F41-A244-2AE295FF2C0F}"/>
                </a:ext>
              </a:extLst>
            </p:cNvPr>
            <p:cNvSpPr>
              <a:spLocks/>
            </p:cNvSpPr>
            <p:nvPr/>
          </p:nvSpPr>
          <p:spPr bwMode="auto">
            <a:xfrm>
              <a:off x="10323513" y="37703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1" name="Freeform 29">
              <a:extLst>
                <a:ext uri="{FF2B5EF4-FFF2-40B4-BE49-F238E27FC236}">
                  <a16:creationId xmlns:a16="http://schemas.microsoft.com/office/drawing/2014/main" id="{948AF958-DAC0-3546-8AA7-CAC8DB361117}"/>
                </a:ext>
              </a:extLst>
            </p:cNvPr>
            <p:cNvSpPr>
              <a:spLocks/>
            </p:cNvSpPr>
            <p:nvPr/>
          </p:nvSpPr>
          <p:spPr bwMode="auto">
            <a:xfrm>
              <a:off x="10321925" y="20638"/>
              <a:ext cx="1855788" cy="2141538"/>
            </a:xfrm>
            <a:custGeom>
              <a:avLst/>
              <a:gdLst>
                <a:gd name="T0" fmla="*/ 0 w 5143"/>
                <a:gd name="T1" fmla="*/ 5938 h 5938"/>
                <a:gd name="T2" fmla="*/ 5143 w 5143"/>
                <a:gd name="T3" fmla="*/ 2969 h 5938"/>
                <a:gd name="T4" fmla="*/ 0 w 5143"/>
                <a:gd name="T5" fmla="*/ 0 h 5938"/>
                <a:gd name="T6" fmla="*/ 0 w 5143"/>
                <a:gd name="T7" fmla="*/ 5938 h 5938"/>
              </a:gdLst>
              <a:ahLst/>
              <a:cxnLst>
                <a:cxn ang="0">
                  <a:pos x="T0" y="T1"/>
                </a:cxn>
                <a:cxn ang="0">
                  <a:pos x="T2" y="T3"/>
                </a:cxn>
                <a:cxn ang="0">
                  <a:pos x="T4" y="T5"/>
                </a:cxn>
                <a:cxn ang="0">
                  <a:pos x="T6" y="T7"/>
                </a:cxn>
              </a:cxnLst>
              <a:rect l="0" t="0" r="r" b="b"/>
              <a:pathLst>
                <a:path w="5143" h="5938">
                  <a:moveTo>
                    <a:pt x="0" y="5938"/>
                  </a:moveTo>
                  <a:lnTo>
                    <a:pt x="5143" y="2969"/>
                  </a:lnTo>
                  <a:lnTo>
                    <a:pt x="0" y="0"/>
                  </a:lnTo>
                  <a:lnTo>
                    <a:pt x="0" y="5938"/>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30">
              <a:extLst>
                <a:ext uri="{FF2B5EF4-FFF2-40B4-BE49-F238E27FC236}">
                  <a16:creationId xmlns:a16="http://schemas.microsoft.com/office/drawing/2014/main" id="{23472998-1F2E-6646-A1D8-D76087F30592}"/>
                </a:ext>
              </a:extLst>
            </p:cNvPr>
            <p:cNvSpPr>
              <a:spLocks/>
            </p:cNvSpPr>
            <p:nvPr/>
          </p:nvSpPr>
          <p:spPr bwMode="auto">
            <a:xfrm>
              <a:off x="11249025" y="1624013"/>
              <a:ext cx="928688" cy="1071563"/>
            </a:xfrm>
            <a:custGeom>
              <a:avLst/>
              <a:gdLst>
                <a:gd name="T0" fmla="*/ 0 w 2572"/>
                <a:gd name="T1" fmla="*/ 2969 h 2969"/>
                <a:gd name="T2" fmla="*/ 2572 w 2572"/>
                <a:gd name="T3" fmla="*/ 1484 h 2969"/>
                <a:gd name="T4" fmla="*/ 0 w 2572"/>
                <a:gd name="T5" fmla="*/ 0 h 2969"/>
                <a:gd name="T6" fmla="*/ 0 w 2572"/>
                <a:gd name="T7" fmla="*/ 2969 h 2969"/>
              </a:gdLst>
              <a:ahLst/>
              <a:cxnLst>
                <a:cxn ang="0">
                  <a:pos x="T0" y="T1"/>
                </a:cxn>
                <a:cxn ang="0">
                  <a:pos x="T2" y="T3"/>
                </a:cxn>
                <a:cxn ang="0">
                  <a:pos x="T4" y="T5"/>
                </a:cxn>
                <a:cxn ang="0">
                  <a:pos x="T6" y="T7"/>
                </a:cxn>
              </a:cxnLst>
              <a:rect l="0" t="0" r="r" b="b"/>
              <a:pathLst>
                <a:path w="2572" h="2969">
                  <a:moveTo>
                    <a:pt x="0" y="2969"/>
                  </a:moveTo>
                  <a:lnTo>
                    <a:pt x="2572" y="1484"/>
                  </a:lnTo>
                  <a:lnTo>
                    <a:pt x="0" y="0"/>
                  </a:lnTo>
                  <a:lnTo>
                    <a:pt x="0" y="2969"/>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31">
              <a:extLst>
                <a:ext uri="{FF2B5EF4-FFF2-40B4-BE49-F238E27FC236}">
                  <a16:creationId xmlns:a16="http://schemas.microsoft.com/office/drawing/2014/main" id="{9E63DCF1-D232-714A-AAF3-F177CE77A62A}"/>
                </a:ext>
              </a:extLst>
            </p:cNvPr>
            <p:cNvSpPr>
              <a:spLocks/>
            </p:cNvSpPr>
            <p:nvPr/>
          </p:nvSpPr>
          <p:spPr bwMode="auto">
            <a:xfrm>
              <a:off x="10321925" y="2162175"/>
              <a:ext cx="928688" cy="1069975"/>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32">
              <a:extLst>
                <a:ext uri="{FF2B5EF4-FFF2-40B4-BE49-F238E27FC236}">
                  <a16:creationId xmlns:a16="http://schemas.microsoft.com/office/drawing/2014/main" id="{2FE3AC00-8903-0C44-A148-47F8BD2A5559}"/>
                </a:ext>
              </a:extLst>
            </p:cNvPr>
            <p:cNvSpPr>
              <a:spLocks/>
            </p:cNvSpPr>
            <p:nvPr/>
          </p:nvSpPr>
          <p:spPr bwMode="auto">
            <a:xfrm>
              <a:off x="10321925" y="1090613"/>
              <a:ext cx="928688" cy="1071563"/>
            </a:xfrm>
            <a:custGeom>
              <a:avLst/>
              <a:gdLst>
                <a:gd name="T0" fmla="*/ 2572 w 2572"/>
                <a:gd name="T1" fmla="*/ 1485 h 2969"/>
                <a:gd name="T2" fmla="*/ 0 w 2572"/>
                <a:gd name="T3" fmla="*/ 0 h 2969"/>
                <a:gd name="T4" fmla="*/ 0 w 2572"/>
                <a:gd name="T5" fmla="*/ 2969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0"/>
                  </a:lnTo>
                  <a:lnTo>
                    <a:pt x="0" y="2969"/>
                  </a:lnTo>
                  <a:lnTo>
                    <a:pt x="2572" y="1485"/>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33">
              <a:extLst>
                <a:ext uri="{FF2B5EF4-FFF2-40B4-BE49-F238E27FC236}">
                  <a16:creationId xmlns:a16="http://schemas.microsoft.com/office/drawing/2014/main" id="{C1A466B0-083E-4145-ADE4-0AA1B4D17F8C}"/>
                </a:ext>
              </a:extLst>
            </p:cNvPr>
            <p:cNvSpPr>
              <a:spLocks/>
            </p:cNvSpPr>
            <p:nvPr/>
          </p:nvSpPr>
          <p:spPr bwMode="auto">
            <a:xfrm>
              <a:off x="11249025" y="1090613"/>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34">
              <a:extLst>
                <a:ext uri="{FF2B5EF4-FFF2-40B4-BE49-F238E27FC236}">
                  <a16:creationId xmlns:a16="http://schemas.microsoft.com/office/drawing/2014/main" id="{B9AD58F6-BE6D-3042-8FBD-B1BAF578488E}"/>
                </a:ext>
              </a:extLst>
            </p:cNvPr>
            <p:cNvSpPr>
              <a:spLocks/>
            </p:cNvSpPr>
            <p:nvPr/>
          </p:nvSpPr>
          <p:spPr bwMode="auto">
            <a:xfrm>
              <a:off x="11249025" y="2162175"/>
              <a:ext cx="928688" cy="1069975"/>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5">
              <a:extLst>
                <a:ext uri="{FF2B5EF4-FFF2-40B4-BE49-F238E27FC236}">
                  <a16:creationId xmlns:a16="http://schemas.microsoft.com/office/drawing/2014/main" id="{F0882E71-07F5-8D42-9FA1-44C2B0BD6247}"/>
                </a:ext>
              </a:extLst>
            </p:cNvPr>
            <p:cNvSpPr>
              <a:spLocks/>
            </p:cNvSpPr>
            <p:nvPr/>
          </p:nvSpPr>
          <p:spPr bwMode="auto">
            <a:xfrm>
              <a:off x="10321925" y="1624013"/>
              <a:ext cx="928688" cy="1071563"/>
            </a:xfrm>
            <a:custGeom>
              <a:avLst/>
              <a:gdLst>
                <a:gd name="T0" fmla="*/ 0 w 2572"/>
                <a:gd name="T1" fmla="*/ 1484 h 2969"/>
                <a:gd name="T2" fmla="*/ 2572 w 2572"/>
                <a:gd name="T3" fmla="*/ 2969 h 2969"/>
                <a:gd name="T4" fmla="*/ 2572 w 2572"/>
                <a:gd name="T5" fmla="*/ 0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2969"/>
                  </a:lnTo>
                  <a:lnTo>
                    <a:pt x="2572" y="0"/>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8" name="Freeform 36">
              <a:extLst>
                <a:ext uri="{FF2B5EF4-FFF2-40B4-BE49-F238E27FC236}">
                  <a16:creationId xmlns:a16="http://schemas.microsoft.com/office/drawing/2014/main" id="{AF98CE4B-2FAB-5D4F-95A6-83E1B661D98A}"/>
                </a:ext>
              </a:extLst>
            </p:cNvPr>
            <p:cNvSpPr>
              <a:spLocks/>
            </p:cNvSpPr>
            <p:nvPr/>
          </p:nvSpPr>
          <p:spPr bwMode="auto">
            <a:xfrm>
              <a:off x="11249025" y="3238500"/>
              <a:ext cx="928688" cy="1071563"/>
            </a:xfrm>
            <a:custGeom>
              <a:avLst/>
              <a:gdLst>
                <a:gd name="T0" fmla="*/ 0 w 2572"/>
                <a:gd name="T1" fmla="*/ 1485 h 2969"/>
                <a:gd name="T2" fmla="*/ 2572 w 2572"/>
                <a:gd name="T3" fmla="*/ 2969 h 2969"/>
                <a:gd name="T4" fmla="*/ 2572 w 2572"/>
                <a:gd name="T5" fmla="*/ 0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2969"/>
                  </a:lnTo>
                  <a:lnTo>
                    <a:pt x="2572" y="0"/>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9" name="Freeform 37">
              <a:extLst>
                <a:ext uri="{FF2B5EF4-FFF2-40B4-BE49-F238E27FC236}">
                  <a16:creationId xmlns:a16="http://schemas.microsoft.com/office/drawing/2014/main" id="{4F53831C-78ED-FE45-BDBE-C19C388B1337}"/>
                </a:ext>
              </a:extLst>
            </p:cNvPr>
            <p:cNvSpPr>
              <a:spLocks/>
            </p:cNvSpPr>
            <p:nvPr/>
          </p:nvSpPr>
          <p:spPr bwMode="auto">
            <a:xfrm>
              <a:off x="10321925" y="2152650"/>
              <a:ext cx="1855788" cy="2143125"/>
            </a:xfrm>
            <a:custGeom>
              <a:avLst/>
              <a:gdLst>
                <a:gd name="T0" fmla="*/ 0 w 5143"/>
                <a:gd name="T1" fmla="*/ 0 h 5938"/>
                <a:gd name="T2" fmla="*/ 5143 w 5143"/>
                <a:gd name="T3" fmla="*/ 2969 h 5938"/>
                <a:gd name="T4" fmla="*/ 0 w 5143"/>
                <a:gd name="T5" fmla="*/ 5938 h 5938"/>
                <a:gd name="T6" fmla="*/ 0 w 5143"/>
                <a:gd name="T7" fmla="*/ 0 h 5938"/>
              </a:gdLst>
              <a:ahLst/>
              <a:cxnLst>
                <a:cxn ang="0">
                  <a:pos x="T0" y="T1"/>
                </a:cxn>
                <a:cxn ang="0">
                  <a:pos x="T2" y="T3"/>
                </a:cxn>
                <a:cxn ang="0">
                  <a:pos x="T4" y="T5"/>
                </a:cxn>
                <a:cxn ang="0">
                  <a:pos x="T6" y="T7"/>
                </a:cxn>
              </a:cxnLst>
              <a:rect l="0" t="0" r="r" b="b"/>
              <a:pathLst>
                <a:path w="5143" h="5938">
                  <a:moveTo>
                    <a:pt x="0" y="0"/>
                  </a:moveTo>
                  <a:lnTo>
                    <a:pt x="5143" y="2969"/>
                  </a:lnTo>
                  <a:lnTo>
                    <a:pt x="0" y="5938"/>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0" name="Freeform 38">
              <a:extLst>
                <a:ext uri="{FF2B5EF4-FFF2-40B4-BE49-F238E27FC236}">
                  <a16:creationId xmlns:a16="http://schemas.microsoft.com/office/drawing/2014/main" id="{C587F1CB-D885-734B-BC6F-6128F6A652D1}"/>
                </a:ext>
              </a:extLst>
            </p:cNvPr>
            <p:cNvSpPr>
              <a:spLocks/>
            </p:cNvSpPr>
            <p:nvPr/>
          </p:nvSpPr>
          <p:spPr bwMode="auto">
            <a:xfrm>
              <a:off x="11249025" y="3762375"/>
              <a:ext cx="928688" cy="1071563"/>
            </a:xfrm>
            <a:custGeom>
              <a:avLst/>
              <a:gdLst>
                <a:gd name="T0" fmla="*/ 0 w 2572"/>
                <a:gd name="T1" fmla="*/ 0 h 2969"/>
                <a:gd name="T2" fmla="*/ 2572 w 2572"/>
                <a:gd name="T3" fmla="*/ 1485 h 2969"/>
                <a:gd name="T4" fmla="*/ 0 w 2572"/>
                <a:gd name="T5" fmla="*/ 2969 h 2969"/>
                <a:gd name="T6" fmla="*/ 0 w 2572"/>
                <a:gd name="T7" fmla="*/ 0 h 2969"/>
              </a:gdLst>
              <a:ahLst/>
              <a:cxnLst>
                <a:cxn ang="0">
                  <a:pos x="T0" y="T1"/>
                </a:cxn>
                <a:cxn ang="0">
                  <a:pos x="T2" y="T3"/>
                </a:cxn>
                <a:cxn ang="0">
                  <a:pos x="T4" y="T5"/>
                </a:cxn>
                <a:cxn ang="0">
                  <a:pos x="T6" y="T7"/>
                </a:cxn>
              </a:cxnLst>
              <a:rect l="0" t="0" r="r" b="b"/>
              <a:pathLst>
                <a:path w="2572" h="2969">
                  <a:moveTo>
                    <a:pt x="0" y="0"/>
                  </a:moveTo>
                  <a:lnTo>
                    <a:pt x="2572" y="1485"/>
                  </a:lnTo>
                  <a:lnTo>
                    <a:pt x="0" y="2969"/>
                  </a:lnTo>
                  <a:lnTo>
                    <a:pt x="0" y="0"/>
                  </a:lnTo>
                  <a:close/>
                </a:path>
              </a:pathLst>
            </a:custGeom>
            <a:solidFill>
              <a:srgbClr val="FA3C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1" name="Freeform 39">
              <a:extLst>
                <a:ext uri="{FF2B5EF4-FFF2-40B4-BE49-F238E27FC236}">
                  <a16:creationId xmlns:a16="http://schemas.microsoft.com/office/drawing/2014/main" id="{04D47C74-9432-5D42-BEC8-24C1E5EF640C}"/>
                </a:ext>
              </a:extLst>
            </p:cNvPr>
            <p:cNvSpPr>
              <a:spLocks/>
            </p:cNvSpPr>
            <p:nvPr/>
          </p:nvSpPr>
          <p:spPr bwMode="auto">
            <a:xfrm>
              <a:off x="10321925" y="2162175"/>
              <a:ext cx="928688" cy="1069975"/>
            </a:xfrm>
            <a:custGeom>
              <a:avLst/>
              <a:gdLst>
                <a:gd name="T0" fmla="*/ 2572 w 2572"/>
                <a:gd name="T1" fmla="*/ 1485 h 2969"/>
                <a:gd name="T2" fmla="*/ 0 w 2572"/>
                <a:gd name="T3" fmla="*/ 2969 h 2969"/>
                <a:gd name="T4" fmla="*/ 0 w 2572"/>
                <a:gd name="T5" fmla="*/ 0 h 2969"/>
                <a:gd name="T6" fmla="*/ 2572 w 2572"/>
                <a:gd name="T7" fmla="*/ 1485 h 2969"/>
              </a:gdLst>
              <a:ahLst/>
              <a:cxnLst>
                <a:cxn ang="0">
                  <a:pos x="T0" y="T1"/>
                </a:cxn>
                <a:cxn ang="0">
                  <a:pos x="T2" y="T3"/>
                </a:cxn>
                <a:cxn ang="0">
                  <a:pos x="T4" y="T5"/>
                </a:cxn>
                <a:cxn ang="0">
                  <a:pos x="T6" y="T7"/>
                </a:cxn>
              </a:cxnLst>
              <a:rect l="0" t="0" r="r" b="b"/>
              <a:pathLst>
                <a:path w="2572" h="2969">
                  <a:moveTo>
                    <a:pt x="2572" y="1485"/>
                  </a:moveTo>
                  <a:lnTo>
                    <a:pt x="0" y="2969"/>
                  </a:lnTo>
                  <a:lnTo>
                    <a:pt x="0" y="0"/>
                  </a:lnTo>
                  <a:lnTo>
                    <a:pt x="2572"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2" name="Freeform 40">
              <a:extLst>
                <a:ext uri="{FF2B5EF4-FFF2-40B4-BE49-F238E27FC236}">
                  <a16:creationId xmlns:a16="http://schemas.microsoft.com/office/drawing/2014/main" id="{06772787-436A-7445-9A98-EDB6C8C68115}"/>
                </a:ext>
              </a:extLst>
            </p:cNvPr>
            <p:cNvSpPr>
              <a:spLocks/>
            </p:cNvSpPr>
            <p:nvPr/>
          </p:nvSpPr>
          <p:spPr bwMode="auto">
            <a:xfrm>
              <a:off x="10321925" y="1616075"/>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3" name="Freeform 41">
              <a:extLst>
                <a:ext uri="{FF2B5EF4-FFF2-40B4-BE49-F238E27FC236}">
                  <a16:creationId xmlns:a16="http://schemas.microsoft.com/office/drawing/2014/main" id="{680ABF5E-8D38-7F4D-AC21-B9ED932617A1}"/>
                </a:ext>
              </a:extLst>
            </p:cNvPr>
            <p:cNvSpPr>
              <a:spLocks/>
            </p:cNvSpPr>
            <p:nvPr/>
          </p:nvSpPr>
          <p:spPr bwMode="auto">
            <a:xfrm>
              <a:off x="11249025" y="3224213"/>
              <a:ext cx="928688" cy="1071563"/>
            </a:xfrm>
            <a:custGeom>
              <a:avLst/>
              <a:gdLst>
                <a:gd name="T0" fmla="*/ 0 w 2572"/>
                <a:gd name="T1" fmla="*/ 1484 h 2969"/>
                <a:gd name="T2" fmla="*/ 2572 w 2572"/>
                <a:gd name="T3" fmla="*/ 0 h 2969"/>
                <a:gd name="T4" fmla="*/ 2572 w 2572"/>
                <a:gd name="T5" fmla="*/ 2969 h 2969"/>
                <a:gd name="T6" fmla="*/ 0 w 2572"/>
                <a:gd name="T7" fmla="*/ 1484 h 2969"/>
              </a:gdLst>
              <a:ahLst/>
              <a:cxnLst>
                <a:cxn ang="0">
                  <a:pos x="T0" y="T1"/>
                </a:cxn>
                <a:cxn ang="0">
                  <a:pos x="T2" y="T3"/>
                </a:cxn>
                <a:cxn ang="0">
                  <a:pos x="T4" y="T5"/>
                </a:cxn>
                <a:cxn ang="0">
                  <a:pos x="T6" y="T7"/>
                </a:cxn>
              </a:cxnLst>
              <a:rect l="0" t="0" r="r" b="b"/>
              <a:pathLst>
                <a:path w="2572" h="2969">
                  <a:moveTo>
                    <a:pt x="0" y="1484"/>
                  </a:moveTo>
                  <a:lnTo>
                    <a:pt x="2572" y="0"/>
                  </a:lnTo>
                  <a:lnTo>
                    <a:pt x="2572" y="2969"/>
                  </a:lnTo>
                  <a:lnTo>
                    <a:pt x="0" y="14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4" name="Freeform 42">
              <a:extLst>
                <a:ext uri="{FF2B5EF4-FFF2-40B4-BE49-F238E27FC236}">
                  <a16:creationId xmlns:a16="http://schemas.microsoft.com/office/drawing/2014/main" id="{153F2C28-77F2-C949-BA16-64ACC43EE20A}"/>
                </a:ext>
              </a:extLst>
            </p:cNvPr>
            <p:cNvSpPr>
              <a:spLocks/>
            </p:cNvSpPr>
            <p:nvPr/>
          </p:nvSpPr>
          <p:spPr bwMode="auto">
            <a:xfrm>
              <a:off x="11249025" y="2147888"/>
              <a:ext cx="928688" cy="1071563"/>
            </a:xfrm>
            <a:custGeom>
              <a:avLst/>
              <a:gdLst>
                <a:gd name="T0" fmla="*/ 0 w 2572"/>
                <a:gd name="T1" fmla="*/ 1485 h 2969"/>
                <a:gd name="T2" fmla="*/ 2572 w 2572"/>
                <a:gd name="T3" fmla="*/ 0 h 2969"/>
                <a:gd name="T4" fmla="*/ 2572 w 2572"/>
                <a:gd name="T5" fmla="*/ 2969 h 2969"/>
                <a:gd name="T6" fmla="*/ 0 w 2572"/>
                <a:gd name="T7" fmla="*/ 1485 h 2969"/>
              </a:gdLst>
              <a:ahLst/>
              <a:cxnLst>
                <a:cxn ang="0">
                  <a:pos x="T0" y="T1"/>
                </a:cxn>
                <a:cxn ang="0">
                  <a:pos x="T2" y="T3"/>
                </a:cxn>
                <a:cxn ang="0">
                  <a:pos x="T4" y="T5"/>
                </a:cxn>
                <a:cxn ang="0">
                  <a:pos x="T6" y="T7"/>
                </a:cxn>
              </a:cxnLst>
              <a:rect l="0" t="0" r="r" b="b"/>
              <a:pathLst>
                <a:path w="2572" h="2969">
                  <a:moveTo>
                    <a:pt x="0" y="1485"/>
                  </a:moveTo>
                  <a:lnTo>
                    <a:pt x="2572" y="0"/>
                  </a:lnTo>
                  <a:lnTo>
                    <a:pt x="2572"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5" name="Freeform 43">
              <a:extLst>
                <a:ext uri="{FF2B5EF4-FFF2-40B4-BE49-F238E27FC236}">
                  <a16:creationId xmlns:a16="http://schemas.microsoft.com/office/drawing/2014/main" id="{D0A6C7FF-2FF6-3849-A572-37861B2C7F5C}"/>
                </a:ext>
              </a:extLst>
            </p:cNvPr>
            <p:cNvSpPr>
              <a:spLocks/>
            </p:cNvSpPr>
            <p:nvPr/>
          </p:nvSpPr>
          <p:spPr bwMode="auto">
            <a:xfrm>
              <a:off x="9391650" y="2147888"/>
              <a:ext cx="928688" cy="1071563"/>
            </a:xfrm>
            <a:custGeom>
              <a:avLst/>
              <a:gdLst>
                <a:gd name="T0" fmla="*/ 0 w 2571"/>
                <a:gd name="T1" fmla="*/ 1485 h 2969"/>
                <a:gd name="T2" fmla="*/ 2571 w 2571"/>
                <a:gd name="T3" fmla="*/ 0 h 2969"/>
                <a:gd name="T4" fmla="*/ 2571 w 2571"/>
                <a:gd name="T5" fmla="*/ 2969 h 2969"/>
                <a:gd name="T6" fmla="*/ 0 w 2571"/>
                <a:gd name="T7" fmla="*/ 1485 h 2969"/>
              </a:gdLst>
              <a:ahLst/>
              <a:cxnLst>
                <a:cxn ang="0">
                  <a:pos x="T0" y="T1"/>
                </a:cxn>
                <a:cxn ang="0">
                  <a:pos x="T2" y="T3"/>
                </a:cxn>
                <a:cxn ang="0">
                  <a:pos x="T4" y="T5"/>
                </a:cxn>
                <a:cxn ang="0">
                  <a:pos x="T6" y="T7"/>
                </a:cxn>
              </a:cxnLst>
              <a:rect l="0" t="0" r="r" b="b"/>
              <a:pathLst>
                <a:path w="2571" h="2969">
                  <a:moveTo>
                    <a:pt x="0" y="1485"/>
                  </a:moveTo>
                  <a:lnTo>
                    <a:pt x="2571" y="0"/>
                  </a:lnTo>
                  <a:lnTo>
                    <a:pt x="2571" y="2969"/>
                  </a:lnTo>
                  <a:lnTo>
                    <a:pt x="0" y="148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6" name="Freeform 46">
              <a:extLst>
                <a:ext uri="{FF2B5EF4-FFF2-40B4-BE49-F238E27FC236}">
                  <a16:creationId xmlns:a16="http://schemas.microsoft.com/office/drawing/2014/main" id="{9125859F-2FCD-F140-951D-275A6D0BA015}"/>
                </a:ext>
              </a:extLst>
            </p:cNvPr>
            <p:cNvSpPr>
              <a:spLocks/>
            </p:cNvSpPr>
            <p:nvPr/>
          </p:nvSpPr>
          <p:spPr bwMode="auto">
            <a:xfrm>
              <a:off x="6616700" y="1625600"/>
              <a:ext cx="917575" cy="1057275"/>
            </a:xfrm>
            <a:custGeom>
              <a:avLst/>
              <a:gdLst>
                <a:gd name="T0" fmla="*/ 2542 w 2542"/>
                <a:gd name="T1" fmla="*/ 2930 h 2930"/>
                <a:gd name="T2" fmla="*/ 2542 w 2542"/>
                <a:gd name="T3" fmla="*/ 0 h 2930"/>
                <a:gd name="T4" fmla="*/ 0 w 2542"/>
                <a:gd name="T5" fmla="*/ 1467 h 2930"/>
                <a:gd name="T6" fmla="*/ 2542 w 2542"/>
                <a:gd name="T7" fmla="*/ 2930 h 2930"/>
              </a:gdLst>
              <a:ahLst/>
              <a:cxnLst>
                <a:cxn ang="0">
                  <a:pos x="T0" y="T1"/>
                </a:cxn>
                <a:cxn ang="0">
                  <a:pos x="T2" y="T3"/>
                </a:cxn>
                <a:cxn ang="0">
                  <a:pos x="T4" y="T5"/>
                </a:cxn>
                <a:cxn ang="0">
                  <a:pos x="T6" y="T7"/>
                </a:cxn>
              </a:cxnLst>
              <a:rect l="0" t="0" r="r" b="b"/>
              <a:pathLst>
                <a:path w="2542" h="2930">
                  <a:moveTo>
                    <a:pt x="2542" y="2930"/>
                  </a:moveTo>
                  <a:lnTo>
                    <a:pt x="2542" y="0"/>
                  </a:lnTo>
                  <a:lnTo>
                    <a:pt x="0" y="1467"/>
                  </a:lnTo>
                  <a:lnTo>
                    <a:pt x="2542" y="29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7" name="Freeform 47">
              <a:extLst>
                <a:ext uri="{FF2B5EF4-FFF2-40B4-BE49-F238E27FC236}">
                  <a16:creationId xmlns:a16="http://schemas.microsoft.com/office/drawing/2014/main" id="{B53325F1-B9A6-6A4C-B59A-161A48548FBF}"/>
                </a:ext>
              </a:extLst>
            </p:cNvPr>
            <p:cNvSpPr>
              <a:spLocks/>
            </p:cNvSpPr>
            <p:nvPr/>
          </p:nvSpPr>
          <p:spPr bwMode="auto">
            <a:xfrm>
              <a:off x="7545388" y="2162175"/>
              <a:ext cx="917575" cy="1055688"/>
            </a:xfrm>
            <a:custGeom>
              <a:avLst/>
              <a:gdLst>
                <a:gd name="T0" fmla="*/ 2538 w 2538"/>
                <a:gd name="T1" fmla="*/ 2926 h 2926"/>
                <a:gd name="T2" fmla="*/ 2538 w 2538"/>
                <a:gd name="T3" fmla="*/ 0 h 2926"/>
                <a:gd name="T4" fmla="*/ 0 w 2538"/>
                <a:gd name="T5" fmla="*/ 1465 h 2926"/>
                <a:gd name="T6" fmla="*/ 2538 w 2538"/>
                <a:gd name="T7" fmla="*/ 2926 h 2926"/>
              </a:gdLst>
              <a:ahLst/>
              <a:cxnLst>
                <a:cxn ang="0">
                  <a:pos x="T0" y="T1"/>
                </a:cxn>
                <a:cxn ang="0">
                  <a:pos x="T2" y="T3"/>
                </a:cxn>
                <a:cxn ang="0">
                  <a:pos x="T4" y="T5"/>
                </a:cxn>
                <a:cxn ang="0">
                  <a:pos x="T6" y="T7"/>
                </a:cxn>
              </a:cxnLst>
              <a:rect l="0" t="0" r="r" b="b"/>
              <a:pathLst>
                <a:path w="2538" h="2926">
                  <a:moveTo>
                    <a:pt x="2538" y="2926"/>
                  </a:moveTo>
                  <a:lnTo>
                    <a:pt x="2538" y="0"/>
                  </a:lnTo>
                  <a:lnTo>
                    <a:pt x="0" y="1465"/>
                  </a:lnTo>
                  <a:lnTo>
                    <a:pt x="2538" y="29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8" name="Freeform 22">
              <a:extLst>
                <a:ext uri="{FF2B5EF4-FFF2-40B4-BE49-F238E27FC236}">
                  <a16:creationId xmlns:a16="http://schemas.microsoft.com/office/drawing/2014/main" id="{3F918EAB-2DC2-6D49-84E2-0FB99638E11A}"/>
                </a:ext>
              </a:extLst>
            </p:cNvPr>
            <p:cNvSpPr>
              <a:spLocks/>
            </p:cNvSpPr>
            <p:nvPr/>
          </p:nvSpPr>
          <p:spPr bwMode="auto">
            <a:xfrm>
              <a:off x="8462964" y="2161640"/>
              <a:ext cx="1855788" cy="1602005"/>
            </a:xfrm>
            <a:custGeom>
              <a:avLst/>
              <a:gdLst>
                <a:gd name="T0" fmla="*/ 0 w 5143"/>
                <a:gd name="T1" fmla="*/ 0 h 4442"/>
                <a:gd name="T2" fmla="*/ 5143 w 5143"/>
                <a:gd name="T3" fmla="*/ 2969 h 4442"/>
                <a:gd name="T4" fmla="*/ 2591 w 5143"/>
                <a:gd name="T5" fmla="*/ 4442 h 4442"/>
                <a:gd name="T6" fmla="*/ 0 w 5143"/>
                <a:gd name="T7" fmla="*/ 2951 h 4442"/>
                <a:gd name="T8" fmla="*/ 0 w 5143"/>
                <a:gd name="T9" fmla="*/ 0 h 4442"/>
              </a:gdLst>
              <a:ahLst/>
              <a:cxnLst>
                <a:cxn ang="0">
                  <a:pos x="T0" y="T1"/>
                </a:cxn>
                <a:cxn ang="0">
                  <a:pos x="T2" y="T3"/>
                </a:cxn>
                <a:cxn ang="0">
                  <a:pos x="T4" y="T5"/>
                </a:cxn>
                <a:cxn ang="0">
                  <a:pos x="T6" y="T7"/>
                </a:cxn>
                <a:cxn ang="0">
                  <a:pos x="T8" y="T9"/>
                </a:cxn>
              </a:cxnLst>
              <a:rect l="0" t="0" r="r" b="b"/>
              <a:pathLst>
                <a:path w="5143" h="4442">
                  <a:moveTo>
                    <a:pt x="0" y="0"/>
                  </a:moveTo>
                  <a:lnTo>
                    <a:pt x="5143" y="2969"/>
                  </a:lnTo>
                  <a:lnTo>
                    <a:pt x="2591" y="4442"/>
                  </a:lnTo>
                  <a:lnTo>
                    <a:pt x="0" y="2951"/>
                  </a:lnTo>
                  <a:lnTo>
                    <a:pt x="0" y="0"/>
                  </a:lnTo>
                  <a:close/>
                </a:path>
              </a:pathLst>
            </a:custGeom>
            <a:solidFill>
              <a:srgbClr val="1E2D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23">
              <a:extLst>
                <a:ext uri="{FF2B5EF4-FFF2-40B4-BE49-F238E27FC236}">
                  <a16:creationId xmlns:a16="http://schemas.microsoft.com/office/drawing/2014/main" id="{A17E6794-C432-6546-8BC4-C96CF59551F1}"/>
                </a:ext>
              </a:extLst>
            </p:cNvPr>
            <p:cNvSpPr>
              <a:spLocks/>
            </p:cNvSpPr>
            <p:nvPr/>
          </p:nvSpPr>
          <p:spPr bwMode="auto">
            <a:xfrm>
              <a:off x="8462963" y="2162175"/>
              <a:ext cx="928688" cy="1069975"/>
            </a:xfrm>
            <a:custGeom>
              <a:avLst/>
              <a:gdLst>
                <a:gd name="T0" fmla="*/ 2571 w 2571"/>
                <a:gd name="T1" fmla="*/ 1485 h 2969"/>
                <a:gd name="T2" fmla="*/ 0 w 2571"/>
                <a:gd name="T3" fmla="*/ 2969 h 2969"/>
                <a:gd name="T4" fmla="*/ 0 w 2571"/>
                <a:gd name="T5" fmla="*/ 0 h 2969"/>
                <a:gd name="T6" fmla="*/ 2571 w 2571"/>
                <a:gd name="T7" fmla="*/ 1485 h 2969"/>
              </a:gdLst>
              <a:ahLst/>
              <a:cxnLst>
                <a:cxn ang="0">
                  <a:pos x="T0" y="T1"/>
                </a:cxn>
                <a:cxn ang="0">
                  <a:pos x="T2" y="T3"/>
                </a:cxn>
                <a:cxn ang="0">
                  <a:pos x="T4" y="T5"/>
                </a:cxn>
                <a:cxn ang="0">
                  <a:pos x="T6" y="T7"/>
                </a:cxn>
              </a:cxnLst>
              <a:rect l="0" t="0" r="r" b="b"/>
              <a:pathLst>
                <a:path w="2571" h="2969">
                  <a:moveTo>
                    <a:pt x="2571" y="1485"/>
                  </a:moveTo>
                  <a:lnTo>
                    <a:pt x="0" y="2969"/>
                  </a:lnTo>
                  <a:lnTo>
                    <a:pt x="0" y="0"/>
                  </a:lnTo>
                  <a:lnTo>
                    <a:pt x="2571" y="1485"/>
                  </a:lnTo>
                  <a:close/>
                </a:path>
              </a:pathLst>
            </a:custGeom>
            <a:solidFill>
              <a:srgbClr val="230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1" name="Right Triangle 7">
            <a:extLst>
              <a:ext uri="{FF2B5EF4-FFF2-40B4-BE49-F238E27FC236}">
                <a16:creationId xmlns:a16="http://schemas.microsoft.com/office/drawing/2014/main" id="{092F29F6-04FE-C54D-BEAC-B9476E6FDD37}"/>
              </a:ext>
            </a:extLst>
          </p:cNvPr>
          <p:cNvSpPr/>
          <p:nvPr/>
        </p:nvSpPr>
        <p:spPr>
          <a:xfrm>
            <a:off x="-7948" y="1469985"/>
            <a:ext cx="9412777" cy="5371986"/>
          </a:xfrm>
          <a:prstGeom prst="rtTriangle">
            <a:avLst/>
          </a:prstGeom>
          <a:solidFill>
            <a:srgbClr val="EBF5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
        <p:nvSpPr>
          <p:cNvPr id="50" name="Title 1">
            <a:extLst>
              <a:ext uri="{FF2B5EF4-FFF2-40B4-BE49-F238E27FC236}">
                <a16:creationId xmlns:a16="http://schemas.microsoft.com/office/drawing/2014/main" id="{F78615F6-9E41-9843-9186-3668E98CC9EA}"/>
              </a:ext>
            </a:extLst>
          </p:cNvPr>
          <p:cNvSpPr txBox="1">
            <a:spLocks/>
          </p:cNvSpPr>
          <p:nvPr/>
        </p:nvSpPr>
        <p:spPr>
          <a:xfrm>
            <a:off x="1325304" y="4888465"/>
            <a:ext cx="790042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r>
              <a:rPr lang="uk-UA" altLang="en-US" dirty="0"/>
              <a:t>ДЯКУЄМО ЗА УВАГУ</a:t>
            </a:r>
            <a:r>
              <a:rPr lang="en-US" altLang="en-US" dirty="0"/>
              <a:t>!</a:t>
            </a:r>
          </a:p>
        </p:txBody>
      </p:sp>
    </p:spTree>
    <p:extLst>
      <p:ext uri="{BB962C8B-B14F-4D97-AF65-F5344CB8AC3E}">
        <p14:creationId xmlns:p14="http://schemas.microsoft.com/office/powerpoint/2010/main" val="4102959768"/>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3908A712D7AA418D95BFCC0ECE245F" ma:contentTypeVersion="13" ma:contentTypeDescription="Create a new document." ma:contentTypeScope="" ma:versionID="24b8e75f8b9f498b9319491a85ae649b">
  <xsd:schema xmlns:xsd="http://www.w3.org/2001/XMLSchema" xmlns:xs="http://www.w3.org/2001/XMLSchema" xmlns:p="http://schemas.microsoft.com/office/2006/metadata/properties" xmlns:ns2="18f9ac08-cad0-4069-9cc9-ad6597f5f3a5" xmlns:ns3="8f68b5b3-e33a-4795-8620-9e287973ee67" targetNamespace="http://schemas.microsoft.com/office/2006/metadata/properties" ma:root="true" ma:fieldsID="62acb6b2ec90eda1090535215575f5e0" ns2:_="" ns3:_="">
    <xsd:import namespace="18f9ac08-cad0-4069-9cc9-ad6597f5f3a5"/>
    <xsd:import namespace="8f68b5b3-e33a-4795-8620-9e287973ee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9ac08-cad0-4069-9cc9-ad6597f5f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68b5b3-e33a-4795-8620-9e287973ee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D27F80D-5965-4501-949D-55B1366F21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f9ac08-cad0-4069-9cc9-ad6597f5f3a5"/>
    <ds:schemaRef ds:uri="8f68b5b3-e33a-4795-8620-9e287973ee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BAF1A0-A890-4FD3-B4C2-B4790C52ECA0}">
  <ds:schemaRefs>
    <ds:schemaRef ds:uri="8f68b5b3-e33a-4795-8620-9e287973ee67"/>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18f9ac08-cad0-4069-9cc9-ad6597f5f3a5"/>
    <ds:schemaRef ds:uri="http://www.w3.org/XML/1998/namespace"/>
    <ds:schemaRef ds:uri="http://purl.org/dc/elements/1.1/"/>
  </ds:schemaRefs>
</ds:datastoreItem>
</file>

<file path=customXml/itemProps3.xml><?xml version="1.0" encoding="utf-8"?>
<ds:datastoreItem xmlns:ds="http://schemas.openxmlformats.org/officeDocument/2006/customXml" ds:itemID="{7DBB6623-F29F-40AB-8234-31F55A02B3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English+PowerPoint+Presentation</Template>
  <TotalTime>3150</TotalTime>
  <Words>3405</Words>
  <Application>Microsoft Office PowerPoint</Application>
  <PresentationFormat>Widescreen</PresentationFormat>
  <Paragraphs>433</Paragraphs>
  <Slides>33</Slides>
  <Notes>20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SimSun</vt:lpstr>
      <vt:lpstr>Arial</vt:lpstr>
      <vt:lpstr>Arial Narrow</vt:lpstr>
      <vt:lpstr>Calibri</vt:lpstr>
      <vt:lpstr>Font di sistema regolare</vt:lpstr>
      <vt:lpstr>Microsoft Sans Serif</vt:lpstr>
      <vt:lpstr>Noto Sans</vt:lpstr>
      <vt:lpstr>Tahoma</vt:lpstr>
      <vt:lpstr>Times New Roman</vt:lpstr>
      <vt:lpstr>Wingdings 3</vt:lpstr>
      <vt:lpstr>ILO 2020</vt:lpstr>
      <vt:lpstr>Безпека та здоров’я на роботі</vt:lpstr>
      <vt:lpstr>Мета</vt:lpstr>
      <vt:lpstr>На занятті будуть охоплені такі питання:</vt:lpstr>
      <vt:lpstr>Вступ до теми БЗР Цілі безпеки та здоров’я на роботі</vt:lpstr>
      <vt:lpstr>Вплив нещасних випадків на роботі та професійних захворювань на людей та економіку</vt:lpstr>
      <vt:lpstr>Прямі та непрямі витрати, пов’язані з нещасними випадками на роботі та професійними захворюваннями, на рівні підприємства</vt:lpstr>
      <vt:lpstr>Запобігання нещасним випадкам на роботі  та професійним захворюванням</vt:lpstr>
      <vt:lpstr>Міжнародні трудові норми з БЗР</vt:lpstr>
      <vt:lpstr>Міжнародні трудові норми з БЗР</vt:lpstr>
      <vt:lpstr>Міжнародні трудові норми з БЗР</vt:lpstr>
      <vt:lpstr>Сприяння додержанню норм із БЗР Основні обов’язки та права зацікавлених сторін</vt:lpstr>
      <vt:lpstr>Обов’язки працівників часто супроводжуються відповідними правами</vt:lpstr>
      <vt:lpstr>Ризики з БЗР найкраще за все усувати на етапах проєктування або виробництва, зменшуючи в такий спосіб ризики для працівників під час експлуатації обладнання </vt:lpstr>
      <vt:lpstr>Зміни у законодавстві про БЗР Розширення сфери дії та охоплення законодавства про БЗР</vt:lpstr>
      <vt:lpstr>Сучасні обов’язки роботодавців</vt:lpstr>
      <vt:lpstr>Забезпечення і заохочення додержання законодавства про БЗР Інспекція праці та БЗР</vt:lpstr>
      <vt:lpstr>Сприяння додержанню норм із БЗР Добровільні ініціативи</vt:lpstr>
      <vt:lpstr>Сприяння додержанню норм із БЗР Керівні принципи із систем управління БЗР</vt:lpstr>
      <vt:lpstr>Сприяння додержанню норм із БЗР Культура профілактики в галузі безпеки та здоров’я на роботі</vt:lpstr>
      <vt:lpstr>Оцінювання ризиків, небезпечні фактори та ризики</vt:lpstr>
      <vt:lpstr>Небезпечні фактори – приклади</vt:lpstr>
      <vt:lpstr>Рівень ризику</vt:lpstr>
      <vt:lpstr>PowerPoint Presentation</vt:lpstr>
      <vt:lpstr>Управління ризиком</vt:lpstr>
      <vt:lpstr>Крок 1. Настанови з виявлення небезпечних факторів</vt:lpstr>
      <vt:lpstr>Крок 2. Визначити, кому може бути завдано шкоди і як саме</vt:lpstr>
      <vt:lpstr>Крок 2. Визначити, кому може бути завдано шкоди і як саме</vt:lpstr>
      <vt:lpstr>Крок 3. Проаналізувати ризик: визначити заходи контролю ризику для безпеки і здоров’я та ухвалити відповідне рішення щодо них</vt:lpstr>
      <vt:lpstr>Крок 3. Проаналізувати ризик: визначити заходи контролю ризику для безпеки і здоров’я та ухвалити відповідне рішення щодо них</vt:lpstr>
      <vt:lpstr>Крок 4. Зафіксувати, хто відповідає за реалізацію заходів контролю і яких саме, а також терміни виконання</vt:lpstr>
      <vt:lpstr>Крок 5. Здійснити моніторинг і перегляд результатів оцінювання ризиків  і за потреби оновити їх</vt:lpstr>
      <vt:lpstr>Забезпечення і заохочення додержання законодавства про БЗР Інспекція праці та БЗР</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Matteo Montesano</dc:creator>
  <cp:lastModifiedBy>Sofia Lytvyn</cp:lastModifiedBy>
  <cp:revision>117</cp:revision>
  <dcterms:created xsi:type="dcterms:W3CDTF">2021-05-26T09:43:39Z</dcterms:created>
  <dcterms:modified xsi:type="dcterms:W3CDTF">2023-01-13T18:40:33Z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0x010100B23908A712D7AA418D95BFCC0ECE245F</vt:lpwstr>
  </property>
</Properties>
</file>