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5"/>
  </p:notesMasterIdLst>
  <p:sldIdLst>
    <p:sldId id="257" r:id="rId5"/>
    <p:sldId id="263" r:id="rId6"/>
    <p:sldId id="354" r:id="rId7"/>
    <p:sldId id="524" r:id="rId8"/>
    <p:sldId id="603" r:id="rId9"/>
    <p:sldId id="579" r:id="rId10"/>
    <p:sldId id="604" r:id="rId11"/>
    <p:sldId id="582" r:id="rId12"/>
    <p:sldId id="583" r:id="rId13"/>
    <p:sldId id="584" r:id="rId14"/>
    <p:sldId id="585" r:id="rId15"/>
    <p:sldId id="586" r:id="rId16"/>
    <p:sldId id="587" r:id="rId17"/>
    <p:sldId id="588" r:id="rId18"/>
    <p:sldId id="284" r:id="rId19"/>
    <p:sldId id="589" r:id="rId20"/>
    <p:sldId id="590" r:id="rId21"/>
    <p:sldId id="591" r:id="rId22"/>
    <p:sldId id="592" r:id="rId23"/>
    <p:sldId id="593" r:id="rId24"/>
    <p:sldId id="594" r:id="rId25"/>
    <p:sldId id="595" r:id="rId26"/>
    <p:sldId id="596" r:id="rId27"/>
    <p:sldId id="597" r:id="rId28"/>
    <p:sldId id="598" r:id="rId29"/>
    <p:sldId id="599" r:id="rId30"/>
    <p:sldId id="600" r:id="rId31"/>
    <p:sldId id="601" r:id="rId32"/>
    <p:sldId id="602" r:id="rId33"/>
    <p:sldId id="27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DBE"/>
    <a:srgbClr val="EDF7FD"/>
    <a:srgbClr val="000000"/>
    <a:srgbClr val="270053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0" autoAdjust="0"/>
    <p:restoredTop sz="81156" autoAdjust="0"/>
  </p:normalViewPr>
  <p:slideViewPr>
    <p:cSldViewPr snapToGrid="0">
      <p:cViewPr varScale="1">
        <p:scale>
          <a:sx n="89" d="100"/>
          <a:sy n="89" d="100"/>
        </p:scale>
        <p:origin x="149" y="48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3F333DD5-5CC7-3841-8F82-039F943BA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4A75D89-3654-F445-BBC9-B499D0D1B11C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8C548D9-6848-984D-9721-028B4AB2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DD4683E-269E-C548-96C2-F69B7C971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it-IT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090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8240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5552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3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7914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943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7593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940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3323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146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3173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400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045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4950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716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118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15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3252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8682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14478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6793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4298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60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3CD17EC8-9E07-5526-E9EB-9652F9971BFE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7D4E34E4-26A6-B702-6B76-C1E0EE832114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DF1570CD-084D-6559-1399-0B95BF6A6288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93B7127-8E5F-3569-C166-1A8F2D8D134F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B794CC2-DCA3-920D-95E5-594861289E2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E11A64D9-66FE-97B9-2205-E49E17EA7DEE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14CECE27-5B1A-0169-AB5A-0A2688558B3B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103DA3B3-528F-9952-3955-B3716851903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DAA4E7DF-3D94-A7FE-5E42-2F4FFA1E1454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49A957FF-C7B2-4C9C-FF2A-333E1D33241A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70A35EC-837C-56D4-8C3E-5BD91CE0CCD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684ED194-B9B9-3624-ECC7-19A4F57314C6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989851A-C0CA-0744-35C9-ECDEADD60EA3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79E801E-19E8-CBC3-A519-AC212F2F570D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B6A375D-CFB0-EC09-2CDE-CCCE38287E2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FFF9CCE5-E04E-1458-FE02-3817D1EE1E18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8DB562BA-757B-8228-182F-E0D4FF3A4000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D597A54-2C81-B949-DF63-9AC0788C91A3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81FEFDE4-BB3A-F6BB-C939-DCB62232148F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640530D-2A9A-522D-E4C5-42AB904850A5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5E60A77D-B79B-6949-9F1E-0BC5C5B1F75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4EC8B41C-9F69-EE1B-965D-54B8D54CA162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402BDD7-CA79-DD69-ADE7-077169000D35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5F739E3C-8E00-06D0-6A26-850A00FE08E4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DE75EC4C-3DBB-8C60-C598-682862042CFD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D48146B-6142-8695-DC13-408CB883CE0B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DAA77A04-ADE3-2E01-C749-C668F6AFA2B9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C722ACA8-6C3F-0FE8-553E-BFB1CC893D2B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935F0A8-7E9F-C92A-05CA-674EDE085C7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E8E57E94-100F-9F3F-DA3B-C2625DB4918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0DCF4D33-DC09-5C06-ED40-715737A673AD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366FAFC-97FB-4AFA-7934-6EABE726DF74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98A36066-FD85-CD61-9431-2D4221FDA0BB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4460143-2078-39C2-111E-06C5E1D4A063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9696BA08-05AD-CCC0-8189-F4557B23E886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43C66EE-E16E-87D6-69C9-82911E4EA17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91A3DC08-81F1-F357-D278-73138C0F35B6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77651BD-D682-E553-73DF-D5D51BCC48B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3BA9E9BB-7BBF-A7BD-BE96-3BE854BAFC9F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A95AA81-B7EF-BAD2-7D4C-C5F6D0D6A66A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A3D628B8-911C-EF70-0D16-194F5B925C90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333388A-582A-EF92-53AA-A66B19C39E9E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417BBF70-23A4-0969-A372-BA1DB2C9E59A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CAFBFABC-20B5-84AE-77AE-E14F1853EEF1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C27E47E5-054C-BBBD-A29D-B8CE5457B6A9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4CA19B2C-75C1-5927-4D14-16A2C84886C0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4B298D1D-0A37-1EF6-1287-08FB621E8518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79B59BB3-7173-08C5-5267-1826777D3336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EA36C7B-E264-CF40-8F59-9A8C0A7D28B7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69582E98-EA28-F80F-F10C-1A7FAA1C9E87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8EFE56AB-4B94-CA53-21EB-29B18AEEE5C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A18FA372-521E-C88C-2154-00C1892D35F8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7A282D59-271F-551A-2B7F-741A5650C1CC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6DB18EE-07FE-F75E-1533-18C5C6F1949A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3pPr>
              <a:defRPr sz="2200"/>
            </a:lvl3pPr>
          </a:lstStyle>
          <a:p>
            <a:pPr lvl="2"/>
            <a:r>
              <a:rPr lang="en-US" dirty="0"/>
              <a:t>First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9AB71FE-444B-8C4C-BC2B-6D856BB4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6262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E51CD102-0D20-9AEF-FF3A-FDAC3C21B2F6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766AD923-414F-12E9-2188-E497C4DDC70C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2FBA4E6-F17D-4D8B-7E51-A011FB541D6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42EB2778-9E51-A8CB-A19F-4CC5636626E7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D55F70B4-B44E-B36A-D3E8-3790A728173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90B355D4-9939-D99C-8D6F-734FC2DBFFFF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13D6AD18-D9C3-32BF-D468-13708C7B70B6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890E5D22-DFF7-D018-E4B2-A7951CEF922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F06EE9B-686B-DF73-1D3B-EC1CD4912607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B79E70A5-0A96-552D-2641-3C829DEC7D34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C9DD9EB3-601A-B4D5-79E7-767749FBA724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A6C5E81A-609A-960B-6BEA-478EE656A179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00DCA607-45BE-6728-B43F-9BBB9CBB2CA6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A2C48E31-5F29-1458-CFF8-AE50D2E260C9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EF76EBD0-A361-1CE3-F104-FDCE8517322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2A9CC874-172A-2D25-480E-22662795271B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C3F764B6-1D1F-6326-2BB1-F0EF3F971E1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6716554F-80FA-D78B-E919-F18EA5F86A48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70A0770-67C7-F1C8-4C7A-F2D9E58FD658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E5A92C3-98C4-C70B-ED7F-DCD9726EB8A0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230349A4-D518-1F0E-09B7-8CE1760442D2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ECAAF64F-B80F-0EF2-C28E-0D79B6B16551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5B2701B-FE50-F3F8-E5C3-4AF630B44C7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60AB096-08B5-A49A-D1E1-35281903EC1A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1407D384-51EC-6504-C164-BD55C7F20EB8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47E1C54F-8FA8-FAE9-E087-C8ABA848C79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23BACA2F-3316-F6E3-9A10-9DD54689DA59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4B6CF28-38C3-2200-6B83-DAB7972CE93D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660539C2-9F0A-09D5-82A6-3B0B8574904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4D248470-E11F-6152-2DB2-18A92CCF9285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A1C1B3A7-1DDE-F974-FF93-49155B8DC45D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E9BBE1F-D6E4-19DA-D106-678FE25B00FC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6BD7666C-36F7-07B3-3427-427AC76B168D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2F0677A1-C84A-BECD-8EB0-3484E6EE1AA8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07E47E11-6F63-5C23-35C8-7C2524382C03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E957E4B5-C836-9D71-59F8-8029D6C1B967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853956D-5900-096F-4185-19085732184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6756D09-BA12-ECC5-F7C6-31A23360621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F31FA06A-38D3-240A-A606-58D1EB868630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D93F4D96-1FD6-DCCA-25C2-74F87D306715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BCD8532E-4275-45A7-6319-194749C56B0A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F61DBF8-8684-2712-3822-C9C7E1BB7120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6A0D43E7-4230-43A5-88E3-20BEFC7B448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CA9BFF7E-B716-A841-1DF0-BDC8DB3156D8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43FD37C1-E8E0-396C-633C-55BFD6FA6F01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A3FD914D-F6B5-46B7-362D-277C4CDD3F6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94ED0393-84DF-086F-9322-736FB012012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2C6A0EA7-94A8-AE04-C143-6C5B83C9EB3E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CE484483-D6E9-2B95-5457-C951CC3E14D6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E07F903B-B14E-60A9-E9CB-3BC621548AD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27B71E71-AA41-81D7-9D78-3AAE13145CE5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8F356CC5-8A30-18D3-CEA7-B6B60972F786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0C138D60-A0B4-A30F-8918-40084075C2EC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B513C755-9060-6F34-17CB-553E1AB0C885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CA105F69-0528-9EF1-D8AA-1B0EEF356D25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B6789A2C-1EF7-6AFE-3329-645B22C399D8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7C3D58AA-BC6B-FF47-37A0-1CD4D80EB478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8592FC4A-7322-A5D1-9FC7-D53DA25D902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395D7087-5021-B31E-40D9-479ADAED106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554FA341-F58E-FB0E-2ECB-46E3A6A2CD47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BF8236C5-6B63-A976-9F3C-40984BF90623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C7336CE9-5D9A-67F7-FD26-E7540C2DB11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E2DDC89-3474-DBDE-5987-97E2A3C62F48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40D4748F-B79B-B3A1-825F-FF4F071F6DE6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FFF1C75C-7F76-1998-B794-5D6EE0463164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DEE06F4-D175-4DF4-E1F1-E6AA3CD45544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570CB05-FD8A-056B-0715-1131348A0638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4845100-9AE9-9D58-5CE8-F342C900F336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C3973327-F798-B2C8-A37A-7BF0A30025F0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A3A17A6-45E6-4547-DC72-5389171D3CF5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E11CBDB5-1951-A978-A0A9-8E006DAF6C0B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77DE41E-B928-41E6-BE35-28DDD59400BB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35D4EAFE-7C74-631E-7742-D6C1AA5926A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CE1A98E5-D0EE-983D-E55D-3FB6A61430E0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24960C59-D4BF-CF74-BC9C-394A3CDC1FA0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5038C89A-7B91-A184-5664-DA969E167E6A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F10D97BC-BDA6-784A-C276-8B647E89625E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51C9318E-15E7-CB09-068C-948D6786F2DA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0B983A36-A3D0-9667-AE29-DB18CC99D02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7C58963-FF72-16A7-921F-947BAD2F74FC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7CE02AB7-7EEC-925B-E5BA-F62C9A5EE7B5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A9751A40-AC5F-2369-3AC4-4A100535829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0A483ED0-5C3A-76DB-9BDC-8BCD8FC336E4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4871B572-C7F0-9F76-1CD5-059C283481F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4C4D52A6-AE55-6AA3-1555-39DDFB229757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E7CACB1-E6E6-5B6F-27ED-AD22F570E26E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239008A6-595D-FFC8-6E9B-B0C796D682C1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00DFB6E5-2BD3-092E-19A5-1EE7F8F6B410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51460717-ED80-E4F4-741B-B9788B6CEABA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929C8D3-B39C-B460-8178-F93AB51AE20B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B080DFF7-D1F4-00A5-597F-E264DAD7219C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E5E6DCAE-CB1C-6E44-C1E6-6D3CF5882618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7574E840-21BB-C187-94F3-02F7774E23DB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8EFB8733-9978-A372-B6D6-8AC6FB7B21BA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7194570-FBB3-A0B3-0471-9DF269CB287B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DDF567C3-B649-3703-6F06-89917A7879ED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1693602D-8D05-C74C-E2D7-D6BE36F86BAA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82DDA9AA-E229-198E-E701-54C9650FEA68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3690F161-4621-E573-2915-1EFE64D8DB85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D20C222-CAA5-2C1E-7095-135DEBAEE7B3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28D7A37-56B8-0FA1-A62C-3827D2B0D218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0F8964CB-7789-067D-C4BB-FA05451DFC29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E2AD785D-8A4F-E048-D27A-751A173243F6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0DE3502C-D2A1-65EA-7A9A-71E4B7926FDA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E516831-F737-4D8F-4E0D-EF6A9F725143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18EC3F6A-AC61-FDD6-CC9C-2618F9474780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F185B638-6BF0-193C-31F7-622B57E46EC6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89B9E48-5800-DB8A-B15F-DDEE1FAF42ED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BA0A78CE-8F70-4D33-9BA8-195D9CA70988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E223AF2E-E6F8-2426-746A-C98B9C6A196D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459A5D45-DB1C-ABBA-6033-DC282F0136B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B2402868-44FE-270B-E571-F2388150ECDE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810C8AE-EAE6-DBFB-A02C-605B3B9D5316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1D182FF7-3485-642C-6872-FD3613DF5F3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E68EB86D-5452-6C9D-31D4-6792B88FF63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BF0000D5-0260-F569-0A22-AEF74470AFD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0B4B6806-602A-75BD-096D-5B146F315063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3A49BC40-9B22-2438-AB93-57AFB85D74B6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E8C3E94-9CD7-F449-4EF3-5A680FAF29CA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2B6F2F8-B4D9-DF77-9F5D-8650D545084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E0D0965A-31C4-FA96-0D15-CCBC8EADDF35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8705BC2-C8CD-DCA6-8F35-71BC301A156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0C1DF316-478D-47BD-83D1-51911D83CF10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C07FD37B-BAD7-08AD-8758-02B32C075369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0B576568-3E23-0673-E905-73AF0C54A9B3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C4815439-CB9E-6B0D-09D7-DC165E892997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9FB6C3E5-1219-7BEA-9AE9-C1715EFC3D53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E3A5585F-8E95-69E3-F349-3B713C2B671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0F33714D-C14B-EA3C-755C-DAF2C628FCD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5C3A4351-F1B3-2604-81E1-891763E39C91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0A00CD65-A660-FD20-A247-024434232B03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16EAE13B-532E-EB74-A8A4-A5FF459EA166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D3B03CD2-1FC2-428A-F8A3-AF3A6502DC8E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4E24618E-0B53-DBAD-0479-E2F5793E6110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CADDC7BB-707F-E8A5-F915-F5234C49E96A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75AB2759-4B8D-9377-1A9B-45395D9707B4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38B6EE38-62F4-093C-4D29-08C3670454D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811EC3A0-ACC6-D001-D9E7-737439D8AA9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F91DE7FE-47A7-6F7D-397B-E21CBFF58EA8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03E4A0E-5598-5697-40CD-9AC2B0ECCB0E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AC0E8F4C-6DAA-3F36-E693-07C57ABB656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CBD3D385-D6BC-AA74-F214-0F69ED34F7F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EC38AF00-59C6-6AB4-5392-44379E52D483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7A5A480A-55D4-6653-2916-B65680F88BF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50AB577-918F-02F4-FA9A-F5778AF65EB0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E70BA24-07A2-3462-3287-56962879846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4D7C2B8C-D8B8-AE04-06D5-B6FF4ABC3E81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3810CD7-7869-834D-91F4-30371446D3D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2015F6FF-4575-A2F7-B8A0-A07B3D327844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C60A740-EF8C-F6AC-C5D9-855360CEC997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BBFC13C1-6DDD-22DF-878F-8129705781E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2DA211D-EB9E-BD26-328A-F3E0CDAD31C1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22E8E7AD-CBD5-4172-F5C6-843549E27291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02325758-2E00-37E1-1984-BD8A603C28FF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5DAD502-BA67-8F41-43CA-37022CDEF1D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770519B-4EB2-AFE3-2004-24175F44A74A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8817336-599D-DB4F-AA67-2A9D563282A2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9F3E2459-E53D-47B3-4D49-1443952E165C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D0A61685-F3B8-FE62-F6C5-67B150E83D28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9FCA447-25BF-D74E-265B-7EC5073F5AF7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CAB390C8-5E7B-5D5E-8E43-F64F9EE0C32C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EC92A1A1-3B2F-D72E-0C57-994D7AAFE55F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DD81D88E-4079-E355-7076-7354A8A01504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DC2EA44E-0106-F657-3C59-9ADC4FE79D10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4FD8FD3E-DC5E-3622-81AA-E3ABD6CA15E1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6A00E12-BF06-88CB-02C3-E49625F761DE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1F62D07F-7D9C-7E15-A14E-D3820D4CF353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BC47D9C-8521-23BB-4C37-39F25EB3ED7C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92190202-4B42-4667-7250-F9C09C537D6E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9BA33429-334C-58B5-AA69-44D3201ED5F1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8F2DEBE9-6DBC-9D4E-B8D4-441FE3AFAA92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58DD08FE-E5F8-7911-10F3-BD0779287109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67A78408-7547-232C-9870-F882D30EBB2D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E63BF9E1-3E4F-3FDB-21F7-E97F9F4B5AE8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2376542-13F8-9FD5-768D-AF8EAE184B88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95CD6B76-7EE9-D447-14B1-6D58FBD7C5FF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335D69B-AE07-F749-93EC-2579A8FFC47B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24C4886-64D9-E0AA-CCA5-CFD88D70F24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0BAF2771-1FEE-B4B4-F109-ABED5D6B844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9A899B04-BBD7-F7A4-7327-09F769F18CFF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D7C7AA5B-6917-F0F7-CCDF-8269DFFC67A9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80BE4093-ABFB-1B82-1F99-487FCE869EC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94B90BE2-3F2B-B394-D26D-5FD4FA39A7DD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B10C84EE-4391-AF09-8848-171CD6875F9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4A44A571-E73C-5715-6792-EB91068EE7A0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088E66E0-82E0-9B31-5CF0-A4025939FF5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66AABD00-411B-34EB-485C-E52F849618F2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0720FD48-0E7D-13C7-A0B8-4650D3EAED8F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865E991F-BE99-E6D9-49E6-BC03CAEFAA3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7353421A-85A3-DD12-61D8-32CD5E5D3A53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C12162E-CDF4-C327-46DA-12B73DC16A18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F518838-774D-B03E-8BEF-3916020E07D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C5664F38-5D54-39F5-A3C1-3FF09B97A35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EBEDBFC6-BE9A-40A6-2E7C-AB2ECADACCC8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86919886-1B68-6368-0458-92E5B3B650F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B4B3CCBD-6ACE-9F0E-1680-ACC3A0B2885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071DDA7-5EA3-B6AC-A68B-5C9F75B1A613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C3ECAC7D-FA08-29FA-5F86-FC10DFBDF011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671587FA-7116-6349-14D3-B0682A8F42AF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A48C2DBF-DD0F-E3DB-0B2F-7B2F04B8E0A6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2DEFED3-2F06-005C-8B15-981D5ACAA76F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997F61D2-3886-B4B6-86C8-1838A39CF56D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A77BE3C-B7C6-3BE0-752B-D863A8040F64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D8BA02F7-5B01-02C1-DA92-709DCB506CCA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50E3473-3099-AE25-155F-779A6455B47F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F29F8EE4-6EB0-F7E6-1027-642838A3D57A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33D18C18-F95D-55F9-B9C0-BA04C01AA8C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0FE741E8-D43D-3CAB-2C9E-AC96C3E226E1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5F891485-02C3-BE46-380E-E8E0F2C964B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8F220CF1-3DED-5E0F-39F4-7349387FABC9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3086FF6E-51BD-0188-BB34-D672DF1DB49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370DBDDD-C6F7-8EE7-6814-94B8753E7C50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74F842CB-8700-A461-19CD-021CD55F8F72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039BDC13-B591-AA07-A9A1-51BB3B20899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8EFB5B5-9DCF-D154-E262-EC59B3425D34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9D313CFA-C519-774A-A17B-6C88C84F9CEC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2C14067E-294E-FA74-8F70-F3EE7E46B6FB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6C0098DF-C695-FD60-CD62-1E2F7A8064E7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27D5FD30-E128-A770-6DDB-CA078970614C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9A23D70-E9C9-1BAE-7713-C5CA30ED1709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9F9399C4-E334-A7C6-8CF7-135508430E5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18F473E6-596F-82B6-30E6-8F6A75644F40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111B34A-6AEF-2683-1E68-69DCCE7EDBDD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9D6DF0E-81F1-D5E8-2077-A22A0B3412D1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930B4412-6BDE-84C4-4EF5-4984829FE87E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246DF8F7-BDB4-C4B4-2341-E89D8D258D38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3AD38B7-6EAC-D7E2-4973-6D5A2F51925F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1E478F8-3D92-883A-A3F2-028260EA3620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E5CAE683-BCC3-1A36-C971-3CC455D2CDF1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492A5B2-688D-43AF-8010-FFF7B79B59E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8E6538A1-8057-38FF-654F-7DAD8BC4A542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399A6510-1191-1D5C-F00C-E424C7119D83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3594E03C-8E7F-C57B-1B08-DA7D067D080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33C3778D-AC81-6405-C922-7EAE090F2F62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63758953-10A2-9FE4-6CCD-F5B617984067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C947C995-C83B-A474-E89F-3CEEC7B183E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947D0B35-2167-C6C6-82C8-DF66395D2806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C0F6C1EA-8B95-48F0-8E16-7387D7AE7E3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BF286C6C-491E-6CE1-9A09-DAD94FC1A60E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491510CB-FECA-73E9-61C1-99CBE936993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534FDB3F-D0AE-A73F-0D1D-09922CAD959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D6B294D-0DF1-50E8-A320-8C6977E1C5D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6B79D8F-4E1D-07C0-1F6F-987B85ED9F34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21D94C6-C7DE-FFAD-1593-3085EFA5E65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73017F30-B9BC-7EF6-2266-99D2DB0657C0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7973BCE1-094B-2334-2F14-F79AC40B0E56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9DDA6321-A07D-08CB-F507-5716B7B9E68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F2CC4B05-5B38-F514-441C-7593088B9A88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2C26916-B59F-37AB-8155-706B28E2796D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517B46BE-B9DC-85FE-C549-5839DA0E3282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FACE450-8AD9-90A2-B9AE-43E921BD65D3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76D03F2C-D4F2-5CF0-6B94-6B6251B1C44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9ACA897C-FB8C-986F-0116-670F94B8C1E5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35E7004-6552-A24E-681C-BCBBCAED0A1A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96E4B2FA-18B2-ECB0-C97A-6C02B19F8D2C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A2BF6B5C-B7E9-4D48-66F5-C8025E1A489A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E395DBE5-9FDB-EF70-F3E9-6C8D7542905B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88A3E5D-053E-5F28-FBD3-E21F2ADDBD29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DD8468E5-9FFA-E0D5-84E0-628117D76828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C66B225-8C71-34CF-96F2-04782108E96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A2AE6BD0-0DF4-3FDB-034C-1A2BBB6C9FD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0ED24DD8-7737-18F2-F98D-B42D6A9AD3A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79F56E7-F701-3D4D-82EF-402F18D8B373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7928E447-1245-8ED4-B276-305D3E861118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5FAD9504-65C3-20C7-7119-343AE6024C82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754C0187-AAF0-340C-7650-B1DF5943809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53CC6209-2554-0DAA-CBB4-24CD56438588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0823188-D96B-2BFD-3CAF-B2FDE981E1A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86326601-5548-61D7-D52C-BBFEC079CFC0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8C4B443-7553-8CC6-2AC0-E3221312DEA5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CAB7714E-6C30-8385-26B1-58C78E7B48F7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C8E4A178-3B0E-BF1B-1B11-0C494684664E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BBB5FF61-F62D-738F-6381-4F2EBFC25C49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9331AD07-FB7D-529F-7DB7-0A1A3B39EE7C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58E8826C-2228-B115-1588-4CFE11FA8ED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F5FB435-A4EA-A66A-B7D4-7CC6D62FD0DC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ECB8427D-A240-9732-82DC-A9C11FFED469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8DF042E6-EEC7-6B5F-5353-8B6BA99866A3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C7609CE-C4E3-30FB-87F6-5C2C36A2514E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7AF9429E-A921-8E62-D843-E957BA8512C0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C9222C56-A16C-EB82-6E89-C14225568BF0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9419891-5250-7C24-8F0D-E8AA3F542919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EAB9D33D-B090-66F1-209E-41D5D84D9A4F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C725C72-8EBB-B909-E4BE-D60E3034F79C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D3B215B-C662-17FF-F564-97E087AFB67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5BEB7FFD-1192-E96C-D0FF-627715BA5689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D77CFD8C-2F93-20AC-8C27-B1EA28672138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FF572F74-E00B-3B14-292D-7F015F8EB9FD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4BC74D2B-969D-B785-6603-68939049E507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CD7AE1F5-3AA3-DF6E-BB61-601D259CDABA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2DA2A8B9-F73F-0DF3-EF72-15025D9EC07D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C9431D2F-A526-01F6-4B60-CB1A07892471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BC9C9503-D3BC-A607-B598-C2661041DA45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AE7C32C7-5537-C564-7301-E203C4A9EA10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C7F5EA5B-9FFB-94E6-8938-E81B790D6688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521EFFD6-6CB5-55DE-73BC-EAA4617D3F61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C155E3BA-04A6-727E-EA71-EDC9C150C797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EB816E29-CD5B-412B-F495-06F6C7327B24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47A00C9A-0773-A8C0-B00E-8982D8D0B61E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EC7C4E7D-7FF6-44EF-852D-D5C6DAF16D39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8A176DA5-D87A-F88B-F724-440C56364F2E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04ADC7CA-7B87-C61F-D29A-D684AD003FA6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E87203AC-5EDA-3AF2-4894-4BBD6AFAC2B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0EE4DBBC-35E7-43FA-1DD8-7B7DEDAC3A4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7D0F14A-1A85-7E9A-FE11-088120753C8C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89BB7EEE-74A9-C8CF-090B-A97E7900A02A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924D7E5E-E636-35FC-D767-A1B19E384D0F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0C591FB1-C69A-1012-C8BF-BCD6FB24C10C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9FD1C2B5-C545-1442-3A53-2330D2A9EA24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11679F11-40BD-2091-1FB0-D596C19682E0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7D881B6F-5D8A-DB53-E43F-469A5A4585A4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20D902C-8BE0-649F-58AE-2B7246AC3C2E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1C9C04EE-D43E-E62D-3AFC-DA3DED234D21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64FC2C4-18E3-4A94-B801-01F7AFCE1A84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7CA9C632-E529-D9F4-3AE8-679B9421B680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02FE3175-4C54-5083-9FE5-59A39DF6216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43659EE0-6490-6E57-E2B3-303F4528DBC5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205B3A2E-B880-2668-C565-C2B79ECE566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C8BCD27D-C810-286B-FFAC-3228B3F09966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3428659-8C05-B96D-0D15-3C29A6EF7D2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5DBEB0E-8CE6-2D50-EC5B-9A5AF3199F1E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A207F44E-4F25-54F1-959B-BFD5769F4DF1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9CF761B-E0E5-43DE-0BB2-E162BD7B90F6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4273FD7-9631-E001-3041-578330DFBEFD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7" r:id="rId4"/>
    <p:sldLayoutId id="2147483665" r:id="rId5"/>
    <p:sldLayoutId id="2147483666" r:id="rId6"/>
    <p:sldLayoutId id="2147483652" r:id="rId7"/>
    <p:sldLayoutId id="2147483664" r:id="rId8"/>
    <p:sldLayoutId id="2147483668" r:id="rId9"/>
    <p:sldLayoutId id="2147483669" r:id="rId10"/>
    <p:sldLayoutId id="2147483651" r:id="rId11"/>
    <p:sldLayoutId id="2147483660" r:id="rId12"/>
    <p:sldLayoutId id="2147483661" r:id="rId13"/>
    <p:sldLayoutId id="2147483662" r:id="rId14"/>
    <p:sldLayoutId id="2147483663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D0IT6q08b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dirty="0"/>
              <a:t>Робота з уразливими групами працівників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1183824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uk-UA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9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6722025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Головна увага в модулі приділяється дитячій праці, примусовій праці, працівникам-мігрантам і працівникам з інвалідністю, а також способам, у які інспектори праці можуть допомогти в покращенні умов праці таких груп</a:t>
            </a:r>
            <a:endParaRPr lang="it-IT" sz="24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/>
          <a:lstStyle/>
          <a:p>
            <a:pPr eaLnBrk="1" hangingPunct="1"/>
            <a:r>
              <a:rPr lang="uk-UA" altLang="en-US" dirty="0"/>
              <a:t>Завдання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1959429"/>
            <a:ext cx="11252970" cy="4075611"/>
          </a:xfrm>
        </p:spPr>
        <p:txBody>
          <a:bodyPr/>
          <a:lstStyle/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О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писати характеристики вищезазначених категорій уразливих працівників, а також дискримінацію, якої вони можуть зазнавати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Роз’яснити завдання інспекцій праці у виявленні та захисті таких працівників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Пояснити, як вони вирішують такі завдання на практиці у себе в країнах</a:t>
            </a:r>
            <a:endParaRPr lang="en-GB" altLang="en-US" sz="20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54D4FE-D534-B348-BADA-A18D2633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901866-E1CD-BB40-8350-F80347CB5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 dirty="0"/>
              <a:t>Зміст</a:t>
            </a:r>
            <a:endParaRPr lang="es-AR" alt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9E460E8-4311-D44B-82A8-CEF888AF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Вступ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Інспекція праці та дитяча праця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Примусова праця і торгівля людьми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Працівники-мігранти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Працівники з інвалідністю</a:t>
            </a:r>
            <a:endParaRPr lang="en-US" altLang="zh-CN" sz="2000" b="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7D05E45-9685-1F4D-A689-AB44F0FD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46228"/>
          </a:xfrm>
        </p:spPr>
        <p:txBody>
          <a:bodyPr/>
          <a:lstStyle/>
          <a:p>
            <a:r>
              <a:rPr lang="en-GB" altLang="en-US" dirty="0"/>
              <a:t>1. </a:t>
            </a:r>
            <a:r>
              <a:rPr lang="uk-UA" altLang="en-US" dirty="0"/>
              <a:t>Вступ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636322"/>
            <a:ext cx="11252970" cy="3621974"/>
          </a:xfrm>
        </p:spPr>
        <p:txBody>
          <a:bodyPr/>
          <a:lstStyle/>
          <a:p>
            <a:pPr marL="3600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 багатьох випадках вони </a:t>
            </a:r>
            <a:r>
              <a:rPr lang="uk-UA" sz="20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маргіналізовані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економічно, соціально та/або політично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600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Їм зазвичай доводиться працювати у фізичній, географічній, соціальній або культурній ізоляції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600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Можуть зазнавати дискримінації, психосоціального тиску, жорстокого поводження або домагань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600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Часто доводиться працювати на брудних, принизливих і небезпечних роботах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600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Погано організовані й представлені – якщо представлені взагалі</a:t>
            </a:r>
          </a:p>
          <a:p>
            <a:pPr marL="360000" indent="-342900">
              <a:spcBef>
                <a:spcPts val="6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Об’єкти, на яких можна знайти уразливих працівників, часто не охоплені трудовим законодавством</a:t>
            </a:r>
            <a:endParaRPr lang="en-GB" altLang="en-US" sz="20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854D4FE-D534-B348-BADA-A18D2633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E2036187-16ED-5B48-9ADF-170E398CA2BA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Уразливі групи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570817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7352" y="2103119"/>
            <a:ext cx="11210924" cy="3787041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Питання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Масштаб проблеми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Найгірші форми дитячої праці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Види трудових відносин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Основні міжнародні трудові норми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Від ратифікації до забезпечення застосування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Доповняльні стратегії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sz="2400" dirty="0"/>
              <a:t>2. </a:t>
            </a:r>
            <a:r>
              <a:rPr lang="uk-UA" altLang="en-US" sz="2400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3409406"/>
            <a:ext cx="11210924" cy="2873828"/>
          </a:xfrm>
        </p:spPr>
        <p:txBody>
          <a:bodyPr/>
          <a:lstStyle/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altLang="en-US" sz="2000" b="1" dirty="0"/>
              <a:t>Такі діти</a:t>
            </a:r>
            <a:r>
              <a:rPr lang="en-GB" altLang="en-US" sz="2000" b="1" dirty="0"/>
              <a:t>: </a:t>
            </a:r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позбавлені всіх переваг дитинства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зазнають неприйнятних ризиків для свого емоційного, соціального і фізичного розвитку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змушені довго працювати в умовах, що підходять лише для дорослих працівників, іноді в небезпечних галузях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зазвичай тямущі й слухняні, вони працюють за нижчими розцінками, ніж дорослі, і їх можна легко звільнити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незахищені, безсилі та безмовні, коли справа стосується їхніх прав як працівників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Питання</a:t>
            </a:r>
            <a:endParaRPr lang="it-IT" sz="220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E91B04A-8DB2-5541-AD03-B3C23DB6192E}"/>
              </a:ext>
            </a:extLst>
          </p:cNvPr>
          <p:cNvSpPr/>
          <p:nvPr/>
        </p:nvSpPr>
        <p:spPr>
          <a:xfrm>
            <a:off x="0" y="2416629"/>
            <a:ext cx="12192000" cy="849084"/>
          </a:xfrm>
          <a:prstGeom prst="rect">
            <a:avLst/>
          </a:prstGeom>
          <a:solidFill>
            <a:srgbClr val="ECF6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08000" rtlCol="0" anchor="ctr"/>
          <a:lstStyle/>
          <a:p>
            <a:pPr marL="323850"/>
            <a:r>
              <a:rPr lang="uk-UA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Дитяча праця:</a:t>
            </a: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робота, виконувана дітьми, яка за своїм характером чи інтенсивністю є шкідливою для навчання дітей або для їхнього здоров’я та розвитку</a:t>
            </a:r>
            <a:endParaRPr lang="it-IT" altLang="en-US" sz="2400" dirty="0">
              <a:solidFill>
                <a:schemeClr val="tx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690BAFC-0E90-914D-8A11-D581E39A7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923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34195"/>
            <a:ext cx="11210924" cy="3670662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 оцінками, у 2020 році до дитячої праці було залучено 160 мільйонів дітей:</a:t>
            </a:r>
            <a:endParaRPr lang="en-GB" altLang="en-US" sz="2000" dirty="0"/>
          </a:p>
          <a:p>
            <a:pPr marL="635000" lvl="1" indent="-273050"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63 мільйони </a:t>
            </a:r>
            <a:r>
              <a:rPr lang="uk-UA" altLang="en-US" sz="2000" dirty="0" err="1"/>
              <a:t>дівчаток</a:t>
            </a:r>
            <a:endParaRPr lang="en-GB" altLang="en-US" sz="2000" dirty="0"/>
          </a:p>
          <a:p>
            <a:pPr marL="635000" lvl="1" indent="-273050"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97 мільйонів хлопчиків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Приблизно 79 мільйонів дітей виконують небезпечну роботу в таких секторах, як сільське господарство і будівництво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 2016 року в боротьбі з дитячою працею світова спільнота фактично стоїть на місці 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Закони про дитячу працю часто є недостатньо суворими і конкретними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Ми сильно відстаємо від плану, передбаченого колективним зобов’язанням: до 2025 року покінчити з дитячою працею в усіх її формах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Масштаб проблеми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FA2DC79-6198-E949-AE74-32B40137F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626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601" y="2534195"/>
            <a:ext cx="11051090" cy="3670662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Усі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форми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рабства або практика, подібна до рабства, як, наприклад, продаж дітей та торгівля ними, примусова праця або вербування дітей для використання їх у збройних конфліктах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Використан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я,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вербування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або пропонування дитини для заняття проституцією, виробництва порнографічної продукції чи для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порнографічних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вистав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Використання,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вербування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або пропонування дитини для незаконної діяльності, зокрема для виробництва та продажу наркотиків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Небезпечна робота, тобто робота, яка за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своїм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характером чи умовами, в яких вона виконується, може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завдати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шкоди здоров’ю, безпеці чи моральності дітей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Найгірші форми дитячої праці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C676757-0F59-E748-9066-26C63C0FD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912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Види трудових відносин</a:t>
            </a:r>
            <a:endParaRPr lang="it-IT" sz="2200" dirty="0"/>
          </a:p>
        </p:txBody>
      </p:sp>
      <p:graphicFrame>
        <p:nvGraphicFramePr>
          <p:cNvPr id="8" name="Group 103">
            <a:extLst>
              <a:ext uri="{FF2B5EF4-FFF2-40B4-BE49-F238E27FC236}">
                <a16:creationId xmlns:a16="http://schemas.microsoft.com/office/drawing/2014/main" id="{9CD6AEC7-5A25-FC40-9118-70556D1DE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464854"/>
              </p:ext>
            </p:extLst>
          </p:nvPr>
        </p:nvGraphicFramePr>
        <p:xfrm>
          <a:off x="550223" y="2554987"/>
          <a:ext cx="11091554" cy="3626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85060">
                  <a:extLst>
                    <a:ext uri="{9D8B030D-6E8A-4147-A177-3AD203B41FA5}">
                      <a16:colId xmlns:a16="http://schemas.microsoft.com/office/drawing/2014/main" val="3339901407"/>
                    </a:ext>
                  </a:extLst>
                </a:gridCol>
                <a:gridCol w="4488049">
                  <a:extLst>
                    <a:ext uri="{9D8B030D-6E8A-4147-A177-3AD203B41FA5}">
                      <a16:colId xmlns:a16="http://schemas.microsoft.com/office/drawing/2014/main" val="1191044897"/>
                    </a:ext>
                  </a:extLst>
                </a:gridCol>
                <a:gridCol w="4418445">
                  <a:extLst>
                    <a:ext uri="{9D8B030D-6E8A-4147-A177-3AD203B41FA5}">
                      <a16:colId xmlns:a16="http://schemas.microsoft.com/office/drawing/2014/main" val="4210488360"/>
                    </a:ext>
                  </a:extLst>
                </a:gridCol>
              </a:tblGrid>
              <a:tr h="413310">
                <a:tc gridSpan="3"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1E2DBE"/>
                          </a:solidFill>
                          <a:effectLst/>
                          <a:latin typeface="+mn-lt"/>
                        </a:rPr>
                        <a:t>Ситуації з дитячою працею</a:t>
                      </a:r>
                      <a:endParaRPr kumimoji="0" lang="en-GB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1E2DBE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7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62208"/>
                  </a:ext>
                </a:extLst>
              </a:tr>
              <a:tr h="378868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>
                          <a:srgbClr val="FF6600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ВИДИМІ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НЕВИДИМІ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643811"/>
                  </a:ext>
                </a:extLst>
              </a:tr>
              <a:tr h="1215504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ЗОСЕРЕДЖЕНІ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Діти, які працюють в одному місці, за якими легко спостерігати і з якими легко встановити контакт </a:t>
                      </a:r>
                      <a:r>
                        <a:rPr lang="uk-UA" sz="1600" b="1" kern="1200" baseline="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іззовні</a:t>
                      </a:r>
                      <a:endParaRPr kumimoji="0" lang="en-GB" altLang="en-US" sz="16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Наприклад, працівники на плантаціях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Діти, які працюють разом або поруч одне з одним, але сторонні не можуть їх побачити або встановити з ними контакт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Наприклад, теслярі та шахтарі</a:t>
                      </a:r>
                      <a:endParaRPr kumimoji="0" lang="en-GB" altLang="en-US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6182204"/>
                  </a:ext>
                </a:extLst>
              </a:tr>
              <a:tr h="1618798"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РОЗКИДАНІ</a:t>
                      </a:r>
                      <a:endParaRPr kumimoji="0" lang="en-GB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Ці діти працюють ізольовано</a:t>
                      </a:r>
                      <a:r>
                        <a:rPr kumimoji="0" lang="uk-UA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uk-UA" alt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 є або можуть здаватися </a:t>
                      </a:r>
                      <a:r>
                        <a:rPr kumimoji="0" lang="uk-UA" altLang="en-US" sz="16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самозайнятими</a:t>
                      </a:r>
                      <a:endParaRPr kumimoji="0" lang="en-GB" altLang="en-US" sz="1600" b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Наприклад, посильні, чистильники взуття</a:t>
                      </a:r>
                      <a:endParaRPr kumimoji="0" lang="en-GB" altLang="en-US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algn="l">
                        <a:spcAft>
                          <a:spcPct val="3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1pPr>
                      <a:lvl2pPr algn="l">
                        <a:spcAft>
                          <a:spcPct val="20000"/>
                        </a:spcAft>
                        <a:buClr>
                          <a:srgbClr val="FF6600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 sz="2000"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folHlink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bg1"/>
                          </a:solidFill>
                          <a:latin typeface="Microsoft Sans Serif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Це – найбільш «приховані» та найбільш «важкодоступні» діти; вони працюють у віддалених місцях, в ізоляції і є безправними</a:t>
                      </a:r>
                      <a:endParaRPr kumimoji="0" lang="en-GB" altLang="en-US" sz="1600" b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alt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Наприклад, домашня прислуга</a:t>
                      </a:r>
                      <a:endParaRPr kumimoji="0" lang="en-GB" altLang="en-US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E2D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84295"/>
                  </a:ext>
                </a:extLst>
              </a:tr>
            </a:tbl>
          </a:graphicData>
        </a:graphic>
      </p:graphicFrame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263020A-5452-8842-82C0-EA4E1BEF6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258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724200"/>
            <a:ext cx="9342739" cy="3670662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400" dirty="0"/>
              <a:t>Конвенція 1973 року про мінімальний вік (№ 139) </a:t>
            </a:r>
            <a:br>
              <a:rPr lang="uk-UA" altLang="en-US" sz="2400" dirty="0"/>
            </a:br>
            <a:r>
              <a:rPr lang="uk-UA" altLang="en-US" sz="2400" dirty="0"/>
              <a:t>і відповідна Рекомендація (№ 146)</a:t>
            </a:r>
            <a:endParaRPr lang="en-GB" altLang="en-US" sz="24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400" dirty="0"/>
              <a:t>Конвенція 1999 року про найгірші форми дитячої праці (№ 182) та відповідна Рекомендація (№ 190)</a:t>
            </a:r>
            <a:endParaRPr lang="en-GB" altLang="en-US" sz="24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Основні міжнародні трудові норми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590647C-0910-794A-B245-FBF765F7F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58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676698"/>
            <a:ext cx="11209736" cy="3522221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Політика і законодавство в галузі праці – не єдина потрібна складова правової бази</a:t>
            </a:r>
            <a:r>
              <a:rPr lang="en-GB" altLang="en-US" sz="2400" dirty="0"/>
              <a:t>: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реєстрація народження, необхідна для доведення віку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законодавство про обов’язкову освіту як альтернативу для дітей, вилучених зі сфери праці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роботодавці можуть не знати закон або ступінь і серйозність ризиків для здоров’я, безпеки та моральності працівників-дітей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громади можуть розглядати дитячу працю як нормальний етап у процесі дорослішання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Діти, які працюють, можуть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вважати себе не жертвами, а працівниками, що беруть на себе відповідальність</a:t>
            </a:r>
            <a:endParaRPr lang="en-GB" altLang="en-US" sz="24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281862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Від ратифікації до забезпечення застосування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043B0AD-F20A-9446-8F3F-CF1A1A0AC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37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676698"/>
            <a:ext cx="10908586" cy="3522221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Узгоджений підхід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Роль інспекторів праці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Моніторинг дитячої праці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Участь дітей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Підготовка інспекторів праці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Інспекція праці та дитяча праця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2002217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Доповняльні стратегії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F6E63E4-1BE1-C048-B5BF-96301D0BD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639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161310"/>
            <a:ext cx="10908586" cy="4037610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Поняття «примусова праця»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Торгівля людьми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Виміри проблеми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Роль інспекції праці – системний підхід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Проблеми у забезпеченні застосування законодавства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Виявлення жертв і розслідування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Переслідування і санкції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Як ставитися до жертв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Співпраця і партнерство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sz="2400" dirty="0"/>
              <a:t>3. </a:t>
            </a:r>
            <a:r>
              <a:rPr lang="uk-UA" altLang="en-US" sz="2400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C15CF97-636A-544E-BF35-0D85B4896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404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B3F8F08-719C-474F-A436-CCDF333D9DD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Поняття «примусова праця»</a:t>
            </a:r>
            <a:endParaRPr lang="it-IT" sz="2200" dirty="0"/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465D1752-E4E6-4D4B-B5AF-35ABD0CFE4A4}"/>
              </a:ext>
            </a:extLst>
          </p:cNvPr>
          <p:cNvSpPr txBox="1">
            <a:spLocks/>
          </p:cNvSpPr>
          <p:nvPr/>
        </p:nvSpPr>
        <p:spPr>
          <a:xfrm>
            <a:off x="623392" y="2759710"/>
            <a:ext cx="9328130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800" i="1" dirty="0"/>
              <a:t>«</a:t>
            </a:r>
            <a:r>
              <a:rPr lang="uk-UA" sz="2400" i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Будь-яка робота чи служба, що її вимагають від якої-небудь особи під загрозою якогось покарання і для якої ця особа не запропонувала добровільно своїх послуг»</a:t>
            </a:r>
            <a:endParaRPr lang="en-US" altLang="en-US" sz="2800" i="1" dirty="0"/>
          </a:p>
          <a:p>
            <a:pPr marL="500063" indent="0">
              <a:buNone/>
            </a:pPr>
            <a:r>
              <a:rPr lang="uk-UA" altLang="en-US" sz="2200" dirty="0"/>
              <a:t>Конвенція </a:t>
            </a:r>
            <a:r>
              <a:rPr lang="uk-UA" altLang="en-US" sz="2200" dirty="0" err="1"/>
              <a:t>МОП</a:t>
            </a:r>
            <a:r>
              <a:rPr lang="uk-UA" altLang="en-US" sz="2200" dirty="0"/>
              <a:t> 1930 року про примусову працю (№ 29)</a:t>
            </a:r>
            <a:endParaRPr lang="en-US" altLang="en-US" sz="220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AB380A5-4886-904B-9AD2-ECDEE1165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B3F8F08-719C-474F-A436-CCDF333D9DDF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77825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Торгівля людьми</a:t>
            </a:r>
            <a:endParaRPr lang="it-IT" sz="2200" dirty="0"/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465D1752-E4E6-4D4B-B5AF-35ABD0CFE4A4}"/>
              </a:ext>
            </a:extLst>
          </p:cNvPr>
          <p:cNvSpPr txBox="1">
            <a:spLocks/>
          </p:cNvSpPr>
          <p:nvPr/>
        </p:nvSpPr>
        <p:spPr>
          <a:xfrm>
            <a:off x="623391" y="2759710"/>
            <a:ext cx="10183153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89600" indent="-48960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SzPct val="120000"/>
              <a:buFontTx/>
              <a:buBlip>
                <a:blip r:embed="rId3"/>
              </a:buBlip>
              <a:defRPr sz="2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9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600" indent="-180000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Термін «торгівля людьми» означає здійснювані з метою експлуатації вербування, перевезення, передачу, приховування або одержання людей шляхом погрози силою чи її застосування, або інших форм примусу, викрадення, шахрайства, обману, зловживання владою або уразливістю положення, або шляхом підкупу, у вигляді платежів або </a:t>
            </a:r>
            <a:r>
              <a:rPr lang="uk-UA" sz="2000" i="1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вигод</a:t>
            </a:r>
            <a:r>
              <a:rPr lang="uk-UA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для одержання згоди особи, яка контролює іншу особу. Експлуатація включає, як мінімум, експлуатацію проституції інших осіб або інші форми сексуальної експлуатації, примусову працю або послуги, рабство або звичаї, подібні з рабством, підневільний стан або вилучення органів»</a:t>
            </a:r>
            <a:endParaRPr lang="en-US" altLang="en-US" sz="2400" i="1" dirty="0"/>
          </a:p>
          <a:p>
            <a:pPr marL="500063" indent="0">
              <a:buNone/>
            </a:pPr>
            <a:r>
              <a:rPr lang="uk-UA" altLang="en-US" sz="2200" dirty="0" err="1"/>
              <a:t>Палермський</a:t>
            </a:r>
            <a:r>
              <a:rPr lang="uk-UA" altLang="en-US" sz="2200" dirty="0"/>
              <a:t> протокол (стаття 3)</a:t>
            </a:r>
            <a:endParaRPr lang="en-US" altLang="en-US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E85FAAE-24FE-884F-B76A-4F0242B66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844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676698"/>
            <a:ext cx="10908586" cy="3522221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altLang="en-US" sz="2000" b="1" dirty="0">
                <a:solidFill>
                  <a:srgbClr val="000000"/>
                </a:solidFill>
              </a:rPr>
              <a:t>Системний підхід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Чітке визначення кола повноважень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Координація політики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Відправні точки та оперативні функції</a:t>
            </a:r>
            <a:endParaRPr lang="en-GB" altLang="en-US" sz="2000" dirty="0"/>
          </a:p>
          <a:p>
            <a:pPr marL="676275" lvl="1" indent="-225425"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Надання порад та інформації</a:t>
            </a:r>
            <a:endParaRPr lang="en-GB" altLang="en-US" sz="2000" dirty="0"/>
          </a:p>
          <a:p>
            <a:pPr marL="676275" lvl="1" indent="-225425"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Правозастосування </a:t>
            </a:r>
            <a:endParaRPr lang="en-GB" altLang="en-US" sz="2000" dirty="0"/>
          </a:p>
          <a:p>
            <a:pPr marL="676275" lvl="1" indent="-225425"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Навчання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Роль інспекції праці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557473D-B007-DC41-83CA-6652F4F39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483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676698"/>
            <a:ext cx="10516700" cy="3522221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Примусову працю і торгівлю людьми виявити важко через те, що вони зазвичай приховані від очей громадськості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Важко виявити і охопити жертв, які працюють в ізольованих умовах</a:t>
            </a:r>
            <a:endParaRPr lang="en-GB" altLang="en-US" sz="24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Примусова праця часто відбувається в ситуації, коли у жертв небагато альтернативних варіантів і може не бути іншого вибору, крім як співпрацювати з експлуататорами, а не з інспекторами праці</a:t>
            </a:r>
            <a:endParaRPr lang="en-GB" altLang="en-US" sz="2400" dirty="0"/>
          </a:p>
          <a:p>
            <a:pPr lvl="1">
              <a:buClr>
                <a:schemeClr val="accent2"/>
              </a:buClr>
              <a:buSzPct val="70000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94108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Проблеми у забезпеченні застосування законодавства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A9B4C75-1F63-984B-AFAF-22488CBC3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604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41320"/>
            <a:ext cx="4923422" cy="4316680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altLang="en-US" sz="2000" b="1" dirty="0"/>
              <a:t>Ознаки, запропоновані </a:t>
            </a:r>
            <a:r>
              <a:rPr lang="uk-UA" altLang="en-US" sz="2000" b="1" dirty="0" err="1"/>
              <a:t>МОП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Зловживання вразливим положенням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Обман 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Обмеження свободи переміщення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Ізоляція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Фізичне і сексуальне насильство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Залякування і погрози</a:t>
            </a:r>
            <a:endParaRPr lang="en-GB" altLang="en-US" sz="2000" dirty="0"/>
          </a:p>
          <a:p>
            <a:pPr lvl="1">
              <a:buClr>
                <a:schemeClr val="accent2"/>
              </a:buClr>
              <a:buSzPct val="70000"/>
            </a:pP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192797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Виявлення жертв і розслідування</a:t>
            </a:r>
            <a:endParaRPr lang="it-IT" sz="22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6B5F3C-E55A-C846-BCEE-94955335948C}"/>
              </a:ext>
            </a:extLst>
          </p:cNvPr>
          <p:cNvSpPr txBox="1">
            <a:spLocks noChangeArrowheads="1"/>
          </p:cNvSpPr>
          <p:nvPr/>
        </p:nvSpPr>
        <p:spPr>
          <a:xfrm>
            <a:off x="5700155" y="3016332"/>
            <a:ext cx="4880760" cy="32538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Утримання документів, що посвідчують особу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Утримання заробітної плати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Боргова кабала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Образливі умови праці та життя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Надмірний понаднормовий час</a:t>
            </a:r>
            <a:endParaRPr lang="en-GB" altLang="en-US" sz="2000" dirty="0"/>
          </a:p>
          <a:p>
            <a:pPr lvl="1">
              <a:buClr>
                <a:schemeClr val="accent2"/>
              </a:buClr>
              <a:buSzPct val="70000"/>
            </a:pPr>
            <a:endParaRPr lang="en-GB" altLang="en-US" sz="20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629DFD3-2F95-B14B-858D-93A7940F4CC9}"/>
              </a:ext>
            </a:extLst>
          </p:cNvPr>
          <p:cNvSpPr/>
          <p:nvPr/>
        </p:nvSpPr>
        <p:spPr>
          <a:xfrm>
            <a:off x="407721" y="5951908"/>
            <a:ext cx="5581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altLang="en-US" b="1" dirty="0">
                <a:solidFill>
                  <a:schemeClr val="accent1"/>
                </a:solidFill>
                <a:hlinkClick r:id="rId3"/>
              </a:rPr>
              <a:t>https://www.youtube.com/watch?v=pD0IT6q08bU</a:t>
            </a:r>
            <a:endParaRPr lang="it-IT" dirty="0"/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25F65BD-B55D-4349-8ECE-80476132B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568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54987"/>
            <a:ext cx="11209736" cy="3871013"/>
          </a:xfrm>
        </p:spPr>
        <p:txBody>
          <a:bodyPr/>
          <a:lstStyle/>
          <a:p>
            <a:pPr lvl="1">
              <a:spcBef>
                <a:spcPts val="0"/>
              </a:spcBef>
              <a:buClr>
                <a:schemeClr val="accent2"/>
              </a:buClr>
              <a:buSzPct val="70000"/>
            </a:pPr>
            <a:r>
              <a:rPr lang="uk-UA" altLang="en-US" sz="2000" b="1" dirty="0">
                <a:solidFill>
                  <a:srgbClr val="000000"/>
                </a:solidFill>
              </a:rPr>
              <a:t>Методи розслідування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 будь-який час доби без попередження безперешкодно проходити на будь-яке підприємство, яке підлягає інспектуванню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Вносити приписи про усунення недоліків і вирішувати питання про порушення судового провадження або рекомендувати це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Розглядати всі скарги на порушення трудового законодавства, не розголошуючи інформацію про джерело скарги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Поводитися </a:t>
            </a:r>
            <a:r>
              <a:rPr lang="uk-UA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тактовно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і застосовувати силу переконання для отримання інформації або забезпечення виконання законів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Співпрацювати із соціальними партнерами, зокрема з представниками профспілки та трудового колективу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Виявлення жертв і розслідування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708D641-3D23-BC49-A5FD-3D5E3FD8A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193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516700" cy="3883232"/>
          </a:xfrm>
        </p:spPr>
        <p:txBody>
          <a:bodyPr/>
          <a:lstStyle/>
          <a:p>
            <a:pPr lvl="1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</a:pPr>
            <a:r>
              <a:rPr lang="uk-UA" altLang="en-US" sz="2000" b="1" dirty="0">
                <a:solidFill>
                  <a:srgbClr val="000000"/>
                </a:solidFill>
              </a:rPr>
              <a:t>Адміністративні, цивільні та кримінальні санкції, зокрема:</a:t>
            </a:r>
            <a:endParaRPr lang="it-IT" altLang="en-US" sz="2000" b="1" dirty="0">
              <a:solidFill>
                <a:srgbClr val="000000"/>
              </a:solidFill>
            </a:endParaRP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приписи про здійснення змін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стягнення штрафів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тимчасове закриття підприємства до здійснення змін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відновлення працівника на роботі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>
                <a:latin typeface="Arial" panose="020B0604020202020204" pitchFamily="34" charset="0"/>
                <a:ea typeface="Microsoft Sans Serif" panose="020B0604020202020204" pitchFamily="34" charset="0"/>
              </a:rPr>
              <a:t>позбавлення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ліцензії на тимчасовій або </a:t>
            </a:r>
            <a:r>
              <a:rPr lang="uk-UA" sz="2000">
                <a:latin typeface="Arial" panose="020B0604020202020204" pitchFamily="34" charset="0"/>
                <a:ea typeface="Microsoft Sans Serif" panose="020B0604020202020204" pitchFamily="34" charset="0"/>
              </a:rPr>
              <a:t>постійній основі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відшкодування фінансових збитків, завданих жертві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відшкодування моральної шкоди у вигляді разової виплати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конфіскація майна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позбавлення прав на підписання контрактів або на виділення коштів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домашній арешт або ув’язнення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Переслідування і санкції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235A6B7A-1AFE-754A-8FEC-A78D5FB9F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2276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1096894" cy="3883232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Інформувати про можливі варіанти, зокрема щодо надання свідчень у суді</a:t>
            </a: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Звільняти від кримінальних розслідувань у випадку скоєння ними злочину під час виконання примусової праці</a:t>
            </a: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Дотримуватися таємниці приватного життя жертв</a:t>
            </a: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Гарантувати безпеку жертв і членів їхніх сімей</a:t>
            </a: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Надавати допомогу згідно з їхніми потребами, зокрема медичну, психологічну або правову</a:t>
            </a: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Надавати можливості для самостійного ухвалення рішень і участі у процесі ухвалення рішень, які їх стосуються</a:t>
            </a: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Інформувати про компенсацію незалежно від кримінальних проваджень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Як ставитися до жертв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97C5704-03D1-7E42-AF83-0B304AF44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706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516700" cy="3883232"/>
          </a:xfrm>
        </p:spPr>
        <p:txBody>
          <a:bodyPr/>
          <a:lstStyle/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Поліція, судова влада, імміграційні органи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Прикордонна служба, митні й податкові органи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Установи системи соціального забезпечення і соціального страхування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Організації працівників і роботодавців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Неурядові організації та інші організації громадянського суспільства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Міжнародні організації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3. </a:t>
            </a:r>
            <a:r>
              <a:rPr lang="uk-UA" altLang="en-US" dirty="0"/>
              <a:t>Примусова праця і торгівля людьми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Співпраця і партнерство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5C865C42-4D4B-D844-B897-D8D2C87E7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383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516700" cy="3883232"/>
          </a:xfrm>
        </p:spPr>
        <p:txBody>
          <a:bodyPr/>
          <a:lstStyle/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Робота, що є брудною, принизливою та небезпечною</a:t>
            </a:r>
            <a:endParaRPr lang="en-GB" altLang="en-US" sz="24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Торгівля людьми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Побоювання помсти з боку експлуататорів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Побоювання дій з боку різних правоохоронних органів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Уразливість до примусу та експлуатації через сумнівний правовий статус</a:t>
            </a: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Профілактична роль інспекторів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Інспектори не зобов’язані діяти як представники міграційних органів</a:t>
            </a:r>
            <a:endParaRPr lang="en-GB" altLang="en-US" sz="24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sz="2400" dirty="0"/>
              <a:t>4. </a:t>
            </a:r>
            <a:r>
              <a:rPr lang="uk-UA" altLang="en-US" sz="2400" dirty="0"/>
              <a:t>Працівники-мігранти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Питання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FD76B89F-22F6-2948-91A8-A5ADA3DFC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811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516700" cy="3883232"/>
          </a:xfrm>
        </p:spPr>
        <p:txBody>
          <a:bodyPr/>
          <a:lstStyle/>
          <a:p>
            <a:pPr lvl="1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</a:pPr>
            <a:r>
              <a:rPr lang="uk-UA" altLang="en-US" sz="2000" b="1" dirty="0"/>
              <a:t>Інспектори</a:t>
            </a:r>
            <a:r>
              <a:rPr lang="en-GB" altLang="en-US" sz="2000" b="1" dirty="0"/>
              <a:t>:</a:t>
            </a: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мають можливість розглядати, серед іншого, питання щодо працівників-мігрантів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повинні усвідомлювати труднощі, з якими стикаються такі працівники</a:t>
            </a: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мають розглядати практичну можливість надання інформації про права працівників різними мовами</a:t>
            </a: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повинні перевіряти не тільки умови праці, а й умови проживання працівників-мігрантів</a:t>
            </a: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мають розуміти важливість партнерства, наприклад з агентствами з підбору персоналу</a:t>
            </a: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Працівники-мігранти</a:t>
            </a:r>
            <a:r>
              <a:rPr lang="en-US" altLang="en-US" dirty="0"/>
              <a:t> 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Стратегії інспектування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378B0E4-1544-D84F-BFCD-5F4AD833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6708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516700" cy="3883232"/>
          </a:xfrm>
        </p:spPr>
        <p:txBody>
          <a:bodyPr/>
          <a:lstStyle/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Д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восторонні угоди між інспекціями праці країн походження мігрантів і країн, де вони працюють, на предмет покращення обміну інформацією та сприяння правозастосуванню</a:t>
            </a:r>
            <a:endParaRPr lang="en-GB" altLang="en-US" sz="28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Такій співпраці значно сприяє існування міжнародних або регіональних груп інспекторів праці, у межах діяльності яких інспектори можуть підтримувати ефективний зв’язок</a:t>
            </a:r>
            <a:endParaRPr lang="en-GB" altLang="en-US" sz="28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Працівники-мігранти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/>
              <a:t>Міжнародна співпраця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B7348D55-A6B6-AB49-9A80-AF8EA012D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042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516700" cy="3883232"/>
          </a:xfrm>
        </p:spPr>
        <p:txBody>
          <a:bodyPr/>
          <a:lstStyle/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Інвалідність є також питанням прав людини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Заохочення гідної та продуктивної праці жінок та чоловіків з інвалідністю лежить в основі роботи 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МОП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Має місце фундаментальне зрушення у ставленні до осіб з інвалідністю: їх почали розглядати не як об’єкти соціального забезпечення чи благодійності, а як носіїв прав</a:t>
            </a: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Цілі сталого розвитку закликають усунути перешкоди соціально-економічній інтеграції осіб з інвалідністю, щоб завдяки цьому зменшити бідність, зміцнити економіку та збагатити все суспільство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sz="2400" dirty="0"/>
              <a:t>5. </a:t>
            </a:r>
            <a:r>
              <a:rPr lang="uk-UA" altLang="en-US" sz="2400" dirty="0"/>
              <a:t>Працівники з інвалідністю</a:t>
            </a:r>
            <a:endParaRPr lang="en-GB" altLang="en-US" sz="2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5</a:t>
            </a:r>
            <a:r>
              <a:rPr lang="en-US" altLang="en-US" sz="2200" dirty="0"/>
              <a:t>.1 </a:t>
            </a:r>
            <a:r>
              <a:rPr lang="uk-UA" altLang="en-US" sz="2200" dirty="0"/>
              <a:t>Вступ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3BD85D6-85D6-7E4D-BCA2-90B8D6D00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6881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789832" cy="3883232"/>
          </a:xfrm>
        </p:spPr>
        <p:txBody>
          <a:bodyPr/>
          <a:lstStyle/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Конвенція ООН про права осіб з інвалідністю (</a:t>
            </a:r>
            <a:r>
              <a:rPr lang="uk-UA" altLang="en-US" sz="2000" dirty="0" err="1"/>
              <a:t>КПОІ</a:t>
            </a:r>
            <a:r>
              <a:rPr lang="uk-UA" altLang="en-US" sz="2000" dirty="0"/>
              <a:t>)</a:t>
            </a:r>
            <a:endParaRPr lang="en-GB" altLang="en-US" sz="2000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Міжнародні трудові норми</a:t>
            </a:r>
            <a:r>
              <a:rPr lang="en-GB" altLang="en-US" sz="2000" dirty="0"/>
              <a:t>:</a:t>
            </a:r>
          </a:p>
          <a:p>
            <a:pPr marL="581025" lvl="1" indent="-1778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Конвенція 1958 року про дискримінацію в галузі праці та занять (№ 111)</a:t>
            </a:r>
            <a:r>
              <a:rPr lang="en-GB" altLang="en-US" sz="2000" dirty="0"/>
              <a:t>  </a:t>
            </a:r>
          </a:p>
          <a:p>
            <a:pPr marL="581025" lvl="1" indent="-1778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Конвенція 1983 року про професійну реабілітацію та зайнятість осіб з інвалідністю (№ 159)</a:t>
            </a:r>
            <a:endParaRPr lang="en-GB" altLang="en-US" sz="2000" dirty="0"/>
          </a:p>
          <a:p>
            <a:pPr marL="581025" lvl="1" indent="-1778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Wingdings" pitchFamily="2" charset="2"/>
              <a:buChar char="§"/>
            </a:pPr>
            <a:r>
              <a:rPr lang="uk-UA" altLang="en-US" sz="2000" dirty="0"/>
              <a:t>Рекомендація, що її супроводжує (№ 168)</a:t>
            </a:r>
            <a:r>
              <a:rPr lang="en-GB" altLang="en-US" sz="2000" dirty="0"/>
              <a:t> </a:t>
            </a: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Працівники з інвалідністю</a:t>
            </a:r>
            <a:endParaRPr lang="en-GB" altLang="en-US" sz="2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5.2 </a:t>
            </a:r>
            <a:r>
              <a:rPr lang="uk-UA" altLang="en-US" sz="2200" dirty="0"/>
              <a:t>Основні міжнародні правові акти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D44D877D-BD09-334B-96B6-00B16ABD0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443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1726" y="2576946"/>
            <a:ext cx="10789832" cy="3883232"/>
          </a:xfrm>
        </p:spPr>
        <p:txBody>
          <a:bodyPr/>
          <a:lstStyle/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</a:t>
            </a:r>
            <a:r>
              <a:rPr lang="en-GB" altLang="en-US" sz="2000" dirty="0"/>
              <a:t> </a:t>
            </a:r>
            <a:r>
              <a:rPr lang="uk-UA" altLang="en-US" sz="2000" b="1" dirty="0"/>
              <a:t>Австралії </a:t>
            </a:r>
            <a:r>
              <a:rPr lang="uk-UA" altLang="en-US" sz="2000" dirty="0"/>
              <a:t>уповноважений зі справедливих відносин у сфері праці (</a:t>
            </a:r>
            <a:r>
              <a:rPr lang="en-US" altLang="en-US" sz="2000" dirty="0" err="1"/>
              <a:t>FWO</a:t>
            </a:r>
            <a:r>
              <a:rPr lang="en-US" altLang="en-US" sz="2000" dirty="0"/>
              <a:t>)</a:t>
            </a:r>
            <a:r>
              <a:rPr lang="uk-UA" altLang="en-US" sz="2000" dirty="0"/>
              <a:t> розглянув низку </a:t>
            </a:r>
            <a:r>
              <a:rPr lang="uk-UA" altLang="en-US" sz="2000" b="1" dirty="0"/>
              <a:t>випадків дискримінації</a:t>
            </a: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 </a:t>
            </a:r>
            <a:r>
              <a:rPr lang="uk-UA" altLang="en-US" sz="2000" b="1" dirty="0"/>
              <a:t>канадській провінції Онтаріо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законодавство включає «стандарти зайнятості», якими на роботодавців покладено </a:t>
            </a:r>
            <a:r>
              <a:rPr lang="uk-UA" sz="20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обов’язок забезпечити належну адаптацію</a:t>
            </a:r>
            <a:endParaRPr lang="uk-UA" altLang="en-US" sz="2000" b="1" dirty="0"/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Lucida Sans Unicode" panose="020B0602030504020204" pitchFamily="34" charset="0"/>
              </a:rPr>
              <a:t>В </a:t>
            </a:r>
            <a:r>
              <a:rPr lang="uk-UA" sz="2000" b="1" dirty="0">
                <a:effectLst/>
                <a:latin typeface="Arial" panose="020B0604020202020204" pitchFamily="34" charset="0"/>
                <a:ea typeface="Lucida Sans Unicode" panose="020B0602030504020204" pitchFamily="34" charset="0"/>
              </a:rPr>
              <a:t>Японії система квот</a:t>
            </a:r>
            <a:r>
              <a:rPr lang="uk-UA" sz="2000" dirty="0">
                <a:effectLst/>
                <a:latin typeface="Arial" panose="020B0604020202020204" pitchFamily="34" charset="0"/>
                <a:ea typeface="Lucida Sans Unicode" panose="020B0602030504020204" pitchFamily="34" charset="0"/>
              </a:rPr>
              <a:t> зобов’я</a:t>
            </a:r>
            <a:r>
              <a:rPr lang="uk-UA" sz="2000" dirty="0">
                <a:latin typeface="Arial" panose="020B0604020202020204" pitchFamily="34" charset="0"/>
                <a:ea typeface="Lucida Sans Unicode" panose="020B0602030504020204" pitchFamily="34" charset="0"/>
              </a:rPr>
              <a:t>зує роботодавців брати на роботу певний відсоток осіб з інвалідністю</a:t>
            </a:r>
            <a:endParaRPr lang="uk-UA" sz="2000" dirty="0">
              <a:effectLst/>
              <a:latin typeface="Arial" panose="020B0604020202020204" pitchFamily="34" charset="0"/>
              <a:ea typeface="Lucida Sans Unicode" panose="020B0602030504020204" pitchFamily="34" charset="0"/>
            </a:endParaRPr>
          </a:p>
          <a:p>
            <a:pPr marL="342900" lvl="1" indent="-342900">
              <a:spcBef>
                <a:spcPts val="900"/>
              </a:spcBef>
              <a:spcAft>
                <a:spcPts val="9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</a:t>
            </a:r>
            <a:r>
              <a:rPr lang="en-GB" altLang="en-US" sz="2000" dirty="0"/>
              <a:t> </a:t>
            </a:r>
            <a:r>
              <a:rPr lang="uk-UA" altLang="en-US" sz="2000" b="1" dirty="0"/>
              <a:t>Південно-Африканській Республіці </a:t>
            </a:r>
            <a:r>
              <a:rPr lang="uk-UA" altLang="en-US" sz="2000" dirty="0"/>
              <a:t>Управління інспекції та правозастосування (Інспекція праці) має у штаті спеціальних інспекторів праці, які займаються забезпеченням застосування Закону про справедливість у галузі зайнятості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Працівники з інвалідністю</a:t>
            </a:r>
            <a:endParaRPr lang="en-GB" altLang="en-US" sz="2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C6291F14-9813-D149-995D-8D56091FB1B3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762030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200" dirty="0"/>
              <a:t>5.3 </a:t>
            </a:r>
            <a:r>
              <a:rPr lang="uk-UA" altLang="en-US" sz="2200" dirty="0"/>
              <a:t>Приклади з практики країн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3C3F9FB-C0DC-A949-A8B4-E45C501C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7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30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BAF1A0-A890-4FD3-B4C2-B4790C52ECA0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8f68b5b3-e33a-4795-8620-9e287973ee67"/>
    <ds:schemaRef ds:uri="http://purl.org/dc/elements/1.1/"/>
    <ds:schemaRef ds:uri="http://purl.org/dc/dcmitype/"/>
    <ds:schemaRef ds:uri="18f9ac08-cad0-4069-9cc9-ad6597f5f3a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E7E758-63C2-4450-902B-FBCFA7BEEC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3292</TotalTime>
  <Words>1872</Words>
  <Application>Microsoft Office PowerPoint</Application>
  <PresentationFormat>Широкий екран</PresentationFormat>
  <Paragraphs>273</Paragraphs>
  <Slides>30</Slides>
  <Notes>27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7" baseType="lpstr">
      <vt:lpstr>Arial</vt:lpstr>
      <vt:lpstr>Calibri</vt:lpstr>
      <vt:lpstr>Font di sistema regolare</vt:lpstr>
      <vt:lpstr>Times New Roman</vt:lpstr>
      <vt:lpstr>Wingdings</vt:lpstr>
      <vt:lpstr>Wingdings 3</vt:lpstr>
      <vt:lpstr>ILO 2020</vt:lpstr>
      <vt:lpstr>Робота з уразливими групами працівників</vt:lpstr>
      <vt:lpstr>Мета цього модуля</vt:lpstr>
      <vt:lpstr>Завдання</vt:lpstr>
      <vt:lpstr>Зміст</vt:lpstr>
      <vt:lpstr>1. Вступ</vt:lpstr>
      <vt:lpstr>2. Інспекція праці та дитяча праця</vt:lpstr>
      <vt:lpstr>2. Інспекція праці та дитяча праця</vt:lpstr>
      <vt:lpstr>2. Інспекція праці та дитяча праця</vt:lpstr>
      <vt:lpstr>2. Інспекція праці та дитяча праця</vt:lpstr>
      <vt:lpstr>2. Інспекція праці та дитяча праця</vt:lpstr>
      <vt:lpstr>2. Інспекція праці та дитяча праця</vt:lpstr>
      <vt:lpstr>2. Інспекція праці та дитяча праця</vt:lpstr>
      <vt:lpstr>2. Інспекція праці та дитяча праця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3. Примусова праця і торгівля людьми</vt:lpstr>
      <vt:lpstr>4. Працівники-мігранти</vt:lpstr>
      <vt:lpstr>4. Працівники-мігранти </vt:lpstr>
      <vt:lpstr>4. Працівники-мігранти</vt:lpstr>
      <vt:lpstr>5. Працівники з інвалідністю</vt:lpstr>
      <vt:lpstr>5. Працівники з інвалідністю</vt:lpstr>
      <vt:lpstr>5. Працівники з інвалідністю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141</cp:revision>
  <dcterms:created xsi:type="dcterms:W3CDTF">2021-05-26T09:43:39Z</dcterms:created>
  <dcterms:modified xsi:type="dcterms:W3CDTF">2023-03-23T10:04:11Z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