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5"/>
  </p:notesMasterIdLst>
  <p:sldIdLst>
    <p:sldId id="257" r:id="rId5"/>
    <p:sldId id="263" r:id="rId6"/>
    <p:sldId id="354" r:id="rId7"/>
    <p:sldId id="579" r:id="rId8"/>
    <p:sldId id="284" r:id="rId9"/>
    <p:sldId id="581" r:id="rId10"/>
    <p:sldId id="577" r:id="rId11"/>
    <p:sldId id="551" r:id="rId12"/>
    <p:sldId id="552" r:id="rId13"/>
    <p:sldId id="582" r:id="rId14"/>
    <p:sldId id="583" r:id="rId15"/>
    <p:sldId id="584" r:id="rId16"/>
    <p:sldId id="585" r:id="rId17"/>
    <p:sldId id="586" r:id="rId18"/>
    <p:sldId id="587" r:id="rId19"/>
    <p:sldId id="588" r:id="rId20"/>
    <p:sldId id="589" r:id="rId21"/>
    <p:sldId id="590" r:id="rId22"/>
    <p:sldId id="591" r:id="rId23"/>
    <p:sldId id="592" r:id="rId24"/>
    <p:sldId id="593" r:id="rId25"/>
    <p:sldId id="594" r:id="rId26"/>
    <p:sldId id="595" r:id="rId27"/>
    <p:sldId id="596" r:id="rId28"/>
    <p:sldId id="597" r:id="rId29"/>
    <p:sldId id="598" r:id="rId30"/>
    <p:sldId id="599" r:id="rId31"/>
    <p:sldId id="600" r:id="rId32"/>
    <p:sldId id="601" r:id="rId33"/>
    <p:sldId id="27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, Andrew" initials="" lastIdx="0" clrIdx="0"/>
  <p:cmAuthor id="2" name="Simon" initials="S" lastIdx="3" clrIdx="1">
    <p:extLst>
      <p:ext uri="{19B8F6BF-5375-455C-9EA6-DF929625EA0E}">
        <p15:presenceInfo xmlns:p15="http://schemas.microsoft.com/office/powerpoint/2012/main" userId="Sim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0053"/>
    <a:srgbClr val="1E2DBE"/>
    <a:srgbClr val="9E9F9E"/>
    <a:srgbClr val="636462"/>
    <a:srgbClr val="EB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77" autoAdjust="0"/>
    <p:restoredTop sz="81165" autoAdjust="0"/>
  </p:normalViewPr>
  <p:slideViewPr>
    <p:cSldViewPr snapToGrid="0">
      <p:cViewPr varScale="1">
        <p:scale>
          <a:sx n="89" d="100"/>
          <a:sy n="89" d="100"/>
        </p:scale>
        <p:origin x="146" y="48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15413AC-3881-F94F-AEA2-A7D4E9C6E4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043E6EBB-A0CA-3345-9474-49F5FC66C9B8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45F9D34D-931E-D046-8753-92ABCF4932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2C33B02C-4D05-874A-B48D-012CA1452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4653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7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B747CFED-9ABF-9245-BDC4-F22AB7663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D527A93F-D6C3-DF41-BB5F-2BC906F4FC78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8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70666745-8130-FE4F-B0E8-C976BB2BD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D3C03F08-83FB-B74D-90D7-0B4BFDA895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9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10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05572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7213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B747CFED-9ABF-9245-BDC4-F22AB7663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D527A93F-D6C3-DF41-BB5F-2BC906F4FC78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70666745-8130-FE4F-B0E8-C976BB2BD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D3C03F08-83FB-B74D-90D7-0B4BFDA895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0006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13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6603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14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0690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15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8945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94152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17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964316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18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3549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19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106035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20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78506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829993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22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291383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23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76321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24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907631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25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63322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26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93774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27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95027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28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25444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29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1975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34064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0149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35218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822C6587-8291-3617-D710-45CC8424D1B9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9513CD52-51F2-EEE1-D22A-9A67B78A9C26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9CB3817B-A5BD-8E93-201F-4E4702840C51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D6D7431E-70B2-EA53-2489-D74E2B12C59A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7D588DCE-F7E5-023B-B8D6-1CB5C792901A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72EF3D8C-0A56-C5AB-8E11-922EF2E9D9E2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B1C5C3B4-DD69-0491-8DBE-8431EF54AD65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FBF15E15-B6FF-93E8-4114-FB14EB0E303C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2CE959D4-8EF8-F762-2935-D4BE8E07278B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73DB7F93-7712-87D5-842B-98BB8346BC02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CEFB7978-0C67-2C1F-2234-1E53171DB4B3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39BC3179-D0AD-2123-A8E5-CCDE1CB15FA8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6DA76C3B-FA0B-074F-9FA5-3BD6DE247A6C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CF019E66-8BE9-6D98-A00F-E41170A5C9CB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3C85D9BE-F6A4-A949-3503-C509647D45B3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7B5CCFE1-95F8-05F7-2F2E-29DC1396D941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F3B2702D-F49C-68AA-3A69-19CD77740D25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579D369B-6B35-E829-6791-B0596D075109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51970B4F-894A-3C8D-04F2-D43FA5EA0714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F1B08DB4-0D84-146E-C879-4FE4365BA656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8C54277A-1B2E-68F2-1777-761D8E6BFC03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9A85F025-A6F1-0210-75BB-D98DF068BE33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C79D48D6-BE5D-7688-4BE1-2C0D683DC142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6B5F3A54-4C12-91D5-7FDA-A3F8FC95E87A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453C049F-7A62-31DB-55B6-A38201D522B5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03BD7E1A-8874-C9CB-611E-55C96C49B7EF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3BE1C486-2B1A-7C40-3208-F6960BC6BA78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1EF44E35-B579-DCE7-64AD-3316D60F299A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A4380985-D014-0EE2-2E19-DD8A25447F7A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2FB8E92B-D48E-AB9E-CE7A-75603A1DF0F4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196BA4A2-BC8B-CA44-9A56-881F3E47F67E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AE9C2C76-0317-E9AC-73DE-ED9029C7F1C9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AC4DE827-F73D-599C-9BFE-D401F76BAB13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1EEE17A1-8EF3-CC97-5124-40542B17F6AD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9819851A-84F5-90D6-A423-464171756DB5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7DD3F7AB-45CF-B47B-22CA-CD419AB04FA9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B8A23F56-6E05-FA44-6682-0091ABAE7E14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0E6F2EF4-09B1-2761-8079-68E73921FE8F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8577795B-7EC2-14F6-49FB-4F4F8913C042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FB9F2F1F-BCF8-0088-9BBC-8FAA8155ABAD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3A3878BD-495B-BAF3-489C-111AAD050A8A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B02FCFB6-012A-004F-45A1-18EBF50D1E3A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48F0CF88-7CAB-AA09-705B-88A79FF4D8E7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0A604AA6-7734-B06D-21BA-FF2CCEA97715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558A24DC-C1B7-0E89-EB71-77E76AA9D786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2432B2E8-53E0-A74F-7B7E-1AA215EC931F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03EA8261-ADC4-2EF1-7634-05734E4A49B5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DDC4F129-641B-D98C-70A7-8763539F47FF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EE3E7792-09BF-37B9-4645-996ECA5EADD3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6D6EABC9-5452-BBCA-CA27-9BFA9F4A8879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3F391D7B-F9E0-4BFB-44A9-D46C8FFA7040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22E3FF36-478F-6134-4958-6110FE56D90A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BC0ACF01-BEAC-5E8A-6931-34A4BCD8D01D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88AAC209-9691-71F2-A51A-D2A931D8CD2B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3pPr>
              <a:defRPr sz="2200"/>
            </a:lvl3pPr>
          </a:lstStyle>
          <a:p>
            <a:pPr lvl="2"/>
            <a:r>
              <a:rPr lang="en-US" dirty="0"/>
              <a:t>First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49AB71FE-444B-8C4C-BC2B-6D856BB49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6262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4049CBFB-1DD4-51A1-2DCB-C4D8180C1B90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B2A89C20-2DDD-45DE-84DB-3E5211C1CC04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FFF2707E-0D9A-C4B1-BDCA-2E8F28032311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84C44968-F2CC-D698-DA09-12C6FE443758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1D70DE1C-F312-1FAE-05F6-9A18E07C034F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9E6506D9-2775-C25B-1AFF-191BD7CB848C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D75536EA-DFB1-F6DD-1FAB-EDD24A8329E9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6BBCBFD2-97B8-58DC-34B6-11C3EAB2FC5A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E945B15B-B80B-681C-8A2A-401C1C660EBA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3F055EC6-7ABE-4DAB-DD11-8DED4E5B2CC2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4527F085-7130-7134-B9C1-7F53E30A354E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4839B62E-3C63-7900-3798-522A91202FB8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79918F76-5375-1C5C-30DF-898E91D77811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4C334969-C1F6-7CC6-E25D-57D3E02297F2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C61EA8B8-9E87-F00F-4C19-2446002150FC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A08A9C69-5925-CAA4-77D9-45DEDE6EA451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96185C8C-7045-AC1C-9D2D-E1EC4230952A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AE81F8BD-D677-76CD-523A-6B87E75FB4C4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39FF718C-60E8-6461-A8C2-039AB40E3FF0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3B181CEB-30AF-F78C-C9B5-158E2E61EA42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A0EDF50E-F299-42C8-AA23-19A0C27C63EE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EABA56DF-7E30-EB03-0CE1-5DE841CD4FDB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2FC06337-E69A-8E0B-251F-A9EBC2538396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EF104CB6-3434-DCBB-B766-68A0DD8F304D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A5A9CB95-8EB2-0350-DBC6-4750AB2C05E4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5A65D835-ED3B-70D7-A49E-B02A8261FDA8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2E678087-5267-9697-ACC8-FFE8BC102CB5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4DC328A3-3EBB-2AC6-7B38-169E3E63D04E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0D92620D-7EC5-24B4-54C2-09F3353A9C84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4CD64526-93B5-1B9B-B55A-E38019DC3FAB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DA3628F1-9A3C-2A42-C017-8733167C2BCA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424EC3E1-AC03-D0E1-05E1-74F51D99613D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0CC7235B-E2D2-4793-78D2-1DB1EFF47CD3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EE87D1F4-FC26-72A7-1F4B-68B6A6A694EC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79A70905-0DF0-2EFB-A598-861CFEF82DAA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5E28C124-6C32-3C42-95D3-F8C3B9E5C834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42A9C14F-2F93-6DD5-7695-C3FDDCE6D5B2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2C79F8AF-0D85-EF2E-F04B-B02F6D1A98C7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55D34AF1-CEA7-06C3-802A-2D0A708CE9B3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9FED2F28-1C77-DB6E-51F5-B4ED60692664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79E020F1-111F-9829-DF13-5DE14D322F52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5FAFF4A7-8C40-9BFF-91EA-1D71AEEE3D55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6318F8A7-65D8-8C83-B7C3-E40026882DA1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04F03B03-44A1-A475-36CE-09635C351254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F62E978E-0D81-8E86-6CCD-53DE317609B3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F914E8AB-5128-279F-39B3-32C56BCD4357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5FDCD222-93E2-339C-9C88-EAB1499F96F2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B15E0328-7349-028E-BAD0-89E349BEC90B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38D52DC4-BD7A-4ED0-3FFE-77A9B44D4407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3E6E02B6-FBB8-6B05-72D7-07204A501CC8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9E05D990-B575-F965-B822-316565F45B9A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B62EFEA2-3BC0-5391-549C-CB9BB88F9695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FD0BB643-C3DD-9A88-4EE7-598B08D6FF1A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695829CD-8785-0E10-4562-2AE5DCF4AB79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13C51437-AE53-3885-7955-8B0E3FE90BAD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10F05739-EDA1-C201-E66E-B9887A479C80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829450F0-57D9-42A5-BFCE-D2D8F45FAAD6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1A81D15F-D457-C11A-6842-7854295B6D92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B10B3046-6E81-E731-B2B4-BE42D86706C7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E4B94CF0-A5B6-426B-6A44-08337D9A3DF0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E54F2FED-1E24-4947-F678-2ECC8B590ECA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1CA761D1-E3AC-B355-CB5E-FA0F18239197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F026D6BB-792E-374B-1447-0B3BCA4F9FEA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6DC648C8-7CAF-03A1-F5C8-E0E85168AB2B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9401F5B7-9DB1-650A-86C2-75AEE2B1DEDC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EC198AB0-FE0B-327F-BF0D-8C876ECD33EB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54B6EDF1-537C-DB4A-6EE7-B968B8911234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A258DCE7-D1C1-72AD-1566-4A9AE4C3E174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E085B027-1F10-2C27-444F-3E87A14ABB5E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75C85CDF-3AD1-1484-4C46-5C1B16432B30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619BB3B0-8681-9BDD-9AAC-0E3C7B492425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5A671FD8-D1CB-41B5-07D2-430710FB6851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2DAAB90C-B01E-807A-4042-892D4A350DF8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81220EFA-9F86-A7DC-3103-FA129AE80C2A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6C3CC97D-BBAD-F4AB-1E9D-D23988424074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BE463BB2-C173-0DB4-277E-D89CF48408F3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4" name="Полілінія: фігура 63">
                <a:extLst>
                  <a:ext uri="{FF2B5EF4-FFF2-40B4-BE49-F238E27FC236}">
                    <a16:creationId xmlns:a16="http://schemas.microsoft.com/office/drawing/2014/main" id="{47840F33-E3B3-456E-5268-D10DCFAF43A4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3" name="Групувати 12">
              <a:extLst>
                <a:ext uri="{FF2B5EF4-FFF2-40B4-BE49-F238E27FC236}">
                  <a16:creationId xmlns:a16="http://schemas.microsoft.com/office/drawing/2014/main" id="{F60DE0C8-688C-D48B-37D1-90B22E48CB8E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9A206DAE-3B8A-C33E-8E41-36D1B67B742D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D5C70ADD-7096-789F-1F75-975961347F5A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B8D036C7-F198-36E5-5E72-1BFD5B358DBF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78AF7F8C-AFF7-1CF5-32E9-C20CBBADAB06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EC951F28-A3BD-04AF-F30F-A0006616E917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25ED79EF-713B-1CF3-C6A5-123E03E4F95E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DFDA6EBD-1AD6-8204-E8D0-A300C50B9697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5EFBF3FB-9092-7162-D45D-34E5447D748A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AC6A4F75-A6C0-2691-28EB-741D8D82D889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7656AE13-CFF1-12BA-2AC0-A55C4FCDF158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CA7742F0-8B70-0BCD-A465-5330C14A0B5E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6679F128-232A-6599-2149-E1F36D0FF01F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55C1A3B3-027D-D4AF-D424-1531889223E3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A1897F05-26C9-DEBE-700E-7E05396E0560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1B069460-F861-28CF-1E23-A288031D5933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904B98BF-59FF-8E80-E19A-2BEAA91F53CC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2C508CBB-4644-C8AD-DA6B-DA9E39FA8F54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94005E0A-A6EB-02D1-4D73-EFBA0E4CB99B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F70E81E4-58AF-337C-38CE-32B41FE346D0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9EBEC2F9-B39C-831D-3BAF-AA374AEE17FE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B5165A0E-373A-8783-F69B-EC149F4F183B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A90F05AD-3A47-B68F-C494-906E718BA47A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C0501D6C-E204-BF4B-FBE4-3876952D72EF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6EADD1E1-068B-67EC-94CD-812495DA0514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1F0CDEE3-9A7D-78BF-175E-A740E12409C9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C47B34AA-9AF8-781A-E8BC-A7EA4BB44520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06871B1E-4A4B-C339-2717-A6CE298BCF8F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1D63D99F-5C91-BB0E-A440-7D6EF2456465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6DEC8768-B0CE-A8DA-2FD3-894BD8463EF8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99BEBBE2-B176-AAE3-A1EA-7F1D103461EE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96CE719D-EF29-CE88-92F2-0DBC81553685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0226B0B3-B175-EFF4-0E3C-9E56BDB0F6E5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99CEC29A-892D-8E36-1E46-9AB6AAA33084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170E668F-29C5-B4DC-EEB4-CE42788195E6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9738E17E-AFC2-61EB-7B72-F6505DD86932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6AEDA461-0E0C-4078-E9CD-DC36252FB582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08C819EE-1F33-F270-985D-822F2DBE7377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3CDFCE6F-B107-7731-FF27-3C6782EF4AD3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85E4C8A8-4176-E850-1603-2EEDB93BCB2B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170C6C49-515D-CBF7-CBEF-F5F175450ACC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466E9493-6ABC-C3B6-946E-5397548410B1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6ABFC660-1B6F-A1E4-0C32-41DB541495CB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B23C8AC8-4F85-6059-A06E-0504BCDDCE72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B9C02F5E-1FB7-8D62-54DE-AC376E381FC1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9B65F266-607D-A3DA-0B2F-950F8ACBA158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D4A6B3D0-8946-4AC5-32AE-DDD6512D48CB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8834F444-A6C5-45FC-E258-BC0A3865024C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698F7745-12E5-0CC6-5494-658FFDC4738B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A084209D-F9C5-431E-7E03-001AAA60386C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9E7593FF-CB76-4470-EB74-76F0EA9D30CB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72374360-316D-87EB-BD87-1E3536C2F561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40784588-112E-34E0-A056-58AB636CF4E9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AC9A58C8-B6A1-007B-4413-B453C3082B56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266F351E-8017-1DC9-E1A8-721864B7D543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CC7FBE16-D3C9-D7E1-E81A-4387B39DA0A9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76BF0D42-6050-CCE6-B281-A6DDC38CF018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F34EC024-DD26-F7F2-B039-4B95B47C4A2D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DE69B18C-5C64-0636-FA80-73FD5C38538B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62B9DDAE-CB3B-F5A1-788A-8593F6E49DB1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B412A339-AF98-3710-A6F0-00267AFF75A4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62463E33-7027-FA08-FAE8-C59DA5BBDA8B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C7FE8BBC-8BC8-75EF-A24F-96A89C4736F5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E4A64899-3672-60DE-CE33-6EBA7D748E94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29F9917E-F094-80F8-1915-458EEC92B461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2B80BF5E-E0F0-60EF-9BF1-7C0DAA78A485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4ECD9400-13EE-963D-3162-1E0EB7E45755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AC03D8DE-E20E-D825-393A-5F78E6562F85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59B0A895-B49D-7B05-8693-5F083F058B91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28EDF33F-1BC2-E91E-A485-0337BE942269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765EE272-BD3B-E635-643B-49EFD11032C0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C9D31A86-AF1D-9A2E-BC76-4A00BCDE5268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BF710841-FCD7-FC6F-06DA-C7A220AD6664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9DE5AEAA-7C2D-FECC-8666-35F32951C1C3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DCDD4B91-561F-4C6C-62C6-E20671B733DD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67CE66A0-B16A-BC4E-B491-A52EC58015FF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8084F092-0EE6-D4F0-B6C8-41355998F153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62FFDD5F-DD8A-6319-176A-0629F6F2806C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98A239BB-3A50-5663-4634-4A8913B36F48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D85731E8-E5B3-249D-8522-22C398205292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86412060-020F-9402-FDEB-DAC5DCE5BBDE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87ADC245-B403-0078-75BB-E2A46B177730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C9EBED3A-3051-EA63-9E43-1DED6086A758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2A9181F8-5F59-62FD-997A-F92F711147A7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25BFA1BA-DF5B-6FA5-3006-E5C35483B1FC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15B5B893-362B-C9F5-178F-145535FE6A65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  <a:solidFill>
            <a:schemeClr val="bg1"/>
          </a:solidFill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CEBB0C5D-565D-A1FF-1842-AF29D6362C29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  <a:grpFill/>
          </p:grpSpPr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7E31F739-2324-D03D-26D5-673E8CC6E561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70F0A845-5CE7-68A7-4DC4-5ABC30C3413E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3DF29C06-623A-51EB-4CBA-94CA4B43A5F9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59450CE2-4720-FF5E-C8C8-6E5B7013E9A8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E35A74C3-1381-6F3C-D2E8-94BBB7C4AD7B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0DB6BCA4-C87B-3242-2410-FA7E8BEE733F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4B531828-5572-4C02-B1EE-EEE6BA35B632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26CF53C4-32D1-DD35-F3E8-082454ED04F8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AA031CE1-D09D-0721-4175-F0C7C139BB28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BA7483E2-0BE4-7005-DFC2-35E3AF46BB02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443352A7-3529-BAAD-AA0D-4127F1A134F0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631141D3-C488-9634-A821-03B83C6E7402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1A83577E-F64F-2FDF-7AE4-93C54B26E35B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04A736E2-09B6-0029-ED78-FFD92D7E05F4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B28705BF-6B71-9525-012F-86315C169D0F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CB56A2D2-C2E7-2723-ACDE-40C0C94ED87C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35D0C789-E6CE-703A-C3CD-5BE8546D4512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A9C390B8-0A93-4386-CB21-7F4A5ED7C1C3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B5BBB031-CAEB-E934-05DE-1ED938B8C3EC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74456DDC-3B11-C7D3-5A70-66DC6B36B7B8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898BCBFB-09DB-6C76-FB87-20D53B461638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27924F54-CE17-1EDA-B063-B67F7455E3E3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  <a:grpFill/>
          </p:grpSpPr>
          <p:sp>
            <p:nvSpPr>
              <p:cNvPr id="12" name="Полілінія: фігура 11">
                <a:extLst>
                  <a:ext uri="{FF2B5EF4-FFF2-40B4-BE49-F238E27FC236}">
                    <a16:creationId xmlns:a16="http://schemas.microsoft.com/office/drawing/2014/main" id="{D75EE4AF-50C5-5B46-B39A-3BEF72AC343F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E39F202E-505A-1AAF-ADF6-6CB17AF2D71D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8C4E1E04-FBF4-8538-11A6-2A99F84A094B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9BDDE1A8-619F-F2D9-F9BB-E00434CA2B31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32733C74-3B5D-E9DF-56CE-4505A1184CDB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F32334C1-68C6-B3BF-CFC3-34EFEBFEB40F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5DE9CC01-97A4-622B-2A9D-9360DF193453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D1970C94-4C48-ABC2-5284-1D6A3EAFAD80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C7303FCC-60E6-C3D9-245A-718C5EC6FF74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ACB68A1B-2036-328C-C110-D7D2E970F8E8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47F9E361-F72E-E449-0A48-654FE048AA7D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2ABE5AB2-D2BF-EFE6-2994-E6A52B48D67F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CABCF28F-9641-7958-E30C-A347C6B8846F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42C51084-3BD6-D364-61AB-7DA42807AF4F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25626F19-56DE-EF6C-76A8-20E875660243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5FF84A57-2B73-7D1A-93D0-5D27E667328D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2AF88CA8-2138-8925-E9C3-3135286E446C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CC2CD4E0-B35E-572C-6F7D-926F4E38DEE4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C2EF4754-A97F-2E09-E4A9-85B7D426042D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A7D62F9F-CE9F-0F1C-C787-453F4C7CAE12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1B65CF44-9490-9092-7065-09B6CCA0B004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54E77B43-C4B8-821C-705F-CCB65C152020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2C890A64-4F24-9193-9FF0-913BE6390DE3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A925FBB7-4ED3-19F9-7B79-BF64C5387B38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AA8D5538-14FD-15D8-8803-3478256522B4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A5495A67-8F6C-AEB5-B864-47979B58818F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EA67080D-7F46-79C9-747F-01FB955CE221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FD36C84F-E885-6B89-6486-7D1939B92409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FB13AF2E-7383-0BCB-E0EE-A4A7B37DE75B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525499FA-8AE7-A711-0DF8-E5AC35D9163F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F175A18B-DF62-04CF-BC79-7572F6276090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10DE7690-15CD-DAB4-1959-414802880719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1BA212CD-DBC3-FE3D-A9EA-423A072B5781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E39DE9E4-C3EC-D20F-BFDD-33C630B3503F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BC28490F-2A90-C7AA-8366-B9D03EA361EE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0791B63C-EB42-AA95-A641-82032AB6E78C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71FCEC51-4A4F-289C-2886-27581CD32904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B058D96C-DC17-9FB4-FD38-EFAA38599F01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60A80E80-C0E2-FDF3-904A-6DDEF9B09CD6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E2B38D0B-25D8-0620-118B-50C7610C432A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71549FBB-5346-E23E-C186-E0E4FBEAA331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96A05E84-B27F-7DE9-D6B9-0551BB7B83F0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997DDB06-3BF0-4B82-AAE3-373CBF226675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76E5AFA6-C120-9AD6-1591-D5C86FF94967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08D445F2-CDC4-3616-9D85-77132BA7269A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40C6899F-08F9-3BF6-E726-33845AA92BC5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50CC28C4-1406-4DF7-57D2-8EF9818F2A4E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014038F8-68BE-5E34-3CC5-A56104D96330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5637AA60-D76B-4621-1559-46D143B0E3A6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A036E919-66D6-5E92-62D3-6B34CB9BDECE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9D76E6E8-5070-C621-6095-8D8933F8F3CD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C064FFB6-588C-5A76-B21A-6BC436603259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8C06CC8D-85FE-C43E-7055-D1676E3ADF8C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2BF35BB9-402E-DA3C-3241-17B05CBD499B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C5500BA4-C388-4FEF-AB06-2A732797B9BA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1D66B46A-409C-6880-9E1A-7EDBCB691A36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9EB2A2CB-EF97-80EF-B7AC-698AE037F4F4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286F28F1-93C6-26CF-F730-8665FDC77BB8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7B50775F-88F3-3231-D37C-811DEF96AE15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289CC2E8-6A2E-1180-D3CC-D2AEA2EF4C08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5C7976DC-03C2-70A6-C528-E72213EDC3A7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6337CABF-C9A4-9AB3-4D41-33F8C822941B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CC4DBC9B-1212-25C7-C886-99DAA63FABB7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77C37B69-F111-C89C-9C54-60A686F173ED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62986FD1-8842-7F06-DB4A-26B1FA5004B1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A539B4D9-AD67-6BA7-2F89-0FB8DCC3CA7C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C39493A1-79A5-F458-0958-454A849F4BDF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059FE6EF-1E41-0C43-E101-22307F29584E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08A474C8-3F81-5808-F929-65FC5B119FFE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EDB68A41-5C51-C63B-2A49-FD34781035C1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172CF473-56AD-18CF-65AA-5D1AE2894424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5AC284E1-5828-0CD3-8FF8-BEDCC187F623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C16CE7BA-54C2-20B9-DBAA-8094D27D10AA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3DA5C3D8-0B24-26DA-420A-2CA19FDA505F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A5459097-B145-0AFE-4C76-D8C859FB8B08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4DB572BC-FCE2-C56F-372B-433330EF00FF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51035A02-3E5B-2800-DD5E-BC11A5DE5EE7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A3933833-01FD-2091-ABD8-E3D9241A808E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EBD2A632-496A-5C38-30CB-F4CDF56C92AF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5AE69F18-1D62-5518-C742-EFD9DC2C7E8D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7385B063-1772-3629-63B0-12363B61970F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B09D1DF0-F47A-CCD2-2E79-6F84FA95431E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17829A77-D337-66B0-931D-D6B57C3B0642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8ABD87BF-EB1B-BB2D-0EAD-7094356CF0E9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417158"/>
            <a:ext cx="644400" cy="172266"/>
          </a:xfrm>
          <a:prstGeom prst="rect">
            <a:avLst/>
          </a:prstGeom>
        </p:spPr>
      </p:pic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A96B7964-B5FB-5371-D661-771AFC8EE141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5" name="Групувати 4">
              <a:extLst>
                <a:ext uri="{FF2B5EF4-FFF2-40B4-BE49-F238E27FC236}">
                  <a16:creationId xmlns:a16="http://schemas.microsoft.com/office/drawing/2014/main" id="{C9045A2E-4C9B-DFFF-D602-2D886F22C709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5BF16612-5E01-18DC-FAA7-737409AE4264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E916928F-99B6-6868-C833-A3555F0AA203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F75F23C1-D5CB-71E7-EB48-2C5E5AAB4117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B072B5FD-3CBA-2725-70E2-A57152D67254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60CE7755-5704-1850-4259-442972264231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D0227C78-F593-4085-6DE7-2E5D78EBD853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E17B8DD5-073C-0F0A-AFA7-D1D588D3657D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07E4332D-A5CD-87B8-316A-5548254BE1A4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540FE4A0-2DC4-1BE1-28AC-D79DF8A58125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8D5F012D-FD32-7890-B8FF-06922F406884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F3C51623-6942-E042-FD5F-C198E1DBFFCB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F86D191C-C419-203B-6792-C4EE854F7347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A8926BE3-13A1-32AD-324E-A5206C968C75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57CCB6EB-80D1-54A6-A3D4-34A27306BA6A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FCFAB166-29FC-20FF-B893-0114288C1F2D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BE3973CC-A8E5-FC78-9CCC-D205DEEFD7B5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D3B86435-AB3A-72B9-CF2A-D00B777C7F89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A404E8C3-B44F-7A4C-9FF0-295CC8C0346F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381FAFD7-4EB8-4FFC-48B5-D3E04CF4EF7E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C6DE888-79B3-0D7C-CEEC-AC9D8F6F665D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2E222524-A1DB-B2EA-9951-2A90C01E280E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7" name="Групувати 6">
              <a:extLst>
                <a:ext uri="{FF2B5EF4-FFF2-40B4-BE49-F238E27FC236}">
                  <a16:creationId xmlns:a16="http://schemas.microsoft.com/office/drawing/2014/main" id="{3DEA8075-7EC5-6FF4-7C2F-B2F264F8ED22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9" name="Полілінія: фігура 8">
                <a:extLst>
                  <a:ext uri="{FF2B5EF4-FFF2-40B4-BE49-F238E27FC236}">
                    <a16:creationId xmlns:a16="http://schemas.microsoft.com/office/drawing/2014/main" id="{C5916371-CAB3-B00C-2A6B-CBFB6C81874D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0" name="Полілінія: фігура 9">
                <a:extLst>
                  <a:ext uri="{FF2B5EF4-FFF2-40B4-BE49-F238E27FC236}">
                    <a16:creationId xmlns:a16="http://schemas.microsoft.com/office/drawing/2014/main" id="{FEAD4975-753D-AC9F-9FF7-C2A4F1BF7B3F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AC3B815B-339E-F629-C9C5-7B30F085EC56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90BC0BEF-50DB-BC5D-8270-68AA015EA427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80DD2558-AEB0-04D1-E639-114BD3DBFB6C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ECEB5D19-27FF-BE96-689E-79B9C4C413EC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11136D0B-7522-F4F6-9E03-9AEA87C5126F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9CC80CD3-70A8-9FAF-2E16-DBA8148725D6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4D82DE27-67AD-0EAB-5B3F-A8E66EF8BE23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DB8FAC78-9FFC-91C1-2AB4-F5A9C7A61EC4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ED780BBE-EF04-FDCF-34B5-57326D301E00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0AC42618-1570-3262-89F7-A26084EB5DC6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2D99A089-8744-F2A4-5A3C-22DF5F429708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20EF916F-6D8F-8223-0DC4-79766849EFFC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D8A182AC-8861-223C-70DE-6005AEAEEFD1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CB7D5BCC-BA2C-01E3-4186-3B256C09AD7C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3C617748-A969-0184-C5DB-20D2DB41896D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4DF19BCE-31A6-85B5-352A-A9084DF62E5D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8B421DFC-77DF-9A8E-E40C-DA6F80338C90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B49AEECF-02C1-25A4-5893-1DBE8D13D883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5A7CC7E1-85D3-A0EC-0310-96E939EC601E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1A1B5BE9-2FD4-5040-9A4D-3293613C2AD7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92582277-0B5D-00AD-954C-BD46EFEF6A74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5C5EB5DD-0824-EE64-30C3-6C02F173E146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C74AECFA-DF06-F186-677C-4202760ECB40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9BD46D11-8B3E-679F-7D5E-A4EC4BC9A62D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E4E88CE6-CF45-BE50-55AA-8E16962684F5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566DA412-D1BB-59F6-561D-477733396777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DC93C1D5-34DE-4B8B-2E59-687E4EDBF5F9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4EC351AC-3F60-637E-AF7D-C46F45784E2B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67" r:id="rId4"/>
    <p:sldLayoutId id="2147483665" r:id="rId5"/>
    <p:sldLayoutId id="2147483666" r:id="rId6"/>
    <p:sldLayoutId id="2147483652" r:id="rId7"/>
    <p:sldLayoutId id="2147483664" r:id="rId8"/>
    <p:sldLayoutId id="2147483668" r:id="rId9"/>
    <p:sldLayoutId id="2147483669" r:id="rId10"/>
    <p:sldLayoutId id="2147483651" r:id="rId11"/>
    <p:sldLayoutId id="2147483660" r:id="rId12"/>
    <p:sldLayoutId id="2147483661" r:id="rId13"/>
    <p:sldLayoutId id="2147483662" r:id="rId14"/>
    <p:sldLayoutId id="2147483663" r:id="rId15"/>
    <p:sldLayoutId id="2147483654" r:id="rId16"/>
    <p:sldLayoutId id="214748365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7" y="3396889"/>
            <a:ext cx="9215437" cy="1071622"/>
          </a:xfrm>
        </p:spPr>
        <p:txBody>
          <a:bodyPr/>
          <a:lstStyle/>
          <a:p>
            <a:r>
              <a:rPr lang="uk-UA" dirty="0"/>
              <a:t>Проведення інспекційного відвідування з питань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160" y="2041093"/>
            <a:ext cx="6164302" cy="1163155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ts val="3000"/>
              </a:spcAft>
            </a:pPr>
            <a:r>
              <a:rPr lang="uk-UA" sz="2400" dirty="0">
                <a:latin typeface="Arial" panose="020B0604020202020204" pitchFamily="34" charset="0"/>
              </a:rPr>
              <a:t>Навчальний курс МОП </a:t>
            </a:r>
            <a:br>
              <a:rPr lang="uk-UA" sz="2400" dirty="0">
                <a:latin typeface="Arial" panose="020B0604020202020204" pitchFamily="34" charset="0"/>
              </a:rPr>
            </a:br>
            <a:r>
              <a:rPr lang="uk-UA" sz="2400" dirty="0">
                <a:latin typeface="Arial" panose="020B0604020202020204" pitchFamily="34" charset="0"/>
              </a:rPr>
              <a:t>«Розбудова сучасних і ефективних систем інспекції праці»</a:t>
            </a:r>
            <a:endParaRPr lang="en-GB" sz="2400" dirty="0">
              <a:latin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AutoShape 49"/>
          <p:cNvSpPr>
            <a:spLocks noChangeAspect="1" noChangeArrowheads="1" noTextEdit="1"/>
          </p:cNvSpPr>
          <p:nvPr/>
        </p:nvSpPr>
        <p:spPr bwMode="auto">
          <a:xfrm>
            <a:off x="10129838" y="3519488"/>
            <a:ext cx="6572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0993524" y="3770313"/>
            <a:ext cx="1032322" cy="2212479"/>
            <a:chOff x="10993524" y="3770313"/>
            <a:chExt cx="1032322" cy="2212479"/>
          </a:xfrm>
        </p:grpSpPr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11314113" y="5213351"/>
              <a:ext cx="711733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5000" dirty="0">
                  <a:solidFill>
                    <a:srgbClr val="FA3C4B"/>
                  </a:solidFill>
                  <a:cs typeface="Arial" panose="020B0604020202020204" pitchFamily="34" charset="0"/>
                </a:rPr>
                <a:t>10</a:t>
              </a:r>
              <a:endParaRPr kumimoji="0" lang="en-US" altLang="en-US" sz="5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0993524" y="3770313"/>
              <a:ext cx="268202" cy="2162917"/>
              <a:chOff x="10079124" y="3532188"/>
              <a:chExt cx="268202" cy="2162917"/>
            </a:xfrm>
          </p:grpSpPr>
          <p:sp>
            <p:nvSpPr>
              <p:cNvPr id="64" name="TextBox 63"/>
              <p:cNvSpPr txBox="1"/>
              <p:nvPr/>
            </p:nvSpPr>
            <p:spPr>
              <a:xfrm rot="16200000">
                <a:off x="9705104" y="5059475"/>
                <a:ext cx="10096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100" dirty="0"/>
                  <a:t>Модуль</a:t>
                </a:r>
                <a:endParaRPr lang="en-GB" sz="1100" dirty="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10347326" y="3532188"/>
                <a:ext cx="0" cy="206057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uk-UA" altLang="en-US" dirty="0"/>
              <a:t>Мета цього модуля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9" y="2393950"/>
            <a:ext cx="7011274" cy="3482975"/>
          </a:xfrm>
        </p:spPr>
        <p:txBody>
          <a:bodyPr>
            <a:normAutofit/>
          </a:bodyPr>
          <a:lstStyle/>
          <a:p>
            <a:r>
              <a:rPr lang="uk-UA" sz="24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Надати інспекторам огляд основних принципів, які слід ураховувати при проведенні інспекційного відвідування з питань праці</a:t>
            </a:r>
            <a:endParaRPr lang="it-IT" sz="32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19" name="Right Triangle 7">
            <a:extLst>
              <a:ext uri="{FF2B5EF4-FFF2-40B4-BE49-F238E27FC236}">
                <a16:creationId xmlns:a16="http://schemas.microsoft.com/office/drawing/2014/main" id="{E426DCDC-F9EA-5C4A-BC52-76800AD1F3DC}"/>
              </a:ext>
            </a:extLst>
          </p:cNvPr>
          <p:cNvSpPr/>
          <p:nvPr/>
        </p:nvSpPr>
        <p:spPr>
          <a:xfrm flipH="1">
            <a:off x="5745368" y="3259981"/>
            <a:ext cx="6446632" cy="3598019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5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126021CA-C07B-4B4C-BEBC-DB3B20CD1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/>
          <a:lstStyle/>
          <a:p>
            <a:pPr eaLnBrk="1" hangingPunct="1"/>
            <a:r>
              <a:rPr lang="uk-UA" altLang="en-US" dirty="0"/>
              <a:t>Завдання</a:t>
            </a:r>
            <a:endParaRPr lang="en-US" altLang="en-US" dirty="0"/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id="{2CBBC5BB-3405-324C-A1FD-3BD653D7CA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1959429"/>
            <a:ext cx="8537762" cy="4075611"/>
          </a:xfrm>
        </p:spPr>
        <p:txBody>
          <a:bodyPr/>
          <a:lstStyle/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b="0" dirty="0">
                <a:solidFill>
                  <a:schemeClr val="tx1"/>
                </a:solidFill>
              </a:rPr>
              <a:t>Описати головні принципи, що лежать в основі проведення інспекційних відвідувань</a:t>
            </a:r>
            <a:endParaRPr lang="en-GB" altLang="en-US" sz="22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b="0" dirty="0">
                <a:solidFill>
                  <a:schemeClr val="tx1"/>
                </a:solidFill>
              </a:rPr>
              <a:t>Роз’яснити методику, послідовність і ключові фактори, які слід ураховувати</a:t>
            </a:r>
            <a:endParaRPr lang="en-GB" altLang="en-US" sz="2200" b="0" dirty="0">
              <a:solidFill>
                <a:schemeClr val="tx1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4A4198C-2779-AC4F-9605-97FA82D90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116184"/>
            <a:ext cx="10920801" cy="3760742"/>
          </a:xfrm>
        </p:spPr>
        <p:txBody>
          <a:bodyPr/>
          <a:lstStyle/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Інспекційне відвідування – головний вид діяльності інспекції праці, що відіграє важливу профілактичну роль. Шляхом загального спостереження й опитування інспектори ретельно і критично вивчають ситуацію з метою виявлення проблем, які могли б призвести до конфліктів, суперечок або нещасних випадків</a:t>
            </a:r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Належним чином проведене інспекційне відвідування справляє реальний вплив на додержання і забезпечення застосування законодавства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Проведення кожного відвідування має величезне значення для підвищення ефективності роботи інспекцій праці</a:t>
            </a:r>
            <a:endParaRPr lang="en-GB" altLang="en-US" sz="2200" dirty="0"/>
          </a:p>
          <a:p>
            <a:pPr lvl="1" eaLnBrk="1" hangingPunct="1"/>
            <a:endParaRPr lang="en-GB" altLang="en-US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zh-CN" dirty="0">
                <a:ea typeface="宋体" panose="02010600030101010101" pitchFamily="2" charset="-122"/>
              </a:rPr>
              <a:t>Вступ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B4FF819-6312-634D-AD62-36C359C48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uk-UA" altLang="zh-CN" sz="2400" dirty="0">
                <a:ea typeface="宋体" panose="02010600030101010101" pitchFamily="2" charset="-122"/>
              </a:rPr>
              <a:t>Види </a:t>
            </a:r>
            <a:r>
              <a:rPr lang="uk-UA" altLang="zh-CN" dirty="0">
                <a:ea typeface="宋体" panose="02010600030101010101" pitchFamily="2" charset="-122"/>
              </a:rPr>
              <a:t>відвідувань</a:t>
            </a:r>
            <a:endParaRPr lang="en-GB" altLang="en-US" dirty="0">
              <a:ea typeface="宋体" panose="02010600030101010101" pitchFamily="2" charset="-122"/>
            </a:endParaRPr>
          </a:p>
        </p:txBody>
      </p:sp>
      <p:sp>
        <p:nvSpPr>
          <p:cNvPr id="15363" name="Rectangle 5">
            <a:extLst>
              <a:ext uri="{FF2B5EF4-FFF2-40B4-BE49-F238E27FC236}">
                <a16:creationId xmlns:a16="http://schemas.microsoft.com/office/drawing/2014/main" id="{C54D65E3-F931-264E-9437-8FF86CCED6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42790" y="2076994"/>
            <a:ext cx="10943194" cy="398417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uk-UA" sz="2000" dirty="0">
                <a:solidFill>
                  <a:schemeClr val="tx1"/>
                </a:solidFill>
              </a:rPr>
              <a:t>ВИПЕРЕДЖУВАЛЬНЕ</a:t>
            </a:r>
            <a:endParaRPr lang="en-GB" sz="200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/>
              <a:t>Планове відвідування, не за скаргою</a:t>
            </a:r>
            <a:endParaRPr lang="en-GB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/>
              <a:t>Анонімна скарга</a:t>
            </a:r>
            <a:endParaRPr lang="en-GB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/>
              <a:t>Мета: надати поради та перевірити стан додержання роботодавцем законодавства про працю</a:t>
            </a:r>
            <a:endParaRPr lang="en-GB" sz="2000" dirty="0"/>
          </a:p>
          <a:p>
            <a:pPr>
              <a:spcBef>
                <a:spcPts val="600"/>
              </a:spcBef>
            </a:pPr>
            <a:r>
              <a:rPr lang="uk-UA" sz="2000" dirty="0" err="1">
                <a:solidFill>
                  <a:schemeClr val="tx1"/>
                </a:solidFill>
              </a:rPr>
              <a:t>РЕАГУВАЛЬНЕ</a:t>
            </a:r>
            <a:endParaRPr lang="en-GB" sz="200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/>
              <a:t>Розгляд скарг, отриманих від працівників (щодо заробітної плати, робочого часу, дискримінації, здоров’я та безпеки)</a:t>
            </a:r>
            <a:endParaRPr lang="en-GB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/>
              <a:t>Розслідування нещасних випадків на роботі</a:t>
            </a:r>
            <a:endParaRPr lang="en-GB" sz="2000" dirty="0"/>
          </a:p>
          <a:p>
            <a:pPr lvl="1" eaLnBrk="1" hangingPunct="1"/>
            <a:endParaRPr lang="en-GB" altLang="en-US" sz="20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C197567-6936-7C48-8B25-3F5C95C66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uk-UA" altLang="zh-CN" dirty="0">
                <a:ea typeface="宋体" panose="02010600030101010101" pitchFamily="2" charset="-122"/>
              </a:rPr>
              <a:t>Види відвідувань</a:t>
            </a:r>
            <a:endParaRPr lang="en-GB" altLang="en-US" dirty="0">
              <a:ea typeface="宋体" panose="02010600030101010101" pitchFamily="2" charset="-122"/>
            </a:endParaRPr>
          </a:p>
        </p:txBody>
      </p:sp>
      <p:sp>
        <p:nvSpPr>
          <p:cNvPr id="15363" name="Rectangle 5">
            <a:extLst>
              <a:ext uri="{FF2B5EF4-FFF2-40B4-BE49-F238E27FC236}">
                <a16:creationId xmlns:a16="http://schemas.microsoft.com/office/drawing/2014/main" id="{C54D65E3-F931-264E-9437-8FF86CCED6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42790" y="2076994"/>
            <a:ext cx="11210924" cy="398417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uk-UA" sz="2000" dirty="0">
                <a:solidFill>
                  <a:schemeClr val="tx1"/>
                </a:solidFill>
              </a:rPr>
              <a:t>КОНТРОЛЬНЕ</a:t>
            </a:r>
            <a:endParaRPr lang="en-GB" sz="200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/>
              <a:t>Як результат недодержання законодавства компанією (встановленого під час випереджувального чи </a:t>
            </a:r>
            <a:r>
              <a:rPr lang="uk-UA" sz="2000" dirty="0" err="1"/>
              <a:t>реагувального</a:t>
            </a:r>
            <a:r>
              <a:rPr lang="uk-UA" sz="2000" dirty="0"/>
              <a:t> відвідування)</a:t>
            </a:r>
            <a:endParaRPr lang="en-GB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/>
              <a:t>З метою перевірити, чи виконала компанія вимоги, встановлені за результатами початкового відвідування</a:t>
            </a:r>
            <a:endParaRPr lang="en-GB" sz="2000" dirty="0"/>
          </a:p>
          <a:p>
            <a:pPr>
              <a:spcBef>
                <a:spcPts val="600"/>
              </a:spcBef>
            </a:pPr>
            <a:r>
              <a:rPr lang="uk-UA" sz="2000" dirty="0">
                <a:solidFill>
                  <a:schemeClr val="tx1"/>
                </a:solidFill>
              </a:rPr>
              <a:t>ІНФОРМАЦІЙНО-РОЗ</a:t>
            </a:r>
            <a:r>
              <a:rPr lang="en-US" sz="2000" dirty="0">
                <a:solidFill>
                  <a:schemeClr val="tx1"/>
                </a:solidFill>
              </a:rPr>
              <a:t>’</a:t>
            </a:r>
            <a:r>
              <a:rPr lang="uk-UA" sz="2000" dirty="0" err="1">
                <a:solidFill>
                  <a:schemeClr val="tx1"/>
                </a:solidFill>
              </a:rPr>
              <a:t>ЯСНЮВАЛЬНЕ</a:t>
            </a:r>
            <a:endParaRPr lang="en-GB" sz="200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/>
              <a:t>З метою поінформувати чи проконсультувати клієнтів особисто або телефоном</a:t>
            </a:r>
            <a:endParaRPr lang="en-GB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/>
              <a:t>З метою поширення брошур і стислої інформації про чинне законодавство</a:t>
            </a:r>
            <a:endParaRPr lang="en-GB" sz="2000" dirty="0"/>
          </a:p>
          <a:p>
            <a:pPr lvl="1" eaLnBrk="1" hangingPunct="1"/>
            <a:endParaRPr lang="en-GB" altLang="en-US" sz="20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0E9F6E2-727F-9841-8FA6-09FEFD65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614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uk-UA" altLang="zh-CN" dirty="0">
                <a:ea typeface="宋体" panose="02010600030101010101" pitchFamily="2" charset="-122"/>
              </a:rPr>
              <a:t>Кроки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89893"/>
            <a:ext cx="11210924" cy="3482975"/>
          </a:xfrm>
        </p:spPr>
        <p:txBody>
          <a:bodyPr/>
          <a:lstStyle/>
          <a:p>
            <a:pPr marL="457200" lvl="1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uk-UA" altLang="en-US" sz="2000" dirty="0"/>
              <a:t>Підготовка</a:t>
            </a:r>
            <a:endParaRPr lang="en-GB" altLang="en-US" sz="2000" dirty="0"/>
          </a:p>
          <a:p>
            <a:pPr marL="457200" lvl="1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uk-UA" altLang="en-US" sz="2000" dirty="0"/>
              <a:t>Проведення інспекційного відвідування</a:t>
            </a:r>
            <a:endParaRPr lang="en-GB" altLang="en-US" sz="2000" dirty="0"/>
          </a:p>
          <a:p>
            <a:pPr marL="457200" lvl="1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uk-UA" altLang="en-US" sz="2000" dirty="0"/>
              <a:t>Контроль і звітність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Стратегічна основа </a:t>
            </a:r>
            <a:r>
              <a:rPr lang="uk-UA" altLang="en-US" sz="2200" dirty="0" err="1"/>
              <a:t>трипартизму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01ECD5D-42AC-C048-AFBF-E83685EE4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9F64BC4-D569-7C42-93F0-8A53E360D5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1. </a:t>
            </a:r>
            <a:r>
              <a:rPr lang="uk-UA" altLang="zh-CN" dirty="0">
                <a:ea typeface="宋体" panose="02010600030101010101" pitchFamily="2" charset="-122"/>
              </a:rPr>
              <a:t>Підготовка</a:t>
            </a:r>
            <a:endParaRPr lang="en-GB" altLang="en-US" sz="220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AA5DDF2-8DFE-3747-9100-DA47FC0DE9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116183"/>
            <a:ext cx="11210924" cy="3918857"/>
          </a:xfrm>
        </p:spPr>
        <p:txBody>
          <a:bodyPr/>
          <a:lstStyle/>
          <a:p>
            <a:pPr lvl="1">
              <a:spcBef>
                <a:spcPts val="1800"/>
              </a:spcBef>
              <a:buClr>
                <a:schemeClr val="accent2"/>
              </a:buClr>
              <a:buSzPct val="70000"/>
            </a:pPr>
            <a:r>
              <a:rPr lang="uk-UA" altLang="en-US" sz="2200" dirty="0"/>
              <a:t>Ретельна підготовка інспекційного відвідування має велике значення. Основні кроки:</a:t>
            </a:r>
            <a:endParaRPr lang="en-GB" altLang="en-US" sz="2200" dirty="0"/>
          </a:p>
          <a:p>
            <a:pPr marL="452438" lvl="1" indent="-401638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lphaLcParenR"/>
            </a:pPr>
            <a:r>
              <a:rPr lang="uk-UA" altLang="en-US" sz="2200" dirty="0"/>
              <a:t>Конкретні інструкції</a:t>
            </a:r>
            <a:endParaRPr lang="en-GB" altLang="en-US" sz="2200" dirty="0"/>
          </a:p>
          <a:p>
            <a:pPr marL="452438" lvl="1" indent="-401638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lphaLcParenR"/>
            </a:pPr>
            <a:r>
              <a:rPr lang="uk-UA" altLang="en-US" sz="2200" dirty="0"/>
              <a:t>Збирання інформації</a:t>
            </a:r>
            <a:endParaRPr lang="en-GB" altLang="en-US" sz="2200" dirty="0"/>
          </a:p>
          <a:p>
            <a:pPr marL="452438" lvl="1" indent="-401638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lphaLcParenR"/>
            </a:pPr>
            <a:r>
              <a:rPr lang="uk-UA" altLang="en-US" sz="2200" dirty="0"/>
              <a:t>Підготовка матеріалів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200" dirty="0"/>
          </a:p>
          <a:p>
            <a:pPr algn="just" eaLnBrk="1" hangingPunct="1"/>
            <a:endParaRPr lang="en-GB" altLang="en-US" i="1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CDCFE85-FF37-7643-82F9-860F8D4CA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8</a:t>
            </a:fld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1. </a:t>
            </a:r>
            <a:r>
              <a:rPr lang="uk-UA" altLang="zh-CN" dirty="0">
                <a:ea typeface="宋体" panose="02010600030101010101" pitchFamily="2" charset="-122"/>
              </a:rPr>
              <a:t>Підготовка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34194"/>
            <a:ext cx="11210924" cy="3500846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Додержання процедур, основаних на національній політиці в галузі інспекції праці і на інструкціях служби інспекції праці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Визначення пріоритетів і цілей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Вид відвідування: планове, контрольне, бліц-відвідування, розслідування нещасного випадку, відвідування за скаргою</a:t>
            </a:r>
            <a:r>
              <a:rPr lang="uk-UA" altLang="en-US" sz="2000" dirty="0">
                <a:solidFill>
                  <a:srgbClr val="FF0000"/>
                </a:solidFill>
              </a:rPr>
              <a:t> </a:t>
            </a:r>
            <a:r>
              <a:rPr lang="uk-UA" altLang="en-US" sz="2000" dirty="0"/>
              <a:t>тощо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Оголошене чи неоголошене відвідування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Координація (окреме чи спільне інспекційне відвідування, підтримка з боку поліції</a:t>
            </a:r>
            <a:r>
              <a:rPr lang="uk-UA" altLang="en-US" sz="2000" dirty="0">
                <a:solidFill>
                  <a:srgbClr val="FF0000"/>
                </a:solidFill>
              </a:rPr>
              <a:t> </a:t>
            </a:r>
            <a:r>
              <a:rPr lang="uk-UA" altLang="en-US" sz="2000" dirty="0"/>
              <a:t>тощо)</a:t>
            </a:r>
            <a:endParaRPr lang="en-GB" altLang="en-US" sz="2000" dirty="0"/>
          </a:p>
          <a:p>
            <a:pPr lvl="1">
              <a:buClr>
                <a:schemeClr val="accent2"/>
              </a:buClr>
              <a:buSzPct val="70000"/>
            </a:pPr>
            <a:endParaRPr lang="en-GB" altLang="en-US" sz="2000" dirty="0"/>
          </a:p>
          <a:p>
            <a:pPr algn="just" eaLnBrk="1" hangingPunct="1">
              <a:spcBef>
                <a:spcPts val="600"/>
              </a:spcBef>
            </a:pPr>
            <a:endParaRPr lang="en-GB" altLang="en-US" sz="2000" i="1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a) </a:t>
            </a:r>
            <a:r>
              <a:rPr lang="uk-UA" altLang="en-US" sz="2200" dirty="0"/>
              <a:t>Конкретні інструкції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297D0C2-1C4B-F240-A339-A88AE705F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9</a:t>
            </a:fld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13625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1. </a:t>
            </a:r>
            <a:r>
              <a:rPr lang="uk-UA" altLang="zh-CN" dirty="0">
                <a:ea typeface="宋体" panose="02010600030101010101" pitchFamily="2" charset="-122"/>
              </a:rPr>
              <a:t>Підготовка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058217"/>
            <a:ext cx="11210924" cy="4153989"/>
          </a:xfrm>
        </p:spPr>
        <p:txBody>
          <a:bodyPr/>
          <a:lstStyle/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Місце розташування підприємства і прізвище контактної особи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dirty="0"/>
              <a:t>Характер робочого процесу (сировина і матеріали, обладнання, хімікати, кінцева продукція чи послуги), ліцензія</a:t>
            </a:r>
            <a:r>
              <a:rPr lang="uk-UA" altLang="en-US" dirty="0">
                <a:solidFill>
                  <a:srgbClr val="FF0000"/>
                </a:solidFill>
              </a:rPr>
              <a:t> </a:t>
            </a:r>
            <a:r>
              <a:rPr lang="uk-UA" altLang="en-US" dirty="0"/>
              <a:t>на ведення діяльності або необхідні дозволи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Загальна чисельність працівників (жінок, молодих працівників, іноземних працівників…), рівні кваліфікації, види трудових договорів тощо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dirty="0"/>
              <a:t>Наявність представників працівників і колективного договору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dirty="0"/>
              <a:t>Закони та нормативні акти, додержання яких необхідно перевірити</a:t>
            </a:r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dirty="0"/>
              <a:t>Порушення законів/подані скарги та вжиті заходи за минулі періоди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dirty="0"/>
              <a:t>Заходи/інспекційні відвідування з питань праці за минулі періоди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dirty="0">
                <a:latin typeface="Arial" panose="020B0604020202020204" pitchFamily="34" charset="0"/>
                <a:ea typeface="Microsoft Sans Serif" panose="020B0604020202020204" pitchFamily="34" charset="0"/>
              </a:rPr>
              <a:t>З</a:t>
            </a:r>
            <a:r>
              <a:rPr lang="uk-UA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агальне ставлення роботодавця до інспекційної служби (ворожість</a:t>
            </a:r>
            <a:r>
              <a:rPr lang="uk-UA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, співпраця)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Нещасні випадки на роботі та професійні захворювання за останні п’ять років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dirty="0"/>
              <a:t>Будь-яка інша доречна інформація чи дані (щодо соціального забезпечення, сплати податків тощо)</a:t>
            </a:r>
            <a:endParaRPr lang="en-GB" altLang="en-US" dirty="0"/>
          </a:p>
          <a:p>
            <a:pPr algn="just" eaLnBrk="1" hangingPunct="1">
              <a:spcBef>
                <a:spcPts val="0"/>
              </a:spcBef>
            </a:pPr>
            <a:endParaRPr lang="en-GB" altLang="en-US" i="1" dirty="0">
              <a:solidFill>
                <a:schemeClr val="tx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8" y="1649006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b) </a:t>
            </a:r>
            <a:r>
              <a:rPr lang="uk-UA" altLang="en-US" sz="2200" dirty="0"/>
              <a:t>Збирання інформації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69E7CD2-4C9C-6E45-9497-53BBACFC9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306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1. </a:t>
            </a:r>
            <a:r>
              <a:rPr lang="uk-UA" altLang="zh-CN" dirty="0">
                <a:ea typeface="宋体" panose="02010600030101010101" pitchFamily="2" charset="-122"/>
              </a:rPr>
              <a:t>Підготовка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47256"/>
            <a:ext cx="11210924" cy="3526973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Офіційне посвідчення особи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Контрольні переліки (форми звітів)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Обладнання (вимірювальні прилади, мобільні телефони, камери</a:t>
            </a:r>
            <a:r>
              <a:rPr lang="uk-UA" altLang="en-US" sz="2000" dirty="0">
                <a:solidFill>
                  <a:srgbClr val="FF0000"/>
                </a:solidFill>
              </a:rPr>
              <a:t> </a:t>
            </a:r>
            <a:r>
              <a:rPr lang="uk-UA" altLang="en-US" sz="2000" dirty="0"/>
              <a:t>тощо)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Засоби індивідуального захисту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Транспорт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c) </a:t>
            </a:r>
            <a:r>
              <a:rPr lang="uk-UA" altLang="en-US" sz="2200" dirty="0"/>
              <a:t>Матеріали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0AA2F12-4CAA-2044-91E7-AEDC2FC11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881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9F64BC4-D569-7C42-93F0-8A53E360D5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sz="2400" dirty="0">
                <a:ea typeface="宋体" panose="02010600030101010101" pitchFamily="2" charset="-122"/>
              </a:rPr>
              <a:t>2. </a:t>
            </a:r>
            <a:r>
              <a:rPr lang="uk-UA" altLang="zh-CN" sz="2400" dirty="0">
                <a:ea typeface="宋体" panose="02010600030101010101" pitchFamily="2" charset="-122"/>
              </a:rPr>
              <a:t>Проведення інспекційного відвідування</a:t>
            </a:r>
            <a:endParaRPr lang="en-GB" altLang="en-US" sz="220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AA5DDF2-8DFE-3747-9100-DA47FC0DE9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259874"/>
            <a:ext cx="11210924" cy="3500846"/>
          </a:xfrm>
        </p:spPr>
        <p:txBody>
          <a:bodyPr/>
          <a:lstStyle/>
          <a:p>
            <a:pPr marL="452438" lvl="1" indent="-401638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lphaLcParenR"/>
            </a:pPr>
            <a:r>
              <a:rPr lang="uk-UA" altLang="en-US" sz="2000" dirty="0"/>
              <a:t>Принципи</a:t>
            </a:r>
            <a:endParaRPr lang="en-GB" altLang="en-US" sz="2000" dirty="0"/>
          </a:p>
          <a:p>
            <a:pPr marL="452438" lvl="1" indent="-401638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lphaLcParenR"/>
            </a:pPr>
            <a:r>
              <a:rPr lang="uk-UA" altLang="en-US" sz="2000" dirty="0"/>
              <a:t>Отримання доступу</a:t>
            </a:r>
            <a:endParaRPr lang="en-GB" altLang="en-US" sz="2000" dirty="0"/>
          </a:p>
          <a:p>
            <a:pPr marL="452438" lvl="1" indent="-401638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lphaLcParenR"/>
            </a:pPr>
            <a:r>
              <a:rPr lang="uk-UA" altLang="en-US" sz="2000" dirty="0"/>
              <a:t>Інспекційне відвідування робочої зони</a:t>
            </a:r>
            <a:endParaRPr lang="en-GB" altLang="en-US" sz="2000" dirty="0"/>
          </a:p>
          <a:p>
            <a:pPr marL="452438" lvl="1" indent="-401638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lphaLcParenR"/>
            </a:pPr>
            <a:r>
              <a:rPr lang="uk-UA" altLang="en-US" sz="2000" dirty="0"/>
              <a:t>Підсумкова зустріч</a:t>
            </a:r>
            <a:endParaRPr lang="en-GB" altLang="en-US" sz="2000" dirty="0"/>
          </a:p>
          <a:p>
            <a:pPr algn="just" eaLnBrk="1" hangingPunct="1"/>
            <a:endParaRPr lang="en-GB" altLang="en-US" sz="1600" i="1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C31D4C3-366C-9841-82C1-35A98ED7B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956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Проведення інспекційного відвідування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47256"/>
            <a:ext cx="11210924" cy="3526973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Стосовно самого відвідування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Щодо участі працівників і роботодавців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Етика і поведінка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Владнання ситуацій у випадку проявів гніву та ворожості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a) </a:t>
            </a:r>
            <a:r>
              <a:rPr lang="uk-UA" altLang="en-US" sz="2200" dirty="0"/>
              <a:t>Принципи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0EED6A1-24F7-B549-BF18-ED91C5CAD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334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Проведення інспекційного відвідування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7" y="2547256"/>
            <a:ext cx="11294025" cy="3965511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Слід пам’ятати реальну мету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інспектування. Вона полягає не в порушенні судового провадження і не в «покаранні», а у сприянні додержанню законодавства і забезпеченні справедливого, безпечного, здорового і продуктивного робочого середовища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Перевіряється підприємство та його робоче середовище, а не окремий керівник або працівник. Інспектор має забути про свої особисті симпатії та антипатії і виконувати свою роботу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Інспектуванням керує інспектор, а не роботодавець/керівник. Під час інспекційного відвідування інспектор спирається на закон. На це слід чітко вказати будь-якому не схильному до співпраці роботодавцю або його представнику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Кожне відвідування повинно бути зафіксоване в письмовому звіті. </a:t>
            </a:r>
            <a:br>
              <a:rPr lang="uk-UA" altLang="en-US" sz="2000" dirty="0"/>
            </a:br>
            <a:r>
              <a:rPr lang="uk-UA" altLang="en-US" sz="2000" dirty="0"/>
              <a:t>Занотовуйте всі доречні фактори, які слід відобразити у звіті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a) </a:t>
            </a:r>
            <a:r>
              <a:rPr lang="uk-UA" altLang="en-US" sz="2200" dirty="0"/>
              <a:t>Принципи: стосовно самого відвідування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C22F19C-E32E-6E43-BAFE-AC5722DA6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661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Проведення інспекційного відвідування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47256"/>
            <a:ext cx="11210924" cy="3526973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До процесу інспектування слід залучити роботодавця або його представника і працівників; найважливіше зробити це на підсумковій зустрічі</a:t>
            </a:r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Під час відвідування інспектора зазвичай супроводжуватимуть представники керівництва і працівників. Вони є дуже важливим джерелом інформації (ВИНЯТОК: якщо інспектор вважає, що це може зашкодити виконанню його обов’язків)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Заохочування участі представників працівників і керівників під час кожного інспекційного відвідування – ефективний спосіб посилення у працівників і роботодавців почуття відповідальності за виконання законодавства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a) </a:t>
            </a:r>
            <a:r>
              <a:rPr lang="uk-UA" altLang="en-US" sz="2200" dirty="0"/>
              <a:t>Принципи: участь працівників і роботодавців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3F00DC5-7A45-5F4B-A123-5BD79908F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252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Проведення інспекційного відвідування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47256"/>
            <a:ext cx="11210924" cy="3526973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Інспектори є регуляторами, підзвітними перед населенням за свої дії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Дії інспекторів повинні бути</a:t>
            </a:r>
            <a:r>
              <a:rPr lang="en-GB" altLang="en-US" sz="2000" dirty="0"/>
              <a:t>:</a:t>
            </a:r>
          </a:p>
          <a:p>
            <a:pPr marL="492125" lvl="2" indent="-241300">
              <a:spcBef>
                <a:spcPts val="1200"/>
              </a:spcBef>
              <a:buFont typeface="Wingdings" pitchFamily="2" charset="2"/>
              <a:buChar char="§"/>
            </a:pPr>
            <a:r>
              <a:rPr lang="uk-UA" altLang="en-US" sz="2000" dirty="0"/>
              <a:t>сумірними</a:t>
            </a:r>
            <a:endParaRPr lang="en-GB" altLang="en-US" sz="2000" dirty="0"/>
          </a:p>
          <a:p>
            <a:pPr marL="492125" lvl="2" indent="-241300">
              <a:spcBef>
                <a:spcPts val="1200"/>
              </a:spcBef>
              <a:buFont typeface="Wingdings" pitchFamily="2" charset="2"/>
              <a:buChar char="§"/>
            </a:pPr>
            <a:r>
              <a:rPr lang="uk-UA" altLang="en-US" sz="2000" dirty="0"/>
              <a:t>цілеспрямованими</a:t>
            </a:r>
            <a:endParaRPr lang="en-GB" altLang="en-US" sz="2000" dirty="0"/>
          </a:p>
          <a:p>
            <a:pPr marL="492125" lvl="2" indent="-241300">
              <a:spcBef>
                <a:spcPts val="1200"/>
              </a:spcBef>
              <a:buFont typeface="Wingdings" pitchFamily="2" charset="2"/>
              <a:buChar char="§"/>
            </a:pPr>
            <a:r>
              <a:rPr lang="uk-UA" altLang="en-US" sz="2000" dirty="0"/>
              <a:t>послідовними</a:t>
            </a:r>
            <a:endParaRPr lang="en-GB" altLang="en-US" sz="2000" dirty="0"/>
          </a:p>
          <a:p>
            <a:pPr marL="492125" lvl="2" indent="-241300">
              <a:spcBef>
                <a:spcPts val="1200"/>
              </a:spcBef>
              <a:buFont typeface="Wingdings" pitchFamily="2" charset="2"/>
              <a:buChar char="§"/>
            </a:pPr>
            <a:r>
              <a:rPr lang="uk-UA" altLang="en-US" sz="2000" dirty="0"/>
              <a:t>виконаними прозоро</a:t>
            </a:r>
            <a:endParaRPr lang="en-GB" altLang="en-US" sz="2000" dirty="0"/>
          </a:p>
          <a:p>
            <a:pPr marL="342900" lvl="1" indent="-342900">
              <a:spcBef>
                <a:spcPts val="24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Золоте правило: ставтеся до всіх людей, яких зустрічаєте, так, як ви хотіли б, щоб вони ставилися до вас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a)</a:t>
            </a:r>
            <a:r>
              <a:rPr lang="uk-UA" altLang="en-US" sz="2200" dirty="0"/>
              <a:t> Принципи: етика і поведінка</a:t>
            </a:r>
            <a:r>
              <a:rPr lang="en-US" altLang="en-US" sz="2200" dirty="0"/>
              <a:t> (1)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5E295A2-1FF6-C34C-BC31-135B0420E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006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Проведення інспекційного відвідування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47256"/>
            <a:ext cx="11210924" cy="3526973"/>
          </a:xfrm>
        </p:spPr>
        <p:txBody>
          <a:bodyPr/>
          <a:lstStyle/>
          <a:p>
            <a:pPr lvl="1">
              <a:spcBef>
                <a:spcPts val="1200"/>
              </a:spcBef>
              <a:buClr>
                <a:schemeClr val="accent2"/>
              </a:buClr>
              <a:buSzPct val="70000"/>
            </a:pPr>
            <a:r>
              <a:rPr lang="uk-UA" altLang="en-US" sz="2200" b="1" dirty="0"/>
              <a:t>Подарунки і гостинність</a:t>
            </a:r>
            <a:r>
              <a:rPr lang="en-GB" altLang="en-US" sz="2200" b="1" dirty="0"/>
              <a:t>:</a:t>
            </a:r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Інспектори повинні бути неупередженими: прийняття подарунків і знаків гостинності підриває їхню неупередженість, незалежність і професіоналізм</a:t>
            </a:r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Перше правило – ввічливо відмовитися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Якщо відмовитися неможливо, задокументуйте те, що отримали</a:t>
            </a:r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Ніколи не приймайте фінансових подарунків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Послуги транспорту до підприємства не повинні надаватися роботодавцем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a) </a:t>
            </a:r>
            <a:r>
              <a:rPr lang="uk-UA" altLang="en-US" sz="2200" dirty="0"/>
              <a:t>Принципи: етика і поведінка</a:t>
            </a:r>
            <a:r>
              <a:rPr lang="en-US" altLang="en-US" sz="2200" dirty="0"/>
              <a:t> (2)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B59B0D0-1A2A-524D-AAA5-0CA767C0A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800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Проведення інспекційного відвідування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47256"/>
            <a:ext cx="11135405" cy="3827418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Перш за все, пам’ятайте про особисту безпеку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Ніколи не відповідайте на агресію агресією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Спробуйте розрядити атмосферу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Зберігайте спокій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Не кричіть, використовуйте невербальне спілкування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Точно зафіксуйте будь-яку форму перешкоджання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Пам’ятайте, що потрібно буде вжити заходів, якщо інспектори вважають, що мають місце ймовірні порушення законодавства і якщо людям загрожує безпосередня небезпека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2046157"/>
            <a:ext cx="10085024" cy="3372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a) </a:t>
            </a:r>
            <a:r>
              <a:rPr lang="uk-UA" altLang="en-US" sz="2200" dirty="0"/>
              <a:t>Принципи: владнання ситуацій у випадку </a:t>
            </a:r>
            <a:r>
              <a:rPr lang="uk-UA" altLang="en-US" sz="2200" dirty="0">
                <a:solidFill>
                  <a:srgbClr val="FF0000"/>
                </a:solidFill>
              </a:rPr>
              <a:t>проявів гніву та ворожості</a:t>
            </a:r>
            <a:endParaRPr lang="it-IT" sz="2200" dirty="0">
              <a:solidFill>
                <a:srgbClr val="FF0000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BBA1A51-4027-F94D-AB64-06B93897B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228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Проведення інспекційного відвідування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47256"/>
            <a:ext cx="11135405" cy="3827418"/>
          </a:xfrm>
        </p:spPr>
        <p:txBody>
          <a:bodyPr/>
          <a:lstStyle/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dirty="0"/>
              <a:t>На вході пред’явіть офіційне посвідчення особи. Уникайте конфронтації з працівниками служби безпеки. Будьте терплячими, але рішучими. За потреби зверніться по допомогу до поліції</a:t>
            </a:r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dirty="0"/>
              <a:t>Початковий контакт із керівництвом і представниками працівників:</a:t>
            </a:r>
            <a:endParaRPr lang="en-GB" altLang="en-US" dirty="0"/>
          </a:p>
          <a:p>
            <a:pPr marL="492125" lvl="2" indent="-2413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dirty="0"/>
              <a:t>окресліть мету відвідування;</a:t>
            </a:r>
            <a:endParaRPr lang="en-GB" altLang="en-US" dirty="0"/>
          </a:p>
          <a:p>
            <a:pPr marL="492125" lvl="2" indent="-2413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dirty="0"/>
              <a:t>стисло поінформуйте зацікавлених осіб про правову підставу відвідування;</a:t>
            </a:r>
          </a:p>
          <a:p>
            <a:pPr marL="492125" lvl="2" indent="-2413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dirty="0"/>
              <a:t>укажіть питання, які викликали необхідність інспектування, і осіб, з якими слід провести бесіду</a:t>
            </a:r>
          </a:p>
          <a:p>
            <a:pPr marL="323850" lvl="1">
              <a:spcBef>
                <a:spcPts val="0"/>
              </a:spcBef>
              <a:buClr>
                <a:schemeClr val="accent2"/>
              </a:buClr>
              <a:buSzPct val="70000"/>
            </a:pPr>
            <a:r>
              <a:rPr lang="uk-UA" altLang="en-US" dirty="0"/>
              <a:t>У деяких випадках («оголошених відвідуваннях») корисно провести коротку зустріч із представниками працівників і керівництва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dirty="0"/>
              <a:t>В інших випадках («неоголошених відвідуваннях») інспектор може просто повідомити керівництво (безпосередньо або через персонал приймальні чи секретаря) про свою присутність і негайно почати інспектування (у разі інспектування з питань трудових відносин, примусової праці, дитячої праці, наявності безпосередньої загрози тощо)</a:t>
            </a:r>
            <a:endParaRPr lang="en-GB" altLang="en-US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b) </a:t>
            </a:r>
            <a:r>
              <a:rPr lang="uk-UA" altLang="en-US" sz="2200" dirty="0"/>
              <a:t>Отримання доступу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C8D1931-4F0B-284C-9851-109EE5381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073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Проведення інспекційного відвідування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47256"/>
            <a:ext cx="11017839" cy="3827418"/>
          </a:xfrm>
        </p:spPr>
        <p:txBody>
          <a:bodyPr/>
          <a:lstStyle/>
          <a:p>
            <a:pPr lvl="1">
              <a:spcBef>
                <a:spcPts val="1200"/>
              </a:spcBef>
              <a:buClr>
                <a:schemeClr val="accent2"/>
              </a:buClr>
              <a:buSzPct val="70000"/>
            </a:pPr>
            <a:r>
              <a:rPr lang="uk-UA" altLang="en-US" sz="2000" dirty="0"/>
              <a:t>Під час відвідування інспектори збирають інформацію переважно шляхом:</a:t>
            </a:r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візуального спостереження за об’єктами та умовами праці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опитування керівників і працівників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вивчення книг, записів та інших документів</a:t>
            </a:r>
            <a:endParaRPr lang="en-GB" altLang="en-US" sz="2000" dirty="0"/>
          </a:p>
          <a:p>
            <a:pPr lvl="1">
              <a:spcBef>
                <a:spcPts val="1200"/>
              </a:spcBef>
              <a:buClr>
                <a:schemeClr val="accent2"/>
              </a:buClr>
              <a:buSzPct val="70000"/>
            </a:pPr>
            <a:r>
              <a:rPr lang="uk-UA" altLang="en-US" sz="2000" dirty="0"/>
              <a:t>Порядок цих дій залежить від виду і мети відвідування. Можливо також (а в деяких випадках рекомендується) виконувати певні дії одночасно, наприклад спостереження та опитування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c) </a:t>
            </a:r>
            <a:r>
              <a:rPr lang="uk-UA" altLang="en-US" sz="2200" dirty="0"/>
              <a:t>Відвідування робочої зони </a:t>
            </a:r>
            <a:r>
              <a:rPr lang="en-US" altLang="en-US" sz="2200" dirty="0"/>
              <a:t>(1)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D6B0858-E6CF-1246-A1A7-2720F999B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028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Проведення інспекційного відвідування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47256"/>
            <a:ext cx="11017839" cy="3827418"/>
          </a:xfrm>
        </p:spPr>
        <p:txBody>
          <a:bodyPr/>
          <a:lstStyle/>
          <a:p>
            <a:pPr lvl="1">
              <a:spcBef>
                <a:spcPts val="1200"/>
              </a:spcBef>
              <a:buClr>
                <a:schemeClr val="accent2"/>
              </a:buClr>
              <a:buSzPct val="70000"/>
            </a:pPr>
            <a:r>
              <a:rPr lang="uk-UA" altLang="en-US" sz="2200" b="1" dirty="0"/>
              <a:t>Візуальне спостереження за об’єктами та умовами праці</a:t>
            </a:r>
            <a:endParaRPr lang="en-GB" altLang="en-US" sz="2200" b="1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Порядок дій під час відвідування робочих приміщень залежить від мети відвідування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Якщо планується відвідати всі приміщення, краще за все слідувати за технологічним процесом і таким чином отримати вичерпну картину роботи (від сировини й матеріалів до готової продукції)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Настійно рекомендується користуватися контрольними переліками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c) </a:t>
            </a:r>
            <a:r>
              <a:rPr lang="uk-UA" altLang="en-US" sz="2200" dirty="0"/>
              <a:t>Відвідування робочої зони</a:t>
            </a:r>
            <a:r>
              <a:rPr lang="en-US" altLang="en-US" sz="2200" dirty="0"/>
              <a:t> (2)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0A8FE0C-6D6B-BA4A-B8F9-DFB2F2A1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971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995" y="1129724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Проведення інспекційного відвідування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7" y="2116182"/>
            <a:ext cx="11480639" cy="4309818"/>
          </a:xfrm>
        </p:spPr>
        <p:txBody>
          <a:bodyPr/>
          <a:lstStyle/>
          <a:p>
            <a:pPr lvl="1">
              <a:spcBef>
                <a:spcPts val="0"/>
              </a:spcBef>
              <a:buClr>
                <a:schemeClr val="accent2"/>
              </a:buClr>
              <a:buSzPct val="70000"/>
            </a:pPr>
            <a:r>
              <a:rPr lang="uk-UA" altLang="en-US" sz="2000" b="1" dirty="0"/>
              <a:t>Бесіди з керівниками та працівниками. Основні моменти:</a:t>
            </a:r>
            <a:endParaRPr lang="en-GB" altLang="en-US" sz="2000" b="1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Бесіди з працівниками інспектор має проводити без присутності інших осіб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Чіткість</a:t>
            </a:r>
            <a:endParaRPr lang="en-GB" altLang="en-US" sz="2000" dirty="0"/>
          </a:p>
          <a:p>
            <a:pPr marL="492125" lvl="2" indent="-2413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sz="2000" dirty="0"/>
              <a:t>Швидкість, паузи, перерви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Тон і гучність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Цільова аудиторія</a:t>
            </a:r>
            <a:endParaRPr lang="en-GB" altLang="en-US" sz="2000" dirty="0"/>
          </a:p>
          <a:p>
            <a:pPr marL="492125" lvl="2" indent="-2413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sz="2000" dirty="0"/>
              <a:t>Використовувана термінологія має бути зрозумілою працівникам, а не вищим керівникам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Активне слухання</a:t>
            </a:r>
            <a:endParaRPr lang="en-GB" altLang="en-US" sz="2000" dirty="0"/>
          </a:p>
          <a:p>
            <a:pPr marL="492125" lvl="2" indent="-241300">
              <a:spcBef>
                <a:spcPts val="0"/>
              </a:spcBef>
              <a:buFont typeface="Wingdings" pitchFamily="2" charset="2"/>
              <a:buChar char="§"/>
            </a:pPr>
            <a:r>
              <a:rPr lang="uk-UA" altLang="en-US" sz="2000" dirty="0"/>
              <a:t>Використовуйте невербальне спілкування, щоб показати, що ви слухаєте, наприклад кивайте головою</a:t>
            </a:r>
            <a:endParaRPr lang="en-GB" altLang="en-US" sz="2000" dirty="0"/>
          </a:p>
          <a:p>
            <a:pPr marL="492125" lvl="2" indent="-2413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uk-UA" altLang="en-US" sz="2000" dirty="0"/>
              <a:t>Підсумовуйте те, що вам сказали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Зведіть до мінімуму перерви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393995" y="1635944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c) </a:t>
            </a:r>
            <a:r>
              <a:rPr lang="uk-UA" altLang="en-US" sz="2200" dirty="0"/>
              <a:t>Відвідування робочої зони</a:t>
            </a:r>
            <a:r>
              <a:rPr lang="en-US" altLang="en-US" sz="2200" dirty="0"/>
              <a:t> (3)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0E06FAC-F9C7-6A43-BE01-7E10ACF40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055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Проведення інспекційного відвідування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442754"/>
            <a:ext cx="11405993" cy="4023360"/>
          </a:xfrm>
        </p:spPr>
        <p:txBody>
          <a:bodyPr/>
          <a:lstStyle/>
          <a:p>
            <a:pPr lvl="1">
              <a:spcAft>
                <a:spcPts val="0"/>
              </a:spcAft>
              <a:buClr>
                <a:schemeClr val="accent2"/>
              </a:buClr>
              <a:buSzPct val="70000"/>
            </a:pPr>
            <a:r>
              <a:rPr lang="uk-UA" altLang="en-US" sz="2000" b="1" dirty="0"/>
              <a:t>Вивчення облікових книг, записів та інших документів</a:t>
            </a:r>
            <a:endParaRPr lang="en-GB" altLang="en-US" sz="2000" b="1" dirty="0"/>
          </a:p>
          <a:p>
            <a:pPr lvl="1">
              <a:spcAft>
                <a:spcPts val="0"/>
              </a:spcAft>
              <a:buClr>
                <a:schemeClr val="accent2"/>
              </a:buClr>
              <a:buSzPct val="70000"/>
            </a:pPr>
            <a:r>
              <a:rPr lang="uk-UA" altLang="en-US" sz="2000" dirty="0"/>
              <a:t>Вивчення документів, ведення яких є обов’язковим за трудовим законодавством, може здійснюватися під час відвідування. Як варіант, інспектори можуть викликати роботодавців до інспекції праці для представлення обов’язкової документації:</a:t>
            </a:r>
          </a:p>
          <a:p>
            <a:pPr marL="342900" lvl="1" indent="-342900">
              <a:spcAft>
                <a:spcPts val="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письмових трудових договорів</a:t>
            </a:r>
            <a:endParaRPr lang="en-GB" altLang="en-US" sz="2000" dirty="0"/>
          </a:p>
          <a:p>
            <a:pPr marL="342900" lvl="1" indent="-342900">
              <a:spcAft>
                <a:spcPts val="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відомостей про виплати заробітної плати та відрахувань</a:t>
            </a:r>
            <a:endParaRPr lang="en-GB" altLang="en-US" sz="2000" dirty="0"/>
          </a:p>
          <a:p>
            <a:pPr marL="342900" lvl="1" indent="-342900">
              <a:spcAft>
                <a:spcPts val="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даних про робочий час, періоди відпочинку та відпустки</a:t>
            </a:r>
            <a:endParaRPr lang="en-GB" altLang="en-US" sz="2000" dirty="0"/>
          </a:p>
          <a:p>
            <a:pPr marL="342900" lvl="1" indent="-342900">
              <a:spcAft>
                <a:spcPts val="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ліцензій та дозволів</a:t>
            </a:r>
            <a:endParaRPr lang="en-GB" altLang="en-US" sz="2000" dirty="0"/>
          </a:p>
          <a:p>
            <a:pPr marL="342900" lvl="1" indent="-342900">
              <a:spcAft>
                <a:spcPts val="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документів про внески на соціальне забезпечення</a:t>
            </a:r>
            <a:endParaRPr lang="en-GB" altLang="en-US" sz="2000" dirty="0"/>
          </a:p>
          <a:p>
            <a:pPr marL="342900" lvl="1" indent="-342900">
              <a:spcAft>
                <a:spcPts val="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документації з питань </a:t>
            </a:r>
            <a:r>
              <a:rPr lang="ru-RU" altLang="en-US" sz="2000" dirty="0" err="1"/>
              <a:t>безпеки</a:t>
            </a:r>
            <a:r>
              <a:rPr lang="ru-RU" altLang="en-US" sz="2000" dirty="0"/>
              <a:t> та </a:t>
            </a:r>
            <a:r>
              <a:rPr lang="ru-RU" altLang="en-US" sz="2000" dirty="0" err="1"/>
              <a:t>здоров’я</a:t>
            </a:r>
            <a:r>
              <a:rPr lang="ru-RU" altLang="en-US" sz="2000" dirty="0"/>
              <a:t> на </a:t>
            </a:r>
            <a:r>
              <a:rPr lang="ru-RU" altLang="en-US" sz="2000" dirty="0" err="1"/>
              <a:t>роботі</a:t>
            </a:r>
            <a:r>
              <a:rPr lang="ru-RU" altLang="en-US" sz="2000" dirty="0"/>
              <a:t>: </a:t>
            </a:r>
            <a:r>
              <a:rPr lang="uk-UA" altLang="en-US" sz="2000" dirty="0"/>
              <a:t>оцінювання ризиків, навчальних курсів, планів на випадок надзвичайних ситуації, даних про нещасні випадки на роботі тощо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c) </a:t>
            </a:r>
            <a:r>
              <a:rPr lang="uk-UA" altLang="en-US" sz="2200" dirty="0"/>
              <a:t>Відвідування робочої зони</a:t>
            </a:r>
            <a:r>
              <a:rPr lang="en-US" altLang="en-US" sz="2200" dirty="0"/>
              <a:t> (4)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6D7CB21-505D-1443-A4E9-D569FCF42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302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Проведення інспекційного відвідування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416629"/>
            <a:ext cx="11017839" cy="4114800"/>
          </a:xfrm>
        </p:spPr>
        <p:txBody>
          <a:bodyPr/>
          <a:lstStyle/>
          <a:p>
            <a:pPr lvl="1">
              <a:spcBef>
                <a:spcPts val="0"/>
              </a:spcBef>
              <a:buClr>
                <a:schemeClr val="accent2"/>
              </a:buClr>
              <a:buSzPct val="70000"/>
            </a:pPr>
            <a:r>
              <a:rPr lang="uk-UA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Після того як інспектор оглянув приміщення і вивчив необхідну документацію, слід провести підсумкову зустріч із представниками керівництва і працівниками, щоб: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підсумувати загальний стан умов праці на підприємстві, наголосивши на задовільних моментах, але і вказавши, що потребує покращення для забезпечення додержання законодавства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обговорити виявлені несправедливі, небезпечні, нездорові або в інший спосіб протизаконні умови, окресливши всі очевидні порушення й можливі юридичні наслідки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запропонувати пріоритети щодо покращення умов праці та робочого середовища, визначивши важливіші питання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повідомити, які заходи необхідно здійснити невідкладно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повідомити роботодавцеві термін, наданий для виконання заходів</a:t>
            </a:r>
            <a:endParaRPr lang="en-GB" altLang="en-US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представити всі висновки у врівноважений, неупереджений спосіб, висвітливши також </a:t>
            </a:r>
            <a:r>
              <a:rPr lang="uk-UA" dirty="0">
                <a:latin typeface="Arial" panose="020B0604020202020204" pitchFamily="34" charset="0"/>
                <a:ea typeface="Arial Narrow" panose="020B0606020202030204" pitchFamily="34" charset="0"/>
              </a:rPr>
              <a:t>позитивні сторони</a:t>
            </a:r>
            <a:endParaRPr lang="en-GB" altLang="en-US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d)</a:t>
            </a:r>
            <a:r>
              <a:rPr lang="uk-UA" altLang="en-US" sz="2200" dirty="0"/>
              <a:t> Підсумкова зустріч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1667319-4C7D-034C-9A16-BD279D565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906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sz="2400" dirty="0">
                <a:ea typeface="宋体" panose="02010600030101010101" pitchFamily="2" charset="-122"/>
              </a:rPr>
              <a:t>3. </a:t>
            </a:r>
            <a:r>
              <a:rPr lang="uk-UA" altLang="zh-CN" sz="2400" dirty="0">
                <a:ea typeface="宋体" panose="02010600030101010101" pitchFamily="2" charset="-122"/>
              </a:rPr>
              <a:t>Контроль і звітність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1972492"/>
            <a:ext cx="11017839" cy="4323806"/>
          </a:xfrm>
        </p:spPr>
        <p:txBody>
          <a:bodyPr/>
          <a:lstStyle/>
          <a:p>
            <a:pPr lvl="1">
              <a:spcBef>
                <a:spcPts val="0"/>
              </a:spcBef>
              <a:buClr>
                <a:schemeClr val="accent2"/>
              </a:buClr>
              <a:buSzPct val="70000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Після необхідних консультацій інспекторам слід вирішити, яких заходів потрібно вжити щодо кожної виявленої проблеми</a:t>
            </a:r>
            <a:endParaRPr lang="en-GB" altLang="en-US" sz="2000" dirty="0"/>
          </a:p>
          <a:p>
            <a:pPr lvl="1">
              <a:spcBef>
                <a:spcPts val="0"/>
              </a:spcBef>
              <a:buClr>
                <a:schemeClr val="accent2"/>
              </a:buClr>
              <a:buSzPct val="70000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Це </a:t>
            </a:r>
            <a:r>
              <a:rPr lang="uk-UA" sz="2000" dirty="0" err="1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залежатиме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від серйозності</a:t>
            </a:r>
            <a:r>
              <a:rPr lang="uk-UA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проблеми, повноважень інспектора за законом і, що найважливіше, від того, що саме може забезпечити стабільне покращення ситуації на підприємстві. Основні заходи: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1" dirty="0">
                <a:latin typeface="Arial" panose="020B0604020202020204" pitchFamily="34" charset="0"/>
                <a:ea typeface="Microsoft Sans Serif" panose="020B0604020202020204" pitchFamily="34" charset="0"/>
              </a:rPr>
              <a:t>поради</a:t>
            </a:r>
            <a:r>
              <a:rPr lang="uk-UA" altLang="en-US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 щодо способу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якнайкращого дотримання законодавства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1" dirty="0"/>
              <a:t>лист-попередження</a:t>
            </a:r>
            <a:r>
              <a:rPr lang="uk-UA" altLang="en-US" sz="2000" dirty="0"/>
              <a:t>,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, у </a:t>
            </a:r>
            <a:r>
              <a:rPr lang="uk-UA" sz="2000" dirty="0" err="1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як</a:t>
            </a:r>
            <a:r>
              <a:rPr lang="uk-UA" altLang="en-US" sz="2000" dirty="0" err="1"/>
              <a:t>якщо</a:t>
            </a:r>
            <a:r>
              <a:rPr lang="uk-UA" altLang="en-US" sz="2000" dirty="0"/>
              <a:t> є очевидним порушення законодавства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1" dirty="0"/>
              <a:t>припис про усунення </a:t>
            </a:r>
            <a:r>
              <a:rPr lang="uk-UA" altLang="en-US" sz="2000" b="1" dirty="0" err="1"/>
              <a:t>недоліків</a:t>
            </a:r>
            <a:r>
              <a:rPr lang="uk-UA" sz="2000" dirty="0" err="1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ому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зазначаються проблеми та порушення і вказується, що потрібно зробити для виправлення ситуації, а також установлюється розумний термін виконання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1" dirty="0"/>
              <a:t>припис про заборону</a:t>
            </a:r>
            <a:r>
              <a:rPr lang="en-GB" altLang="en-US" sz="2000" dirty="0"/>
              <a:t>, </a:t>
            </a:r>
            <a:r>
              <a:rPr lang="uk-UA" altLang="en-US" sz="2000" dirty="0"/>
              <a:t>яким зупиняється конкретний процес, якщо є безпосередня і серйозна загроза безпеці чи здоров’ю працівників</a:t>
            </a:r>
            <a:endParaRPr lang="en-GB" altLang="en-US" sz="20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B98F400-9C67-7241-B8A7-1B1E733B0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761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3. </a:t>
            </a:r>
            <a:r>
              <a:rPr lang="uk-UA" altLang="zh-CN" dirty="0">
                <a:ea typeface="宋体" panose="02010600030101010101" pitchFamily="2" charset="-122"/>
              </a:rPr>
              <a:t>Контроль і звітність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1981823"/>
            <a:ext cx="11017839" cy="4323806"/>
          </a:xfrm>
        </p:spPr>
        <p:txBody>
          <a:bodyPr/>
          <a:lstStyle/>
          <a:p>
            <a:pPr lvl="1">
              <a:spcBef>
                <a:spcPts val="1200"/>
              </a:spcBef>
              <a:buClr>
                <a:schemeClr val="accent2"/>
              </a:buClr>
              <a:buSzPct val="70000"/>
            </a:pPr>
            <a:r>
              <a:rPr lang="uk-UA" altLang="en-US" sz="2000" dirty="0"/>
              <a:t>Якщо виявлено випадки недодержання законодавства, необхідно, незалежно від ухваленого рішення, відстежувати здійснення покращень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1" dirty="0"/>
              <a:t>Контрольні відвідування: </a:t>
            </a:r>
            <a:r>
              <a:rPr lang="uk-UA" altLang="en-US" sz="2000" dirty="0"/>
              <a:t>зосередження на конкретному питанні чи сукупності питань, порушених під час початкового відвідування або після нього </a:t>
            </a:r>
          </a:p>
          <a:p>
            <a:pPr lvl="1">
              <a:spcBef>
                <a:spcPts val="1200"/>
              </a:spcBef>
              <a:buClr>
                <a:schemeClr val="accent2"/>
              </a:buClr>
              <a:buSzPct val="70000"/>
            </a:pPr>
            <a:r>
              <a:rPr lang="uk-UA" altLang="en-US" sz="2000" dirty="0"/>
              <a:t>Слід відразу відвідати ту частину підприємства, яка підлягає інспектуванню, або зажадати документальних доказів виконання коригувальних заходів</a:t>
            </a:r>
            <a:endParaRPr lang="en-GB" altLang="en-US" sz="20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EE9BEA3-C9DD-AC49-B4A9-A7187A274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5130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66416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3. </a:t>
            </a:r>
            <a:r>
              <a:rPr lang="uk-UA" altLang="zh-CN" dirty="0">
                <a:ea typeface="宋体" panose="02010600030101010101" pitchFamily="2" charset="-122"/>
              </a:rPr>
              <a:t>Контроль і звітність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1972492"/>
            <a:ext cx="9427903" cy="4323806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1" dirty="0"/>
              <a:t>Мета звіту</a:t>
            </a:r>
            <a:r>
              <a:rPr lang="en-GB" altLang="en-US" sz="2000" b="1" dirty="0"/>
              <a:t>: </a:t>
            </a:r>
            <a:r>
              <a:rPr lang="uk-UA" altLang="en-US" sz="2000" dirty="0"/>
              <a:t>надати актуальну інформацію і цим закласти підвалини постійного покращення ситуації підприємством</a:t>
            </a:r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Звіт за результатами інспекційного відвідування – це інструмент для дій, </a:t>
            </a:r>
            <a:br>
              <a:rPr lang="uk-UA" altLang="en-US" sz="2000" dirty="0"/>
            </a:br>
            <a:r>
              <a:rPr lang="uk-UA" altLang="en-US" sz="2000" dirty="0"/>
              <a:t>а також важливе джерело інформації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Звіт слід скласти в якнайшвидший термін</a:t>
            </a:r>
            <a:r>
              <a:rPr lang="en-GB" altLang="en-US" sz="2000" dirty="0"/>
              <a:t>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EB479D9-C350-A34C-8916-E57157F0E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295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66416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3. </a:t>
            </a:r>
            <a:r>
              <a:rPr lang="uk-UA" altLang="zh-CN" dirty="0">
                <a:ea typeface="宋体" panose="02010600030101010101" pitchFamily="2" charset="-122"/>
              </a:rPr>
              <a:t>Контроль і звітність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1972492"/>
            <a:ext cx="11017839" cy="4323806"/>
          </a:xfrm>
        </p:spPr>
        <p:txBody>
          <a:bodyPr/>
          <a:lstStyle/>
          <a:p>
            <a:pPr lvl="0">
              <a:lnSpc>
                <a:spcPct val="80000"/>
              </a:lnSpc>
              <a:buClr>
                <a:srgbClr val="00FFCC"/>
              </a:buClr>
            </a:pPr>
            <a:r>
              <a:rPr lang="uk-UA" sz="2000" b="0" dirty="0">
                <a:solidFill>
                  <a:schemeClr val="tx1"/>
                </a:solidFill>
              </a:rPr>
              <a:t>Зазвичай звіт може складатися в одному з двох форматів</a:t>
            </a:r>
            <a:r>
              <a:rPr lang="en-US" sz="2000" b="0" dirty="0">
                <a:solidFill>
                  <a:schemeClr val="tx1"/>
                </a:solidFill>
              </a:rPr>
              <a:t>:</a:t>
            </a:r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стандартному </a:t>
            </a:r>
            <a:r>
              <a:rPr lang="ru-RU" sz="2000" dirty="0" err="1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форматі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, в якому інспектор надає інформацію у відповідь на низку запитань за встановленою формою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описовому форматі, де інспектор викладає інформацію за логічною послідовністю, яка веде до низки:</a:t>
            </a:r>
            <a:endParaRPr lang="en-GB" altLang="en-US" sz="2000" dirty="0"/>
          </a:p>
          <a:p>
            <a:pPr marL="492125" lvl="2" indent="-241300">
              <a:spcBef>
                <a:spcPts val="1200"/>
              </a:spcBef>
              <a:buFont typeface="Wingdings" pitchFamily="2" charset="2"/>
              <a:buChar char="§"/>
            </a:pPr>
            <a:r>
              <a:rPr lang="uk-UA" altLang="en-US" sz="2000" dirty="0"/>
              <a:t>результатів</a:t>
            </a:r>
            <a:endParaRPr lang="en-GB" altLang="en-US" sz="2000" dirty="0"/>
          </a:p>
          <a:p>
            <a:pPr marL="492125" lvl="2" indent="-241300">
              <a:spcBef>
                <a:spcPts val="1200"/>
              </a:spcBef>
              <a:buFont typeface="Wingdings" pitchFamily="2" charset="2"/>
              <a:buChar char="§"/>
            </a:pPr>
            <a:r>
              <a:rPr lang="uk-UA" altLang="en-US" sz="2000" dirty="0"/>
              <a:t>висновків</a:t>
            </a:r>
            <a:endParaRPr lang="en-GB" altLang="en-US" sz="2000" dirty="0"/>
          </a:p>
          <a:p>
            <a:pPr marL="492125" lvl="2" indent="-241300">
              <a:spcBef>
                <a:spcPts val="1200"/>
              </a:spcBef>
              <a:buFont typeface="Wingdings" pitchFamily="2" charset="2"/>
              <a:buChar char="§"/>
            </a:pPr>
            <a:r>
              <a:rPr lang="uk-UA" altLang="en-US" sz="2000" dirty="0"/>
              <a:t>рекомендацій</a:t>
            </a:r>
            <a:endParaRPr lang="en-GB" altLang="en-US" sz="20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5E19F23F-379E-E948-AA8C-A1663625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6437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66416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3. </a:t>
            </a:r>
            <a:r>
              <a:rPr lang="uk-UA" altLang="zh-CN" dirty="0">
                <a:ea typeface="宋体" panose="02010600030101010101" pitchFamily="2" charset="-122"/>
              </a:rPr>
              <a:t>Контроль і звітність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1972492"/>
            <a:ext cx="11017839" cy="4323806"/>
          </a:xfrm>
        </p:spPr>
        <p:txBody>
          <a:bodyPr/>
          <a:lstStyle/>
          <a:p>
            <a:pPr lvl="0">
              <a:lnSpc>
                <a:spcPct val="80000"/>
              </a:lnSpc>
              <a:buClr>
                <a:srgbClr val="00FFCC"/>
              </a:buClr>
            </a:pPr>
            <a:r>
              <a:rPr lang="uk-UA" sz="2000" b="0" dirty="0">
                <a:solidFill>
                  <a:schemeClr val="tx1"/>
                </a:solidFill>
              </a:rPr>
              <a:t>Складаючи звіт, необхідно відрізняти факт від думки</a:t>
            </a:r>
            <a:endParaRPr lang="en-US" sz="2000" b="0" dirty="0">
              <a:solidFill>
                <a:schemeClr val="tx1"/>
              </a:solidFill>
            </a:endParaRPr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Інформацію, представлену як </a:t>
            </a:r>
            <a:r>
              <a:rPr lang="uk-UA" altLang="en-US" sz="2000" b="1" dirty="0"/>
              <a:t>факти</a:t>
            </a:r>
            <a:r>
              <a:rPr lang="uk-UA" altLang="en-US" sz="2000" dirty="0"/>
              <a:t>, слід перевіряти на предмет точності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1" dirty="0"/>
              <a:t>Думки</a:t>
            </a:r>
            <a:r>
              <a:rPr lang="en-GB" altLang="en-US" sz="2000" dirty="0"/>
              <a:t> </a:t>
            </a:r>
            <a:r>
              <a:rPr lang="uk-UA" altLang="en-US" sz="2000" dirty="0"/>
              <a:t>є суб’єктивними і повинні відображати здорове судження на основі компетентності та досвіду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D9759EC-351B-2345-B4EC-DBEE4A80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8006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C46A43-6536-2546-988B-900CD52F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30</a:t>
            </a:fld>
            <a:endParaRPr lang="en-GB"/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821D8CB5-E09E-044E-9658-CEFF4213B377}"/>
              </a:ext>
            </a:extLst>
          </p:cNvPr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4C69B70B-83AC-E242-BB59-E48720319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7E088BF-AC5E-D649-B7C2-EB51D631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AE86331-F5A3-A346-B80D-0365189B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E3E1DB3-EE63-5B40-9DEB-DD336B119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97ACF36-D94C-4649-94A0-3C000A212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39369DE-C4DA-EE41-868B-AA781E69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4EFEA22-69AB-A94E-9A9A-99798FD5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5EEC020-72D6-B445-89AE-724B5DC0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EB1FC50-528C-6647-A979-7C928B2E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AFE086B-FD54-9748-8DBE-D248FE09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E4352E8-9011-7F47-8102-FDDD915F7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3A782DA-AE28-8C49-A566-88F5A3CF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4BF9D73-8DAC-8040-9E2A-00E5C19D6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4DFD370-3F07-5546-A367-4490CBAF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94C31D8-3669-384F-A974-995BA3E65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AFC70EB2-8F51-B346-8171-C83405EB0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B0F794E1-AA9D-9F41-A244-2AE295FF2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948AF958-DAC0-3546-8AA7-CAC8DB3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23472998-1F2E-6646-A1D8-D76087F30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9E63DCF1-D232-714A-AAF3-F177CE77A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2FE3AC00-8903-0C44-A148-47F8BD2A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C1A466B0-083E-4145-ADE4-0AA1B4D1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B9AD58F6-BE6D-3042-8FBD-B1BAF5784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F0882E71-07F5-8D42-9FA1-44C2B0BD6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AF98CE4B-2FAB-5D4F-95A6-83E1B661D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F53831C-78ED-FE45-BDBE-C19C388B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587F1CB-D885-734B-BC6F-6128F6A65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D47C74-9432-5D42-BEC8-24C1E5EF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06772787-436A-7445-9A98-EDB6C8C6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680ABF5E-8D38-7F4D-AC21-B9ED93261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153F2C28-77F2-C949-BA16-64ACC43EE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D0A6C7FF-2FF6-3849-A572-37861B2C7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9125859F-2FCD-F140-951D-275A6D0BA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53325F1-B9A6-6A4C-B59A-161A48548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3F918EAB-2DC2-6D49-84E2-0FB99638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A17E6794-C432-6546-8BC4-C96CF595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Right Triangle 7">
            <a:extLst>
              <a:ext uri="{FF2B5EF4-FFF2-40B4-BE49-F238E27FC236}">
                <a16:creationId xmlns:a16="http://schemas.microsoft.com/office/drawing/2014/main" id="{092F29F6-04FE-C54D-BEAC-B9476E6FDD37}"/>
              </a:ext>
            </a:extLst>
          </p:cNvPr>
          <p:cNvSpPr/>
          <p:nvPr/>
        </p:nvSpPr>
        <p:spPr>
          <a:xfrm>
            <a:off x="-7948" y="1469985"/>
            <a:ext cx="9412777" cy="5371986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F78615F6-9E41-9843-9186-3668E98CC9EA}"/>
              </a:ext>
            </a:extLst>
          </p:cNvPr>
          <p:cNvSpPr txBox="1">
            <a:spLocks/>
          </p:cNvSpPr>
          <p:nvPr/>
        </p:nvSpPr>
        <p:spPr>
          <a:xfrm>
            <a:off x="1325304" y="4888465"/>
            <a:ext cx="7900427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en-US" dirty="0"/>
              <a:t>ДЯКУЄМО ЗА УВАГУ</a:t>
            </a:r>
            <a:r>
              <a:rPr lang="en-US" alt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02959768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908A712D7AA418D95BFCC0ECE245F" ma:contentTypeVersion="13" ma:contentTypeDescription="Create a new document." ma:contentTypeScope="" ma:versionID="24b8e75f8b9f498b9319491a85ae649b">
  <xsd:schema xmlns:xsd="http://www.w3.org/2001/XMLSchema" xmlns:xs="http://www.w3.org/2001/XMLSchema" xmlns:p="http://schemas.microsoft.com/office/2006/metadata/properties" xmlns:ns2="18f9ac08-cad0-4069-9cc9-ad6597f5f3a5" xmlns:ns3="8f68b5b3-e33a-4795-8620-9e287973ee67" targetNamespace="http://schemas.microsoft.com/office/2006/metadata/properties" ma:root="true" ma:fieldsID="62acb6b2ec90eda1090535215575f5e0" ns2:_="" ns3:_="">
    <xsd:import namespace="18f9ac08-cad0-4069-9cc9-ad6597f5f3a5"/>
    <xsd:import namespace="8f68b5b3-e33a-4795-8620-9e287973e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9ac08-cad0-4069-9cc9-ad6597f5f3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68b5b3-e33a-4795-8620-9e287973e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61D08C-9468-411D-9D24-26C5864191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9ac08-cad0-4069-9cc9-ad6597f5f3a5"/>
    <ds:schemaRef ds:uri="8f68b5b3-e33a-4795-8620-9e287973e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BAF1A0-A890-4FD3-B4C2-B4790C52ECA0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8f68b5b3-e33a-4795-8620-9e287973ee67"/>
    <ds:schemaRef ds:uri="18f9ac08-cad0-4069-9cc9-ad6597f5f3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DBB6623-F29F-40AB-8234-31F55A02B30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3349</TotalTime>
  <Words>1869</Words>
  <Application>Microsoft Office PowerPoint</Application>
  <PresentationFormat>Широкий екран</PresentationFormat>
  <Paragraphs>250</Paragraphs>
  <Slides>30</Slides>
  <Notes>27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7" baseType="lpstr">
      <vt:lpstr>Arial</vt:lpstr>
      <vt:lpstr>Calibri</vt:lpstr>
      <vt:lpstr>Font di sistema regolare</vt:lpstr>
      <vt:lpstr>Times New Roman</vt:lpstr>
      <vt:lpstr>Wingdings</vt:lpstr>
      <vt:lpstr>Wingdings 3</vt:lpstr>
      <vt:lpstr>ILO 2020</vt:lpstr>
      <vt:lpstr>Проведення інспекційного відвідування з питань праці</vt:lpstr>
      <vt:lpstr>Мета цього модуля</vt:lpstr>
      <vt:lpstr>Завдання</vt:lpstr>
      <vt:lpstr>Вступ</vt:lpstr>
      <vt:lpstr>Види відвідувань</vt:lpstr>
      <vt:lpstr>Види відвідувань</vt:lpstr>
      <vt:lpstr>Кроки</vt:lpstr>
      <vt:lpstr>1. Підготовка</vt:lpstr>
      <vt:lpstr>1. Підготовка</vt:lpstr>
      <vt:lpstr>1. Підготовка</vt:lpstr>
      <vt:lpstr>1. Підготовка</vt:lpstr>
      <vt:lpstr>2. Проведення інспекційного відвідування</vt:lpstr>
      <vt:lpstr>2. Проведення інспекційного відвідування</vt:lpstr>
      <vt:lpstr>2. Проведення інспекційного відвідування</vt:lpstr>
      <vt:lpstr>2. Проведення інспекційного відвідування</vt:lpstr>
      <vt:lpstr>2. Проведення інспекційного відвідування</vt:lpstr>
      <vt:lpstr>2. Проведення інспекційного відвідування</vt:lpstr>
      <vt:lpstr>2. Проведення інспекційного відвідування</vt:lpstr>
      <vt:lpstr>2. Проведення інспекційного відвідування</vt:lpstr>
      <vt:lpstr>2. Проведення інспекційного відвідування</vt:lpstr>
      <vt:lpstr>2. Проведення інспекційного відвідування</vt:lpstr>
      <vt:lpstr>2. Проведення інспекційного відвідування</vt:lpstr>
      <vt:lpstr>2. Проведення інспекційного відвідування</vt:lpstr>
      <vt:lpstr>2. Проведення інспекційного відвідування</vt:lpstr>
      <vt:lpstr>3. Контроль і звітність</vt:lpstr>
      <vt:lpstr>3. Контроль і звітність</vt:lpstr>
      <vt:lpstr>3. Контроль і звітність</vt:lpstr>
      <vt:lpstr>3. Контроль і звітність</vt:lpstr>
      <vt:lpstr>3. Контроль і звітність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Matteo Montesano</dc:creator>
  <cp:lastModifiedBy>Мария Дацюк</cp:lastModifiedBy>
  <cp:revision>135</cp:revision>
  <dcterms:created xsi:type="dcterms:W3CDTF">2021-05-26T09:43:39Z</dcterms:created>
  <dcterms:modified xsi:type="dcterms:W3CDTF">2023-03-23T10:03:05Z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0x010100B23908A712D7AA418D95BFCC0ECE245F</vt:lpwstr>
  </property>
</Properties>
</file>