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1"/>
  </p:notesMasterIdLst>
  <p:sldIdLst>
    <p:sldId id="257" r:id="rId5"/>
    <p:sldId id="263" r:id="rId6"/>
    <p:sldId id="354" r:id="rId7"/>
    <p:sldId id="524" r:id="rId8"/>
    <p:sldId id="579" r:id="rId9"/>
    <p:sldId id="284" r:id="rId10"/>
    <p:sldId id="577" r:id="rId11"/>
    <p:sldId id="581" r:id="rId12"/>
    <p:sldId id="582" r:id="rId13"/>
    <p:sldId id="583" r:id="rId14"/>
    <p:sldId id="584" r:id="rId15"/>
    <p:sldId id="585" r:id="rId16"/>
    <p:sldId id="586" r:id="rId17"/>
    <p:sldId id="587" r:id="rId18"/>
    <p:sldId id="608" r:id="rId19"/>
    <p:sldId id="589" r:id="rId20"/>
    <p:sldId id="590" r:id="rId21"/>
    <p:sldId id="591" r:id="rId22"/>
    <p:sldId id="592" r:id="rId23"/>
    <p:sldId id="593" r:id="rId24"/>
    <p:sldId id="610" r:id="rId25"/>
    <p:sldId id="594" r:id="rId26"/>
    <p:sldId id="595" r:id="rId27"/>
    <p:sldId id="596" r:id="rId28"/>
    <p:sldId id="597" r:id="rId29"/>
    <p:sldId id="598" r:id="rId30"/>
    <p:sldId id="599" r:id="rId31"/>
    <p:sldId id="600" r:id="rId32"/>
    <p:sldId id="601" r:id="rId33"/>
    <p:sldId id="602" r:id="rId34"/>
    <p:sldId id="603" r:id="rId35"/>
    <p:sldId id="604" r:id="rId36"/>
    <p:sldId id="605" r:id="rId37"/>
    <p:sldId id="606" r:id="rId38"/>
    <p:sldId id="607" r:id="rId39"/>
    <p:sldId id="277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DBE"/>
    <a:srgbClr val="230050"/>
    <a:srgbClr val="960A55"/>
    <a:srgbClr val="FA3C4B"/>
    <a:srgbClr val="FFCD2D"/>
    <a:srgbClr val="8CE164"/>
    <a:srgbClr val="EBF5FD"/>
    <a:srgbClr val="270053"/>
    <a:srgbClr val="9E9F9E"/>
    <a:srgbClr val="636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96" autoAdjust="0"/>
    <p:restoredTop sz="95332" autoAdjust="0"/>
  </p:normalViewPr>
  <p:slideViewPr>
    <p:cSldViewPr snapToGrid="0">
      <p:cViewPr>
        <p:scale>
          <a:sx n="246" d="100"/>
          <a:sy n="246" d="100"/>
        </p:scale>
        <p:origin x="-1954" y="-6427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15/01/2023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15413AC-3881-F94F-AEA2-A7D4E9C6E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043E6EBB-A0CA-3345-9474-49F5FC66C9B8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5F9D34D-931E-D046-8753-92ABCF4932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2C33B02C-4D05-874A-B48D-012CA1452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3F333DD5-5CC7-3841-8F82-039F943BA5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4A75D89-3654-F445-BBC9-B499D0D1B11C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78C548D9-6848-984D-9721-028B4AB2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3DD4683E-269E-C548-96C2-F69B7C9714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</p:spPr>
        <p:txBody>
          <a:bodyPr/>
          <a:lstStyle/>
          <a:p>
            <a:pPr eaLnBrk="1" hangingPunct="1"/>
            <a:endParaRPr lang="it-IT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65AD6F26-158C-0A40-98A3-E6AAC9FB77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762BFACD-2B06-3B43-AF51-83CF902C70EE}" type="slidenum">
              <a:rPr lang="en-US" altLang="en-US" sz="1200" b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5</a:t>
            </a:fld>
            <a:endParaRPr lang="en-US" altLang="en-US" sz="12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53452133-3703-524D-8F6D-7D3789B7D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F69E0E9E-AFB9-E34E-A976-669B1B680E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0109FAF-B879-3F40-9193-13BF8F97FC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CE4045B9-2E29-8A43-84E9-AD8681994E52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7ABC4BC-ADB4-5143-B456-2D0585CBE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25F1C210-0453-0F4D-AACF-59962D6D04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9041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469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136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8780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5672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7229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2996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98013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806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00116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66794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091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720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8627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0972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2269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0860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94426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26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342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27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9068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28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83515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29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2549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30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06113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37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32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52100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33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58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34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5950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46C687A6-9CC0-FA4D-93E0-A1A4CDD66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ahoma" panose="020B0604030504040204" pitchFamily="34" charset="0"/>
              </a:defRPr>
            </a:lvl9pPr>
          </a:lstStyle>
          <a:p>
            <a:fld id="{52B6C87A-8ECF-D74C-B70D-6161569080B4}" type="slidenum">
              <a:rPr lang="en-US" altLang="en-US" sz="1200" b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35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18BBCE22-6CF4-9E40-9B98-36EA1C1FC9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95E0660-CB23-8643-9AA7-A775B9D64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2817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517989A4-05D8-74A4-D0EB-DB7E80541A4C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D4AB4A48-F0EF-0C1D-191A-D3D78C7D7039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40C3ECAC-FCCF-2C98-B032-45B20945E1D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0D67554-7A68-643D-51C2-798A6230F41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AFCD50D0-4FE9-3159-31FB-E68B631A9FD5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6B3E81D7-6C87-B548-08B9-F1554C61620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A468721C-9756-5652-8BD4-330BCCA494C5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BEABA4D-96C3-D3F6-6D96-6E65B5E7A65A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3DE614A-471E-2A02-2A6D-429DA06C5E6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586E55A-5A11-7A81-01AC-F710CB23571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A5480529-44F9-A4A6-8D13-0AB6231B689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6C62C60-4FCC-CB8B-5816-F946047ACA4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C92101D-9013-EC92-F415-BA0E3F4449D5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F0F7DE1-A813-BCA8-DBF9-AE31254A0428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A0F73C7E-A834-2B5F-AD0C-0CB6BA99713E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39CBCBB-EF51-436F-084F-E72DDFD612E0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3BBF491-8BCC-213B-E153-7DABB4754909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95719BA7-85EA-135B-4A21-9D4878D2B2C8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87DCACA-8CDE-D105-C61A-4273FCA5492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207CE454-00E2-7044-F9DF-414C48B3D64D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ECA6EA7C-54F4-45E3-0A40-233899854AD2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63325DD1-E2E9-E52B-173E-5A1D32D85BAF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F9A548CF-41FA-CA4B-19D1-517D796D92C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9F8A5DBA-42CA-5A36-A1C9-5C8103C607F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D44C780-1758-4CFD-A65B-26DF2801471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9A76029-2C57-27E1-2D90-A54B57854F48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974CF40-E0D9-AEB3-1CBE-2F6535F2D8D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2908640B-35C1-79BC-527D-0040103D954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F4552ACB-BD71-3D42-79F1-835F2D6169D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7CBBE4B4-C990-05D0-0972-2EAE578233A0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A3E88165-7A91-E2BD-65EB-028293B4F54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E9606864-7383-1DA4-AE8E-EC7205A16161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DB65430D-9461-D5D0-70DF-F256DA36D9AB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110C3FE8-0A9D-31A8-BAF0-46684E6B40A0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31C0A0C9-FDBE-1D8E-2238-E1AB43A20A50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EA73D51-6FE6-B5C4-2AA7-F799D63E1E67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140FC162-200C-F340-E16E-56C6727E130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7B3C9DCF-084F-C459-B98C-36F2FD74917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A416D10-5634-6583-77A9-F766CC5EA78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9B4C2AFA-C3DD-70DD-5A9C-D30F8D20B916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E79D9B6D-955A-87B6-2B56-DC15BD0DC56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257CD06-B142-D38A-7FBF-3022EC4A2B8B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ECE9C4C-7C3F-EDAE-5A8A-C6F9A4D3525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12221161-3CD4-1939-8886-E328359556B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8DCD6F9-B0F3-2AE7-C57A-1CEB043F2502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B46C53AA-19DF-6CC8-734A-BD4BB21D629E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F9DC327-54BE-7539-4345-3FA48461EDAD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759034D4-09CE-0A87-C1B9-4C79DC315171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25AC045-3C93-B375-787F-B7EEDCD7529E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4C673F9E-E198-5DDB-4651-514AD09B303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472FA0E-503F-8350-3DC6-016F7FC05B79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F1B350EF-C738-D940-03DE-8FA20A78188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574D2C9-28E9-5BBC-710C-5C0DBC89B18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C1C815BB-4D98-506A-99B4-B7AF4AB1C8E5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3pPr>
              <a:defRPr sz="2200"/>
            </a:lvl3pPr>
          </a:lstStyle>
          <a:p>
            <a:pPr lvl="2"/>
            <a:r>
              <a:rPr lang="en-US" dirty="0"/>
              <a:t>First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49AB71FE-444B-8C4C-BC2B-6D856BB49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62620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E7EF769D-6E6D-3674-0433-D07C4DABAC1A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0DD5A3A1-3BC8-0050-A50D-E244E01C1E80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729A230-9736-165C-9AF9-CFEA0F3DC99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67A8751-27EA-6C6B-089C-87B24BEFD39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BCD5B12D-58BD-F192-E40A-C196A83B64E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D4AA420-C50F-4B9B-DEDC-B4127ED4584C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1B97B9D-D999-C618-BD40-B0A315D86F9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A19B6B8-D486-1B37-BEA8-29EF566E48C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B8A326F-25C3-45A7-1CAA-7F322D0EF7E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F931CEF-CA8E-3726-BB36-7F44A897AD5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A26A29EF-B164-6224-CD80-3DAB7E4E68EB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AAC29BB7-D693-2391-FD79-78327823F3BC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2A05F09-DCA2-50E5-DA4B-63357F510C90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FFF082C-7400-CC5A-6061-2469DBAA273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7D4B1404-7F0A-25DC-85CD-33BD1C04CFF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D062281-2C64-263B-3245-16DC749F8010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DADA5B7D-0154-861F-EE54-14FD4F90BD64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1BF88782-7E91-0040-8B1B-434098DED0A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0016259-9DE8-C71A-EA0B-C41BD21033D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603E5587-A9F1-5DC9-B6FE-C89417F05D2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949C1AE-230E-FEA2-7914-50E4B6AB426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06D154B-F381-A4DD-05FF-C4451933518D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672586B3-1F94-546F-F830-16E1F1EA563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EFDA80B5-3235-03D2-50AD-A5961D2C6C7C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FFAFEA46-3823-2195-2D3A-46BD5716BEFA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0A22CE3-168B-53F5-B93B-176D23AB920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0EF3F67C-1C91-EBFD-1CEF-66B053BFFCA8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4AD08F6-6059-D0AD-F047-CA70FBEC5693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A97870A-7CB9-4E5A-60BC-896A9603B839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519F658-9BC3-42EB-865F-84681CC878A7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551D7758-A54D-2238-4001-8CF154700C71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0E8C4465-7CA2-B1D0-0295-F52C080E887A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5E3D9CD-C629-497F-F1A2-93D4BB5980B5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60C6637-AB04-AE84-61D0-0BC83426B2F3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004637D-7575-143A-6B4C-C2AD6E2C865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C71E73D-B800-0284-4424-CE91FC3F120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8B75D224-E83A-C653-B210-9A9276345369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7DDDCA0B-94B2-D475-7BA2-F6A4A0C223CE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C0611C51-7C56-EDD6-C6D8-46D415A0E28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9DCDDA9-2A58-4EBD-39DD-D5D82FF1AAD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622BBAE3-7016-AEBF-5076-961445AC927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6980B52-CB3C-11A6-CA40-CF199BF8330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1D842BC-FFD5-753B-551B-D92AE511289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173EFEB-C674-6931-C30C-B8A9C74AE98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4AB1780-6391-857A-7E6D-A351C404871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CD1844D3-D2BA-44EA-B91C-1F8AB1F67A68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7D469DF4-6D0E-C8F7-C99D-BE0299966FF7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32A86269-4989-70EA-52B6-269EB306F7B3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4B34FCB-28D5-D50D-8040-E4270CD9B7C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DB13E121-959A-1213-D42B-C2F65E0A1D8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99D2126-7093-2CA3-0C88-37F2A8C190B7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22131CF-8077-31D6-48CA-07ACA1162BD3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B35F7FEF-1011-E2DD-74BD-59262FE3F2C4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BA8E6797-0111-D38F-4EA0-E5C873C4672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100FCF07-BA5B-5BBA-7966-CB6231B2E3E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F0D09C2D-526D-D199-668B-E04262978C37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9D16B80-2EB6-B634-50E3-087ECAA4993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7C966DD3-1BE5-23F4-8EB9-EC1011D8353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50061A8-EE04-EA95-94AE-6EA53C442090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D135041-042C-7581-5A13-55FC559AF7A7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03143F3-0DC9-A4EE-317D-610CE388B80A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0BCE74CA-73EB-756C-342B-D028636FE47C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1B299CE-33AC-6F05-FBCD-32114C0A25E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0A5D652A-8AB5-A387-7E50-B5E3986550C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69FEE14-0AB8-1486-E48E-FEEFAD988511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7979507-D7A4-0D24-DC86-14D00ECDF1E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E043536B-356E-9E8E-2F4E-0FEA5CC13E00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1C50BBA-3097-573B-8857-EE027FAFC7D5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39A3283F-E909-2013-150B-04BEBBFFEC22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E5CBDD14-94C3-5274-10A9-E58EEB9238D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6397C53-4E90-D4F0-0066-89B500ECEA2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EF86DE3E-1EE0-F161-15B6-D1159FFE7691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A5B9A196-E850-FAD5-8857-40322F0F0813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63D22BC9-9D32-39AB-AF9F-E62A805EDFB1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85333DA-7D76-321A-C774-696DB9B4EDE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043CFBB7-180B-6FF5-E8A5-FCCB3A32F3F7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15CA2088-F8FF-E746-3BDF-9A122C2BCBBB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E081C0FB-D170-8D70-7F79-209F39E6326A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9E12531-CECD-EDFC-14E3-FB259EE77A6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6151E30A-7879-899A-E03C-32F5B111A572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676AE31C-A4DF-0427-DE6B-2C445377FF1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45C5822C-767A-4CA9-7C2B-9E6AD3845DC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35CCF86-2382-8E48-9452-D64DF3D326DF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9F3956E8-1FFB-0153-D79B-D28BF960236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8599487C-9DDA-839E-E4B9-82CF8D75E5D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A89B89A-4A3A-5261-B9C9-EB1BD00CDB9F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1DE6A72-9E74-F678-674A-27841A57311B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08DC30B-5B4F-5A1D-B24A-DF730787583C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5374AA28-C3B4-FCD0-05CD-29A4FE3363EF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B62F258-996C-C3F1-E49E-D640D78F5D28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CE42018-1E4D-3680-EB57-F19DC202EBA7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1CA3923E-4669-0A79-724C-48068D3951DB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28C09A21-3A40-7FAE-D25D-3491267D2B77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BA4DBF0-01E3-E214-B234-D500A46F893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99BA6264-9B8E-AFF2-5C01-E97EF621C3C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C2ED95D-DF6D-E7E7-CA8F-514C17F0A9AC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B44BE72-5981-5FCA-FD18-59592E16D77A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AD687098-CDCB-61C6-FB0A-399076E033C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9B3F24E0-682D-2FE8-C164-D325B5AF99F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AC219959-E546-742D-3CD6-AE00007E3420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B88B41C-78B4-9D83-B78A-3824E7E397DD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97C76BA-A1E6-3E59-3794-1A0E6A09FA8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1F5ABCCF-2F72-AE3D-30D9-DD279533189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447798C6-378A-F2FB-B5F5-2493DC58665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60C4E6B-BBD3-F8EC-BF5C-3876732EEB6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C0627C0-D15E-1359-2A4A-24DA1377B572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EF600480-3218-AC47-7DB0-7A74E6CC257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B02FC9C-968B-D2F3-7ADA-D950EF2E00B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B7B6335B-D95D-9E8D-AD03-6DDADD772B7F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21740632-FC64-3612-4562-09DC003950C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DE036564-7984-1B67-69B7-3A2B636F27F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AD9FA88E-5839-567E-4497-CB52DB5C434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EAE7B579-6D3B-1CC8-5A3A-292BAA75AE4B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BD963AE3-A46D-24BD-BD43-688D16E0724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FB66BDD5-4F99-DF47-756F-38A36FCAA031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1D92DAC8-3428-4A67-51A0-95C4C79DA3D8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0D6A5F9-A20E-DDA8-8281-231D69891B3B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EC845371-C4C7-055A-BAFD-97C8F229EAC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A3519CF6-5840-0C05-EDAC-C05C34FF84C1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59AD4F0C-C307-63A1-778A-3CDD431DC70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FA9C31C-77B3-A5F5-2856-9D67B2C5C14A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B7FBF22E-B622-6E44-D5B8-B7BAA5931F8C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465A531D-BC77-2A32-AC35-1AD46621594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1DD0848F-33BD-7BC3-E390-8D1525F909BA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115CD96F-B46A-1446-43A4-2912A2FB92E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27C1631A-D4B8-6908-3701-BF071BBEEABF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0B2D411-3E02-9BF4-468C-52557A848E5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272E9C55-8585-69EA-9A97-ED2714964432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C933E3EF-AFB7-8A1B-61C6-1BFF474A586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8B0A02CD-A468-096B-507C-D26F1B0D5128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D5276012-BEFC-AE3D-643F-419AC1AD6CF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8BEA4A69-2C8C-3F09-1C03-D56C60C9EB5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DC861B90-04B6-4A64-4713-BCDC70DBCD0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E98A3A5-E01A-1354-783A-05B3C90C406D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AE86C600-4754-8580-C01F-C4A53CBCDDA4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AB919229-1300-5DF5-2F4F-E30E90D67DF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B8B755E9-065B-038E-870D-1A86EBE4B72A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649F629F-07FD-042B-E04F-AD7AD7ADAB5E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D1D4865-469B-1741-EDFD-4EA40E75E8D6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4C94DD1E-5983-0889-1AE4-83E5AA94118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996DEE8-3AC5-D61F-0F94-41FDBBD60661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06C8CC7-3AC7-E8B1-718C-B51147203316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1266F7D-DF5D-C996-A33F-AC292072472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39D2B336-89BB-AFD1-4DDF-ACA7DD350D9C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E27BC43-5F6E-4AD5-4ECA-69BF72600EE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A51C5AF-3308-2095-FAFC-99986A821607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7EC9C6D-AC41-2CF6-8C6F-CFCB01CA6C53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929262BA-63DA-506E-6AA0-86315B1E8DF9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1F6D85EF-B222-DAAD-F933-B89AE5D370D3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A654F0FC-74D3-140A-2C8D-36F6AAA42F2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F50F0079-46AC-DD0F-2841-7822B8C1FB16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5F5FBD9D-BC04-1984-EDEF-0F3C06DC8C87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EA73510-8FC3-EEB0-F733-3D1D11E96970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7682E04C-6873-3A7B-4083-2AFD9A991BF2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F9FC2F3-21B1-7991-DF60-C6D81FF06407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14AAC800-67C7-3DA4-B986-A5DBE783601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16970461-853D-0954-1E55-14D99C71F9E0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9CF1B4C-1D4C-EA24-7CD8-1463161D600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1895EB13-ED37-27EB-2BB9-FBCE19AD3F5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156F20AF-0750-CB4B-7197-2908E3F1BA7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30EF82F-F3E7-C729-14F0-39D92AFE315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94A21C4D-7978-A1A4-49E5-AB647957F3D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5625E863-70AE-80A6-B78D-A286DA77139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A2102D00-69FE-2FB0-65E7-220AC55F19E1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C6F7BFCE-4B23-28EE-206D-0ABCE2CD7D48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571E29B9-A292-353E-B1EB-347C9D4E876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15362000-1DD5-B5D6-ED6E-FE1B4E330193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3672516D-813E-9AB8-F275-F9332C10C808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2F5B0DF8-BB31-40E4-9C4D-4CFF815BBD50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DB34A86C-64C8-6DC8-5655-DB8F029B3AA6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A24A56E9-1ADE-38D1-78D2-ABEB93EB460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6AAF098-88D2-32FB-4BDE-44C1E0DAEA5F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7AD16B7-02C5-0387-E2FF-E2B2CF761884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8ADC451-7EEC-53A2-1675-D4BBD5B9929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F0343886-7D46-BB02-D9E1-063D4CE47139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C6A14BA-2B58-8E12-FD50-EF43048C6B85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00209960-4DD7-C5C8-0FE8-38AFCA18119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9AF303A-1C35-F0BA-CC59-198514838F4E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7DF30EB7-E954-2668-4F13-3BECA692D587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6FBD8929-0E74-733B-426F-F8ACB89C016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A494E20-7A66-AB37-D1EF-807DBE86C93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5E12E53-3CD5-568A-A6D2-BD3EA91E1E9C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9EAE8111-AC9A-E8A0-EF06-F936E9A8C7F4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99EF9FF2-2953-FB96-5890-176B55118EFC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7F9C487-D162-E8C7-8A0B-BA0126FC62AE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BAB1FDA5-8AAC-611A-CD82-808D50958CC4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0284DFF2-4C3E-4ADC-C9CA-123D6BB2105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9E04400-BFE9-0AD7-0B12-37FC6D97653A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49E31AC8-BB27-C2A7-69AB-5BE1414EEDBB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9F51A6B-A377-A951-FA0D-9C8197BF869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63EC558D-7D65-D377-CED4-5689CC6A9F2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32EFFFA8-F25D-68CE-C558-3114675B7561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C7FF9EBA-CBB4-98A1-4A12-94A370657EA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3571AF3E-15C3-3255-FA7A-12FADC2D0CA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1666B85-075F-0702-9CAF-D0ABC615840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46EA6DE-34AE-6BA7-C6D2-2ED7B4C4AF2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34EDB24-7BFE-E009-2168-75F90601927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CD987766-15C9-9364-B475-A20B8F2134D2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861BC84-D778-1D70-88EB-4ED70A66D44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F4941584-4CD8-9229-3B77-D2CD5A334B12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67D2129-7626-B9A2-BD66-645DEBD080A4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AB535AC2-61EB-FD8B-ED72-B09662E9463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5ABD22D5-8E35-6AAA-77FE-38B536A75BB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7FCB0D5A-6C84-CE42-8844-492559FF6DD9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DC354DAE-200A-24C4-B6CC-10C383717175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0249AC2-4837-CBBE-0EDE-217FCE6BB6E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E1572615-30F1-158A-61AB-7D57E246649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7CEF37B5-4A6B-82B5-C558-2D4F1E7EB5A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969C16F-8C9F-D33A-659C-C6B9852B05A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8397742-E0C8-39F0-8255-6C580AA20312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28F056A-E275-FAA9-A3A6-DBA6B4BF204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2E363C8-8D89-BF4F-D08A-CFDEDDC73DCA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CD4E8F4-6606-AEA4-9527-02A4533214B4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3858115-20A1-04CD-06EE-0F92E1B724C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EDEDCC99-4A01-F409-E3F5-5882687A29E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4E37A9B6-986B-DA40-DFAE-78C2F1915EE0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45E480C6-61E6-3741-1599-CD3EB16FE4B3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3A0105B9-006B-0EAB-4CF5-C0639A5DA938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BB27655-B8FC-3B94-E161-6317797845A4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A51428C-D9E4-A7B6-CE65-B6FD4C7F351B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8C877336-C353-138F-5150-B4359649EF5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1696C20-A547-460A-C95C-6140A3FC4E43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FCF63A6-FF3D-9AAE-41FA-7DFFA60B17B9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7E1F0099-5836-B3D0-976F-B93A71BE4C2D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D65726B-DACB-53CA-2F4A-01BF77B21DA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1C39A9B4-1064-67FE-1D89-544E7967EC3F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72B175F-A9BC-9DD7-8631-0BAD3CE673A7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F10CD3F-A8B2-B1B0-751E-853305435036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2E771208-6098-7182-16D3-F8D999FEAE1A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D5ABB5E1-15D0-AC93-16DE-714E72FB6446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59FA0928-EB94-8F5B-3981-486CBF175C65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F2F35AD2-845F-E8CC-A104-4FCB99D45AC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D4C1BF8-9045-4474-0664-605865DB0557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876156E8-787C-D3CF-91F3-321A556397E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4A6F3EC-65A9-DEF9-22FD-3467233D238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E9EF7D0-FD5C-8EF3-476C-449F5E17D4CF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FAC15007-9EC2-F36B-EA34-6629CA50C14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D871AB8B-7960-DD23-C3A8-FB82962E740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5188CB82-DF1D-6D8F-ED57-F6ACBD68C170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F9F7AC75-ECE8-5D7B-48DC-DDCB017F501E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6D253C1-0977-06C5-933F-81BB4CD4D7D4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7AE7DE7-FADD-9A22-4839-FDC43A204369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0F6B907-1027-70AF-2299-D1650CA2BE30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3FC86C9-5E0A-D728-B6CB-21A9D96EF64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5E4D0647-987A-6C14-2403-C5EB816D446F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E8FFEBE-5072-8BC9-015A-AE06EF69370C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4346CD0-F361-F580-D304-85BAAE70EF5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ED930B1B-C4D5-F80E-37F1-13CCAEB36A4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1F6A1C3-79A7-FFF3-B0D9-73BB44492FAE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9B52BE9F-A469-B19D-87D5-2636A43F655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6DF97F1-5A8B-8259-ADBB-93E1BB6DE44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27A34D51-ED31-5F29-6ECC-A83DCB05319F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FFF817E-AEF1-A576-5912-08C429D235C8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2D78B86E-A32D-0BFB-48A3-152A9BE3732D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E2389F5F-7DF2-1A88-6D30-63EA443494E5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AFB1D52-E9D2-7C67-E7E7-0242E604781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842CDC36-51B4-5E7A-B23C-1E36867A312C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6BAD5BF9-9C0D-D6F8-B851-52FA778B358E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0BAAA1B2-7358-EA2A-7CBA-60328332617E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32881F1-4F9E-52A3-E14E-EEC35DDFDB42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6B6782A-C825-A824-6A4F-55BA3945A89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C953BD8-BC7C-A052-977D-D42F3D167571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6C77F28-71E4-06CD-2C68-AB4F9A92A731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1B650838-B85E-0CD8-E331-B2C418C70F0F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A441A623-04F4-1E91-4993-B16618B65E0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977ACFE-49D4-CD80-5C06-4BD7E2D9B33A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2FE4588-4A75-AECA-3C7F-5C04A4ED0081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9A1FDA46-E4DC-AA0D-8591-9C22569F166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21338DC5-D24F-7CC3-4D86-1775EBA460C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9475178-C213-144B-D1D4-51C4329D40F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67C0DC91-CFED-53A9-319B-2C2F8FC4F0A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BF075047-B639-2416-0D42-AEB588C314BE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990365C9-2102-14FA-A2A5-34DDCD8E555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B294A3DF-2CDE-8CA2-5312-5091468E266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AF23F62-5087-CBE4-C248-4914B75326C1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2995646-C30D-E029-3B49-A01171CEA02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48ACA74E-6728-F37E-EB1B-8F7E5D09A0C3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03C890FB-F07A-C819-EA6A-B020C0F86AD2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F80AECD-B6F7-D586-046F-091315A5F7E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852A8C95-4DC9-E0DF-D836-00108EF3E90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DD888B3-E1E3-9FBB-4ED8-C6E3EC412207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A898CD1-0DCF-7B9C-8D30-20FEB39F5384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8CC3D9A-041F-7890-B0AB-15225AEC26C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0BCF5013-6A0D-3323-83C2-821F710C27D1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821E0FE-8137-3014-FC92-146ED8E3A52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89615A3-57C7-9ED4-5B39-EF322ED37158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B3880AB2-7AA5-2623-3912-F4E7B4B39942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FDB2040-6D32-999D-5581-16811D4E9AB7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288B266A-806C-86BC-45B7-70A787C44F1A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EFC6D59-D0D1-5E35-BE54-3A21D6EE78E8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55E010EE-D7E8-094B-5DD1-8950D6AC2E45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678FF4ED-0707-8438-F37F-D2C2E3E8C806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06BA796-E32C-2DAC-2BAF-5E6BD93D71D8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D715DFD6-9D37-8C2B-FCC1-EAD4A80F3F74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D937DC4F-09B4-B93E-B86E-6773198033B3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D442683A-D1EB-404E-EFDA-8FF4C7F5F2E5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2D3B728D-64FF-B7E6-B6D3-683EDD5A9EF6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745BF89-6094-733F-9C42-4106B92F4BED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99525668-6D8D-41BD-C414-865E68FB2533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5FC302C-E858-2C15-8A64-80099AA94D1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E223C925-F4E3-8A37-AFFB-457EB898E4B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2FDD547-A27A-0AF4-A239-172E95A500C6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B652CE66-42C2-107F-7CBE-4FB8E2E22046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95D264D7-9ABE-C26C-2CE6-E2F3E16E1AA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71F6A82-9155-7D77-70D3-3C4CEA73818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230361C-F7FD-31C3-D290-3BED3D2C4AA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48B58AD4-C45F-E0A6-D483-C2E0476C45ED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1EBA8E36-DFA0-AD37-F31C-259500C9C97C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69DFA78-9472-C413-D7C2-AAE391E5967D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49E7CB7-86BF-90CA-FC74-CBCDA9A12DB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2168E02F-A717-8F23-EE95-EA62B0915DB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8EAA0A5F-C571-B02D-BE74-73D3A778F13D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BCA4E8DE-49EA-C8ED-1A75-FABB597BDAE2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AF25FAD7-B872-4CA7-0409-4289C0BC9790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0092AF1-09A2-65EA-BD5D-D24C8980A813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885494AC-383E-A2AA-5809-FE5287E95CA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2B2A8D53-F087-286A-7CE0-7E3AE6938D9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CDA33BD-0214-4A73-A1F6-24C474976A1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CFB1189-0B10-E652-C4BE-F407E887ECA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080FE5F3-B65B-E119-37FD-C77FB6F7142B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EECCECB7-CD94-6FAE-B182-3F4360DD78BE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0B75F1F9-A3AD-3691-23D1-7B29BEC761C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3F153935-CFA5-D735-E4DC-5EF7925E5368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EEC21CB5-30FB-1EAD-B292-6A68C80DEC5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0" r:id="rId3"/>
    <p:sldLayoutId id="2147483667" r:id="rId4"/>
    <p:sldLayoutId id="2147483665" r:id="rId5"/>
    <p:sldLayoutId id="2147483666" r:id="rId6"/>
    <p:sldLayoutId id="2147483652" r:id="rId7"/>
    <p:sldLayoutId id="2147483664" r:id="rId8"/>
    <p:sldLayoutId id="2147483668" r:id="rId9"/>
    <p:sldLayoutId id="2147483669" r:id="rId10"/>
    <p:sldLayoutId id="2147483651" r:id="rId11"/>
    <p:sldLayoutId id="2147483660" r:id="rId12"/>
    <p:sldLayoutId id="2147483661" r:id="rId13"/>
    <p:sldLayoutId id="2147483662" r:id="rId14"/>
    <p:sldLayoutId id="2147483663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video" Target="https://www.youtube.com/embed/yTQJdV2XheI?feature=oembed" TargetMode="External"/><Relationship Id="rId7" Type="http://schemas.openxmlformats.org/officeDocument/2006/relationships/image" Target="../media/image15.jpeg"/><Relationship Id="rId2" Type="http://schemas.openxmlformats.org/officeDocument/2006/relationships/video" Target="https://www.youtube.com/embed/HtqXXLCfFl0?feature=oembed" TargetMode="External"/><Relationship Id="rId1" Type="http://schemas.openxmlformats.org/officeDocument/2006/relationships/video" Target="https://www.youtube.com/embed/YSuMu4R2V08?feature=oembed" TargetMode="External"/><Relationship Id="rId6" Type="http://schemas.openxmlformats.org/officeDocument/2006/relationships/image" Target="../media/image14.jpe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Інструментарій служби </a:t>
            </a:r>
            <a:br>
              <a:rPr lang="uk-UA" dirty="0"/>
            </a:br>
            <a:r>
              <a:rPr lang="uk-UA" dirty="0"/>
              <a:t>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3"/>
            <a:ext cx="6164302" cy="1341485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984745" cy="2212479"/>
            <a:chOff x="10993524" y="3770313"/>
            <a:chExt cx="984745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664156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11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7972327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 цьому модулі описано ресурси та засоби, що використовуються в багатьох інспекціях праці для забезпечення роботи інспекторів праці й підвищення ефективності діяльності</a:t>
            </a:r>
            <a:r>
              <a:rPr lang="uk-UA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інспекцій</a:t>
            </a:r>
            <a:endParaRPr lang="it-IT" sz="28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126021CA-C07B-4B4C-BEBC-DB3B20CD1E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1409" y="1217921"/>
            <a:ext cx="11210924" cy="720000"/>
          </a:xfrm>
        </p:spPr>
        <p:txBody>
          <a:bodyPr/>
          <a:lstStyle/>
          <a:p>
            <a:pPr eaLnBrk="1" hangingPunct="1"/>
            <a:r>
              <a:rPr lang="uk-UA" altLang="en-US" dirty="0"/>
              <a:t>Завдання</a:t>
            </a:r>
            <a:endParaRPr lang="en-US" altLang="en-US" dirty="0"/>
          </a:p>
        </p:txBody>
      </p:sp>
      <p:sp>
        <p:nvSpPr>
          <p:cNvPr id="9219" name="Rectangle 5">
            <a:extLst>
              <a:ext uri="{FF2B5EF4-FFF2-40B4-BE49-F238E27FC236}">
                <a16:creationId xmlns:a16="http://schemas.microsoft.com/office/drawing/2014/main" id="{2CBBC5BB-3405-324C-A1FD-3BD653D7CA3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4606" y="1764855"/>
            <a:ext cx="11422788" cy="4331643"/>
          </a:xfrm>
        </p:spPr>
        <p:txBody>
          <a:bodyPr/>
          <a:lstStyle/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Ознайомити учасників із деякими інструментами, призначеними для забезпечення роботи служби інспекції праці та інспекторів праці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Визначити ключові фактори вибору </a:t>
            </a:r>
            <a:r>
              <a:rPr lang="uk-UA" altLang="en-US" sz="2000" b="0" dirty="0">
                <a:solidFill>
                  <a:schemeClr val="tx1"/>
                </a:solidFill>
              </a:rPr>
              <a:t>інформаційно-комунікаційних технологій (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ІКТ), які якнайкраще відповідають потребам служби інспекції праці та допомагають гармонізувати статистику інспекції праці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Вивчити цілі стратегічного планування діяльності із забезпечення додержання законодавства та основані на широкій участі підходи до заохочення додержання законодавства в неформальній економіці, а також розглянути відповідні програмні документи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b="0" dirty="0">
                <a:solidFill>
                  <a:schemeClr val="tx1"/>
                </a:solidFill>
              </a:rPr>
              <a:t>Описати посібники з проведення узгоджених інспекційних відвідувань в окремих галузях або з окремих питань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О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писати цілі, методику, переваги та недоліки контрольних переліків запитань як інструмента інспекційних відвідувань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Роз’яснити мету, методи та корисність вибраних ресурсів для інспекторів і зацікавлених сторін</a:t>
            </a:r>
            <a:endParaRPr lang="it-IT" altLang="en-US" sz="2000" b="0" dirty="0">
              <a:solidFill>
                <a:schemeClr val="tx1"/>
              </a:solidFill>
            </a:endParaRPr>
          </a:p>
          <a:p>
            <a:pPr marL="342900" indent="-342900" eaLnBrk="1" hangingPunct="1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US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D130C8F-59CD-CA4D-90BB-D954B38A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F8901866-E1CD-BB40-8350-F80347CB5C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altLang="en-US" dirty="0"/>
              <a:t>Зміст</a:t>
            </a:r>
            <a:endParaRPr lang="es-AR" altLang="en-US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9E460E8-4311-D44B-82A8-CEF888AF4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Основне обладнання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Інформаційно-управлінські системи та гармонізація статистики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Посібник з інспекції праці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Інструментарій служби інспекції праці та інспекторів праці</a:t>
            </a:r>
            <a:endParaRPr lang="en-US" altLang="zh-CN" sz="2000" b="0" dirty="0">
              <a:solidFill>
                <a:schemeClr val="tx1"/>
              </a:solidFill>
              <a:ea typeface="宋体" panose="02010600030101010101" pitchFamily="2" charset="-122"/>
            </a:endParaRPr>
          </a:p>
          <a:p>
            <a:pPr marL="609600" indent="-609600">
              <a:buClr>
                <a:schemeClr val="accent2"/>
              </a:buClr>
              <a:buFont typeface="Wingdings" pitchFamily="2" charset="2"/>
              <a:buAutoNum type="arabicPeriod"/>
            </a:pPr>
            <a:r>
              <a:rPr lang="uk-UA" altLang="zh-CN" sz="2000" b="0" dirty="0">
                <a:solidFill>
                  <a:schemeClr val="tx1"/>
                </a:solidFill>
                <a:ea typeface="宋体" panose="02010600030101010101" pitchFamily="2" charset="-122"/>
              </a:rPr>
              <a:t>Форми для зацікавлених сторін</a:t>
            </a:r>
            <a:endParaRPr lang="es-AR" altLang="en-US" sz="2000" b="0" dirty="0">
              <a:solidFill>
                <a:schemeClr val="tx1"/>
              </a:solidFill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E183F9CF-B489-9545-BCC9-4952DCA0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5">
            <a:extLst>
              <a:ext uri="{FF2B5EF4-FFF2-40B4-BE49-F238E27FC236}">
                <a16:creationId xmlns:a16="http://schemas.microsoft.com/office/drawing/2014/main" id="{22772067-D3B7-7D42-B0A4-A11E760501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199863"/>
            <a:ext cx="11210924" cy="3849342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Належним чином обладнані бюро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Мобільні пристрої та мережеве обладнання (телефони, комп’ютери, інтернет-зв’язок)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Транспортні засоби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Засоби індивідуального захисту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Прилади для вимірювання параметрів робочого середовища</a:t>
            </a:r>
            <a:endParaRPr lang="en-GB" altLang="en-US" sz="20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Метрологічна лабораторія</a:t>
            </a:r>
            <a:endParaRPr lang="en-GB" altLang="en-US" sz="2000" dirty="0"/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EF8A2622-CBAA-F748-80B7-6019651916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Основне обладнання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4C5A0A1-08F6-ED4B-8BCB-5FF51499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>
            <a:extLst>
              <a:ext uri="{FF2B5EF4-FFF2-40B4-BE49-F238E27FC236}">
                <a16:creationId xmlns:a16="http://schemas.microsoft.com/office/drawing/2014/main" id="{9F7FEC21-B4BD-E04E-92B2-348429D41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379479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15363" name="Rectangle 5">
            <a:extLst>
              <a:ext uri="{FF2B5EF4-FFF2-40B4-BE49-F238E27FC236}">
                <a16:creationId xmlns:a16="http://schemas.microsoft.com/office/drawing/2014/main" id="{C54D65E3-F931-264E-9437-8FF86CCED6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345635"/>
            <a:ext cx="10561775" cy="3531291"/>
          </a:xfrm>
        </p:spPr>
        <p:txBody>
          <a:bodyPr/>
          <a:lstStyle/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Потреба в інформації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Гармонізація статистики інспекції праці</a:t>
            </a:r>
            <a:endParaRPr lang="en-GB" altLang="en-US" sz="2200" dirty="0"/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Інформаційно-комунікаційні технології (ІКТ)</a:t>
            </a:r>
            <a:r>
              <a:rPr lang="en-GB" altLang="en-US" sz="2200" dirty="0"/>
              <a:t> </a:t>
            </a:r>
          </a:p>
          <a:p>
            <a:pPr marL="342900" lvl="1" indent="-342900">
              <a:spcBef>
                <a:spcPts val="180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Впровадження ІКТ</a:t>
            </a:r>
            <a:endParaRPr lang="en-GB" altLang="en-US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0928355B-14A9-564E-A7B0-4095CB452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89893"/>
            <a:ext cx="11210924" cy="3482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uk-UA" altLang="en-US" sz="2200" dirty="0">
                <a:solidFill>
                  <a:schemeClr val="tx1"/>
                </a:solidFill>
              </a:rPr>
              <a:t>Інспектори праці на місцях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Застосовні нормативно-правові акти з питань праці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Інструкції інспекційної служби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Стратегічне планування і плани дій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Екстрене реагування в разі раптової кризи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Документація, обмін досвідом</a:t>
            </a:r>
            <a:endParaRPr lang="en-GB" altLang="en-US" sz="22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en-GB" altLang="en-US" sz="2200" dirty="0"/>
              <a:t>…</a:t>
            </a:r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Потреба в інформації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975652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Керівники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Інформація про нормативно-правові акти з питань праці та компанії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Звіти та інформація за результатами відвідувань інспекторів праці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Скарги працівників, представників працівників, профспілок та інших громадських органів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Запити інших урядових або судових органів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Інформація за результатами контролю виконання приписів і судових проваджень</a:t>
            </a:r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2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Інструкції або політичні настанови Міністерства праці або інших органів, які за ієрархією є вищою інстанцією для інспекції праці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Потреба в інформації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579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Можливі надавачі інформації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Самі компанії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Національні реєстри підприємств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Органи соціального забезпечення та органи, що виплачують компенсації потерпілим від нещасних випадків на роботі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Поліція та імміграційні органи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Податкові та митні органи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Постачальники та субпідрядники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Потреба в інформації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197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uk-UA" altLang="en-US" sz="2200" b="0" dirty="0">
                <a:solidFill>
                  <a:schemeClr val="tx1"/>
                </a:solidFill>
              </a:rPr>
              <a:t>Статистика інспекції праці відіграє важливу роль:</a:t>
            </a:r>
            <a:endParaRPr lang="en-GB" altLang="en-US" sz="2200" b="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 наданні урядам, міністерствам праці та інспекціям праці допомоги в розробленні національної політики, національних систем, програм і стратегій в галузі інспекції праці</a:t>
            </a:r>
            <a:endParaRPr lang="en-GB" altLang="en-US" sz="2200" dirty="0"/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у сприянні урядам у спостереженні за тенденціями на ринках праці</a:t>
            </a:r>
          </a:p>
          <a:p>
            <a:pPr marL="342900" lvl="1" indent="-342900">
              <a:spcBef>
                <a:spcPts val="500"/>
              </a:spcBef>
              <a:spcAft>
                <a:spcPts val="5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у проведенні</a:t>
            </a:r>
            <a:r>
              <a:rPr lang="en-GB" altLang="en-US" sz="2200" dirty="0"/>
              <a:t> </a:t>
            </a:r>
            <a:r>
              <a:rPr lang="uk-UA" altLang="en-US" sz="2200" dirty="0"/>
              <a:t>аналізу проблем додержання законодавства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345362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Гармонізація статистики інспекції праці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907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37113" y="2531373"/>
            <a:ext cx="7805323" cy="3896138"/>
          </a:xfrm>
        </p:spPr>
        <p:txBody>
          <a:bodyPr/>
          <a:lstStyle/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Статистичні дані з інспекції праці, використовувані для міжнародних порівнянь, слід збирати з використанням стандартизованих концепцій, визначень і питань, які становлять інтерес</a:t>
            </a:r>
          </a:p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 «Керівництві з гармонізації статистики інспекції праці» представлено статистичні терміни та поняття, використовувані в галузі інспекції праці, з відповідними визначеннями, а також основні суб’єкти та класифікації, які слід застосовувати для описування національних систем</a:t>
            </a:r>
          </a:p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Запропоновано також чітку методологію збирання й систематизації статистики інспекції праці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218362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Гармонізація статистики інспекції праці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pic>
        <p:nvPicPr>
          <p:cNvPr id="6" name="Picture 2" descr="Guide on the Harmonization of Labour Inspection Statistics">
            <a:extLst>
              <a:ext uri="{FF2B5EF4-FFF2-40B4-BE49-F238E27FC236}">
                <a16:creationId xmlns:a16="http://schemas.microsoft.com/office/drawing/2014/main" id="{2F6F5F1E-04C8-8445-8D52-2577CD22A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36" y="2531373"/>
            <a:ext cx="2837458" cy="389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4359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Недоліки паперових носіїв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Величезний обсяг документів, що містять інформацію, може викликати труднощі у зберіганні, узагальненні, використанні та архівації даних</a:t>
            </a:r>
            <a:endParaRPr lang="en-GB" altLang="en-US" sz="2400" dirty="0"/>
          </a:p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Важко швидко відновлювати інформацію і вчасно її передавати</a:t>
            </a:r>
            <a:endParaRPr lang="en-GB" altLang="en-US" sz="2400" dirty="0"/>
          </a:p>
          <a:p>
            <a:pPr marL="342900" lvl="1" indent="-342900">
              <a:spcBef>
                <a:spcPts val="1100"/>
              </a:spcBef>
              <a:spcAft>
                <a:spcPts val="11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Хоча дані можуть бути наявні в інспекції, </a:t>
            </a: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їхній формат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може бути недоступним для користування</a:t>
            </a:r>
            <a:endParaRPr lang="en-GB" altLang="en-US" sz="24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82824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Інформаційно-комунікаційні технології</a:t>
            </a:r>
            <a:endParaRPr lang="it-IT" sz="2200" dirty="0"/>
          </a:p>
          <a:p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7183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Переваги баз даних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2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Велика ємність для зберігання інформації та її пошуку згідно з різними потребами користувачів</a:t>
            </a:r>
            <a:endParaRPr lang="en-GB" altLang="en-US" sz="2200" dirty="0"/>
          </a:p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Види інформації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2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Загальна інформація про діяльність компаній і роботодавців, контактні дані тощо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Параметри зайнятості та умов праці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Звіти та результати проведених раніше інспекційних заходів</a:t>
            </a: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Заходи, здійснені згідно зі стратегічним плануванням і планами дій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82824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Інформаційно-комунікаційні технології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637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1100"/>
              </a:spcBef>
              <a:spcAft>
                <a:spcPts val="1100"/>
              </a:spcAft>
            </a:pPr>
            <a:r>
              <a:rPr lang="uk-UA" altLang="en-US" sz="2200" dirty="0">
                <a:solidFill>
                  <a:schemeClr val="tx1"/>
                </a:solidFill>
              </a:rPr>
              <a:t>Цілі</a:t>
            </a:r>
            <a:endParaRPr lang="en-GB" altLang="en-US" sz="22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Зберігання довідкової інформації для інспекторів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Організаційна спадкоємність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Планування і забезпечення адресності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Моніторинг додержання законодавства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Пошук інформації та звітування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Моніторинг і контроль діяльності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Оцінювання результативності та впливу</a:t>
            </a:r>
            <a:endParaRPr lang="en-GB" altLang="en-US" sz="2200" dirty="0"/>
          </a:p>
          <a:p>
            <a:pPr marL="342900" lvl="1" indent="-342900">
              <a:spcBef>
                <a:spcPts val="0"/>
              </a:spcBef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200" dirty="0"/>
              <a:t>Складання річного звіту і направлення його до </a:t>
            </a:r>
            <a:r>
              <a:rPr lang="uk-UA" altLang="en-US" sz="2200" dirty="0" err="1"/>
              <a:t>МОП</a:t>
            </a:r>
            <a:endParaRPr lang="en-GB" altLang="en-US" sz="22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82824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Інформаційно-комунікаційні технології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1629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2. </a:t>
            </a:r>
            <a:r>
              <a:rPr lang="uk-UA" altLang="zh-CN" dirty="0">
                <a:ea typeface="宋体" panose="02010600030101010101" pitchFamily="2" charset="-122"/>
              </a:rPr>
              <a:t>Інформаційно-управлінські системи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504661"/>
            <a:ext cx="11210924" cy="37636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uk-UA" altLang="en-US" sz="2000" dirty="0">
                <a:solidFill>
                  <a:schemeClr val="tx1"/>
                </a:solidFill>
              </a:rPr>
              <a:t>Основні міркування</a:t>
            </a:r>
            <a:endParaRPr lang="en-GB" altLang="en-US" sz="200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Адаптація ІКТ до цілей діяльності інспекції праці, а не навпаки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Корисність інформації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Сильне лідерство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Зручність для користувачів із метою забезпечити прихильність головних користувачів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Привілеї та доступ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Можливість перенесення та сумісність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Міркування щодо витрат і вигід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Резервні копії та сталість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Навчання персоналу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Узгодження технологічних амбіцій з місцевими умовами</a:t>
            </a:r>
            <a:endParaRPr lang="en-GB" altLang="en-US" sz="2000" dirty="0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15C91155-25CE-624A-8E20-F3ABEB3B8765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82824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Впровадження ІКТ</a:t>
            </a:r>
            <a:endParaRPr lang="it-IT" sz="22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9027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3. </a:t>
            </a:r>
            <a:r>
              <a:rPr lang="uk-UA" altLang="zh-CN" sz="2400" dirty="0">
                <a:ea typeface="宋体" panose="02010600030101010101" pitchFamily="2" charset="-122"/>
              </a:rPr>
              <a:t>Посібник з інспекції праці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40835"/>
            <a:ext cx="11210924" cy="422744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uk-UA" altLang="en-US" sz="2000" b="0" dirty="0">
                <a:solidFill>
                  <a:schemeClr val="tx1"/>
                </a:solidFill>
              </a:rPr>
              <a:t>Містить настанови щодо повсякденної роботи інспекторів:</a:t>
            </a:r>
            <a:endParaRPr lang="en-GB" altLang="en-US" sz="2000" b="0" dirty="0">
              <a:solidFill>
                <a:schemeClr val="tx1"/>
              </a:solidFill>
            </a:endParaRPr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планування інспекційних відвідувань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підготовка до інспекційного відвідування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проведення інспекційного відвідування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робота з роботодавцями і керівниками, не схильними співпрацювати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винесення суджень у певних ситуаціях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проведення підсумкової зустрічі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контроль результатів інспекційних відвідувань і внесення приписів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складення звітів і ведення обліку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порядок порушення судового провадження</a:t>
            </a:r>
            <a:endParaRPr lang="en-GB" altLang="en-US" sz="2000" dirty="0"/>
          </a:p>
          <a:p>
            <a:pPr marL="342900" lvl="1" indent="-34290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</a:pP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469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Посібник з інспекції праці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40835"/>
            <a:ext cx="11210924" cy="4227443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uk-UA" altLang="en-US" sz="2000" dirty="0">
                <a:solidFill>
                  <a:schemeClr val="tx1"/>
                </a:solidFill>
              </a:rPr>
              <a:t>Цілі та особливості</a:t>
            </a:r>
            <a:endParaRPr lang="en-GB" altLang="en-US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Втілення на практиці політики в галузі інспекції праці на національному і регіональному рівнях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Забезпечення узгодженості та послідовності підходу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Забезпечення стандартизації процедур і способів дій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Модель і типові документи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1071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3. </a:t>
            </a:r>
            <a:r>
              <a:rPr lang="uk-UA" altLang="zh-CN" dirty="0">
                <a:ea typeface="宋体" panose="02010600030101010101" pitchFamily="2" charset="-122"/>
              </a:rPr>
              <a:t>Посібник з інспекції праці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40836"/>
            <a:ext cx="11210924" cy="385638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uk-UA" altLang="en-US" sz="2000" dirty="0">
                <a:solidFill>
                  <a:schemeClr val="tx1"/>
                </a:solidFill>
              </a:rPr>
              <a:t>Інші доречні документи</a:t>
            </a:r>
            <a:endParaRPr lang="en-GB" altLang="en-US" sz="2000" dirty="0">
              <a:solidFill>
                <a:schemeClr val="tx1"/>
              </a:solidFill>
            </a:endParaRP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Кодекси поведінки інспекторів, включно з етикою та деонтологією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dirty="0"/>
              <a:t>Національна політика щодо інспекції праці (правозастосування), зокрема адміністративні санкції</a:t>
            </a:r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Керівні принципи з питань праці, політичних і стратегічних питань</a:t>
            </a:r>
            <a:endParaRPr lang="en-GB" altLang="en-US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Контрольні переліки, протоколи та інші інструменти або документи, які можуть використовуватися інспекторами (наприклад, шаблони звітів, посібники, заяви до суду)</a:t>
            </a:r>
            <a:endParaRPr lang="en-GB" altLang="en-US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Циркуляри з чіткими критеріями ухвалення рішень у конкретних випадках, включно зі стандартизованими формами</a:t>
            </a:r>
            <a:endParaRPr lang="en-GB" altLang="en-US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30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90538" y="2040836"/>
            <a:ext cx="11210924" cy="3856382"/>
          </a:xfrm>
        </p:spPr>
        <p:txBody>
          <a:bodyPr/>
          <a:lstStyle/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sz="2000" dirty="0">
                <a:solidFill>
                  <a:srgbClr val="210050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Стратегічне планування діяльності із забезпечення додержання законодавства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Методичні та галузеві посібники</a:t>
            </a:r>
            <a:endParaRPr lang="en-GB" altLang="en-US" sz="2000" dirty="0"/>
          </a:p>
          <a:p>
            <a:pPr marL="719138" lvl="1" indent="-339725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Неформальна економіка</a:t>
            </a:r>
            <a:endParaRPr lang="en-GB" altLang="en-US" sz="2000" dirty="0"/>
          </a:p>
          <a:p>
            <a:pPr marL="719138" lvl="1" indent="-339725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Безпека та здоров’я на роботі (</a:t>
            </a:r>
            <a:r>
              <a:rPr lang="uk-UA" altLang="en-US" sz="2000" dirty="0" err="1"/>
              <a:t>БЗР</a:t>
            </a:r>
            <a:r>
              <a:rPr lang="uk-UA" altLang="en-US" sz="2000" dirty="0"/>
              <a:t>)</a:t>
            </a:r>
            <a:endParaRPr lang="en-GB" altLang="en-US" sz="2000" dirty="0"/>
          </a:p>
          <a:p>
            <a:pPr marL="719138" lvl="1" indent="-339725">
              <a:buClr>
                <a:schemeClr val="accent2"/>
              </a:buClr>
              <a:buSzPct val="100000"/>
              <a:buFont typeface="Wingdings" pitchFamily="2" charset="2"/>
              <a:buChar char="§"/>
            </a:pPr>
            <a:r>
              <a:rPr lang="uk-UA" altLang="en-US" sz="2000" dirty="0"/>
              <a:t>Безпека та здоров’я на роботі в сільському господарстві та будівництві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Контрольні переліки, зокрема з </a:t>
            </a:r>
            <a:r>
              <a:rPr lang="uk-UA" altLang="en-US" sz="2000" dirty="0" err="1"/>
              <a:t>БЗР</a:t>
            </a:r>
            <a:endParaRPr lang="en-GB" altLang="en-US" sz="2000" dirty="0"/>
          </a:p>
          <a:p>
            <a:pPr marL="342900" lvl="1" indent="-342900">
              <a:buClr>
                <a:schemeClr val="accent2"/>
              </a:buClr>
              <a:buSzPct val="70000"/>
              <a:buFont typeface="Font di sistema regolare"/>
              <a:buChar char="►"/>
            </a:pPr>
            <a:r>
              <a:rPr lang="uk-UA" altLang="en-US" sz="2000" dirty="0"/>
              <a:t>Інші інструменти інспекторів праці на місцях</a:t>
            </a:r>
            <a:endParaRPr lang="en-GB" altLang="en-US" sz="20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119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0781" y="3207793"/>
            <a:ext cx="3828871" cy="3075652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Традиційна модель спирається на правозастосування, яке не обов’язково забезпечує додержання законодавства, а навіть якщо забезпечує на одному підприємстві, може не забезпечувати на інших підприємствах того ж сектора, які працюють за однаковою бізнес-моделлю або стикаються з однаковою проблемою</a:t>
            </a:r>
            <a:endParaRPr lang="en-GB" altLang="en-US" sz="14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50781" y="1863024"/>
            <a:ext cx="4585643" cy="12213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Стратегічне планування діяльності із забезпечення додержання законодавства</a:t>
            </a:r>
            <a:endParaRPr lang="en-US" altLang="zh-CN" sz="2200" dirty="0">
              <a:ea typeface="SimSun" panose="02010600030101010101" pitchFamily="2" charset="-122"/>
            </a:endParaRPr>
          </a:p>
        </p:txBody>
      </p:sp>
      <p:sp>
        <p:nvSpPr>
          <p:cNvPr id="17439" name="Rectangle 2">
            <a:extLst>
              <a:ext uri="{FF2B5EF4-FFF2-40B4-BE49-F238E27FC236}">
                <a16:creationId xmlns:a16="http://schemas.microsoft.com/office/drawing/2014/main" id="{E3021D9F-304B-8CC1-407C-2E17C9DC4D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988"/>
            <a:ext cx="11210925" cy="71913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grpSp>
        <p:nvGrpSpPr>
          <p:cNvPr id="4" name="Групувати 2">
            <a:extLst>
              <a:ext uri="{FF2B5EF4-FFF2-40B4-BE49-F238E27FC236}">
                <a16:creationId xmlns:a16="http://schemas.microsoft.com/office/drawing/2014/main" id="{58188FC1-4053-DAB1-4DE4-692F19175EFD}"/>
              </a:ext>
            </a:extLst>
          </p:cNvPr>
          <p:cNvGrpSpPr/>
          <p:nvPr/>
        </p:nvGrpSpPr>
        <p:grpSpPr>
          <a:xfrm>
            <a:off x="4583089" y="1873534"/>
            <a:ext cx="6790357" cy="4646461"/>
            <a:chOff x="2267455" y="1416989"/>
            <a:chExt cx="6790357" cy="4646461"/>
          </a:xfrm>
        </p:grpSpPr>
        <p:grpSp>
          <p:nvGrpSpPr>
            <p:cNvPr id="6" name="Групувати 6">
              <a:extLst>
                <a:ext uri="{FF2B5EF4-FFF2-40B4-BE49-F238E27FC236}">
                  <a16:creationId xmlns:a16="http://schemas.microsoft.com/office/drawing/2014/main" id="{4F5049B1-9612-C9F9-6C41-907EB6C51E48}"/>
                </a:ext>
              </a:extLst>
            </p:cNvPr>
            <p:cNvGrpSpPr/>
            <p:nvPr/>
          </p:nvGrpSpPr>
          <p:grpSpPr>
            <a:xfrm>
              <a:off x="3517877" y="1667950"/>
              <a:ext cx="4333318" cy="4333317"/>
              <a:chOff x="4205286" y="2231707"/>
              <a:chExt cx="3781425" cy="3781424"/>
            </a:xfrm>
          </p:grpSpPr>
          <p:sp>
            <p:nvSpPr>
              <p:cNvPr id="17508" name="Полілінія: фігура 17424">
                <a:extLst>
                  <a:ext uri="{FF2B5EF4-FFF2-40B4-BE49-F238E27FC236}">
                    <a16:creationId xmlns:a16="http://schemas.microsoft.com/office/drawing/2014/main" id="{CD655D91-61EC-1ADD-B8E2-3F20C90003AE}"/>
                  </a:ext>
                </a:extLst>
              </p:cNvPr>
              <p:cNvSpPr/>
              <p:nvPr/>
            </p:nvSpPr>
            <p:spPr>
              <a:xfrm>
                <a:off x="4205286" y="3301840"/>
                <a:ext cx="1377505" cy="1854136"/>
              </a:xfrm>
              <a:custGeom>
                <a:avLst/>
                <a:gdLst>
                  <a:gd name="connsiteX0" fmla="*/ 186881 w 1377505"/>
                  <a:gd name="connsiteY0" fmla="*/ 0 h 1854136"/>
                  <a:gd name="connsiteX1" fmla="*/ 0 w 1377505"/>
                  <a:gd name="connsiteY1" fmla="*/ 820579 h 1854136"/>
                  <a:gd name="connsiteX2" fmla="*/ 307372 w 1377505"/>
                  <a:gd name="connsiteY2" fmla="*/ 1854137 h 1854136"/>
                  <a:gd name="connsiteX3" fmla="*/ 1377506 w 1377505"/>
                  <a:gd name="connsiteY3" fmla="*/ 572 h 1854136"/>
                  <a:gd name="connsiteX4" fmla="*/ 186785 w 1377505"/>
                  <a:gd name="connsiteY4" fmla="*/ 0 h 1854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505" h="1854136">
                    <a:moveTo>
                      <a:pt x="186881" y="0"/>
                    </a:moveTo>
                    <a:cubicBezTo>
                      <a:pt x="67151" y="248222"/>
                      <a:pt x="0" y="526542"/>
                      <a:pt x="0" y="820579"/>
                    </a:cubicBezTo>
                    <a:cubicBezTo>
                      <a:pt x="0" y="1202055"/>
                      <a:pt x="113062" y="1557052"/>
                      <a:pt x="307372" y="1854137"/>
                    </a:cubicBezTo>
                    <a:lnTo>
                      <a:pt x="1377506" y="572"/>
                    </a:lnTo>
                    <a:lnTo>
                      <a:pt x="186785" y="0"/>
                    </a:lnTo>
                    <a:close/>
                  </a:path>
                </a:pathLst>
              </a:custGeom>
              <a:solidFill>
                <a:srgbClr val="8CE1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9" name="Полілінія: фігура 17425">
                <a:extLst>
                  <a:ext uri="{FF2B5EF4-FFF2-40B4-BE49-F238E27FC236}">
                    <a16:creationId xmlns:a16="http://schemas.microsoft.com/office/drawing/2014/main" id="{8FE436DD-E47C-C8F8-ABFC-6B6975EF13AB}"/>
                  </a:ext>
                </a:extLst>
              </p:cNvPr>
              <p:cNvSpPr/>
              <p:nvPr/>
            </p:nvSpPr>
            <p:spPr>
              <a:xfrm>
                <a:off x="4417789" y="2236374"/>
                <a:ext cx="2130647" cy="1014507"/>
              </a:xfrm>
              <a:custGeom>
                <a:avLst/>
                <a:gdLst>
                  <a:gd name="connsiteX0" fmla="*/ 1545622 w 2130647"/>
                  <a:gd name="connsiteY0" fmla="*/ 0 h 1014507"/>
                  <a:gd name="connsiteX1" fmla="*/ 0 w 2130647"/>
                  <a:gd name="connsiteY1" fmla="*/ 1014508 h 1014507"/>
                  <a:gd name="connsiteX2" fmla="*/ 2130647 w 2130647"/>
                  <a:gd name="connsiteY2" fmla="*/ 1014508 h 1014507"/>
                  <a:gd name="connsiteX3" fmla="*/ 1545622 w 2130647"/>
                  <a:gd name="connsiteY3" fmla="*/ 0 h 1014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0647" h="1014507">
                    <a:moveTo>
                      <a:pt x="1545622" y="0"/>
                    </a:moveTo>
                    <a:cubicBezTo>
                      <a:pt x="872204" y="46673"/>
                      <a:pt x="295942" y="445961"/>
                      <a:pt x="0" y="1014508"/>
                    </a:cubicBezTo>
                    <a:lnTo>
                      <a:pt x="2130647" y="1014508"/>
                    </a:lnTo>
                    <a:lnTo>
                      <a:pt x="1545622" y="0"/>
                    </a:lnTo>
                    <a:close/>
                  </a:path>
                </a:pathLst>
              </a:custGeom>
              <a:solidFill>
                <a:srgbClr val="1E2D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0" name="Полілінія: фігура 17426">
                <a:extLst>
                  <a:ext uri="{FF2B5EF4-FFF2-40B4-BE49-F238E27FC236}">
                    <a16:creationId xmlns:a16="http://schemas.microsoft.com/office/drawing/2014/main" id="{305089DD-226C-391A-92E9-06B443FBE2D0}"/>
                  </a:ext>
                </a:extLst>
              </p:cNvPr>
              <p:cNvSpPr/>
              <p:nvPr/>
            </p:nvSpPr>
            <p:spPr>
              <a:xfrm>
                <a:off x="6020466" y="2231707"/>
                <a:ext cx="1636680" cy="1829657"/>
              </a:xfrm>
              <a:custGeom>
                <a:avLst/>
                <a:gdLst>
                  <a:gd name="connsiteX0" fmla="*/ 1636681 w 1636680"/>
                  <a:gd name="connsiteY0" fmla="*/ 824008 h 1829657"/>
                  <a:gd name="connsiteX1" fmla="*/ 75533 w 1636680"/>
                  <a:gd name="connsiteY1" fmla="*/ 0 h 1829657"/>
                  <a:gd name="connsiteX2" fmla="*/ 0 w 1636680"/>
                  <a:gd name="connsiteY2" fmla="*/ 1619 h 1829657"/>
                  <a:gd name="connsiteX3" fmla="*/ 1055370 w 1636680"/>
                  <a:gd name="connsiteY3" fmla="*/ 1829657 h 1829657"/>
                  <a:gd name="connsiteX4" fmla="*/ 1636681 w 1636680"/>
                  <a:gd name="connsiteY4" fmla="*/ 824008 h 1829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6680" h="1829657">
                    <a:moveTo>
                      <a:pt x="1636681" y="824008"/>
                    </a:moveTo>
                    <a:cubicBezTo>
                      <a:pt x="1296067" y="326517"/>
                      <a:pt x="723995" y="0"/>
                      <a:pt x="75533" y="0"/>
                    </a:cubicBezTo>
                    <a:cubicBezTo>
                      <a:pt x="50197" y="0"/>
                      <a:pt x="25051" y="667"/>
                      <a:pt x="0" y="1619"/>
                    </a:cubicBezTo>
                    <a:lnTo>
                      <a:pt x="1055370" y="1829657"/>
                    </a:lnTo>
                    <a:lnTo>
                      <a:pt x="1636681" y="824008"/>
                    </a:lnTo>
                    <a:close/>
                  </a:path>
                </a:pathLst>
              </a:custGeom>
              <a:solidFill>
                <a:srgbClr val="230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1" name="Полілінія: фігура 17427">
                <a:extLst>
                  <a:ext uri="{FF2B5EF4-FFF2-40B4-BE49-F238E27FC236}">
                    <a16:creationId xmlns:a16="http://schemas.microsoft.com/office/drawing/2014/main" id="{A5B06382-BF53-E30D-D01F-43DA6B7C0D5C}"/>
                  </a:ext>
                </a:extLst>
              </p:cNvPr>
              <p:cNvSpPr/>
              <p:nvPr/>
            </p:nvSpPr>
            <p:spPr>
              <a:xfrm>
                <a:off x="4544376" y="4164424"/>
                <a:ext cx="1665636" cy="1848707"/>
              </a:xfrm>
              <a:custGeom>
                <a:avLst/>
                <a:gdLst>
                  <a:gd name="connsiteX0" fmla="*/ 0 w 1665636"/>
                  <a:gd name="connsiteY0" fmla="*/ 1038511 h 1848707"/>
                  <a:gd name="connsiteX1" fmla="*/ 1551623 w 1665636"/>
                  <a:gd name="connsiteY1" fmla="*/ 1848707 h 1848707"/>
                  <a:gd name="connsiteX2" fmla="*/ 1665637 w 1665636"/>
                  <a:gd name="connsiteY2" fmla="*/ 1845183 h 1848707"/>
                  <a:gd name="connsiteX3" fmla="*/ 600266 w 1665636"/>
                  <a:gd name="connsiteY3" fmla="*/ 0 h 1848707"/>
                  <a:gd name="connsiteX4" fmla="*/ 0 w 1665636"/>
                  <a:gd name="connsiteY4" fmla="*/ 1038511 h 184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5636" h="1848707">
                    <a:moveTo>
                      <a:pt x="0" y="1038511"/>
                    </a:moveTo>
                    <a:cubicBezTo>
                      <a:pt x="341662" y="1528191"/>
                      <a:pt x="909161" y="1848707"/>
                      <a:pt x="1551623" y="1848707"/>
                    </a:cubicBezTo>
                    <a:cubicBezTo>
                      <a:pt x="1589913" y="1848707"/>
                      <a:pt x="1627918" y="1847469"/>
                      <a:pt x="1665637" y="1845183"/>
                    </a:cubicBezTo>
                    <a:lnTo>
                      <a:pt x="600266" y="0"/>
                    </a:lnTo>
                    <a:lnTo>
                      <a:pt x="0" y="1038511"/>
                    </a:lnTo>
                    <a:close/>
                  </a:path>
                </a:pathLst>
              </a:custGeom>
              <a:solidFill>
                <a:srgbClr val="FFC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2" name="Полілінія: фігура 17428">
                <a:extLst>
                  <a:ext uri="{FF2B5EF4-FFF2-40B4-BE49-F238E27FC236}">
                    <a16:creationId xmlns:a16="http://schemas.microsoft.com/office/drawing/2014/main" id="{529A2597-C592-40CC-E6B2-97C2F8387400}"/>
                  </a:ext>
                </a:extLst>
              </p:cNvPr>
              <p:cNvSpPr/>
              <p:nvPr/>
            </p:nvSpPr>
            <p:spPr>
              <a:xfrm>
                <a:off x="6637781" y="3103054"/>
                <a:ext cx="1348930" cy="1820894"/>
              </a:xfrm>
              <a:custGeom>
                <a:avLst/>
                <a:gdLst>
                  <a:gd name="connsiteX0" fmla="*/ 1171004 w 1348930"/>
                  <a:gd name="connsiteY0" fmla="*/ 1820894 h 1820894"/>
                  <a:gd name="connsiteX1" fmla="*/ 1348931 w 1348930"/>
                  <a:gd name="connsiteY1" fmla="*/ 1019365 h 1820894"/>
                  <a:gd name="connsiteX2" fmla="*/ 1050893 w 1348930"/>
                  <a:gd name="connsiteY2" fmla="*/ 0 h 1820894"/>
                  <a:gd name="connsiteX3" fmla="*/ 0 w 1348930"/>
                  <a:gd name="connsiteY3" fmla="*/ 1820227 h 1820894"/>
                  <a:gd name="connsiteX4" fmla="*/ 1171004 w 1348930"/>
                  <a:gd name="connsiteY4" fmla="*/ 1820799 h 182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930" h="1820894">
                    <a:moveTo>
                      <a:pt x="1171004" y="1820894"/>
                    </a:moveTo>
                    <a:cubicBezTo>
                      <a:pt x="1285113" y="1577531"/>
                      <a:pt x="1348931" y="1305973"/>
                      <a:pt x="1348931" y="1019365"/>
                    </a:cubicBezTo>
                    <a:cubicBezTo>
                      <a:pt x="1348931" y="643985"/>
                      <a:pt x="1239488" y="294132"/>
                      <a:pt x="1050893" y="0"/>
                    </a:cubicBezTo>
                    <a:lnTo>
                      <a:pt x="0" y="1820227"/>
                    </a:lnTo>
                    <a:lnTo>
                      <a:pt x="1171004" y="1820799"/>
                    </a:lnTo>
                    <a:close/>
                  </a:path>
                </a:pathLst>
              </a:custGeom>
              <a:solidFill>
                <a:srgbClr val="960A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3" name="Полілінія: фігура 17429">
                <a:extLst>
                  <a:ext uri="{FF2B5EF4-FFF2-40B4-BE49-F238E27FC236}">
                    <a16:creationId xmlns:a16="http://schemas.microsoft.com/office/drawing/2014/main" id="{EB9984EC-66EC-1E58-89A0-EEDDC2A141A4}"/>
                  </a:ext>
                </a:extLst>
              </p:cNvPr>
              <p:cNvSpPr/>
              <p:nvPr/>
            </p:nvSpPr>
            <p:spPr>
              <a:xfrm>
                <a:off x="5672137" y="4974907"/>
                <a:ext cx="2111787" cy="1030509"/>
              </a:xfrm>
              <a:custGeom>
                <a:avLst/>
                <a:gdLst>
                  <a:gd name="connsiteX0" fmla="*/ 594265 w 2111787"/>
                  <a:gd name="connsiteY0" fmla="*/ 1030510 h 1030509"/>
                  <a:gd name="connsiteX1" fmla="*/ 2111788 w 2111787"/>
                  <a:gd name="connsiteY1" fmla="*/ 0 h 1030509"/>
                  <a:gd name="connsiteX2" fmla="*/ 0 w 2111787"/>
                  <a:gd name="connsiteY2" fmla="*/ 0 h 1030509"/>
                  <a:gd name="connsiteX3" fmla="*/ 594265 w 2111787"/>
                  <a:gd name="connsiteY3" fmla="*/ 1030510 h 103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787" h="1030509">
                    <a:moveTo>
                      <a:pt x="594265" y="1030510"/>
                    </a:moveTo>
                    <a:cubicBezTo>
                      <a:pt x="1258824" y="971169"/>
                      <a:pt x="1824419" y="567976"/>
                      <a:pt x="2111788" y="0"/>
                    </a:cubicBezTo>
                    <a:lnTo>
                      <a:pt x="0" y="0"/>
                    </a:lnTo>
                    <a:lnTo>
                      <a:pt x="594265" y="1030510"/>
                    </a:lnTo>
                    <a:close/>
                  </a:path>
                </a:pathLst>
              </a:custGeom>
              <a:solidFill>
                <a:srgbClr val="FA3C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4" name="Полілінія: фігура 17430">
                <a:extLst>
                  <a:ext uri="{FF2B5EF4-FFF2-40B4-BE49-F238E27FC236}">
                    <a16:creationId xmlns:a16="http://schemas.microsoft.com/office/drawing/2014/main" id="{F63AAC5F-4BF2-62C5-F2B4-B6602BF357F5}"/>
                  </a:ext>
                </a:extLst>
              </p:cNvPr>
              <p:cNvSpPr/>
              <p:nvPr/>
            </p:nvSpPr>
            <p:spPr>
              <a:xfrm>
                <a:off x="5672705" y="4705411"/>
                <a:ext cx="246908" cy="339790"/>
              </a:xfrm>
              <a:custGeom>
                <a:avLst/>
                <a:gdLst>
                  <a:gd name="connsiteX0" fmla="*/ 246606 w 246908"/>
                  <a:gd name="connsiteY0" fmla="*/ 218346 h 339790"/>
                  <a:gd name="connsiteX1" fmla="*/ 194694 w 246908"/>
                  <a:gd name="connsiteY1" fmla="*/ 7463 h 339790"/>
                  <a:gd name="connsiteX2" fmla="*/ 179359 w 246908"/>
                  <a:gd name="connsiteY2" fmla="*/ 1938 h 339790"/>
                  <a:gd name="connsiteX3" fmla="*/ 4004 w 246908"/>
                  <a:gd name="connsiteY3" fmla="*/ 130145 h 339790"/>
                  <a:gd name="connsiteX4" fmla="*/ 6480 w 246908"/>
                  <a:gd name="connsiteY4" fmla="*/ 147290 h 339790"/>
                  <a:gd name="connsiteX5" fmla="*/ 59535 w 246908"/>
                  <a:gd name="connsiteY5" fmla="*/ 166626 h 339790"/>
                  <a:gd name="connsiteX6" fmla="*/ 21530 w 246908"/>
                  <a:gd name="connsiteY6" fmla="*/ 303214 h 339790"/>
                  <a:gd name="connsiteX7" fmla="*/ 122114 w 246908"/>
                  <a:gd name="connsiteY7" fmla="*/ 339790 h 339790"/>
                  <a:gd name="connsiteX8" fmla="*/ 180693 w 246908"/>
                  <a:gd name="connsiteY8" fmla="*/ 210726 h 339790"/>
                  <a:gd name="connsiteX9" fmla="*/ 233747 w 246908"/>
                  <a:gd name="connsiteY9" fmla="*/ 230062 h 339790"/>
                  <a:gd name="connsiteX10" fmla="*/ 246606 w 246908"/>
                  <a:gd name="connsiteY10" fmla="*/ 218537 h 33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908" h="339790">
                    <a:moveTo>
                      <a:pt x="246606" y="218346"/>
                    </a:moveTo>
                    <a:lnTo>
                      <a:pt x="194694" y="7463"/>
                    </a:lnTo>
                    <a:cubicBezTo>
                      <a:pt x="193075" y="700"/>
                      <a:pt x="185074" y="-2253"/>
                      <a:pt x="179359" y="1938"/>
                    </a:cubicBezTo>
                    <a:lnTo>
                      <a:pt x="4004" y="130145"/>
                    </a:lnTo>
                    <a:cubicBezTo>
                      <a:pt x="-2283" y="134812"/>
                      <a:pt x="-949" y="144528"/>
                      <a:pt x="6480" y="147290"/>
                    </a:cubicBezTo>
                    <a:lnTo>
                      <a:pt x="59535" y="166626"/>
                    </a:lnTo>
                    <a:lnTo>
                      <a:pt x="21530" y="303214"/>
                    </a:lnTo>
                    <a:lnTo>
                      <a:pt x="122114" y="339790"/>
                    </a:lnTo>
                    <a:lnTo>
                      <a:pt x="180693" y="210726"/>
                    </a:lnTo>
                    <a:lnTo>
                      <a:pt x="233747" y="230062"/>
                    </a:lnTo>
                    <a:cubicBezTo>
                      <a:pt x="241081" y="232729"/>
                      <a:pt x="248511" y="226157"/>
                      <a:pt x="246606" y="218537"/>
                    </a:cubicBezTo>
                    <a:close/>
                  </a:path>
                </a:pathLst>
              </a:custGeom>
              <a:solidFill>
                <a:srgbClr val="FA3C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5" name="Полілінія: фігура 17431">
                <a:extLst>
                  <a:ext uri="{FF2B5EF4-FFF2-40B4-BE49-F238E27FC236}">
                    <a16:creationId xmlns:a16="http://schemas.microsoft.com/office/drawing/2014/main" id="{B74E1CF7-33E0-439A-F99C-E4AA4C1425AF}"/>
                  </a:ext>
                </a:extLst>
              </p:cNvPr>
              <p:cNvSpPr/>
              <p:nvPr/>
            </p:nvSpPr>
            <p:spPr>
              <a:xfrm>
                <a:off x="6287721" y="3158203"/>
                <a:ext cx="246908" cy="339789"/>
              </a:xfrm>
              <a:custGeom>
                <a:avLst/>
                <a:gdLst>
                  <a:gd name="connsiteX0" fmla="*/ 302 w 246908"/>
                  <a:gd name="connsiteY0" fmla="*/ 121444 h 339789"/>
                  <a:gd name="connsiteX1" fmla="*/ 52214 w 246908"/>
                  <a:gd name="connsiteY1" fmla="*/ 332327 h 339789"/>
                  <a:gd name="connsiteX2" fmla="*/ 67549 w 246908"/>
                  <a:gd name="connsiteY2" fmla="*/ 337852 h 339789"/>
                  <a:gd name="connsiteX3" fmla="*/ 242904 w 246908"/>
                  <a:gd name="connsiteY3" fmla="*/ 209645 h 339789"/>
                  <a:gd name="connsiteX4" fmla="*/ 240428 w 246908"/>
                  <a:gd name="connsiteY4" fmla="*/ 192500 h 339789"/>
                  <a:gd name="connsiteX5" fmla="*/ 187373 w 246908"/>
                  <a:gd name="connsiteY5" fmla="*/ 173165 h 339789"/>
                  <a:gd name="connsiteX6" fmla="*/ 225378 w 246908"/>
                  <a:gd name="connsiteY6" fmla="*/ 36576 h 339789"/>
                  <a:gd name="connsiteX7" fmla="*/ 124794 w 246908"/>
                  <a:gd name="connsiteY7" fmla="*/ 0 h 339789"/>
                  <a:gd name="connsiteX8" fmla="*/ 66215 w 246908"/>
                  <a:gd name="connsiteY8" fmla="*/ 129064 h 339789"/>
                  <a:gd name="connsiteX9" fmla="*/ 13161 w 246908"/>
                  <a:gd name="connsiteY9" fmla="*/ 109728 h 339789"/>
                  <a:gd name="connsiteX10" fmla="*/ 302 w 246908"/>
                  <a:gd name="connsiteY10" fmla="*/ 121253 h 339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908" h="339789">
                    <a:moveTo>
                      <a:pt x="302" y="121444"/>
                    </a:moveTo>
                    <a:lnTo>
                      <a:pt x="52214" y="332327"/>
                    </a:lnTo>
                    <a:cubicBezTo>
                      <a:pt x="53833" y="339090"/>
                      <a:pt x="61834" y="342043"/>
                      <a:pt x="67549" y="337852"/>
                    </a:cubicBezTo>
                    <a:lnTo>
                      <a:pt x="242904" y="209645"/>
                    </a:lnTo>
                    <a:cubicBezTo>
                      <a:pt x="249191" y="204978"/>
                      <a:pt x="247857" y="195263"/>
                      <a:pt x="240428" y="192500"/>
                    </a:cubicBezTo>
                    <a:lnTo>
                      <a:pt x="187373" y="173165"/>
                    </a:lnTo>
                    <a:lnTo>
                      <a:pt x="225378" y="36576"/>
                    </a:lnTo>
                    <a:lnTo>
                      <a:pt x="124794" y="0"/>
                    </a:lnTo>
                    <a:lnTo>
                      <a:pt x="66215" y="129064"/>
                    </a:lnTo>
                    <a:lnTo>
                      <a:pt x="13161" y="109728"/>
                    </a:lnTo>
                    <a:cubicBezTo>
                      <a:pt x="5827" y="107061"/>
                      <a:pt x="-1603" y="113633"/>
                      <a:pt x="302" y="121253"/>
                    </a:cubicBezTo>
                    <a:close/>
                  </a:path>
                </a:pathLst>
              </a:custGeom>
              <a:solidFill>
                <a:srgbClr val="1E2D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6" name="Полілінія: фігура 17432">
                <a:extLst>
                  <a:ext uri="{FF2B5EF4-FFF2-40B4-BE49-F238E27FC236}">
                    <a16:creationId xmlns:a16="http://schemas.microsoft.com/office/drawing/2014/main" id="{70D4E981-91CD-E2AD-B147-2EE6B375A311}"/>
                  </a:ext>
                </a:extLst>
              </p:cNvPr>
              <p:cNvSpPr/>
              <p:nvPr/>
            </p:nvSpPr>
            <p:spPr>
              <a:xfrm>
                <a:off x="6548436" y="4603691"/>
                <a:ext cx="263903" cy="298231"/>
              </a:xfrm>
              <a:custGeom>
                <a:avLst/>
                <a:gdLst>
                  <a:gd name="connsiteX0" fmla="*/ 221136 w 263903"/>
                  <a:gd name="connsiteY0" fmla="*/ 60869 h 298231"/>
                  <a:gd name="connsiteX1" fmla="*/ 12538 w 263903"/>
                  <a:gd name="connsiteY1" fmla="*/ 385 h 298231"/>
                  <a:gd name="connsiteX2" fmla="*/ 60 w 263903"/>
                  <a:gd name="connsiteY2" fmla="*/ 10862 h 298231"/>
                  <a:gd name="connsiteX3" fmla="*/ 23397 w 263903"/>
                  <a:gd name="connsiteY3" fmla="*/ 226794 h 298231"/>
                  <a:gd name="connsiteX4" fmla="*/ 39399 w 263903"/>
                  <a:gd name="connsiteY4" fmla="*/ 233271 h 298231"/>
                  <a:gd name="connsiteX5" fmla="*/ 82642 w 263903"/>
                  <a:gd name="connsiteY5" fmla="*/ 196981 h 298231"/>
                  <a:gd name="connsiteX6" fmla="*/ 181893 w 263903"/>
                  <a:gd name="connsiteY6" fmla="*/ 298232 h 298231"/>
                  <a:gd name="connsiteX7" fmla="*/ 263903 w 263903"/>
                  <a:gd name="connsiteY7" fmla="*/ 229366 h 298231"/>
                  <a:gd name="connsiteX8" fmla="*/ 181417 w 263903"/>
                  <a:gd name="connsiteY8" fmla="*/ 114113 h 298231"/>
                  <a:gd name="connsiteX9" fmla="*/ 224660 w 263903"/>
                  <a:gd name="connsiteY9" fmla="*/ 77823 h 298231"/>
                  <a:gd name="connsiteX10" fmla="*/ 221136 w 263903"/>
                  <a:gd name="connsiteY10" fmla="*/ 60869 h 2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903" h="298231">
                    <a:moveTo>
                      <a:pt x="221136" y="60869"/>
                    </a:moveTo>
                    <a:lnTo>
                      <a:pt x="12538" y="385"/>
                    </a:lnTo>
                    <a:cubicBezTo>
                      <a:pt x="5871" y="-1520"/>
                      <a:pt x="-702" y="3909"/>
                      <a:pt x="60" y="10862"/>
                    </a:cubicBezTo>
                    <a:lnTo>
                      <a:pt x="23397" y="226794"/>
                    </a:lnTo>
                    <a:cubicBezTo>
                      <a:pt x="24254" y="234605"/>
                      <a:pt x="33398" y="238320"/>
                      <a:pt x="39399" y="233271"/>
                    </a:cubicBezTo>
                    <a:lnTo>
                      <a:pt x="82642" y="196981"/>
                    </a:lnTo>
                    <a:lnTo>
                      <a:pt x="181893" y="298232"/>
                    </a:lnTo>
                    <a:lnTo>
                      <a:pt x="263903" y="229366"/>
                    </a:lnTo>
                    <a:lnTo>
                      <a:pt x="181417" y="114113"/>
                    </a:lnTo>
                    <a:lnTo>
                      <a:pt x="224660" y="77823"/>
                    </a:lnTo>
                    <a:cubicBezTo>
                      <a:pt x="230661" y="72775"/>
                      <a:pt x="228660" y="63059"/>
                      <a:pt x="221136" y="60869"/>
                    </a:cubicBezTo>
                    <a:close/>
                  </a:path>
                </a:pathLst>
              </a:custGeom>
              <a:solidFill>
                <a:srgbClr val="960A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7" name="Полілінія: фігура 17433">
                <a:extLst>
                  <a:ext uri="{FF2B5EF4-FFF2-40B4-BE49-F238E27FC236}">
                    <a16:creationId xmlns:a16="http://schemas.microsoft.com/office/drawing/2014/main" id="{FC8C792D-2A43-0195-C82E-30C9D499AFA5}"/>
                  </a:ext>
                </a:extLst>
              </p:cNvPr>
              <p:cNvSpPr/>
              <p:nvPr/>
            </p:nvSpPr>
            <p:spPr>
              <a:xfrm>
                <a:off x="5423343" y="3305365"/>
                <a:ext cx="263902" cy="298231"/>
              </a:xfrm>
              <a:custGeom>
                <a:avLst/>
                <a:gdLst>
                  <a:gd name="connsiteX0" fmla="*/ 42767 w 263902"/>
                  <a:gd name="connsiteY0" fmla="*/ 237363 h 298231"/>
                  <a:gd name="connsiteX1" fmla="*/ 251365 w 263902"/>
                  <a:gd name="connsiteY1" fmla="*/ 297847 h 298231"/>
                  <a:gd name="connsiteX2" fmla="*/ 263843 w 263902"/>
                  <a:gd name="connsiteY2" fmla="*/ 287369 h 298231"/>
                  <a:gd name="connsiteX3" fmla="*/ 240506 w 263902"/>
                  <a:gd name="connsiteY3" fmla="*/ 71438 h 298231"/>
                  <a:gd name="connsiteX4" fmla="*/ 224504 w 263902"/>
                  <a:gd name="connsiteY4" fmla="*/ 64960 h 298231"/>
                  <a:gd name="connsiteX5" fmla="*/ 181261 w 263902"/>
                  <a:gd name="connsiteY5" fmla="*/ 101251 h 298231"/>
                  <a:gd name="connsiteX6" fmla="*/ 82010 w 263902"/>
                  <a:gd name="connsiteY6" fmla="*/ 0 h 298231"/>
                  <a:gd name="connsiteX7" fmla="*/ 0 w 263902"/>
                  <a:gd name="connsiteY7" fmla="*/ 68866 h 298231"/>
                  <a:gd name="connsiteX8" fmla="*/ 82486 w 263902"/>
                  <a:gd name="connsiteY8" fmla="*/ 184118 h 298231"/>
                  <a:gd name="connsiteX9" fmla="*/ 39243 w 263902"/>
                  <a:gd name="connsiteY9" fmla="*/ 220409 h 298231"/>
                  <a:gd name="connsiteX10" fmla="*/ 42767 w 263902"/>
                  <a:gd name="connsiteY10" fmla="*/ 237363 h 2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902" h="298231">
                    <a:moveTo>
                      <a:pt x="42767" y="237363"/>
                    </a:moveTo>
                    <a:lnTo>
                      <a:pt x="251365" y="297847"/>
                    </a:lnTo>
                    <a:cubicBezTo>
                      <a:pt x="258032" y="299752"/>
                      <a:pt x="264605" y="294322"/>
                      <a:pt x="263843" y="287369"/>
                    </a:cubicBezTo>
                    <a:lnTo>
                      <a:pt x="240506" y="71438"/>
                    </a:lnTo>
                    <a:cubicBezTo>
                      <a:pt x="239649" y="63627"/>
                      <a:pt x="230505" y="59912"/>
                      <a:pt x="224504" y="64960"/>
                    </a:cubicBezTo>
                    <a:lnTo>
                      <a:pt x="181261" y="101251"/>
                    </a:lnTo>
                    <a:lnTo>
                      <a:pt x="82010" y="0"/>
                    </a:lnTo>
                    <a:lnTo>
                      <a:pt x="0" y="68866"/>
                    </a:lnTo>
                    <a:lnTo>
                      <a:pt x="82486" y="184118"/>
                    </a:lnTo>
                    <a:lnTo>
                      <a:pt x="39243" y="220409"/>
                    </a:lnTo>
                    <a:cubicBezTo>
                      <a:pt x="33242" y="225457"/>
                      <a:pt x="35243" y="235172"/>
                      <a:pt x="42767" y="237363"/>
                    </a:cubicBezTo>
                    <a:close/>
                  </a:path>
                </a:pathLst>
              </a:custGeom>
              <a:solidFill>
                <a:srgbClr val="8CE1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8" name="Полілінія: фігура 17434">
                <a:extLst>
                  <a:ext uri="{FF2B5EF4-FFF2-40B4-BE49-F238E27FC236}">
                    <a16:creationId xmlns:a16="http://schemas.microsoft.com/office/drawing/2014/main" id="{9E69EEC8-51E9-F153-81A2-5F90CE6B0444}"/>
                  </a:ext>
                </a:extLst>
              </p:cNvPr>
              <p:cNvSpPr/>
              <p:nvPr/>
            </p:nvSpPr>
            <p:spPr>
              <a:xfrm>
                <a:off x="5134133" y="4127762"/>
                <a:ext cx="345627" cy="257910"/>
              </a:xfrm>
              <a:custGeom>
                <a:avLst/>
                <a:gdLst>
                  <a:gd name="connsiteX0" fmla="*/ 185928 w 345627"/>
                  <a:gd name="connsiteY0" fmla="*/ 255066 h 257910"/>
                  <a:gd name="connsiteX1" fmla="*/ 342614 w 345627"/>
                  <a:gd name="connsiteY1" fmla="*/ 104667 h 257910"/>
                  <a:gd name="connsiteX2" fmla="*/ 339757 w 345627"/>
                  <a:gd name="connsiteY2" fmla="*/ 88665 h 257910"/>
                  <a:gd name="connsiteX3" fmla="*/ 141065 w 345627"/>
                  <a:gd name="connsiteY3" fmla="*/ 844 h 257910"/>
                  <a:gd name="connsiteX4" fmla="*/ 127444 w 345627"/>
                  <a:gd name="connsiteY4" fmla="*/ 11512 h 257910"/>
                  <a:gd name="connsiteX5" fmla="*/ 137255 w 345627"/>
                  <a:gd name="connsiteY5" fmla="*/ 67138 h 257910"/>
                  <a:gd name="connsiteX6" fmla="*/ 0 w 345627"/>
                  <a:gd name="connsiteY6" fmla="*/ 102476 h 257910"/>
                  <a:gd name="connsiteX7" fmla="*/ 18574 w 345627"/>
                  <a:gd name="connsiteY7" fmla="*/ 207918 h 257910"/>
                  <a:gd name="connsiteX8" fmla="*/ 159639 w 345627"/>
                  <a:gd name="connsiteY8" fmla="*/ 194202 h 257910"/>
                  <a:gd name="connsiteX9" fmla="*/ 169450 w 345627"/>
                  <a:gd name="connsiteY9" fmla="*/ 249828 h 257910"/>
                  <a:gd name="connsiteX10" fmla="*/ 185833 w 345627"/>
                  <a:gd name="connsiteY10" fmla="*/ 255162 h 257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627" h="257910">
                    <a:moveTo>
                      <a:pt x="185928" y="255066"/>
                    </a:moveTo>
                    <a:lnTo>
                      <a:pt x="342614" y="104667"/>
                    </a:lnTo>
                    <a:cubicBezTo>
                      <a:pt x="347663" y="99809"/>
                      <a:pt x="346138" y="91427"/>
                      <a:pt x="339757" y="88665"/>
                    </a:cubicBezTo>
                    <a:lnTo>
                      <a:pt x="141065" y="844"/>
                    </a:lnTo>
                    <a:cubicBezTo>
                      <a:pt x="133921" y="-2299"/>
                      <a:pt x="126111" y="3797"/>
                      <a:pt x="127444" y="11512"/>
                    </a:cubicBezTo>
                    <a:lnTo>
                      <a:pt x="137255" y="67138"/>
                    </a:lnTo>
                    <a:lnTo>
                      <a:pt x="0" y="102476"/>
                    </a:lnTo>
                    <a:lnTo>
                      <a:pt x="18574" y="207918"/>
                    </a:lnTo>
                    <a:lnTo>
                      <a:pt x="159639" y="194202"/>
                    </a:lnTo>
                    <a:lnTo>
                      <a:pt x="169450" y="249828"/>
                    </a:lnTo>
                    <a:cubicBezTo>
                      <a:pt x="170783" y="257543"/>
                      <a:pt x="180213" y="260591"/>
                      <a:pt x="185833" y="255162"/>
                    </a:cubicBezTo>
                    <a:close/>
                  </a:path>
                </a:pathLst>
              </a:custGeom>
              <a:solidFill>
                <a:srgbClr val="FFC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9" name="Полілінія: фігура 17435">
                <a:extLst>
                  <a:ext uri="{FF2B5EF4-FFF2-40B4-BE49-F238E27FC236}">
                    <a16:creationId xmlns:a16="http://schemas.microsoft.com/office/drawing/2014/main" id="{A5654A7C-C3F3-220F-2540-891585A615B0}"/>
                  </a:ext>
                </a:extLst>
              </p:cNvPr>
              <p:cNvSpPr/>
              <p:nvPr/>
            </p:nvSpPr>
            <p:spPr>
              <a:xfrm>
                <a:off x="6756306" y="3854780"/>
                <a:ext cx="345627" cy="257910"/>
              </a:xfrm>
              <a:custGeom>
                <a:avLst/>
                <a:gdLst>
                  <a:gd name="connsiteX0" fmla="*/ 159700 w 345627"/>
                  <a:gd name="connsiteY0" fmla="*/ 2844 h 257910"/>
                  <a:gd name="connsiteX1" fmla="*/ 3014 w 345627"/>
                  <a:gd name="connsiteY1" fmla="*/ 153244 h 257910"/>
                  <a:gd name="connsiteX2" fmla="*/ 5871 w 345627"/>
                  <a:gd name="connsiteY2" fmla="*/ 169246 h 257910"/>
                  <a:gd name="connsiteX3" fmla="*/ 204562 w 345627"/>
                  <a:gd name="connsiteY3" fmla="*/ 257066 h 257910"/>
                  <a:gd name="connsiteX4" fmla="*/ 218183 w 345627"/>
                  <a:gd name="connsiteY4" fmla="*/ 246398 h 257910"/>
                  <a:gd name="connsiteX5" fmla="*/ 208373 w 345627"/>
                  <a:gd name="connsiteY5" fmla="*/ 190772 h 257910"/>
                  <a:gd name="connsiteX6" fmla="*/ 345628 w 345627"/>
                  <a:gd name="connsiteY6" fmla="*/ 155435 h 257910"/>
                  <a:gd name="connsiteX7" fmla="*/ 327054 w 345627"/>
                  <a:gd name="connsiteY7" fmla="*/ 49993 h 257910"/>
                  <a:gd name="connsiteX8" fmla="*/ 185989 w 345627"/>
                  <a:gd name="connsiteY8" fmla="*/ 63709 h 257910"/>
                  <a:gd name="connsiteX9" fmla="*/ 176178 w 345627"/>
                  <a:gd name="connsiteY9" fmla="*/ 8083 h 257910"/>
                  <a:gd name="connsiteX10" fmla="*/ 159795 w 345627"/>
                  <a:gd name="connsiteY10" fmla="*/ 2749 h 257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627" h="257910">
                    <a:moveTo>
                      <a:pt x="159700" y="2844"/>
                    </a:moveTo>
                    <a:lnTo>
                      <a:pt x="3014" y="153244"/>
                    </a:lnTo>
                    <a:cubicBezTo>
                      <a:pt x="-2035" y="158102"/>
                      <a:pt x="-511" y="166484"/>
                      <a:pt x="5871" y="169246"/>
                    </a:cubicBezTo>
                    <a:lnTo>
                      <a:pt x="204562" y="257066"/>
                    </a:lnTo>
                    <a:cubicBezTo>
                      <a:pt x="211706" y="260210"/>
                      <a:pt x="219517" y="254114"/>
                      <a:pt x="218183" y="246398"/>
                    </a:cubicBezTo>
                    <a:lnTo>
                      <a:pt x="208373" y="190772"/>
                    </a:lnTo>
                    <a:lnTo>
                      <a:pt x="345628" y="155435"/>
                    </a:lnTo>
                    <a:lnTo>
                      <a:pt x="327054" y="49993"/>
                    </a:lnTo>
                    <a:lnTo>
                      <a:pt x="185989" y="63709"/>
                    </a:lnTo>
                    <a:lnTo>
                      <a:pt x="176178" y="8083"/>
                    </a:lnTo>
                    <a:cubicBezTo>
                      <a:pt x="174844" y="368"/>
                      <a:pt x="165415" y="-2680"/>
                      <a:pt x="159795" y="2749"/>
                    </a:cubicBezTo>
                    <a:close/>
                  </a:path>
                </a:pathLst>
              </a:custGeom>
              <a:solidFill>
                <a:srgbClr val="230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410" name="Прямокутник: округлені кути 7">
              <a:extLst>
                <a:ext uri="{FF2B5EF4-FFF2-40B4-BE49-F238E27FC236}">
                  <a16:creationId xmlns:a16="http://schemas.microsoft.com/office/drawing/2014/main" id="{C47B39F1-E1D7-2596-933B-937079567160}"/>
                </a:ext>
              </a:extLst>
            </p:cNvPr>
            <p:cNvSpPr/>
            <p:nvPr/>
          </p:nvSpPr>
          <p:spPr>
            <a:xfrm>
              <a:off x="3611039" y="1416989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1E2DBE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numCol="2" rtlCol="0" anchor="ctr">
              <a:noAutofit/>
            </a:bodyPr>
            <a:lstStyle/>
            <a:p>
              <a:pPr algn="r"/>
              <a:r>
                <a:rPr lang="uk-UA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Практична реалізація стратегічного плану</a:t>
              </a:r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>
                <a:lnSpc>
                  <a:spcPct val="150000"/>
                </a:lnSpc>
              </a:pPr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06</a:t>
              </a:r>
              <a:endParaRPr lang="LID4096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37" name="Прямокутник: округлені кути 8">
              <a:extLst>
                <a:ext uri="{FF2B5EF4-FFF2-40B4-BE49-F238E27FC236}">
                  <a16:creationId xmlns:a16="http://schemas.microsoft.com/office/drawing/2014/main" id="{EB1A99C3-84FD-0934-FB71-CF45056C0283}"/>
                </a:ext>
              </a:extLst>
            </p:cNvPr>
            <p:cNvSpPr/>
            <p:nvPr/>
          </p:nvSpPr>
          <p:spPr>
            <a:xfrm>
              <a:off x="2267455" y="3146510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8CE16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numCol="2" rtlCol="0" anchor="ctr">
              <a:noAutofit/>
            </a:bodyPr>
            <a:lstStyle/>
            <a:p>
              <a:pPr algn="r"/>
              <a:r>
                <a:rPr lang="uk-UA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заходів втручання</a:t>
              </a:r>
              <a:endParaRPr lang="en-US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  <a:endParaRPr lang="LID4096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38" name="Прямокутник: округлені кути 9">
              <a:extLst>
                <a:ext uri="{FF2B5EF4-FFF2-40B4-BE49-F238E27FC236}">
                  <a16:creationId xmlns:a16="http://schemas.microsoft.com/office/drawing/2014/main" id="{A9D128DF-6E2E-FBDD-C732-7E2786D6A8BF}"/>
                </a:ext>
              </a:extLst>
            </p:cNvPr>
            <p:cNvSpPr/>
            <p:nvPr/>
          </p:nvSpPr>
          <p:spPr>
            <a:xfrm>
              <a:off x="3045821" y="5269966"/>
              <a:ext cx="1499903" cy="618451"/>
            </a:xfrm>
            <a:prstGeom prst="roundRect">
              <a:avLst>
                <a:gd name="adj" fmla="val 50000"/>
              </a:avLst>
            </a:prstGeom>
            <a:solidFill>
              <a:srgbClr val="FFCD2D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numCol="2" rtlCol="0" anchor="ctr">
              <a:noAutofit/>
            </a:bodyPr>
            <a:lstStyle/>
            <a:p>
              <a:pPr algn="r"/>
              <a:r>
                <a:rPr lang="uk-UA" sz="7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зацікавлених сторін</a:t>
              </a:r>
              <a:endParaRPr lang="en-US" sz="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/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LID4096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0" name="Прямокутник: округлені кути 10">
              <a:extLst>
                <a:ext uri="{FF2B5EF4-FFF2-40B4-BE49-F238E27FC236}">
                  <a16:creationId xmlns:a16="http://schemas.microsoft.com/office/drawing/2014/main" id="{AB79255C-5454-BAAD-8716-366426643432}"/>
                </a:ext>
              </a:extLst>
            </p:cNvPr>
            <p:cNvSpPr/>
            <p:nvPr/>
          </p:nvSpPr>
          <p:spPr>
            <a:xfrm>
              <a:off x="6406707" y="5509046"/>
              <a:ext cx="1432832" cy="554404"/>
            </a:xfrm>
            <a:prstGeom prst="roundRect">
              <a:avLst>
                <a:gd name="adj" fmla="val 50000"/>
              </a:avLst>
            </a:prstGeom>
            <a:solidFill>
              <a:srgbClr val="FA3C4B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uk-UA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впливу</a:t>
              </a:r>
              <a:endPara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1" name="Прямокутник: округлені кути 11">
              <a:extLst>
                <a:ext uri="{FF2B5EF4-FFF2-40B4-BE49-F238E27FC236}">
                  <a16:creationId xmlns:a16="http://schemas.microsoft.com/office/drawing/2014/main" id="{E3D3B955-E835-E90D-876B-40DE370F222A}"/>
                </a:ext>
              </a:extLst>
            </p:cNvPr>
            <p:cNvSpPr/>
            <p:nvPr/>
          </p:nvSpPr>
          <p:spPr>
            <a:xfrm>
              <a:off x="7624980" y="3866426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960A55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uk-UA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проблем </a:t>
              </a:r>
              <a:r>
                <a:rPr lang="uk-UA" sz="7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uk-UA" sz="7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uk-UA" sz="7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і </a:t>
              </a:r>
              <a:r>
                <a:rPr lang="uk-UA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цілей</a:t>
              </a:r>
              <a:endPara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2" name="Прямокутник: округлені кути 12">
              <a:extLst>
                <a:ext uri="{FF2B5EF4-FFF2-40B4-BE49-F238E27FC236}">
                  <a16:creationId xmlns:a16="http://schemas.microsoft.com/office/drawing/2014/main" id="{AFE9830E-5CF9-6F13-E344-F666404338B1}"/>
                </a:ext>
              </a:extLst>
            </p:cNvPr>
            <p:cNvSpPr/>
            <p:nvPr/>
          </p:nvSpPr>
          <p:spPr>
            <a:xfrm>
              <a:off x="6837285" y="1738396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23005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r>
                <a:rPr lang="en-US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uk-UA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служби інспекції праці</a:t>
              </a:r>
              <a:endParaRPr lang="en-US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3" name="TextBox 17442">
              <a:extLst>
                <a:ext uri="{FF2B5EF4-FFF2-40B4-BE49-F238E27FC236}">
                  <a16:creationId xmlns:a16="http://schemas.microsoft.com/office/drawing/2014/main" id="{8FD89840-BDDF-5E16-7178-DBF710294FFF}"/>
                </a:ext>
              </a:extLst>
            </p:cNvPr>
            <p:cNvSpPr txBox="1"/>
            <p:nvPr/>
          </p:nvSpPr>
          <p:spPr>
            <a:xfrm>
              <a:off x="5109172" y="3225457"/>
              <a:ext cx="129076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Стратегічне планування </a:t>
              </a:r>
            </a:p>
            <a:p>
              <a:pPr algn="ctr"/>
              <a:r>
                <a:rPr lang="uk-UA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діяльності </a:t>
              </a:r>
              <a: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uk-UA" sz="11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із </a:t>
              </a:r>
              <a:r>
                <a:rPr lang="uk-UA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забезпечення </a:t>
              </a:r>
            </a:p>
            <a:p>
              <a:pPr algn="ctr"/>
              <a:r>
                <a:rPr lang="uk-UA" sz="11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додержання законодавства</a:t>
              </a:r>
              <a:endParaRPr lang="LID4096" sz="11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444" name="Групувати 14">
              <a:extLst>
                <a:ext uri="{FF2B5EF4-FFF2-40B4-BE49-F238E27FC236}">
                  <a16:creationId xmlns:a16="http://schemas.microsoft.com/office/drawing/2014/main" id="{85C8AA31-F08C-3B87-9C7B-2B406F35307B}"/>
                </a:ext>
              </a:extLst>
            </p:cNvPr>
            <p:cNvGrpSpPr/>
            <p:nvPr/>
          </p:nvGrpSpPr>
          <p:grpSpPr>
            <a:xfrm>
              <a:off x="4462461" y="2092072"/>
              <a:ext cx="1195886" cy="313561"/>
              <a:chOff x="7033849" y="532765"/>
              <a:chExt cx="1043577" cy="273626"/>
            </a:xfrm>
          </p:grpSpPr>
          <p:sp>
            <p:nvSpPr>
              <p:cNvPr id="17505" name="TextBox 17504">
                <a:extLst>
                  <a:ext uri="{FF2B5EF4-FFF2-40B4-BE49-F238E27FC236}">
                    <a16:creationId xmlns:a16="http://schemas.microsoft.com/office/drawing/2014/main" id="{C38100AB-0463-49A9-0DFF-824FD9C5207F}"/>
                  </a:ext>
                </a:extLst>
              </p:cNvPr>
              <p:cNvSpPr txBox="1"/>
              <p:nvPr/>
            </p:nvSpPr>
            <p:spPr>
              <a:xfrm>
                <a:off x="7356168" y="546978"/>
                <a:ext cx="721258" cy="1611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стратегічного плану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6" name="TextBox 17505">
                <a:extLst>
                  <a:ext uri="{FF2B5EF4-FFF2-40B4-BE49-F238E27FC236}">
                    <a16:creationId xmlns:a16="http://schemas.microsoft.com/office/drawing/2014/main" id="{86EDFAE5-DAE4-1931-86F4-B7D33595624B}"/>
                  </a:ext>
                </a:extLst>
              </p:cNvPr>
              <p:cNvSpPr txBox="1"/>
              <p:nvPr/>
            </p:nvSpPr>
            <p:spPr>
              <a:xfrm>
                <a:off x="7033849" y="532765"/>
                <a:ext cx="316136" cy="21486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6.1</a:t>
                </a:r>
              </a:p>
            </p:txBody>
          </p:sp>
          <p:cxnSp>
            <p:nvCxnSpPr>
              <p:cNvPr id="17507" name="Пряма сполучна лінія 17423">
                <a:extLst>
                  <a:ext uri="{FF2B5EF4-FFF2-40B4-BE49-F238E27FC236}">
                    <a16:creationId xmlns:a16="http://schemas.microsoft.com/office/drawing/2014/main" id="{AA75DB96-4186-499F-5A83-F8C21E4B7C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3850" y="806391"/>
                <a:ext cx="97753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5" name="Групувати 15">
              <a:extLst>
                <a:ext uri="{FF2B5EF4-FFF2-40B4-BE49-F238E27FC236}">
                  <a16:creationId xmlns:a16="http://schemas.microsoft.com/office/drawing/2014/main" id="{76252922-8BB3-90C1-3FE6-97E53551C8AF}"/>
                </a:ext>
              </a:extLst>
            </p:cNvPr>
            <p:cNvGrpSpPr/>
            <p:nvPr/>
          </p:nvGrpSpPr>
          <p:grpSpPr>
            <a:xfrm>
              <a:off x="3949349" y="2992917"/>
              <a:ext cx="844668" cy="261171"/>
              <a:chOff x="7209618" y="394857"/>
              <a:chExt cx="737090" cy="227909"/>
            </a:xfrm>
          </p:grpSpPr>
          <p:sp>
            <p:nvSpPr>
              <p:cNvPr id="17502" name="TextBox 17501">
                <a:extLst>
                  <a:ext uri="{FF2B5EF4-FFF2-40B4-BE49-F238E27FC236}">
                    <a16:creationId xmlns:a16="http://schemas.microsoft.com/office/drawing/2014/main" id="{E1EC6F9E-0508-94A4-5A02-097BB5DC052E}"/>
                  </a:ext>
                </a:extLst>
              </p:cNvPr>
              <p:cNvSpPr txBox="1"/>
              <p:nvPr/>
            </p:nvSpPr>
            <p:spPr>
              <a:xfrm>
                <a:off x="7469354" y="414710"/>
                <a:ext cx="477354" cy="1611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Аналіз заходів втручання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3" name="TextBox 17502">
                <a:extLst>
                  <a:ext uri="{FF2B5EF4-FFF2-40B4-BE49-F238E27FC236}">
                    <a16:creationId xmlns:a16="http://schemas.microsoft.com/office/drawing/2014/main" id="{97740F20-41B9-77E9-BBD1-9E37A4701B7C}"/>
                  </a:ext>
                </a:extLst>
              </p:cNvPr>
              <p:cNvSpPr txBox="1"/>
              <p:nvPr/>
            </p:nvSpPr>
            <p:spPr>
              <a:xfrm>
                <a:off x="7209618" y="394857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5.1</a:t>
                </a:r>
              </a:p>
            </p:txBody>
          </p:sp>
          <p:cxnSp>
            <p:nvCxnSpPr>
              <p:cNvPr id="17504" name="Пряма сполучна лінія 17420">
                <a:extLst>
                  <a:ext uri="{FF2B5EF4-FFF2-40B4-BE49-F238E27FC236}">
                    <a16:creationId xmlns:a16="http://schemas.microsoft.com/office/drawing/2014/main" id="{F0F64E96-04FC-6546-3A11-415E303A564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9618" y="622766"/>
                <a:ext cx="7246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6" name="Групувати 16">
              <a:extLst>
                <a:ext uri="{FF2B5EF4-FFF2-40B4-BE49-F238E27FC236}">
                  <a16:creationId xmlns:a16="http://schemas.microsoft.com/office/drawing/2014/main" id="{0BB03EEC-9451-4A1A-A7CE-83BF5F668799}"/>
                </a:ext>
              </a:extLst>
            </p:cNvPr>
            <p:cNvGrpSpPr/>
            <p:nvPr/>
          </p:nvGrpSpPr>
          <p:grpSpPr>
            <a:xfrm>
              <a:off x="4609635" y="2436649"/>
              <a:ext cx="1196383" cy="313561"/>
              <a:chOff x="7033848" y="532765"/>
              <a:chExt cx="1044011" cy="273626"/>
            </a:xfrm>
          </p:grpSpPr>
          <p:sp>
            <p:nvSpPr>
              <p:cNvPr id="17499" name="TextBox 17498">
                <a:extLst>
                  <a:ext uri="{FF2B5EF4-FFF2-40B4-BE49-F238E27FC236}">
                    <a16:creationId xmlns:a16="http://schemas.microsoft.com/office/drawing/2014/main" id="{9AF15908-FB95-1D7B-776E-ECD8FBC2BBE1}"/>
                  </a:ext>
                </a:extLst>
              </p:cNvPr>
              <p:cNvSpPr txBox="1"/>
              <p:nvPr/>
            </p:nvSpPr>
            <p:spPr>
              <a:xfrm>
                <a:off x="7356601" y="571904"/>
                <a:ext cx="721258" cy="1611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Складання графіка реалізації плану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0" name="TextBox 17499">
                <a:extLst>
                  <a:ext uri="{FF2B5EF4-FFF2-40B4-BE49-F238E27FC236}">
                    <a16:creationId xmlns:a16="http://schemas.microsoft.com/office/drawing/2014/main" id="{2431ABA1-93BC-FAEE-6542-B528D81C9073}"/>
                  </a:ext>
                </a:extLst>
              </p:cNvPr>
              <p:cNvSpPr txBox="1"/>
              <p:nvPr/>
            </p:nvSpPr>
            <p:spPr>
              <a:xfrm>
                <a:off x="7033848" y="532765"/>
                <a:ext cx="316136" cy="214862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6.2</a:t>
                </a:r>
              </a:p>
            </p:txBody>
          </p:sp>
          <p:cxnSp>
            <p:nvCxnSpPr>
              <p:cNvPr id="17501" name="Пряма сполучна лінія 17417">
                <a:extLst>
                  <a:ext uri="{FF2B5EF4-FFF2-40B4-BE49-F238E27FC236}">
                    <a16:creationId xmlns:a16="http://schemas.microsoft.com/office/drawing/2014/main" id="{A774C93E-C143-5A32-D435-CBA87D3251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3849" y="806391"/>
                <a:ext cx="97753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7" name="Групувати 17">
              <a:extLst>
                <a:ext uri="{FF2B5EF4-FFF2-40B4-BE49-F238E27FC236}">
                  <a16:creationId xmlns:a16="http://schemas.microsoft.com/office/drawing/2014/main" id="{06BB1BFA-82C5-0ED6-43B9-DA42EEC83F95}"/>
                </a:ext>
              </a:extLst>
            </p:cNvPr>
            <p:cNvGrpSpPr/>
            <p:nvPr/>
          </p:nvGrpSpPr>
          <p:grpSpPr>
            <a:xfrm>
              <a:off x="3737958" y="3327422"/>
              <a:ext cx="951975" cy="421521"/>
              <a:chOff x="7181331" y="389584"/>
              <a:chExt cx="830731" cy="367836"/>
            </a:xfrm>
          </p:grpSpPr>
          <p:sp>
            <p:nvSpPr>
              <p:cNvPr id="17496" name="TextBox 17495">
                <a:extLst>
                  <a:ext uri="{FF2B5EF4-FFF2-40B4-BE49-F238E27FC236}">
                    <a16:creationId xmlns:a16="http://schemas.microsoft.com/office/drawing/2014/main" id="{59F88605-1BFB-1BCA-9065-3EA098690833}"/>
                  </a:ext>
                </a:extLst>
              </p:cNvPr>
              <p:cNvSpPr txBox="1"/>
              <p:nvPr/>
            </p:nvSpPr>
            <p:spPr>
              <a:xfrm>
                <a:off x="7532457" y="389584"/>
                <a:ext cx="479605" cy="322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заходів втручання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7" name="TextBox 17496">
                <a:extLst>
                  <a:ext uri="{FF2B5EF4-FFF2-40B4-BE49-F238E27FC236}">
                    <a16:creationId xmlns:a16="http://schemas.microsoft.com/office/drawing/2014/main" id="{07746C44-8ED1-1147-DA6E-1151B9AEE3FE}"/>
                  </a:ext>
                </a:extLst>
              </p:cNvPr>
              <p:cNvSpPr txBox="1"/>
              <p:nvPr/>
            </p:nvSpPr>
            <p:spPr>
              <a:xfrm>
                <a:off x="7226243" y="445446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5.2</a:t>
                </a:r>
              </a:p>
            </p:txBody>
          </p:sp>
          <p:cxnSp>
            <p:nvCxnSpPr>
              <p:cNvPr id="17498" name="Пряма сполучна лінія 17414">
                <a:extLst>
                  <a:ext uri="{FF2B5EF4-FFF2-40B4-BE49-F238E27FC236}">
                    <a16:creationId xmlns:a16="http://schemas.microsoft.com/office/drawing/2014/main" id="{0A3B8997-CF2A-E1BF-3620-87DC3B36C51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7420"/>
                <a:ext cx="70267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8" name="Групувати 18">
              <a:extLst>
                <a:ext uri="{FF2B5EF4-FFF2-40B4-BE49-F238E27FC236}">
                  <a16:creationId xmlns:a16="http://schemas.microsoft.com/office/drawing/2014/main" id="{9899A618-2B16-87BB-AAD9-7824730CBCA7}"/>
                </a:ext>
              </a:extLst>
            </p:cNvPr>
            <p:cNvGrpSpPr/>
            <p:nvPr/>
          </p:nvGrpSpPr>
          <p:grpSpPr>
            <a:xfrm>
              <a:off x="3564945" y="3859709"/>
              <a:ext cx="862329" cy="315943"/>
              <a:chOff x="7191428" y="541977"/>
              <a:chExt cx="752502" cy="275705"/>
            </a:xfrm>
          </p:grpSpPr>
          <p:sp>
            <p:nvSpPr>
              <p:cNvPr id="17493" name="TextBox 17492">
                <a:extLst>
                  <a:ext uri="{FF2B5EF4-FFF2-40B4-BE49-F238E27FC236}">
                    <a16:creationId xmlns:a16="http://schemas.microsoft.com/office/drawing/2014/main" id="{252234E4-F3DE-A739-D0B1-2C59FBE6796C}"/>
                  </a:ext>
                </a:extLst>
              </p:cNvPr>
              <p:cNvSpPr txBox="1"/>
              <p:nvPr/>
            </p:nvSpPr>
            <p:spPr>
              <a:xfrm>
                <a:off x="7503651" y="541977"/>
                <a:ext cx="440279" cy="2417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заходів втручання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4" name="TextBox 17493">
                <a:extLst>
                  <a:ext uri="{FF2B5EF4-FFF2-40B4-BE49-F238E27FC236}">
                    <a16:creationId xmlns:a16="http://schemas.microsoft.com/office/drawing/2014/main" id="{744A2F4F-87FC-71C2-68AB-42991340EB64}"/>
                  </a:ext>
                </a:extLst>
              </p:cNvPr>
              <p:cNvSpPr txBox="1"/>
              <p:nvPr/>
            </p:nvSpPr>
            <p:spPr>
              <a:xfrm>
                <a:off x="7191428" y="567196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5.3</a:t>
                </a:r>
              </a:p>
            </p:txBody>
          </p:sp>
          <p:cxnSp>
            <p:nvCxnSpPr>
              <p:cNvPr id="17495" name="Пряма сполучна лінія 17411">
                <a:extLst>
                  <a:ext uri="{FF2B5EF4-FFF2-40B4-BE49-F238E27FC236}">
                    <a16:creationId xmlns:a16="http://schemas.microsoft.com/office/drawing/2014/main" id="{695E034E-F667-B3F6-D31A-87636D3C5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97984" y="817682"/>
                <a:ext cx="6577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9" name="Групувати 19">
              <a:extLst>
                <a:ext uri="{FF2B5EF4-FFF2-40B4-BE49-F238E27FC236}">
                  <a16:creationId xmlns:a16="http://schemas.microsoft.com/office/drawing/2014/main" id="{2AD164FE-BCD2-757A-77F7-1EA98B96E336}"/>
                </a:ext>
              </a:extLst>
            </p:cNvPr>
            <p:cNvGrpSpPr/>
            <p:nvPr/>
          </p:nvGrpSpPr>
          <p:grpSpPr>
            <a:xfrm>
              <a:off x="5953630" y="1911872"/>
              <a:ext cx="874895" cy="262269"/>
              <a:chOff x="7147607" y="407285"/>
              <a:chExt cx="763468" cy="228867"/>
            </a:xfrm>
          </p:grpSpPr>
          <p:sp>
            <p:nvSpPr>
              <p:cNvPr id="17490" name="TextBox 17489">
                <a:extLst>
                  <a:ext uri="{FF2B5EF4-FFF2-40B4-BE49-F238E27FC236}">
                    <a16:creationId xmlns:a16="http://schemas.microsoft.com/office/drawing/2014/main" id="{043B8FC6-B411-8A27-9DE7-491F4786B53D}"/>
                  </a:ext>
                </a:extLst>
              </p:cNvPr>
              <p:cNvSpPr txBox="1"/>
              <p:nvPr/>
            </p:nvSpPr>
            <p:spPr>
              <a:xfrm>
                <a:off x="7469932" y="421497"/>
                <a:ext cx="441143" cy="18800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мандата</a:t>
                </a:r>
                <a:endParaRPr lang="LID4096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1" name="TextBox 17490">
                <a:extLst>
                  <a:ext uri="{FF2B5EF4-FFF2-40B4-BE49-F238E27FC236}">
                    <a16:creationId xmlns:a16="http://schemas.microsoft.com/office/drawing/2014/main" id="{75027D9C-C88C-F6B8-CFB6-891D261B0D14}"/>
                  </a:ext>
                </a:extLst>
              </p:cNvPr>
              <p:cNvSpPr txBox="1"/>
              <p:nvPr/>
            </p:nvSpPr>
            <p:spPr>
              <a:xfrm>
                <a:off x="7147610" y="407285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1.1</a:t>
                </a:r>
              </a:p>
            </p:txBody>
          </p:sp>
          <p:cxnSp>
            <p:nvCxnSpPr>
              <p:cNvPr id="17492" name="Пряма сполучна лінія 62">
                <a:extLst>
                  <a:ext uri="{FF2B5EF4-FFF2-40B4-BE49-F238E27FC236}">
                    <a16:creationId xmlns:a16="http://schemas.microsoft.com/office/drawing/2014/main" id="{24109142-DE0E-9D0B-21D7-6BF144C7AD5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7607" y="636152"/>
                <a:ext cx="70817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0" name="Групувати 20">
              <a:extLst>
                <a:ext uri="{FF2B5EF4-FFF2-40B4-BE49-F238E27FC236}">
                  <a16:creationId xmlns:a16="http://schemas.microsoft.com/office/drawing/2014/main" id="{23DFC656-6F97-6875-0F97-D2DDC3C11DC8}"/>
                </a:ext>
              </a:extLst>
            </p:cNvPr>
            <p:cNvGrpSpPr/>
            <p:nvPr/>
          </p:nvGrpSpPr>
          <p:grpSpPr>
            <a:xfrm>
              <a:off x="6142792" y="2238849"/>
              <a:ext cx="874895" cy="262269"/>
              <a:chOff x="7142591" y="399000"/>
              <a:chExt cx="763468" cy="228867"/>
            </a:xfrm>
          </p:grpSpPr>
          <p:sp>
            <p:nvSpPr>
              <p:cNvPr id="17487" name="TextBox 17486">
                <a:extLst>
                  <a:ext uri="{FF2B5EF4-FFF2-40B4-BE49-F238E27FC236}">
                    <a16:creationId xmlns:a16="http://schemas.microsoft.com/office/drawing/2014/main" id="{F3B7C975-D1CE-8E4B-F93E-C4D4B418C4F0}"/>
                  </a:ext>
                </a:extLst>
              </p:cNvPr>
              <p:cNvSpPr txBox="1"/>
              <p:nvPr/>
            </p:nvSpPr>
            <p:spPr>
              <a:xfrm>
                <a:off x="7464916" y="413211"/>
                <a:ext cx="441143" cy="18800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7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ресурсів</a:t>
                </a:r>
                <a:endParaRPr lang="LID4096" sz="7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8" name="TextBox 17487">
                <a:extLst>
                  <a:ext uri="{FF2B5EF4-FFF2-40B4-BE49-F238E27FC236}">
                    <a16:creationId xmlns:a16="http://schemas.microsoft.com/office/drawing/2014/main" id="{DA71C9EA-A3F8-4E10-46F5-228F1F2491C0}"/>
                  </a:ext>
                </a:extLst>
              </p:cNvPr>
              <p:cNvSpPr txBox="1"/>
              <p:nvPr/>
            </p:nvSpPr>
            <p:spPr>
              <a:xfrm>
                <a:off x="7142594" y="399000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1.2</a:t>
                </a:r>
              </a:p>
            </p:txBody>
          </p:sp>
          <p:cxnSp>
            <p:nvCxnSpPr>
              <p:cNvPr id="17489" name="Пряма сполучна лінія 59">
                <a:extLst>
                  <a:ext uri="{FF2B5EF4-FFF2-40B4-BE49-F238E27FC236}">
                    <a16:creationId xmlns:a16="http://schemas.microsoft.com/office/drawing/2014/main" id="{45E47C54-F94A-23F6-5EC9-A89FCBA0EA9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2591" y="627867"/>
                <a:ext cx="70817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1" name="Групувати 21">
              <a:extLst>
                <a:ext uri="{FF2B5EF4-FFF2-40B4-BE49-F238E27FC236}">
                  <a16:creationId xmlns:a16="http://schemas.microsoft.com/office/drawing/2014/main" id="{158FD6F8-3DCA-C7E3-C34A-C407DFBD7132}"/>
                </a:ext>
              </a:extLst>
            </p:cNvPr>
            <p:cNvGrpSpPr/>
            <p:nvPr/>
          </p:nvGrpSpPr>
          <p:grpSpPr>
            <a:xfrm>
              <a:off x="6415490" y="2579883"/>
              <a:ext cx="959424" cy="487411"/>
              <a:chOff x="7194497" y="390004"/>
              <a:chExt cx="837232" cy="425335"/>
            </a:xfrm>
          </p:grpSpPr>
          <p:sp>
            <p:nvSpPr>
              <p:cNvPr id="17484" name="TextBox 17483">
                <a:extLst>
                  <a:ext uri="{FF2B5EF4-FFF2-40B4-BE49-F238E27FC236}">
                    <a16:creationId xmlns:a16="http://schemas.microsoft.com/office/drawing/2014/main" id="{A55A0942-00B9-7CA7-1374-22AFF26BF947}"/>
                  </a:ext>
                </a:extLst>
              </p:cNvPr>
              <p:cNvSpPr txBox="1"/>
              <p:nvPr/>
            </p:nvSpPr>
            <p:spPr>
              <a:xfrm>
                <a:off x="7484449" y="390004"/>
                <a:ext cx="547280" cy="40286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даних про </a:t>
                </a:r>
              </a:p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правозастосовну</a:t>
                </a:r>
              </a:p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діяльність і забезпечення</a:t>
                </a:r>
              </a:p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додержання законодавства</a:t>
                </a:r>
              </a:p>
            </p:txBody>
          </p:sp>
          <p:sp>
            <p:nvSpPr>
              <p:cNvPr id="17485" name="TextBox 17484">
                <a:extLst>
                  <a:ext uri="{FF2B5EF4-FFF2-40B4-BE49-F238E27FC236}">
                    <a16:creationId xmlns:a16="http://schemas.microsoft.com/office/drawing/2014/main" id="{0921F622-CEED-4CE3-1D9B-C397E97C6725}"/>
                  </a:ext>
                </a:extLst>
              </p:cNvPr>
              <p:cNvSpPr txBox="1"/>
              <p:nvPr/>
            </p:nvSpPr>
            <p:spPr>
              <a:xfrm>
                <a:off x="7194497" y="504125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1.3</a:t>
                </a:r>
              </a:p>
            </p:txBody>
          </p:sp>
          <p:cxnSp>
            <p:nvCxnSpPr>
              <p:cNvPr id="17486" name="Пряма сполучна лінія 56">
                <a:extLst>
                  <a:ext uri="{FF2B5EF4-FFF2-40B4-BE49-F238E27FC236}">
                    <a16:creationId xmlns:a16="http://schemas.microsoft.com/office/drawing/2014/main" id="{0E4850C6-4D66-F25B-1319-09649C2A4C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2654" y="815339"/>
                <a:ext cx="63535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2" name="Групувати 22">
              <a:extLst>
                <a:ext uri="{FF2B5EF4-FFF2-40B4-BE49-F238E27FC236}">
                  <a16:creationId xmlns:a16="http://schemas.microsoft.com/office/drawing/2014/main" id="{2BB260BE-A7C6-3A26-F182-3CA39D97FE59}"/>
                </a:ext>
              </a:extLst>
            </p:cNvPr>
            <p:cNvGrpSpPr/>
            <p:nvPr/>
          </p:nvGrpSpPr>
          <p:grpSpPr>
            <a:xfrm>
              <a:off x="7081118" y="3379135"/>
              <a:ext cx="704549" cy="298850"/>
              <a:chOff x="7252505" y="412784"/>
              <a:chExt cx="614819" cy="260789"/>
            </a:xfrm>
          </p:grpSpPr>
          <p:sp>
            <p:nvSpPr>
              <p:cNvPr id="17481" name="TextBox 17480">
                <a:extLst>
                  <a:ext uri="{FF2B5EF4-FFF2-40B4-BE49-F238E27FC236}">
                    <a16:creationId xmlns:a16="http://schemas.microsoft.com/office/drawing/2014/main" id="{59032BFA-D0A7-1AB7-A988-0F238330C812}"/>
                  </a:ext>
                </a:extLst>
              </p:cNvPr>
              <p:cNvSpPr txBox="1"/>
              <p:nvPr/>
            </p:nvSpPr>
            <p:spPr>
              <a:xfrm>
                <a:off x="7520553" y="412784"/>
                <a:ext cx="346771" cy="2417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проблем </a:t>
                </a:r>
                <a: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і </a:t>
                </a:r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цілей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2" name="TextBox 17481">
                <a:extLst>
                  <a:ext uri="{FF2B5EF4-FFF2-40B4-BE49-F238E27FC236}">
                    <a16:creationId xmlns:a16="http://schemas.microsoft.com/office/drawing/2014/main" id="{CC69DEA9-738D-7C52-845E-0759FB901120}"/>
                  </a:ext>
                </a:extLst>
              </p:cNvPr>
              <p:cNvSpPr txBox="1"/>
              <p:nvPr/>
            </p:nvSpPr>
            <p:spPr>
              <a:xfrm>
                <a:off x="7252505" y="444706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2.1</a:t>
                </a:r>
              </a:p>
            </p:txBody>
          </p:sp>
          <p:cxnSp>
            <p:nvCxnSpPr>
              <p:cNvPr id="17483" name="Пряма сполучна лінія 53">
                <a:extLst>
                  <a:ext uri="{FF2B5EF4-FFF2-40B4-BE49-F238E27FC236}">
                    <a16:creationId xmlns:a16="http://schemas.microsoft.com/office/drawing/2014/main" id="{2F0AABC3-E143-6433-7A0B-4DFDADB16C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2505" y="673573"/>
                <a:ext cx="54037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3" name="Групувати 23">
              <a:extLst>
                <a:ext uri="{FF2B5EF4-FFF2-40B4-BE49-F238E27FC236}">
                  <a16:creationId xmlns:a16="http://schemas.microsoft.com/office/drawing/2014/main" id="{5C84C96B-D190-0E98-FBC1-EDDF7F3B1F75}"/>
                </a:ext>
              </a:extLst>
            </p:cNvPr>
            <p:cNvGrpSpPr/>
            <p:nvPr/>
          </p:nvGrpSpPr>
          <p:grpSpPr>
            <a:xfrm>
              <a:off x="6790649" y="3782478"/>
              <a:ext cx="909713" cy="399051"/>
              <a:chOff x="7181331" y="408402"/>
              <a:chExt cx="793853" cy="348229"/>
            </a:xfrm>
          </p:grpSpPr>
          <p:sp>
            <p:nvSpPr>
              <p:cNvPr id="17478" name="TextBox 17477">
                <a:extLst>
                  <a:ext uri="{FF2B5EF4-FFF2-40B4-BE49-F238E27FC236}">
                    <a16:creationId xmlns:a16="http://schemas.microsoft.com/office/drawing/2014/main" id="{49415ED2-A1DE-E551-741F-67698703E6BA}"/>
                  </a:ext>
                </a:extLst>
              </p:cNvPr>
              <p:cNvSpPr txBox="1"/>
              <p:nvPr/>
            </p:nvSpPr>
            <p:spPr>
              <a:xfrm>
                <a:off x="7501918" y="408402"/>
                <a:ext cx="473266" cy="322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проблем </a:t>
                </a:r>
                <a: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і </a:t>
                </a:r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цілей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9" name="TextBox 17478">
                <a:extLst>
                  <a:ext uri="{FF2B5EF4-FFF2-40B4-BE49-F238E27FC236}">
                    <a16:creationId xmlns:a16="http://schemas.microsoft.com/office/drawing/2014/main" id="{7BF6632A-2214-E3B5-0B99-7253519A1BA1}"/>
                  </a:ext>
                </a:extLst>
              </p:cNvPr>
              <p:cNvSpPr txBox="1"/>
              <p:nvPr/>
            </p:nvSpPr>
            <p:spPr>
              <a:xfrm>
                <a:off x="7203905" y="469622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2.2</a:t>
                </a:r>
              </a:p>
            </p:txBody>
          </p:sp>
          <p:cxnSp>
            <p:nvCxnSpPr>
              <p:cNvPr id="17480" name="Пряма сполучна лінія 50">
                <a:extLst>
                  <a:ext uri="{FF2B5EF4-FFF2-40B4-BE49-F238E27FC236}">
                    <a16:creationId xmlns:a16="http://schemas.microsoft.com/office/drawing/2014/main" id="{8CF055E2-1B46-7C64-AEED-FC1762D51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6631"/>
                <a:ext cx="67276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4" name="Групувати 24">
              <a:extLst>
                <a:ext uri="{FF2B5EF4-FFF2-40B4-BE49-F238E27FC236}">
                  <a16:creationId xmlns:a16="http://schemas.microsoft.com/office/drawing/2014/main" id="{3BFA48D8-C01A-55B1-E5DF-C10EDC9335B5}"/>
                </a:ext>
              </a:extLst>
            </p:cNvPr>
            <p:cNvGrpSpPr/>
            <p:nvPr/>
          </p:nvGrpSpPr>
          <p:grpSpPr>
            <a:xfrm>
              <a:off x="6581736" y="4327625"/>
              <a:ext cx="948241" cy="262269"/>
              <a:chOff x="7181331" y="527764"/>
              <a:chExt cx="827474" cy="228867"/>
            </a:xfrm>
          </p:grpSpPr>
          <p:sp>
            <p:nvSpPr>
              <p:cNvPr id="17475" name="TextBox 17474">
                <a:extLst>
                  <a:ext uri="{FF2B5EF4-FFF2-40B4-BE49-F238E27FC236}">
                    <a16:creationId xmlns:a16="http://schemas.microsoft.com/office/drawing/2014/main" id="{8D4B95D6-9F1C-57E1-F423-7F1DE009EC4F}"/>
                  </a:ext>
                </a:extLst>
              </p:cNvPr>
              <p:cNvSpPr txBox="1"/>
              <p:nvPr/>
            </p:nvSpPr>
            <p:spPr>
              <a:xfrm>
                <a:off x="7468427" y="554524"/>
                <a:ext cx="540378" cy="1611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проблем і цілей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6" name="TextBox 17475">
                <a:extLst>
                  <a:ext uri="{FF2B5EF4-FFF2-40B4-BE49-F238E27FC236}">
                    <a16:creationId xmlns:a16="http://schemas.microsoft.com/office/drawing/2014/main" id="{2543D933-2F41-5E68-F78A-7CCCBEBC091D}"/>
                  </a:ext>
                </a:extLst>
              </p:cNvPr>
              <p:cNvSpPr txBox="1"/>
              <p:nvPr/>
            </p:nvSpPr>
            <p:spPr>
              <a:xfrm>
                <a:off x="7181331" y="527764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2.3</a:t>
                </a:r>
              </a:p>
            </p:txBody>
          </p:sp>
          <p:cxnSp>
            <p:nvCxnSpPr>
              <p:cNvPr id="17477" name="Пряма сполучна лінія 47">
                <a:extLst>
                  <a:ext uri="{FF2B5EF4-FFF2-40B4-BE49-F238E27FC236}">
                    <a16:creationId xmlns:a16="http://schemas.microsoft.com/office/drawing/2014/main" id="{05AB7093-39C8-2C28-9CC5-BE4B24AD34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6631"/>
                <a:ext cx="54037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5" name="Групувати 25">
              <a:extLst>
                <a:ext uri="{FF2B5EF4-FFF2-40B4-BE49-F238E27FC236}">
                  <a16:creationId xmlns:a16="http://schemas.microsoft.com/office/drawing/2014/main" id="{82607430-A979-5D96-3792-4740BA0CC43D}"/>
                </a:ext>
              </a:extLst>
            </p:cNvPr>
            <p:cNvGrpSpPr/>
            <p:nvPr/>
          </p:nvGrpSpPr>
          <p:grpSpPr>
            <a:xfrm>
              <a:off x="5483648" y="4831276"/>
              <a:ext cx="1012158" cy="262270"/>
              <a:chOff x="7065151" y="437045"/>
              <a:chExt cx="883251" cy="228868"/>
            </a:xfrm>
          </p:grpSpPr>
          <p:sp>
            <p:nvSpPr>
              <p:cNvPr id="17472" name="TextBox 17471">
                <a:extLst>
                  <a:ext uri="{FF2B5EF4-FFF2-40B4-BE49-F238E27FC236}">
                    <a16:creationId xmlns:a16="http://schemas.microsoft.com/office/drawing/2014/main" id="{BAA7B8C4-B69F-AF6B-EE29-926AB6DBC943}"/>
                  </a:ext>
                </a:extLst>
              </p:cNvPr>
              <p:cNvSpPr txBox="1"/>
              <p:nvPr/>
            </p:nvSpPr>
            <p:spPr>
              <a:xfrm>
                <a:off x="7352309" y="463818"/>
                <a:ext cx="596093" cy="16114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корінних причин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3" name="TextBox 17472">
                <a:extLst>
                  <a:ext uri="{FF2B5EF4-FFF2-40B4-BE49-F238E27FC236}">
                    <a16:creationId xmlns:a16="http://schemas.microsoft.com/office/drawing/2014/main" id="{EA7CAE55-4E6A-8A33-0ADF-96769E24AA0E}"/>
                  </a:ext>
                </a:extLst>
              </p:cNvPr>
              <p:cNvSpPr txBox="1"/>
              <p:nvPr/>
            </p:nvSpPr>
            <p:spPr>
              <a:xfrm>
                <a:off x="7065152" y="437045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3.1</a:t>
                </a:r>
              </a:p>
            </p:txBody>
          </p:sp>
          <p:cxnSp>
            <p:nvCxnSpPr>
              <p:cNvPr id="17474" name="Пряма сполучна лінія 44">
                <a:extLst>
                  <a:ext uri="{FF2B5EF4-FFF2-40B4-BE49-F238E27FC236}">
                    <a16:creationId xmlns:a16="http://schemas.microsoft.com/office/drawing/2014/main" id="{796DE82C-A69A-B0BA-A7CC-69D843093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5151" y="665913"/>
                <a:ext cx="76519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6" name="Групувати 26">
              <a:extLst>
                <a:ext uri="{FF2B5EF4-FFF2-40B4-BE49-F238E27FC236}">
                  <a16:creationId xmlns:a16="http://schemas.microsoft.com/office/drawing/2014/main" id="{2AB1166C-33FB-D280-5859-A9A11E8F6A46}"/>
                </a:ext>
              </a:extLst>
            </p:cNvPr>
            <p:cNvGrpSpPr/>
            <p:nvPr/>
          </p:nvGrpSpPr>
          <p:grpSpPr>
            <a:xfrm>
              <a:off x="5723519" y="5140969"/>
              <a:ext cx="1406596" cy="246221"/>
              <a:chOff x="7105410" y="411732"/>
              <a:chExt cx="1227454" cy="214863"/>
            </a:xfrm>
          </p:grpSpPr>
          <p:sp>
            <p:nvSpPr>
              <p:cNvPr id="17469" name="TextBox 17468">
                <a:extLst>
                  <a:ext uri="{FF2B5EF4-FFF2-40B4-BE49-F238E27FC236}">
                    <a16:creationId xmlns:a16="http://schemas.microsoft.com/office/drawing/2014/main" id="{2F3B6F1E-8A3D-00A6-C552-DD6A60097B3B}"/>
                  </a:ext>
                </a:extLst>
              </p:cNvPr>
              <p:cNvSpPr txBox="1"/>
              <p:nvPr/>
            </p:nvSpPr>
            <p:spPr>
              <a:xfrm>
                <a:off x="7415061" y="432328"/>
                <a:ext cx="917803" cy="1611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Виявлення позитивних і негативних </a:t>
                </a:r>
                <a:r>
                  <a:rPr lang="uk-UA" sz="6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факторів </a:t>
                </a:r>
                <a:r>
                  <a:rPr lang="uk-UA" sz="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впливу</a:t>
                </a:r>
                <a:endParaRPr lang="LID4096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0" name="TextBox 17469">
                <a:extLst>
                  <a:ext uri="{FF2B5EF4-FFF2-40B4-BE49-F238E27FC236}">
                    <a16:creationId xmlns:a16="http://schemas.microsoft.com/office/drawing/2014/main" id="{6926CBF4-288E-3098-AE31-6A2C37BD306D}"/>
                  </a:ext>
                </a:extLst>
              </p:cNvPr>
              <p:cNvSpPr txBox="1"/>
              <p:nvPr/>
            </p:nvSpPr>
            <p:spPr>
              <a:xfrm>
                <a:off x="7105410" y="411732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3.2</a:t>
                </a:r>
              </a:p>
            </p:txBody>
          </p:sp>
          <p:cxnSp>
            <p:nvCxnSpPr>
              <p:cNvPr id="17471" name="Пряма сполучна лінія 41">
                <a:extLst>
                  <a:ext uri="{FF2B5EF4-FFF2-40B4-BE49-F238E27FC236}">
                    <a16:creationId xmlns:a16="http://schemas.microsoft.com/office/drawing/2014/main" id="{3A6A9815-C99E-4052-7B6B-D423BE5494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5534" y="626595"/>
                <a:ext cx="117210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7" name="Групувати 27">
              <a:extLst>
                <a:ext uri="{FF2B5EF4-FFF2-40B4-BE49-F238E27FC236}">
                  <a16:creationId xmlns:a16="http://schemas.microsoft.com/office/drawing/2014/main" id="{9C8835D2-936A-7276-8EA0-9873DF9446CE}"/>
                </a:ext>
              </a:extLst>
            </p:cNvPr>
            <p:cNvGrpSpPr/>
            <p:nvPr/>
          </p:nvGrpSpPr>
          <p:grpSpPr>
            <a:xfrm>
              <a:off x="4237986" y="4491155"/>
              <a:ext cx="759797" cy="301550"/>
              <a:chOff x="7179753" y="464422"/>
              <a:chExt cx="663031" cy="263146"/>
            </a:xfrm>
          </p:grpSpPr>
          <p:sp>
            <p:nvSpPr>
              <p:cNvPr id="17466" name="TextBox 17465">
                <a:extLst>
                  <a:ext uri="{FF2B5EF4-FFF2-40B4-BE49-F238E27FC236}">
                    <a16:creationId xmlns:a16="http://schemas.microsoft.com/office/drawing/2014/main" id="{7C9025D3-9098-024C-FF8E-228CC39C2766}"/>
                  </a:ext>
                </a:extLst>
              </p:cNvPr>
              <p:cNvSpPr txBox="1"/>
              <p:nvPr/>
            </p:nvSpPr>
            <p:spPr>
              <a:xfrm>
                <a:off x="7429079" y="464422"/>
                <a:ext cx="413705" cy="2417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Аналіз зацікавлених сторін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7" name="TextBox 17466">
                <a:extLst>
                  <a:ext uri="{FF2B5EF4-FFF2-40B4-BE49-F238E27FC236}">
                    <a16:creationId xmlns:a16="http://schemas.microsoft.com/office/drawing/2014/main" id="{451CCD15-643D-3AB0-E95F-EFCBD6BE490A}"/>
                  </a:ext>
                </a:extLst>
              </p:cNvPr>
              <p:cNvSpPr txBox="1"/>
              <p:nvPr/>
            </p:nvSpPr>
            <p:spPr>
              <a:xfrm>
                <a:off x="7179753" y="498702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4.1</a:t>
                </a:r>
              </a:p>
            </p:txBody>
          </p:sp>
          <p:cxnSp>
            <p:nvCxnSpPr>
              <p:cNvPr id="17468" name="Пряма сполучна лінія 38">
                <a:extLst>
                  <a:ext uri="{FF2B5EF4-FFF2-40B4-BE49-F238E27FC236}">
                    <a16:creationId xmlns:a16="http://schemas.microsoft.com/office/drawing/2014/main" id="{01BBD08C-6E96-2C9A-C09B-F3FEF0EA8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9759" y="727568"/>
                <a:ext cx="5403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8" name="Групувати 28">
              <a:extLst>
                <a:ext uri="{FF2B5EF4-FFF2-40B4-BE49-F238E27FC236}">
                  <a16:creationId xmlns:a16="http://schemas.microsoft.com/office/drawing/2014/main" id="{805D4E21-1B5A-4225-49DF-323EE5729930}"/>
                </a:ext>
              </a:extLst>
            </p:cNvPr>
            <p:cNvGrpSpPr/>
            <p:nvPr/>
          </p:nvGrpSpPr>
          <p:grpSpPr>
            <a:xfrm>
              <a:off x="4378658" y="4848418"/>
              <a:ext cx="825323" cy="413646"/>
              <a:chOff x="7127127" y="497273"/>
              <a:chExt cx="720212" cy="360965"/>
            </a:xfrm>
          </p:grpSpPr>
          <p:sp>
            <p:nvSpPr>
              <p:cNvPr id="17463" name="TextBox 17462">
                <a:extLst>
                  <a:ext uri="{FF2B5EF4-FFF2-40B4-BE49-F238E27FC236}">
                    <a16:creationId xmlns:a16="http://schemas.microsoft.com/office/drawing/2014/main" id="{38C88F3F-D40C-9B20-036A-4BEEB7CA8D8D}"/>
                  </a:ext>
                </a:extLst>
              </p:cNvPr>
              <p:cNvSpPr txBox="1"/>
              <p:nvPr/>
            </p:nvSpPr>
            <p:spPr>
              <a:xfrm>
                <a:off x="7403623" y="497273"/>
                <a:ext cx="443716" cy="32229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зацікавлених сторін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4" name="TextBox 17463">
                <a:extLst>
                  <a:ext uri="{FF2B5EF4-FFF2-40B4-BE49-F238E27FC236}">
                    <a16:creationId xmlns:a16="http://schemas.microsoft.com/office/drawing/2014/main" id="{3E3612C1-D796-C01A-0DB6-544A98C8E5E7}"/>
                  </a:ext>
                </a:extLst>
              </p:cNvPr>
              <p:cNvSpPr txBox="1"/>
              <p:nvPr/>
            </p:nvSpPr>
            <p:spPr>
              <a:xfrm>
                <a:off x="7127127" y="585385"/>
                <a:ext cx="316136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4.2</a:t>
                </a:r>
              </a:p>
            </p:txBody>
          </p:sp>
          <p:cxnSp>
            <p:nvCxnSpPr>
              <p:cNvPr id="17465" name="Пряма сполучна лінія 35">
                <a:extLst>
                  <a:ext uri="{FF2B5EF4-FFF2-40B4-BE49-F238E27FC236}">
                    <a16:creationId xmlns:a16="http://schemas.microsoft.com/office/drawing/2014/main" id="{067CC87B-33E8-1574-45AE-38C6963143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8662" y="858238"/>
                <a:ext cx="5403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9" name="Групувати 29">
              <a:extLst>
                <a:ext uri="{FF2B5EF4-FFF2-40B4-BE49-F238E27FC236}">
                  <a16:creationId xmlns:a16="http://schemas.microsoft.com/office/drawing/2014/main" id="{8F892417-D575-682B-32EB-6F1357E98494}"/>
                </a:ext>
              </a:extLst>
            </p:cNvPr>
            <p:cNvGrpSpPr/>
            <p:nvPr/>
          </p:nvGrpSpPr>
          <p:grpSpPr>
            <a:xfrm>
              <a:off x="4658295" y="5334718"/>
              <a:ext cx="879545" cy="323481"/>
              <a:chOff x="7195761" y="642726"/>
              <a:chExt cx="767528" cy="282282"/>
            </a:xfrm>
          </p:grpSpPr>
          <p:sp>
            <p:nvSpPr>
              <p:cNvPr id="17460" name="TextBox 17459">
                <a:extLst>
                  <a:ext uri="{FF2B5EF4-FFF2-40B4-BE49-F238E27FC236}">
                    <a16:creationId xmlns:a16="http://schemas.microsoft.com/office/drawing/2014/main" id="{F4EAF94E-C3E0-5AB4-B244-51022AD9B44D}"/>
                  </a:ext>
                </a:extLst>
              </p:cNvPr>
              <p:cNvSpPr txBox="1"/>
              <p:nvPr/>
            </p:nvSpPr>
            <p:spPr>
              <a:xfrm>
                <a:off x="7492013" y="642726"/>
                <a:ext cx="471276" cy="2417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600" dirty="0"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зацікавлених сторін</a:t>
                </a:r>
                <a:endParaRPr lang="LID4096" sz="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1" name="TextBox 17460">
                <a:extLst>
                  <a:ext uri="{FF2B5EF4-FFF2-40B4-BE49-F238E27FC236}">
                    <a16:creationId xmlns:a16="http://schemas.microsoft.com/office/drawing/2014/main" id="{D7A94B89-998A-A90E-CC6C-8A7209567A8B}"/>
                  </a:ext>
                </a:extLst>
              </p:cNvPr>
              <p:cNvSpPr txBox="1"/>
              <p:nvPr/>
            </p:nvSpPr>
            <p:spPr>
              <a:xfrm>
                <a:off x="7195761" y="643678"/>
                <a:ext cx="347894" cy="21486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4.3</a:t>
                </a:r>
              </a:p>
            </p:txBody>
          </p:sp>
          <p:cxnSp>
            <p:nvCxnSpPr>
              <p:cNvPr id="17462" name="Пряма сполучна лінія 32">
                <a:extLst>
                  <a:ext uri="{FF2B5EF4-FFF2-40B4-BE49-F238E27FC236}">
                    <a16:creationId xmlns:a16="http://schemas.microsoft.com/office/drawing/2014/main" id="{1FEABFB1-4438-A6EC-FD35-16E673B0FC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732" y="925008"/>
                <a:ext cx="66019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783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  <p:graphicFrame>
        <p:nvGraphicFramePr>
          <p:cNvPr id="17437" name="Таблиця 17482">
            <a:extLst>
              <a:ext uri="{FF2B5EF4-FFF2-40B4-BE49-F238E27FC236}">
                <a16:creationId xmlns:a16="http://schemas.microsoft.com/office/drawing/2014/main" id="{A7E494C7-E4CD-2B92-D1FF-0E302D5A4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8713447"/>
              </p:ext>
            </p:extLst>
          </p:nvPr>
        </p:nvGraphicFramePr>
        <p:xfrm>
          <a:off x="453361" y="1860045"/>
          <a:ext cx="11248101" cy="482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3432">
                  <a:extLst>
                    <a:ext uri="{9D8B030D-6E8A-4147-A177-3AD203B41FA5}">
                      <a16:colId xmlns:a16="http://schemas.microsoft.com/office/drawing/2014/main" val="4075156570"/>
                    </a:ext>
                  </a:extLst>
                </a:gridCol>
                <a:gridCol w="2959509">
                  <a:extLst>
                    <a:ext uri="{9D8B030D-6E8A-4147-A177-3AD203B41FA5}">
                      <a16:colId xmlns:a16="http://schemas.microsoft.com/office/drawing/2014/main" val="1100703563"/>
                    </a:ext>
                  </a:extLst>
                </a:gridCol>
                <a:gridCol w="6145160">
                  <a:extLst>
                    <a:ext uri="{9D8B030D-6E8A-4147-A177-3AD203B41FA5}">
                      <a16:colId xmlns:a16="http://schemas.microsoft.com/office/drawing/2014/main" val="202587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0"/>
                      <a:endParaRPr lang="LID4096" sz="14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>
                          <a:solidFill>
                            <a:schemeClr val="bg1"/>
                          </a:solidFill>
                        </a:rPr>
                        <a:t>Традиційна модель правозастосування</a:t>
                      </a:r>
                      <a:endParaRPr lang="LID4096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>
                          <a:solidFill>
                            <a:schemeClr val="bg1"/>
                          </a:solidFill>
                        </a:rPr>
                        <a:t>Стратегічна модель додержання законодавства</a:t>
                      </a:r>
                      <a:endParaRPr lang="LID4096" sz="1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5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Мета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Правозастосування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Правозастосування і забезпечення додержання законодавства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Підхід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Реагування (часто у відповідь на скарги) і планові перевірки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Випереджувальний, адресний (за ініціативою інспекції праці), нестандартний на основі діагностики причин недодержання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72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Заходи втручання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Правозастосування</a:t>
                      </a:r>
                    </a:p>
                    <a:p>
                      <a:pPr rtl="0"/>
                      <a:r>
                        <a:rPr lang="uk-UA" sz="1400" dirty="0"/>
                        <a:t>Просвіта</a:t>
                      </a:r>
                    </a:p>
                    <a:p>
                      <a:pPr rtl="0"/>
                      <a:r>
                        <a:rPr lang="uk-UA" sz="1400" dirty="0"/>
                        <a:t>Комунікація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Правозастосування</a:t>
                      </a:r>
                    </a:p>
                    <a:p>
                      <a:pPr rtl="0"/>
                      <a:r>
                        <a:rPr lang="uk-UA" sz="1400" dirty="0"/>
                        <a:t>Просвіта</a:t>
                      </a:r>
                    </a:p>
                    <a:p>
                      <a:pPr rtl="0"/>
                      <a:r>
                        <a:rPr lang="uk-UA" sz="1400" dirty="0"/>
                        <a:t>Комунікація</a:t>
                      </a:r>
                      <a:endParaRPr lang="LID4096" sz="1400" dirty="0"/>
                    </a:p>
                    <a:p>
                      <a:pPr rtl="0"/>
                      <a:r>
                        <a:rPr lang="uk-UA" sz="1400" dirty="0"/>
                        <a:t>Заходи політичного характеру</a:t>
                      </a:r>
                      <a:endParaRPr lang="en-US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Заходи системного характеру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86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Зацікавлені сторони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Працівники та їхні організації</a:t>
                      </a:r>
                    </a:p>
                    <a:p>
                      <a:pPr rtl="0"/>
                      <a:r>
                        <a:rPr lang="uk-UA" sz="1400" dirty="0"/>
                        <a:t>Роботодавці та їхні організації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Працівники та їхні організації</a:t>
                      </a:r>
                    </a:p>
                    <a:p>
                      <a:pPr rtl="0"/>
                      <a:r>
                        <a:rPr lang="uk-UA" sz="1400" dirty="0"/>
                        <a:t>Роботодавці та їхні організації</a:t>
                      </a:r>
                    </a:p>
                    <a:p>
                      <a:pPr rtl="0"/>
                      <a:r>
                        <a:rPr lang="uk-UA" sz="1400" dirty="0"/>
                        <a:t>Державні органи</a:t>
                      </a:r>
                    </a:p>
                    <a:p>
                      <a:pPr rtl="0"/>
                      <a:r>
                        <a:rPr lang="uk-UA" sz="1400" dirty="0"/>
                        <a:t>Неурядові організації</a:t>
                      </a:r>
                    </a:p>
                    <a:p>
                      <a:pPr rtl="0"/>
                      <a:r>
                        <a:rPr lang="uk-UA" sz="1400" dirty="0"/>
                        <a:t>Засоби масової інформації</a:t>
                      </a:r>
                    </a:p>
                    <a:p>
                      <a:pPr rtl="0"/>
                      <a:r>
                        <a:rPr lang="uk-UA" sz="1400" dirty="0"/>
                        <a:t>Інші сторони (всі, хто може впливати на додержання законодавства)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61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Виконавці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Інспекції праці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Інспекції праці і зацікавлені сторони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1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/>
                      <a:r>
                        <a:rPr lang="uk-UA" sz="1400" b="1" dirty="0"/>
                        <a:t>Показники результативності</a:t>
                      </a:r>
                      <a:endParaRPr lang="LID4096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Ефективне і дієве правозастосування</a:t>
                      </a:r>
                      <a:endParaRPr lang="LID4096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Ефективне і дієве правозастосування та стабільне </a:t>
                      </a:r>
                      <a:r>
                        <a:rPr lang="uk-UA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додержання законодавства</a:t>
                      </a:r>
                      <a:endParaRPr lang="LID4096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27382"/>
                  </a:ext>
                </a:extLst>
              </a:tr>
            </a:tbl>
          </a:graphicData>
        </a:graphic>
      </p:graphicFrame>
      <p:sp>
        <p:nvSpPr>
          <p:cNvPr id="17440" name="Rectangle 2">
            <a:extLst>
              <a:ext uri="{FF2B5EF4-FFF2-40B4-BE49-F238E27FC236}">
                <a16:creationId xmlns:a16="http://schemas.microsoft.com/office/drawing/2014/main" id="{BCA09140-21A0-B221-1F28-FFFB785501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988"/>
            <a:ext cx="11210925" cy="71913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5654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9336FF9-B613-DA4C-9C9B-4FDEA65182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38387" y="4699296"/>
            <a:ext cx="5663075" cy="1957143"/>
          </a:xfrm>
        </p:spPr>
        <p:txBody>
          <a:bodyPr/>
          <a:lstStyle/>
          <a:p>
            <a:pPr lvl="1">
              <a:buClr>
                <a:schemeClr val="accent2"/>
              </a:buClr>
              <a:buSzPct val="70000"/>
            </a:pPr>
            <a:r>
              <a:rPr lang="uk-UA" sz="14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Стратегічна модель додержання законодавства орієнтована на ситуації, які не обов’язково вимагають примусового виконання чи санкцій. Проте не всі роботодавці прагнуть додержуватися норм виключно на підставі прямого аналізу витрат і вигід, який дозволяє зіставити вартість додержання з вартістю недодержання (високою ймовірністю того, що порушення буде виявлено та/або вірогідністю великих штрафів). Інспекторам праці доводиться мати справу з багатьма різними моделями поведінки</a:t>
            </a:r>
            <a:endParaRPr lang="en-GB" altLang="en-US" sz="1400" dirty="0"/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30793" y="1966452"/>
            <a:ext cx="4888459" cy="13175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dirty="0"/>
              <a:t>Стратегічне планування діяльності із забезпечення </a:t>
            </a:r>
            <a:r>
              <a:rPr lang="uk-UA" altLang="zh-CN"/>
              <a:t>додержання законодавства</a:t>
            </a:r>
            <a:endParaRPr lang="en-US" altLang="zh-CN" dirty="0"/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4F43A98F-EBAF-B248-B889-9BC4C2AD5E26}"/>
              </a:ext>
            </a:extLst>
          </p:cNvPr>
          <p:cNvSpPr txBox="1"/>
          <p:nvPr/>
        </p:nvSpPr>
        <p:spPr>
          <a:xfrm>
            <a:off x="5966075" y="2048617"/>
            <a:ext cx="523189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uk-UA" sz="1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Основні компоненти стратегічного планування діяльності із забезпечення додержання законодавства</a:t>
            </a:r>
            <a:endParaRPr lang="fr-FR" sz="1600" b="1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Вивчення служби інспекції праці</a:t>
            </a:r>
            <a:endParaRPr lang="en-GB" sz="1600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Вивчення проблем і цілей</a:t>
            </a:r>
            <a:endParaRPr lang="fr-FR" sz="1600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Вивчення впливу</a:t>
            </a:r>
            <a:endParaRPr lang="fr-FR" sz="1600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Вивчення зацікавлених сторін</a:t>
            </a:r>
            <a:endParaRPr lang="fr-FR" sz="1600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Вивчення заходів втручання</a:t>
            </a:r>
            <a:endParaRPr lang="fr-FR" sz="1600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600" dirty="0"/>
              <a:t>Практична реалізація стратегічного плану</a:t>
            </a:r>
            <a:endParaRPr lang="fr-FR" sz="16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54D63CC-FA4C-D6B2-B780-9DBB6D4BD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988"/>
            <a:ext cx="11210925" cy="719137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grpSp>
        <p:nvGrpSpPr>
          <p:cNvPr id="3" name="Групувати 2">
            <a:extLst>
              <a:ext uri="{FF2B5EF4-FFF2-40B4-BE49-F238E27FC236}">
                <a16:creationId xmlns:a16="http://schemas.microsoft.com/office/drawing/2014/main" id="{2C7F04AB-53CB-5233-348D-8EEBA48DE334}"/>
              </a:ext>
            </a:extLst>
          </p:cNvPr>
          <p:cNvGrpSpPr/>
          <p:nvPr/>
        </p:nvGrpSpPr>
        <p:grpSpPr>
          <a:xfrm>
            <a:off x="430793" y="2958556"/>
            <a:ext cx="5087850" cy="3481480"/>
            <a:chOff x="2267455" y="1416989"/>
            <a:chExt cx="6790357" cy="4646461"/>
          </a:xfrm>
        </p:grpSpPr>
        <p:grpSp>
          <p:nvGrpSpPr>
            <p:cNvPr id="4" name="Групувати 6">
              <a:extLst>
                <a:ext uri="{FF2B5EF4-FFF2-40B4-BE49-F238E27FC236}">
                  <a16:creationId xmlns:a16="http://schemas.microsoft.com/office/drawing/2014/main" id="{4A03F338-D7FF-3D17-9407-641742CD6A22}"/>
                </a:ext>
              </a:extLst>
            </p:cNvPr>
            <p:cNvGrpSpPr/>
            <p:nvPr/>
          </p:nvGrpSpPr>
          <p:grpSpPr>
            <a:xfrm>
              <a:off x="3517877" y="1667950"/>
              <a:ext cx="4333318" cy="4333317"/>
              <a:chOff x="4205286" y="2231707"/>
              <a:chExt cx="3781425" cy="3781424"/>
            </a:xfrm>
          </p:grpSpPr>
          <p:sp>
            <p:nvSpPr>
              <p:cNvPr id="17509" name="Полілінія: фігура 17424">
                <a:extLst>
                  <a:ext uri="{FF2B5EF4-FFF2-40B4-BE49-F238E27FC236}">
                    <a16:creationId xmlns:a16="http://schemas.microsoft.com/office/drawing/2014/main" id="{F7646D2F-C3CD-0653-3C16-1A5958ABA6AD}"/>
                  </a:ext>
                </a:extLst>
              </p:cNvPr>
              <p:cNvSpPr/>
              <p:nvPr/>
            </p:nvSpPr>
            <p:spPr>
              <a:xfrm>
                <a:off x="4205286" y="3301840"/>
                <a:ext cx="1377505" cy="1854136"/>
              </a:xfrm>
              <a:custGeom>
                <a:avLst/>
                <a:gdLst>
                  <a:gd name="connsiteX0" fmla="*/ 186881 w 1377505"/>
                  <a:gd name="connsiteY0" fmla="*/ 0 h 1854136"/>
                  <a:gd name="connsiteX1" fmla="*/ 0 w 1377505"/>
                  <a:gd name="connsiteY1" fmla="*/ 820579 h 1854136"/>
                  <a:gd name="connsiteX2" fmla="*/ 307372 w 1377505"/>
                  <a:gd name="connsiteY2" fmla="*/ 1854137 h 1854136"/>
                  <a:gd name="connsiteX3" fmla="*/ 1377506 w 1377505"/>
                  <a:gd name="connsiteY3" fmla="*/ 572 h 1854136"/>
                  <a:gd name="connsiteX4" fmla="*/ 186785 w 1377505"/>
                  <a:gd name="connsiteY4" fmla="*/ 0 h 18541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77505" h="1854136">
                    <a:moveTo>
                      <a:pt x="186881" y="0"/>
                    </a:moveTo>
                    <a:cubicBezTo>
                      <a:pt x="67151" y="248222"/>
                      <a:pt x="0" y="526542"/>
                      <a:pt x="0" y="820579"/>
                    </a:cubicBezTo>
                    <a:cubicBezTo>
                      <a:pt x="0" y="1202055"/>
                      <a:pt x="113062" y="1557052"/>
                      <a:pt x="307372" y="1854137"/>
                    </a:cubicBezTo>
                    <a:lnTo>
                      <a:pt x="1377506" y="572"/>
                    </a:lnTo>
                    <a:lnTo>
                      <a:pt x="186785" y="0"/>
                    </a:lnTo>
                    <a:close/>
                  </a:path>
                </a:pathLst>
              </a:custGeom>
              <a:solidFill>
                <a:srgbClr val="8CE1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0" name="Полілінія: фігура 17425">
                <a:extLst>
                  <a:ext uri="{FF2B5EF4-FFF2-40B4-BE49-F238E27FC236}">
                    <a16:creationId xmlns:a16="http://schemas.microsoft.com/office/drawing/2014/main" id="{AB66CE88-9233-5B3B-FDCC-DFCF27124433}"/>
                  </a:ext>
                </a:extLst>
              </p:cNvPr>
              <p:cNvSpPr/>
              <p:nvPr/>
            </p:nvSpPr>
            <p:spPr>
              <a:xfrm>
                <a:off x="4417789" y="2236374"/>
                <a:ext cx="2130647" cy="1014507"/>
              </a:xfrm>
              <a:custGeom>
                <a:avLst/>
                <a:gdLst>
                  <a:gd name="connsiteX0" fmla="*/ 1545622 w 2130647"/>
                  <a:gd name="connsiteY0" fmla="*/ 0 h 1014507"/>
                  <a:gd name="connsiteX1" fmla="*/ 0 w 2130647"/>
                  <a:gd name="connsiteY1" fmla="*/ 1014508 h 1014507"/>
                  <a:gd name="connsiteX2" fmla="*/ 2130647 w 2130647"/>
                  <a:gd name="connsiteY2" fmla="*/ 1014508 h 1014507"/>
                  <a:gd name="connsiteX3" fmla="*/ 1545622 w 2130647"/>
                  <a:gd name="connsiteY3" fmla="*/ 0 h 1014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30647" h="1014507">
                    <a:moveTo>
                      <a:pt x="1545622" y="0"/>
                    </a:moveTo>
                    <a:cubicBezTo>
                      <a:pt x="872204" y="46673"/>
                      <a:pt x="295942" y="445961"/>
                      <a:pt x="0" y="1014508"/>
                    </a:cubicBezTo>
                    <a:lnTo>
                      <a:pt x="2130647" y="1014508"/>
                    </a:lnTo>
                    <a:lnTo>
                      <a:pt x="1545622" y="0"/>
                    </a:lnTo>
                    <a:close/>
                  </a:path>
                </a:pathLst>
              </a:custGeom>
              <a:solidFill>
                <a:srgbClr val="1E2D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1" name="Полілінія: фігура 17426">
                <a:extLst>
                  <a:ext uri="{FF2B5EF4-FFF2-40B4-BE49-F238E27FC236}">
                    <a16:creationId xmlns:a16="http://schemas.microsoft.com/office/drawing/2014/main" id="{414EC404-DC3D-5BDB-50DC-1E39A783CD30}"/>
                  </a:ext>
                </a:extLst>
              </p:cNvPr>
              <p:cNvSpPr/>
              <p:nvPr/>
            </p:nvSpPr>
            <p:spPr>
              <a:xfrm>
                <a:off x="6020466" y="2231707"/>
                <a:ext cx="1636680" cy="1829657"/>
              </a:xfrm>
              <a:custGeom>
                <a:avLst/>
                <a:gdLst>
                  <a:gd name="connsiteX0" fmla="*/ 1636681 w 1636680"/>
                  <a:gd name="connsiteY0" fmla="*/ 824008 h 1829657"/>
                  <a:gd name="connsiteX1" fmla="*/ 75533 w 1636680"/>
                  <a:gd name="connsiteY1" fmla="*/ 0 h 1829657"/>
                  <a:gd name="connsiteX2" fmla="*/ 0 w 1636680"/>
                  <a:gd name="connsiteY2" fmla="*/ 1619 h 1829657"/>
                  <a:gd name="connsiteX3" fmla="*/ 1055370 w 1636680"/>
                  <a:gd name="connsiteY3" fmla="*/ 1829657 h 1829657"/>
                  <a:gd name="connsiteX4" fmla="*/ 1636681 w 1636680"/>
                  <a:gd name="connsiteY4" fmla="*/ 824008 h 1829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6680" h="1829657">
                    <a:moveTo>
                      <a:pt x="1636681" y="824008"/>
                    </a:moveTo>
                    <a:cubicBezTo>
                      <a:pt x="1296067" y="326517"/>
                      <a:pt x="723995" y="0"/>
                      <a:pt x="75533" y="0"/>
                    </a:cubicBezTo>
                    <a:cubicBezTo>
                      <a:pt x="50197" y="0"/>
                      <a:pt x="25051" y="667"/>
                      <a:pt x="0" y="1619"/>
                    </a:cubicBezTo>
                    <a:lnTo>
                      <a:pt x="1055370" y="1829657"/>
                    </a:lnTo>
                    <a:lnTo>
                      <a:pt x="1636681" y="824008"/>
                    </a:lnTo>
                    <a:close/>
                  </a:path>
                </a:pathLst>
              </a:custGeom>
              <a:solidFill>
                <a:srgbClr val="230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2" name="Полілінія: фігура 17427">
                <a:extLst>
                  <a:ext uri="{FF2B5EF4-FFF2-40B4-BE49-F238E27FC236}">
                    <a16:creationId xmlns:a16="http://schemas.microsoft.com/office/drawing/2014/main" id="{CED4F284-B96F-CEE4-7B12-38A58437E5E5}"/>
                  </a:ext>
                </a:extLst>
              </p:cNvPr>
              <p:cNvSpPr/>
              <p:nvPr/>
            </p:nvSpPr>
            <p:spPr>
              <a:xfrm>
                <a:off x="4544376" y="4164424"/>
                <a:ext cx="1665636" cy="1848707"/>
              </a:xfrm>
              <a:custGeom>
                <a:avLst/>
                <a:gdLst>
                  <a:gd name="connsiteX0" fmla="*/ 0 w 1665636"/>
                  <a:gd name="connsiteY0" fmla="*/ 1038511 h 1848707"/>
                  <a:gd name="connsiteX1" fmla="*/ 1551623 w 1665636"/>
                  <a:gd name="connsiteY1" fmla="*/ 1848707 h 1848707"/>
                  <a:gd name="connsiteX2" fmla="*/ 1665637 w 1665636"/>
                  <a:gd name="connsiteY2" fmla="*/ 1845183 h 1848707"/>
                  <a:gd name="connsiteX3" fmla="*/ 600266 w 1665636"/>
                  <a:gd name="connsiteY3" fmla="*/ 0 h 1848707"/>
                  <a:gd name="connsiteX4" fmla="*/ 0 w 1665636"/>
                  <a:gd name="connsiteY4" fmla="*/ 1038511 h 1848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5636" h="1848707">
                    <a:moveTo>
                      <a:pt x="0" y="1038511"/>
                    </a:moveTo>
                    <a:cubicBezTo>
                      <a:pt x="341662" y="1528191"/>
                      <a:pt x="909161" y="1848707"/>
                      <a:pt x="1551623" y="1848707"/>
                    </a:cubicBezTo>
                    <a:cubicBezTo>
                      <a:pt x="1589913" y="1848707"/>
                      <a:pt x="1627918" y="1847469"/>
                      <a:pt x="1665637" y="1845183"/>
                    </a:cubicBezTo>
                    <a:lnTo>
                      <a:pt x="600266" y="0"/>
                    </a:lnTo>
                    <a:lnTo>
                      <a:pt x="0" y="1038511"/>
                    </a:lnTo>
                    <a:close/>
                  </a:path>
                </a:pathLst>
              </a:custGeom>
              <a:solidFill>
                <a:srgbClr val="FFC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3" name="Полілінія: фігура 17428">
                <a:extLst>
                  <a:ext uri="{FF2B5EF4-FFF2-40B4-BE49-F238E27FC236}">
                    <a16:creationId xmlns:a16="http://schemas.microsoft.com/office/drawing/2014/main" id="{18970231-5455-5E2F-9DF8-D39C4B63292C}"/>
                  </a:ext>
                </a:extLst>
              </p:cNvPr>
              <p:cNvSpPr/>
              <p:nvPr/>
            </p:nvSpPr>
            <p:spPr>
              <a:xfrm>
                <a:off x="6637781" y="3103054"/>
                <a:ext cx="1348930" cy="1820894"/>
              </a:xfrm>
              <a:custGeom>
                <a:avLst/>
                <a:gdLst>
                  <a:gd name="connsiteX0" fmla="*/ 1171004 w 1348930"/>
                  <a:gd name="connsiteY0" fmla="*/ 1820894 h 1820894"/>
                  <a:gd name="connsiteX1" fmla="*/ 1348931 w 1348930"/>
                  <a:gd name="connsiteY1" fmla="*/ 1019365 h 1820894"/>
                  <a:gd name="connsiteX2" fmla="*/ 1050893 w 1348930"/>
                  <a:gd name="connsiteY2" fmla="*/ 0 h 1820894"/>
                  <a:gd name="connsiteX3" fmla="*/ 0 w 1348930"/>
                  <a:gd name="connsiteY3" fmla="*/ 1820227 h 1820894"/>
                  <a:gd name="connsiteX4" fmla="*/ 1171004 w 1348930"/>
                  <a:gd name="connsiteY4" fmla="*/ 1820799 h 1820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930" h="1820894">
                    <a:moveTo>
                      <a:pt x="1171004" y="1820894"/>
                    </a:moveTo>
                    <a:cubicBezTo>
                      <a:pt x="1285113" y="1577531"/>
                      <a:pt x="1348931" y="1305973"/>
                      <a:pt x="1348931" y="1019365"/>
                    </a:cubicBezTo>
                    <a:cubicBezTo>
                      <a:pt x="1348931" y="643985"/>
                      <a:pt x="1239488" y="294132"/>
                      <a:pt x="1050893" y="0"/>
                    </a:cubicBezTo>
                    <a:lnTo>
                      <a:pt x="0" y="1820227"/>
                    </a:lnTo>
                    <a:lnTo>
                      <a:pt x="1171004" y="1820799"/>
                    </a:lnTo>
                    <a:close/>
                  </a:path>
                </a:pathLst>
              </a:custGeom>
              <a:solidFill>
                <a:srgbClr val="960A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4" name="Полілінія: фігура 17429">
                <a:extLst>
                  <a:ext uri="{FF2B5EF4-FFF2-40B4-BE49-F238E27FC236}">
                    <a16:creationId xmlns:a16="http://schemas.microsoft.com/office/drawing/2014/main" id="{F31171D0-3C8E-9844-B6AC-57464EB33BCF}"/>
                  </a:ext>
                </a:extLst>
              </p:cNvPr>
              <p:cNvSpPr/>
              <p:nvPr/>
            </p:nvSpPr>
            <p:spPr>
              <a:xfrm>
                <a:off x="5672137" y="4974907"/>
                <a:ext cx="2111787" cy="1030509"/>
              </a:xfrm>
              <a:custGeom>
                <a:avLst/>
                <a:gdLst>
                  <a:gd name="connsiteX0" fmla="*/ 594265 w 2111787"/>
                  <a:gd name="connsiteY0" fmla="*/ 1030510 h 1030509"/>
                  <a:gd name="connsiteX1" fmla="*/ 2111788 w 2111787"/>
                  <a:gd name="connsiteY1" fmla="*/ 0 h 1030509"/>
                  <a:gd name="connsiteX2" fmla="*/ 0 w 2111787"/>
                  <a:gd name="connsiteY2" fmla="*/ 0 h 1030509"/>
                  <a:gd name="connsiteX3" fmla="*/ 594265 w 2111787"/>
                  <a:gd name="connsiteY3" fmla="*/ 1030510 h 1030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1787" h="1030509">
                    <a:moveTo>
                      <a:pt x="594265" y="1030510"/>
                    </a:moveTo>
                    <a:cubicBezTo>
                      <a:pt x="1258824" y="971169"/>
                      <a:pt x="1824419" y="567976"/>
                      <a:pt x="2111788" y="0"/>
                    </a:cubicBezTo>
                    <a:lnTo>
                      <a:pt x="0" y="0"/>
                    </a:lnTo>
                    <a:lnTo>
                      <a:pt x="594265" y="1030510"/>
                    </a:lnTo>
                    <a:close/>
                  </a:path>
                </a:pathLst>
              </a:custGeom>
              <a:solidFill>
                <a:srgbClr val="FA3C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5" name="Полілінія: фігура 17430">
                <a:extLst>
                  <a:ext uri="{FF2B5EF4-FFF2-40B4-BE49-F238E27FC236}">
                    <a16:creationId xmlns:a16="http://schemas.microsoft.com/office/drawing/2014/main" id="{E0A7D98A-3C76-4197-B55F-216960079ED0}"/>
                  </a:ext>
                </a:extLst>
              </p:cNvPr>
              <p:cNvSpPr/>
              <p:nvPr/>
            </p:nvSpPr>
            <p:spPr>
              <a:xfrm>
                <a:off x="5672705" y="4705411"/>
                <a:ext cx="246908" cy="339790"/>
              </a:xfrm>
              <a:custGeom>
                <a:avLst/>
                <a:gdLst>
                  <a:gd name="connsiteX0" fmla="*/ 246606 w 246908"/>
                  <a:gd name="connsiteY0" fmla="*/ 218346 h 339790"/>
                  <a:gd name="connsiteX1" fmla="*/ 194694 w 246908"/>
                  <a:gd name="connsiteY1" fmla="*/ 7463 h 339790"/>
                  <a:gd name="connsiteX2" fmla="*/ 179359 w 246908"/>
                  <a:gd name="connsiteY2" fmla="*/ 1938 h 339790"/>
                  <a:gd name="connsiteX3" fmla="*/ 4004 w 246908"/>
                  <a:gd name="connsiteY3" fmla="*/ 130145 h 339790"/>
                  <a:gd name="connsiteX4" fmla="*/ 6480 w 246908"/>
                  <a:gd name="connsiteY4" fmla="*/ 147290 h 339790"/>
                  <a:gd name="connsiteX5" fmla="*/ 59535 w 246908"/>
                  <a:gd name="connsiteY5" fmla="*/ 166626 h 339790"/>
                  <a:gd name="connsiteX6" fmla="*/ 21530 w 246908"/>
                  <a:gd name="connsiteY6" fmla="*/ 303214 h 339790"/>
                  <a:gd name="connsiteX7" fmla="*/ 122114 w 246908"/>
                  <a:gd name="connsiteY7" fmla="*/ 339790 h 339790"/>
                  <a:gd name="connsiteX8" fmla="*/ 180693 w 246908"/>
                  <a:gd name="connsiteY8" fmla="*/ 210726 h 339790"/>
                  <a:gd name="connsiteX9" fmla="*/ 233747 w 246908"/>
                  <a:gd name="connsiteY9" fmla="*/ 230062 h 339790"/>
                  <a:gd name="connsiteX10" fmla="*/ 246606 w 246908"/>
                  <a:gd name="connsiteY10" fmla="*/ 218537 h 339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908" h="339790">
                    <a:moveTo>
                      <a:pt x="246606" y="218346"/>
                    </a:moveTo>
                    <a:lnTo>
                      <a:pt x="194694" y="7463"/>
                    </a:lnTo>
                    <a:cubicBezTo>
                      <a:pt x="193075" y="700"/>
                      <a:pt x="185074" y="-2253"/>
                      <a:pt x="179359" y="1938"/>
                    </a:cubicBezTo>
                    <a:lnTo>
                      <a:pt x="4004" y="130145"/>
                    </a:lnTo>
                    <a:cubicBezTo>
                      <a:pt x="-2283" y="134812"/>
                      <a:pt x="-949" y="144528"/>
                      <a:pt x="6480" y="147290"/>
                    </a:cubicBezTo>
                    <a:lnTo>
                      <a:pt x="59535" y="166626"/>
                    </a:lnTo>
                    <a:lnTo>
                      <a:pt x="21530" y="303214"/>
                    </a:lnTo>
                    <a:lnTo>
                      <a:pt x="122114" y="339790"/>
                    </a:lnTo>
                    <a:lnTo>
                      <a:pt x="180693" y="210726"/>
                    </a:lnTo>
                    <a:lnTo>
                      <a:pt x="233747" y="230062"/>
                    </a:lnTo>
                    <a:cubicBezTo>
                      <a:pt x="241081" y="232729"/>
                      <a:pt x="248511" y="226157"/>
                      <a:pt x="246606" y="218537"/>
                    </a:cubicBezTo>
                    <a:close/>
                  </a:path>
                </a:pathLst>
              </a:custGeom>
              <a:solidFill>
                <a:srgbClr val="FA3C4B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6" name="Полілінія: фігура 17431">
                <a:extLst>
                  <a:ext uri="{FF2B5EF4-FFF2-40B4-BE49-F238E27FC236}">
                    <a16:creationId xmlns:a16="http://schemas.microsoft.com/office/drawing/2014/main" id="{5A5FB3E9-170D-2F62-ECA9-418973E08D47}"/>
                  </a:ext>
                </a:extLst>
              </p:cNvPr>
              <p:cNvSpPr/>
              <p:nvPr/>
            </p:nvSpPr>
            <p:spPr>
              <a:xfrm>
                <a:off x="6287721" y="3158203"/>
                <a:ext cx="246908" cy="339789"/>
              </a:xfrm>
              <a:custGeom>
                <a:avLst/>
                <a:gdLst>
                  <a:gd name="connsiteX0" fmla="*/ 302 w 246908"/>
                  <a:gd name="connsiteY0" fmla="*/ 121444 h 339789"/>
                  <a:gd name="connsiteX1" fmla="*/ 52214 w 246908"/>
                  <a:gd name="connsiteY1" fmla="*/ 332327 h 339789"/>
                  <a:gd name="connsiteX2" fmla="*/ 67549 w 246908"/>
                  <a:gd name="connsiteY2" fmla="*/ 337852 h 339789"/>
                  <a:gd name="connsiteX3" fmla="*/ 242904 w 246908"/>
                  <a:gd name="connsiteY3" fmla="*/ 209645 h 339789"/>
                  <a:gd name="connsiteX4" fmla="*/ 240428 w 246908"/>
                  <a:gd name="connsiteY4" fmla="*/ 192500 h 339789"/>
                  <a:gd name="connsiteX5" fmla="*/ 187373 w 246908"/>
                  <a:gd name="connsiteY5" fmla="*/ 173165 h 339789"/>
                  <a:gd name="connsiteX6" fmla="*/ 225378 w 246908"/>
                  <a:gd name="connsiteY6" fmla="*/ 36576 h 339789"/>
                  <a:gd name="connsiteX7" fmla="*/ 124794 w 246908"/>
                  <a:gd name="connsiteY7" fmla="*/ 0 h 339789"/>
                  <a:gd name="connsiteX8" fmla="*/ 66215 w 246908"/>
                  <a:gd name="connsiteY8" fmla="*/ 129064 h 339789"/>
                  <a:gd name="connsiteX9" fmla="*/ 13161 w 246908"/>
                  <a:gd name="connsiteY9" fmla="*/ 109728 h 339789"/>
                  <a:gd name="connsiteX10" fmla="*/ 302 w 246908"/>
                  <a:gd name="connsiteY10" fmla="*/ 121253 h 339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6908" h="339789">
                    <a:moveTo>
                      <a:pt x="302" y="121444"/>
                    </a:moveTo>
                    <a:lnTo>
                      <a:pt x="52214" y="332327"/>
                    </a:lnTo>
                    <a:cubicBezTo>
                      <a:pt x="53833" y="339090"/>
                      <a:pt x="61834" y="342043"/>
                      <a:pt x="67549" y="337852"/>
                    </a:cubicBezTo>
                    <a:lnTo>
                      <a:pt x="242904" y="209645"/>
                    </a:lnTo>
                    <a:cubicBezTo>
                      <a:pt x="249191" y="204978"/>
                      <a:pt x="247857" y="195263"/>
                      <a:pt x="240428" y="192500"/>
                    </a:cubicBezTo>
                    <a:lnTo>
                      <a:pt x="187373" y="173165"/>
                    </a:lnTo>
                    <a:lnTo>
                      <a:pt x="225378" y="36576"/>
                    </a:lnTo>
                    <a:lnTo>
                      <a:pt x="124794" y="0"/>
                    </a:lnTo>
                    <a:lnTo>
                      <a:pt x="66215" y="129064"/>
                    </a:lnTo>
                    <a:lnTo>
                      <a:pt x="13161" y="109728"/>
                    </a:lnTo>
                    <a:cubicBezTo>
                      <a:pt x="5827" y="107061"/>
                      <a:pt x="-1603" y="113633"/>
                      <a:pt x="302" y="121253"/>
                    </a:cubicBezTo>
                    <a:close/>
                  </a:path>
                </a:pathLst>
              </a:custGeom>
              <a:solidFill>
                <a:srgbClr val="1E2DBE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7" name="Полілінія: фігура 17432">
                <a:extLst>
                  <a:ext uri="{FF2B5EF4-FFF2-40B4-BE49-F238E27FC236}">
                    <a16:creationId xmlns:a16="http://schemas.microsoft.com/office/drawing/2014/main" id="{76FC60EB-4AB0-8636-7BA7-C941C90066EF}"/>
                  </a:ext>
                </a:extLst>
              </p:cNvPr>
              <p:cNvSpPr/>
              <p:nvPr/>
            </p:nvSpPr>
            <p:spPr>
              <a:xfrm>
                <a:off x="6548436" y="4603691"/>
                <a:ext cx="263903" cy="298231"/>
              </a:xfrm>
              <a:custGeom>
                <a:avLst/>
                <a:gdLst>
                  <a:gd name="connsiteX0" fmla="*/ 221136 w 263903"/>
                  <a:gd name="connsiteY0" fmla="*/ 60869 h 298231"/>
                  <a:gd name="connsiteX1" fmla="*/ 12538 w 263903"/>
                  <a:gd name="connsiteY1" fmla="*/ 385 h 298231"/>
                  <a:gd name="connsiteX2" fmla="*/ 60 w 263903"/>
                  <a:gd name="connsiteY2" fmla="*/ 10862 h 298231"/>
                  <a:gd name="connsiteX3" fmla="*/ 23397 w 263903"/>
                  <a:gd name="connsiteY3" fmla="*/ 226794 h 298231"/>
                  <a:gd name="connsiteX4" fmla="*/ 39399 w 263903"/>
                  <a:gd name="connsiteY4" fmla="*/ 233271 h 298231"/>
                  <a:gd name="connsiteX5" fmla="*/ 82642 w 263903"/>
                  <a:gd name="connsiteY5" fmla="*/ 196981 h 298231"/>
                  <a:gd name="connsiteX6" fmla="*/ 181893 w 263903"/>
                  <a:gd name="connsiteY6" fmla="*/ 298232 h 298231"/>
                  <a:gd name="connsiteX7" fmla="*/ 263903 w 263903"/>
                  <a:gd name="connsiteY7" fmla="*/ 229366 h 298231"/>
                  <a:gd name="connsiteX8" fmla="*/ 181417 w 263903"/>
                  <a:gd name="connsiteY8" fmla="*/ 114113 h 298231"/>
                  <a:gd name="connsiteX9" fmla="*/ 224660 w 263903"/>
                  <a:gd name="connsiteY9" fmla="*/ 77823 h 298231"/>
                  <a:gd name="connsiteX10" fmla="*/ 221136 w 263903"/>
                  <a:gd name="connsiteY10" fmla="*/ 60869 h 2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903" h="298231">
                    <a:moveTo>
                      <a:pt x="221136" y="60869"/>
                    </a:moveTo>
                    <a:lnTo>
                      <a:pt x="12538" y="385"/>
                    </a:lnTo>
                    <a:cubicBezTo>
                      <a:pt x="5871" y="-1520"/>
                      <a:pt x="-702" y="3909"/>
                      <a:pt x="60" y="10862"/>
                    </a:cubicBezTo>
                    <a:lnTo>
                      <a:pt x="23397" y="226794"/>
                    </a:lnTo>
                    <a:cubicBezTo>
                      <a:pt x="24254" y="234605"/>
                      <a:pt x="33398" y="238320"/>
                      <a:pt x="39399" y="233271"/>
                    </a:cubicBezTo>
                    <a:lnTo>
                      <a:pt x="82642" y="196981"/>
                    </a:lnTo>
                    <a:lnTo>
                      <a:pt x="181893" y="298232"/>
                    </a:lnTo>
                    <a:lnTo>
                      <a:pt x="263903" y="229366"/>
                    </a:lnTo>
                    <a:lnTo>
                      <a:pt x="181417" y="114113"/>
                    </a:lnTo>
                    <a:lnTo>
                      <a:pt x="224660" y="77823"/>
                    </a:lnTo>
                    <a:cubicBezTo>
                      <a:pt x="230661" y="72775"/>
                      <a:pt x="228660" y="63059"/>
                      <a:pt x="221136" y="60869"/>
                    </a:cubicBezTo>
                    <a:close/>
                  </a:path>
                </a:pathLst>
              </a:custGeom>
              <a:solidFill>
                <a:srgbClr val="960A55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8" name="Полілінія: фігура 17433">
                <a:extLst>
                  <a:ext uri="{FF2B5EF4-FFF2-40B4-BE49-F238E27FC236}">
                    <a16:creationId xmlns:a16="http://schemas.microsoft.com/office/drawing/2014/main" id="{F0540733-D88B-F106-407D-B385791CCDB9}"/>
                  </a:ext>
                </a:extLst>
              </p:cNvPr>
              <p:cNvSpPr/>
              <p:nvPr/>
            </p:nvSpPr>
            <p:spPr>
              <a:xfrm>
                <a:off x="5423343" y="3305365"/>
                <a:ext cx="263902" cy="298231"/>
              </a:xfrm>
              <a:custGeom>
                <a:avLst/>
                <a:gdLst>
                  <a:gd name="connsiteX0" fmla="*/ 42767 w 263902"/>
                  <a:gd name="connsiteY0" fmla="*/ 237363 h 298231"/>
                  <a:gd name="connsiteX1" fmla="*/ 251365 w 263902"/>
                  <a:gd name="connsiteY1" fmla="*/ 297847 h 298231"/>
                  <a:gd name="connsiteX2" fmla="*/ 263843 w 263902"/>
                  <a:gd name="connsiteY2" fmla="*/ 287369 h 298231"/>
                  <a:gd name="connsiteX3" fmla="*/ 240506 w 263902"/>
                  <a:gd name="connsiteY3" fmla="*/ 71438 h 298231"/>
                  <a:gd name="connsiteX4" fmla="*/ 224504 w 263902"/>
                  <a:gd name="connsiteY4" fmla="*/ 64960 h 298231"/>
                  <a:gd name="connsiteX5" fmla="*/ 181261 w 263902"/>
                  <a:gd name="connsiteY5" fmla="*/ 101251 h 298231"/>
                  <a:gd name="connsiteX6" fmla="*/ 82010 w 263902"/>
                  <a:gd name="connsiteY6" fmla="*/ 0 h 298231"/>
                  <a:gd name="connsiteX7" fmla="*/ 0 w 263902"/>
                  <a:gd name="connsiteY7" fmla="*/ 68866 h 298231"/>
                  <a:gd name="connsiteX8" fmla="*/ 82486 w 263902"/>
                  <a:gd name="connsiteY8" fmla="*/ 184118 h 298231"/>
                  <a:gd name="connsiteX9" fmla="*/ 39243 w 263902"/>
                  <a:gd name="connsiteY9" fmla="*/ 220409 h 298231"/>
                  <a:gd name="connsiteX10" fmla="*/ 42767 w 263902"/>
                  <a:gd name="connsiteY10" fmla="*/ 237363 h 298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3902" h="298231">
                    <a:moveTo>
                      <a:pt x="42767" y="237363"/>
                    </a:moveTo>
                    <a:lnTo>
                      <a:pt x="251365" y="297847"/>
                    </a:lnTo>
                    <a:cubicBezTo>
                      <a:pt x="258032" y="299752"/>
                      <a:pt x="264605" y="294322"/>
                      <a:pt x="263843" y="287369"/>
                    </a:cubicBezTo>
                    <a:lnTo>
                      <a:pt x="240506" y="71438"/>
                    </a:lnTo>
                    <a:cubicBezTo>
                      <a:pt x="239649" y="63627"/>
                      <a:pt x="230505" y="59912"/>
                      <a:pt x="224504" y="64960"/>
                    </a:cubicBezTo>
                    <a:lnTo>
                      <a:pt x="181261" y="101251"/>
                    </a:lnTo>
                    <a:lnTo>
                      <a:pt x="82010" y="0"/>
                    </a:lnTo>
                    <a:lnTo>
                      <a:pt x="0" y="68866"/>
                    </a:lnTo>
                    <a:lnTo>
                      <a:pt x="82486" y="184118"/>
                    </a:lnTo>
                    <a:lnTo>
                      <a:pt x="39243" y="220409"/>
                    </a:lnTo>
                    <a:cubicBezTo>
                      <a:pt x="33242" y="225457"/>
                      <a:pt x="35243" y="235172"/>
                      <a:pt x="42767" y="237363"/>
                    </a:cubicBezTo>
                    <a:close/>
                  </a:path>
                </a:pathLst>
              </a:custGeom>
              <a:solidFill>
                <a:srgbClr val="8CE16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19" name="Полілінія: фігура 17434">
                <a:extLst>
                  <a:ext uri="{FF2B5EF4-FFF2-40B4-BE49-F238E27FC236}">
                    <a16:creationId xmlns:a16="http://schemas.microsoft.com/office/drawing/2014/main" id="{CF577335-F3B2-2D0E-AF49-335955579500}"/>
                  </a:ext>
                </a:extLst>
              </p:cNvPr>
              <p:cNvSpPr/>
              <p:nvPr/>
            </p:nvSpPr>
            <p:spPr>
              <a:xfrm>
                <a:off x="5134133" y="4127762"/>
                <a:ext cx="345627" cy="257910"/>
              </a:xfrm>
              <a:custGeom>
                <a:avLst/>
                <a:gdLst>
                  <a:gd name="connsiteX0" fmla="*/ 185928 w 345627"/>
                  <a:gd name="connsiteY0" fmla="*/ 255066 h 257910"/>
                  <a:gd name="connsiteX1" fmla="*/ 342614 w 345627"/>
                  <a:gd name="connsiteY1" fmla="*/ 104667 h 257910"/>
                  <a:gd name="connsiteX2" fmla="*/ 339757 w 345627"/>
                  <a:gd name="connsiteY2" fmla="*/ 88665 h 257910"/>
                  <a:gd name="connsiteX3" fmla="*/ 141065 w 345627"/>
                  <a:gd name="connsiteY3" fmla="*/ 844 h 257910"/>
                  <a:gd name="connsiteX4" fmla="*/ 127444 w 345627"/>
                  <a:gd name="connsiteY4" fmla="*/ 11512 h 257910"/>
                  <a:gd name="connsiteX5" fmla="*/ 137255 w 345627"/>
                  <a:gd name="connsiteY5" fmla="*/ 67138 h 257910"/>
                  <a:gd name="connsiteX6" fmla="*/ 0 w 345627"/>
                  <a:gd name="connsiteY6" fmla="*/ 102476 h 257910"/>
                  <a:gd name="connsiteX7" fmla="*/ 18574 w 345627"/>
                  <a:gd name="connsiteY7" fmla="*/ 207918 h 257910"/>
                  <a:gd name="connsiteX8" fmla="*/ 159639 w 345627"/>
                  <a:gd name="connsiteY8" fmla="*/ 194202 h 257910"/>
                  <a:gd name="connsiteX9" fmla="*/ 169450 w 345627"/>
                  <a:gd name="connsiteY9" fmla="*/ 249828 h 257910"/>
                  <a:gd name="connsiteX10" fmla="*/ 185833 w 345627"/>
                  <a:gd name="connsiteY10" fmla="*/ 255162 h 257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627" h="257910">
                    <a:moveTo>
                      <a:pt x="185928" y="255066"/>
                    </a:moveTo>
                    <a:lnTo>
                      <a:pt x="342614" y="104667"/>
                    </a:lnTo>
                    <a:cubicBezTo>
                      <a:pt x="347663" y="99809"/>
                      <a:pt x="346138" y="91427"/>
                      <a:pt x="339757" y="88665"/>
                    </a:cubicBezTo>
                    <a:lnTo>
                      <a:pt x="141065" y="844"/>
                    </a:lnTo>
                    <a:cubicBezTo>
                      <a:pt x="133921" y="-2299"/>
                      <a:pt x="126111" y="3797"/>
                      <a:pt x="127444" y="11512"/>
                    </a:cubicBezTo>
                    <a:lnTo>
                      <a:pt x="137255" y="67138"/>
                    </a:lnTo>
                    <a:lnTo>
                      <a:pt x="0" y="102476"/>
                    </a:lnTo>
                    <a:lnTo>
                      <a:pt x="18574" y="207918"/>
                    </a:lnTo>
                    <a:lnTo>
                      <a:pt x="159639" y="194202"/>
                    </a:lnTo>
                    <a:lnTo>
                      <a:pt x="169450" y="249828"/>
                    </a:lnTo>
                    <a:cubicBezTo>
                      <a:pt x="170783" y="257543"/>
                      <a:pt x="180213" y="260591"/>
                      <a:pt x="185833" y="255162"/>
                    </a:cubicBezTo>
                    <a:close/>
                  </a:path>
                </a:pathLst>
              </a:custGeom>
              <a:solidFill>
                <a:srgbClr val="FFCD2D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20" name="Полілінія: фігура 17435">
                <a:extLst>
                  <a:ext uri="{FF2B5EF4-FFF2-40B4-BE49-F238E27FC236}">
                    <a16:creationId xmlns:a16="http://schemas.microsoft.com/office/drawing/2014/main" id="{8C36387C-D83B-63BD-8D40-1CA7801ED54E}"/>
                  </a:ext>
                </a:extLst>
              </p:cNvPr>
              <p:cNvSpPr/>
              <p:nvPr/>
            </p:nvSpPr>
            <p:spPr>
              <a:xfrm>
                <a:off x="6756306" y="3854780"/>
                <a:ext cx="345627" cy="257910"/>
              </a:xfrm>
              <a:custGeom>
                <a:avLst/>
                <a:gdLst>
                  <a:gd name="connsiteX0" fmla="*/ 159700 w 345627"/>
                  <a:gd name="connsiteY0" fmla="*/ 2844 h 257910"/>
                  <a:gd name="connsiteX1" fmla="*/ 3014 w 345627"/>
                  <a:gd name="connsiteY1" fmla="*/ 153244 h 257910"/>
                  <a:gd name="connsiteX2" fmla="*/ 5871 w 345627"/>
                  <a:gd name="connsiteY2" fmla="*/ 169246 h 257910"/>
                  <a:gd name="connsiteX3" fmla="*/ 204562 w 345627"/>
                  <a:gd name="connsiteY3" fmla="*/ 257066 h 257910"/>
                  <a:gd name="connsiteX4" fmla="*/ 218183 w 345627"/>
                  <a:gd name="connsiteY4" fmla="*/ 246398 h 257910"/>
                  <a:gd name="connsiteX5" fmla="*/ 208373 w 345627"/>
                  <a:gd name="connsiteY5" fmla="*/ 190772 h 257910"/>
                  <a:gd name="connsiteX6" fmla="*/ 345628 w 345627"/>
                  <a:gd name="connsiteY6" fmla="*/ 155435 h 257910"/>
                  <a:gd name="connsiteX7" fmla="*/ 327054 w 345627"/>
                  <a:gd name="connsiteY7" fmla="*/ 49993 h 257910"/>
                  <a:gd name="connsiteX8" fmla="*/ 185989 w 345627"/>
                  <a:gd name="connsiteY8" fmla="*/ 63709 h 257910"/>
                  <a:gd name="connsiteX9" fmla="*/ 176178 w 345627"/>
                  <a:gd name="connsiteY9" fmla="*/ 8083 h 257910"/>
                  <a:gd name="connsiteX10" fmla="*/ 159795 w 345627"/>
                  <a:gd name="connsiteY10" fmla="*/ 2749 h 2579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627" h="257910">
                    <a:moveTo>
                      <a:pt x="159700" y="2844"/>
                    </a:moveTo>
                    <a:lnTo>
                      <a:pt x="3014" y="153244"/>
                    </a:lnTo>
                    <a:cubicBezTo>
                      <a:pt x="-2035" y="158102"/>
                      <a:pt x="-511" y="166484"/>
                      <a:pt x="5871" y="169246"/>
                    </a:cubicBezTo>
                    <a:lnTo>
                      <a:pt x="204562" y="257066"/>
                    </a:lnTo>
                    <a:cubicBezTo>
                      <a:pt x="211706" y="260210"/>
                      <a:pt x="219517" y="254114"/>
                      <a:pt x="218183" y="246398"/>
                    </a:cubicBezTo>
                    <a:lnTo>
                      <a:pt x="208373" y="190772"/>
                    </a:lnTo>
                    <a:lnTo>
                      <a:pt x="345628" y="155435"/>
                    </a:lnTo>
                    <a:lnTo>
                      <a:pt x="327054" y="49993"/>
                    </a:lnTo>
                    <a:lnTo>
                      <a:pt x="185989" y="63709"/>
                    </a:lnTo>
                    <a:lnTo>
                      <a:pt x="176178" y="8083"/>
                    </a:lnTo>
                    <a:cubicBezTo>
                      <a:pt x="174844" y="368"/>
                      <a:pt x="165415" y="-2680"/>
                      <a:pt x="159795" y="2749"/>
                    </a:cubicBezTo>
                    <a:close/>
                  </a:path>
                </a:pathLst>
              </a:custGeom>
              <a:solidFill>
                <a:srgbClr val="230050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LID4096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Прямокутник: округлені кути 7">
              <a:extLst>
                <a:ext uri="{FF2B5EF4-FFF2-40B4-BE49-F238E27FC236}">
                  <a16:creationId xmlns:a16="http://schemas.microsoft.com/office/drawing/2014/main" id="{896EDC7A-5399-324E-DE1F-EBE91B9DAAFE}"/>
                </a:ext>
              </a:extLst>
            </p:cNvPr>
            <p:cNvSpPr/>
            <p:nvPr/>
          </p:nvSpPr>
          <p:spPr>
            <a:xfrm>
              <a:off x="3611039" y="1416989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1E2DB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numCol="2" rtlCol="0" anchor="ctr">
              <a:noAutofit/>
            </a:bodyPr>
            <a:lstStyle/>
            <a:p>
              <a:pPr algn="r"/>
              <a:r>
                <a:rPr lang="uk-U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Практична реалізація стратегічного плану</a:t>
              </a:r>
              <a:endPara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>
                <a:lnSpc>
                  <a:spcPct val="150000"/>
                </a:lnSpc>
              </a:pPr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06</a:t>
              </a:r>
              <a:endParaRPr lang="LID4096" sz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10" name="Прямокутник: округлені кути 8">
              <a:extLst>
                <a:ext uri="{FF2B5EF4-FFF2-40B4-BE49-F238E27FC236}">
                  <a16:creationId xmlns:a16="http://schemas.microsoft.com/office/drawing/2014/main" id="{3A760C10-0BCB-E5C6-D5D5-ED4EE91BF3EF}"/>
                </a:ext>
              </a:extLst>
            </p:cNvPr>
            <p:cNvSpPr/>
            <p:nvPr/>
          </p:nvSpPr>
          <p:spPr>
            <a:xfrm>
              <a:off x="2267455" y="3146510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8CE16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0" bIns="0" numCol="2" rtlCol="0" anchor="ctr">
              <a:noAutofit/>
            </a:bodyPr>
            <a:lstStyle/>
            <a:p>
              <a:pPr algn="r"/>
              <a:r>
                <a:rPr lang="uk-UA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заходів втручання</a:t>
              </a:r>
              <a:endParaRPr lang="en-US" sz="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05</a:t>
              </a:r>
              <a:endParaRPr lang="LID4096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0" name="Прямокутник: округлені кути 9">
              <a:extLst>
                <a:ext uri="{FF2B5EF4-FFF2-40B4-BE49-F238E27FC236}">
                  <a16:creationId xmlns:a16="http://schemas.microsoft.com/office/drawing/2014/main" id="{1B28AFB4-1653-2834-0231-5A2D0304320A}"/>
                </a:ext>
              </a:extLst>
            </p:cNvPr>
            <p:cNvSpPr/>
            <p:nvPr/>
          </p:nvSpPr>
          <p:spPr>
            <a:xfrm>
              <a:off x="3045821" y="5269966"/>
              <a:ext cx="1499903" cy="618451"/>
            </a:xfrm>
            <a:prstGeom prst="roundRect">
              <a:avLst>
                <a:gd name="adj" fmla="val 50000"/>
              </a:avLst>
            </a:prstGeom>
            <a:solidFill>
              <a:srgbClr val="FFCD2D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tIns="0" rIns="0" bIns="0" numCol="2" rtlCol="0" anchor="ctr">
              <a:noAutofit/>
            </a:bodyPr>
            <a:lstStyle/>
            <a:p>
              <a:pPr algn="r"/>
              <a:r>
                <a:rPr lang="uk-UA" sz="5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зацікавлених сторін</a:t>
              </a:r>
              <a:endParaRPr lang="en-US" sz="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87313" algn="ctr"/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  <a:endParaRPr lang="LID4096" sz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1" name="Прямокутник: округлені кути 10">
              <a:extLst>
                <a:ext uri="{FF2B5EF4-FFF2-40B4-BE49-F238E27FC236}">
                  <a16:creationId xmlns:a16="http://schemas.microsoft.com/office/drawing/2014/main" id="{73107B6A-E538-2C86-5944-83CDCD6C2412}"/>
                </a:ext>
              </a:extLst>
            </p:cNvPr>
            <p:cNvSpPr/>
            <p:nvPr/>
          </p:nvSpPr>
          <p:spPr>
            <a:xfrm>
              <a:off x="6406707" y="5509046"/>
              <a:ext cx="1432832" cy="554404"/>
            </a:xfrm>
            <a:prstGeom prst="roundRect">
              <a:avLst>
                <a:gd name="adj" fmla="val 50000"/>
              </a:avLst>
            </a:prstGeom>
            <a:solidFill>
              <a:srgbClr val="FA3C4B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r>
                <a:rPr lang="uk-U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впливу</a:t>
              </a:r>
              <a:endParaRPr lang="en-US" sz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2" name="Прямокутник: округлені кути 11">
              <a:extLst>
                <a:ext uri="{FF2B5EF4-FFF2-40B4-BE49-F238E27FC236}">
                  <a16:creationId xmlns:a16="http://schemas.microsoft.com/office/drawing/2014/main" id="{35EEC4CC-A77D-55D3-00EA-725D652B3F50}"/>
                </a:ext>
              </a:extLst>
            </p:cNvPr>
            <p:cNvSpPr/>
            <p:nvPr/>
          </p:nvSpPr>
          <p:spPr>
            <a:xfrm>
              <a:off x="7624980" y="3866426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960A5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uk-U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</a:t>
              </a:r>
              <a:r>
                <a:rPr lang="uk-UA" sz="5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проблем </a:t>
              </a:r>
              <a:r>
                <a:rPr lang="uk-UA" sz="5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uk-UA" sz="5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uk-UA" sz="5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і </a:t>
              </a:r>
              <a:r>
                <a:rPr lang="uk-U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цілей</a:t>
              </a:r>
              <a:endParaRPr lang="en-US" sz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3" name="Прямокутник: округлені кути 12">
              <a:extLst>
                <a:ext uri="{FF2B5EF4-FFF2-40B4-BE49-F238E27FC236}">
                  <a16:creationId xmlns:a16="http://schemas.microsoft.com/office/drawing/2014/main" id="{6EA52C25-E59A-316C-AD96-18BE199E073B}"/>
                </a:ext>
              </a:extLst>
            </p:cNvPr>
            <p:cNvSpPr/>
            <p:nvPr/>
          </p:nvSpPr>
          <p:spPr>
            <a:xfrm>
              <a:off x="6837285" y="1738396"/>
              <a:ext cx="1432832" cy="618451"/>
            </a:xfrm>
            <a:prstGeom prst="roundRect">
              <a:avLst>
                <a:gd name="adj" fmla="val 50000"/>
              </a:avLst>
            </a:prstGeom>
            <a:solidFill>
              <a:srgbClr val="230050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72000" bIns="0" numCol="2" rtlCol="0" anchor="ctr"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  <a:r>
                <a:rPr lang="en-US" sz="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endParaRPr lang="en-US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uk-U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Вивчення служби інспекції праці</a:t>
              </a:r>
              <a:endParaRPr lang="en-US" sz="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444" name="TextBox 17443">
              <a:extLst>
                <a:ext uri="{FF2B5EF4-FFF2-40B4-BE49-F238E27FC236}">
                  <a16:creationId xmlns:a16="http://schemas.microsoft.com/office/drawing/2014/main" id="{3A1E8F8D-6B9C-F7D6-E4A7-D4C2CF568516}"/>
                </a:ext>
              </a:extLst>
            </p:cNvPr>
            <p:cNvSpPr txBox="1"/>
            <p:nvPr/>
          </p:nvSpPr>
          <p:spPr>
            <a:xfrm>
              <a:off x="5014964" y="3225457"/>
              <a:ext cx="1384977" cy="1109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uk-UA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Стратегічне планування </a:t>
              </a:r>
            </a:p>
            <a:p>
              <a:pPr algn="ctr"/>
              <a:r>
                <a:rPr lang="uk-UA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діяльності </a:t>
              </a:r>
              <a:r>
                <a:rPr lang="en-US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en-US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uk-UA" sz="800" b="1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із </a:t>
              </a:r>
              <a:r>
                <a:rPr lang="uk-UA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забезпечення </a:t>
              </a:r>
            </a:p>
            <a:p>
              <a:pPr algn="ctr"/>
              <a:r>
                <a:rPr lang="uk-UA" sz="800" b="1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додержання законодавства</a:t>
              </a:r>
              <a:endParaRPr lang="LID4096" sz="8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7445" name="Групувати 14">
              <a:extLst>
                <a:ext uri="{FF2B5EF4-FFF2-40B4-BE49-F238E27FC236}">
                  <a16:creationId xmlns:a16="http://schemas.microsoft.com/office/drawing/2014/main" id="{59CE4DB4-6336-34DE-4E3F-DF9E584E38A8}"/>
                </a:ext>
              </a:extLst>
            </p:cNvPr>
            <p:cNvGrpSpPr/>
            <p:nvPr/>
          </p:nvGrpSpPr>
          <p:grpSpPr>
            <a:xfrm>
              <a:off x="4462461" y="2092071"/>
              <a:ext cx="1195886" cy="313561"/>
              <a:chOff x="7033849" y="532765"/>
              <a:chExt cx="1043577" cy="273626"/>
            </a:xfrm>
          </p:grpSpPr>
          <p:sp>
            <p:nvSpPr>
              <p:cNvPr id="17506" name="TextBox 17505">
                <a:extLst>
                  <a:ext uri="{FF2B5EF4-FFF2-40B4-BE49-F238E27FC236}">
                    <a16:creationId xmlns:a16="http://schemas.microsoft.com/office/drawing/2014/main" id="{3F65E90B-6359-96C7-0DCF-890743340131}"/>
                  </a:ext>
                </a:extLst>
              </p:cNvPr>
              <p:cNvSpPr txBox="1"/>
              <p:nvPr/>
            </p:nvSpPr>
            <p:spPr>
              <a:xfrm>
                <a:off x="7356168" y="546978"/>
                <a:ext cx="721258" cy="1433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стратегічного плану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7" name="TextBox 17506">
                <a:extLst>
                  <a:ext uri="{FF2B5EF4-FFF2-40B4-BE49-F238E27FC236}">
                    <a16:creationId xmlns:a16="http://schemas.microsoft.com/office/drawing/2014/main" id="{D830D818-40DE-E913-D2D5-AB277FBF91EC}"/>
                  </a:ext>
                </a:extLst>
              </p:cNvPr>
              <p:cNvSpPr txBox="1"/>
              <p:nvPr/>
            </p:nvSpPr>
            <p:spPr>
              <a:xfrm>
                <a:off x="7033849" y="532765"/>
                <a:ext cx="316136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6.1</a:t>
                </a:r>
              </a:p>
            </p:txBody>
          </p:sp>
          <p:cxnSp>
            <p:nvCxnSpPr>
              <p:cNvPr id="17508" name="Пряма сполучна лінія 17423">
                <a:extLst>
                  <a:ext uri="{FF2B5EF4-FFF2-40B4-BE49-F238E27FC236}">
                    <a16:creationId xmlns:a16="http://schemas.microsoft.com/office/drawing/2014/main" id="{D25C4E81-817A-CD15-169F-8FB64236AA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3850" y="806391"/>
                <a:ext cx="97753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6" name="Групувати 15">
              <a:extLst>
                <a:ext uri="{FF2B5EF4-FFF2-40B4-BE49-F238E27FC236}">
                  <a16:creationId xmlns:a16="http://schemas.microsoft.com/office/drawing/2014/main" id="{3BDC95B1-41B3-B09C-7D5A-9FC0BE15311D}"/>
                </a:ext>
              </a:extLst>
            </p:cNvPr>
            <p:cNvGrpSpPr/>
            <p:nvPr/>
          </p:nvGrpSpPr>
          <p:grpSpPr>
            <a:xfrm>
              <a:off x="3949349" y="2992918"/>
              <a:ext cx="844668" cy="261171"/>
              <a:chOff x="7209618" y="394857"/>
              <a:chExt cx="737090" cy="227909"/>
            </a:xfrm>
          </p:grpSpPr>
          <p:sp>
            <p:nvSpPr>
              <p:cNvPr id="17503" name="TextBox 17502">
                <a:extLst>
                  <a:ext uri="{FF2B5EF4-FFF2-40B4-BE49-F238E27FC236}">
                    <a16:creationId xmlns:a16="http://schemas.microsoft.com/office/drawing/2014/main" id="{3F99E209-1D61-5582-9FBD-5D749073C3C3}"/>
                  </a:ext>
                </a:extLst>
              </p:cNvPr>
              <p:cNvSpPr txBox="1"/>
              <p:nvPr/>
            </p:nvSpPr>
            <p:spPr>
              <a:xfrm>
                <a:off x="7469354" y="414710"/>
                <a:ext cx="477354" cy="14338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Аналіз заходів втручання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4" name="TextBox 17503">
                <a:extLst>
                  <a:ext uri="{FF2B5EF4-FFF2-40B4-BE49-F238E27FC236}">
                    <a16:creationId xmlns:a16="http://schemas.microsoft.com/office/drawing/2014/main" id="{1182469C-2511-9A6B-DFD3-762766DCD28A}"/>
                  </a:ext>
                </a:extLst>
              </p:cNvPr>
              <p:cNvSpPr txBox="1"/>
              <p:nvPr/>
            </p:nvSpPr>
            <p:spPr>
              <a:xfrm>
                <a:off x="7209618" y="394857"/>
                <a:ext cx="316135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5.1</a:t>
                </a:r>
              </a:p>
            </p:txBody>
          </p:sp>
          <p:cxnSp>
            <p:nvCxnSpPr>
              <p:cNvPr id="17505" name="Пряма сполучна лінія 17420">
                <a:extLst>
                  <a:ext uri="{FF2B5EF4-FFF2-40B4-BE49-F238E27FC236}">
                    <a16:creationId xmlns:a16="http://schemas.microsoft.com/office/drawing/2014/main" id="{82357CAB-F82D-A9BB-FA74-D3BB85C866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9618" y="622766"/>
                <a:ext cx="724660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7" name="Групувати 16">
              <a:extLst>
                <a:ext uri="{FF2B5EF4-FFF2-40B4-BE49-F238E27FC236}">
                  <a16:creationId xmlns:a16="http://schemas.microsoft.com/office/drawing/2014/main" id="{1EDB36E0-1F06-728A-7D87-511EB384DD93}"/>
                </a:ext>
              </a:extLst>
            </p:cNvPr>
            <p:cNvGrpSpPr/>
            <p:nvPr/>
          </p:nvGrpSpPr>
          <p:grpSpPr>
            <a:xfrm>
              <a:off x="4609635" y="2436650"/>
              <a:ext cx="1196383" cy="313561"/>
              <a:chOff x="7033848" y="532765"/>
              <a:chExt cx="1044011" cy="273626"/>
            </a:xfrm>
          </p:grpSpPr>
          <p:sp>
            <p:nvSpPr>
              <p:cNvPr id="17500" name="TextBox 17499">
                <a:extLst>
                  <a:ext uri="{FF2B5EF4-FFF2-40B4-BE49-F238E27FC236}">
                    <a16:creationId xmlns:a16="http://schemas.microsoft.com/office/drawing/2014/main" id="{1F6D0851-5214-515E-146F-8CCA9BFADD09}"/>
                  </a:ext>
                </a:extLst>
              </p:cNvPr>
              <p:cNvSpPr txBox="1"/>
              <p:nvPr/>
            </p:nvSpPr>
            <p:spPr>
              <a:xfrm>
                <a:off x="7356601" y="571904"/>
                <a:ext cx="721258" cy="1433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Складання графіка реалізації плану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501" name="TextBox 17500">
                <a:extLst>
                  <a:ext uri="{FF2B5EF4-FFF2-40B4-BE49-F238E27FC236}">
                    <a16:creationId xmlns:a16="http://schemas.microsoft.com/office/drawing/2014/main" id="{3D09D8C7-6E3D-E0F3-FDB9-CCD7BC203FEA}"/>
                  </a:ext>
                </a:extLst>
              </p:cNvPr>
              <p:cNvSpPr txBox="1"/>
              <p:nvPr/>
            </p:nvSpPr>
            <p:spPr>
              <a:xfrm>
                <a:off x="7033848" y="532765"/>
                <a:ext cx="316136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6.2</a:t>
                </a:r>
              </a:p>
            </p:txBody>
          </p:sp>
          <p:cxnSp>
            <p:nvCxnSpPr>
              <p:cNvPr id="17502" name="Пряма сполучна лінія 17417">
                <a:extLst>
                  <a:ext uri="{FF2B5EF4-FFF2-40B4-BE49-F238E27FC236}">
                    <a16:creationId xmlns:a16="http://schemas.microsoft.com/office/drawing/2014/main" id="{B806D640-1ED4-66D6-51F5-0263259D31E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33849" y="806391"/>
                <a:ext cx="97753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8" name="Групувати 17">
              <a:extLst>
                <a:ext uri="{FF2B5EF4-FFF2-40B4-BE49-F238E27FC236}">
                  <a16:creationId xmlns:a16="http://schemas.microsoft.com/office/drawing/2014/main" id="{19808E24-5F57-5714-C2AC-7CA1C1DEB18F}"/>
                </a:ext>
              </a:extLst>
            </p:cNvPr>
            <p:cNvGrpSpPr/>
            <p:nvPr/>
          </p:nvGrpSpPr>
          <p:grpSpPr>
            <a:xfrm>
              <a:off x="3737958" y="3327422"/>
              <a:ext cx="951975" cy="421521"/>
              <a:chOff x="7181331" y="389584"/>
              <a:chExt cx="830731" cy="367836"/>
            </a:xfrm>
          </p:grpSpPr>
          <p:sp>
            <p:nvSpPr>
              <p:cNvPr id="17497" name="TextBox 17496">
                <a:extLst>
                  <a:ext uri="{FF2B5EF4-FFF2-40B4-BE49-F238E27FC236}">
                    <a16:creationId xmlns:a16="http://schemas.microsoft.com/office/drawing/2014/main" id="{CEF58A07-34CC-0B34-2CB3-B1036754A6FF}"/>
                  </a:ext>
                </a:extLst>
              </p:cNvPr>
              <p:cNvSpPr txBox="1"/>
              <p:nvPr/>
            </p:nvSpPr>
            <p:spPr>
              <a:xfrm>
                <a:off x="7532457" y="389584"/>
                <a:ext cx="479605" cy="28676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заходів втручання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8" name="TextBox 17497">
                <a:extLst>
                  <a:ext uri="{FF2B5EF4-FFF2-40B4-BE49-F238E27FC236}">
                    <a16:creationId xmlns:a16="http://schemas.microsoft.com/office/drawing/2014/main" id="{28DB0F73-D81E-B000-98EA-FEBDA870F492}"/>
                  </a:ext>
                </a:extLst>
              </p:cNvPr>
              <p:cNvSpPr txBox="1"/>
              <p:nvPr/>
            </p:nvSpPr>
            <p:spPr>
              <a:xfrm>
                <a:off x="7226243" y="445446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5.2</a:t>
                </a:r>
              </a:p>
            </p:txBody>
          </p:sp>
          <p:cxnSp>
            <p:nvCxnSpPr>
              <p:cNvPr id="17499" name="Пряма сполучна лінія 17414">
                <a:extLst>
                  <a:ext uri="{FF2B5EF4-FFF2-40B4-BE49-F238E27FC236}">
                    <a16:creationId xmlns:a16="http://schemas.microsoft.com/office/drawing/2014/main" id="{AEA8B4D4-87EC-CA33-E86D-4EBC093B114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7420"/>
                <a:ext cx="702679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49" name="Групувати 18">
              <a:extLst>
                <a:ext uri="{FF2B5EF4-FFF2-40B4-BE49-F238E27FC236}">
                  <a16:creationId xmlns:a16="http://schemas.microsoft.com/office/drawing/2014/main" id="{82C44A97-D337-38FD-CD2D-58B2B0228868}"/>
                </a:ext>
              </a:extLst>
            </p:cNvPr>
            <p:cNvGrpSpPr/>
            <p:nvPr/>
          </p:nvGrpSpPr>
          <p:grpSpPr>
            <a:xfrm>
              <a:off x="3564945" y="3859708"/>
              <a:ext cx="862329" cy="315942"/>
              <a:chOff x="7191428" y="541977"/>
              <a:chExt cx="752502" cy="275705"/>
            </a:xfrm>
          </p:grpSpPr>
          <p:sp>
            <p:nvSpPr>
              <p:cNvPr id="17494" name="TextBox 17493">
                <a:extLst>
                  <a:ext uri="{FF2B5EF4-FFF2-40B4-BE49-F238E27FC236}">
                    <a16:creationId xmlns:a16="http://schemas.microsoft.com/office/drawing/2014/main" id="{494579A5-4F20-E904-AD6D-A2697DAF5A45}"/>
                  </a:ext>
                </a:extLst>
              </p:cNvPr>
              <p:cNvSpPr txBox="1"/>
              <p:nvPr/>
            </p:nvSpPr>
            <p:spPr>
              <a:xfrm>
                <a:off x="7503652" y="541977"/>
                <a:ext cx="440278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заходів втручання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5" name="TextBox 17494">
                <a:extLst>
                  <a:ext uri="{FF2B5EF4-FFF2-40B4-BE49-F238E27FC236}">
                    <a16:creationId xmlns:a16="http://schemas.microsoft.com/office/drawing/2014/main" id="{81941DAB-51AB-9AA2-9258-D1354DF6800F}"/>
                  </a:ext>
                </a:extLst>
              </p:cNvPr>
              <p:cNvSpPr txBox="1"/>
              <p:nvPr/>
            </p:nvSpPr>
            <p:spPr>
              <a:xfrm>
                <a:off x="7191428" y="567196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5.3</a:t>
                </a:r>
              </a:p>
            </p:txBody>
          </p:sp>
          <p:cxnSp>
            <p:nvCxnSpPr>
              <p:cNvPr id="17496" name="Пряма сполучна лінія 17411">
                <a:extLst>
                  <a:ext uri="{FF2B5EF4-FFF2-40B4-BE49-F238E27FC236}">
                    <a16:creationId xmlns:a16="http://schemas.microsoft.com/office/drawing/2014/main" id="{F46A9501-215C-B9FB-B2B5-F8F0A6A2A0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97984" y="817682"/>
                <a:ext cx="65777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0" name="Групувати 19">
              <a:extLst>
                <a:ext uri="{FF2B5EF4-FFF2-40B4-BE49-F238E27FC236}">
                  <a16:creationId xmlns:a16="http://schemas.microsoft.com/office/drawing/2014/main" id="{1E5423F6-FF25-8DA9-8FBC-7683367884F8}"/>
                </a:ext>
              </a:extLst>
            </p:cNvPr>
            <p:cNvGrpSpPr/>
            <p:nvPr/>
          </p:nvGrpSpPr>
          <p:grpSpPr>
            <a:xfrm>
              <a:off x="5953630" y="1911872"/>
              <a:ext cx="874895" cy="262269"/>
              <a:chOff x="7147607" y="407285"/>
              <a:chExt cx="763468" cy="228867"/>
            </a:xfrm>
          </p:grpSpPr>
          <p:sp>
            <p:nvSpPr>
              <p:cNvPr id="17491" name="TextBox 17490">
                <a:extLst>
                  <a:ext uri="{FF2B5EF4-FFF2-40B4-BE49-F238E27FC236}">
                    <a16:creationId xmlns:a16="http://schemas.microsoft.com/office/drawing/2014/main" id="{2CAEFD05-95D4-C41A-BDE6-E0DA8C936A85}"/>
                  </a:ext>
                </a:extLst>
              </p:cNvPr>
              <p:cNvSpPr txBox="1"/>
              <p:nvPr/>
            </p:nvSpPr>
            <p:spPr>
              <a:xfrm>
                <a:off x="7469933" y="421497"/>
                <a:ext cx="441142" cy="17922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мандата</a:t>
                </a:r>
                <a:endParaRPr lang="LID4096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92" name="TextBox 17491">
                <a:extLst>
                  <a:ext uri="{FF2B5EF4-FFF2-40B4-BE49-F238E27FC236}">
                    <a16:creationId xmlns:a16="http://schemas.microsoft.com/office/drawing/2014/main" id="{DCB1BC02-7EA0-DA9D-19AA-65CBBFD239A4}"/>
                  </a:ext>
                </a:extLst>
              </p:cNvPr>
              <p:cNvSpPr txBox="1"/>
              <p:nvPr/>
            </p:nvSpPr>
            <p:spPr>
              <a:xfrm>
                <a:off x="7147610" y="407285"/>
                <a:ext cx="316135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1.1</a:t>
                </a:r>
              </a:p>
            </p:txBody>
          </p:sp>
          <p:cxnSp>
            <p:nvCxnSpPr>
              <p:cNvPr id="17493" name="Пряма сполучна лінія 62">
                <a:extLst>
                  <a:ext uri="{FF2B5EF4-FFF2-40B4-BE49-F238E27FC236}">
                    <a16:creationId xmlns:a16="http://schemas.microsoft.com/office/drawing/2014/main" id="{CB76C157-4754-AA3A-591D-B878DA82CC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7607" y="636152"/>
                <a:ext cx="70817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1" name="Групувати 20">
              <a:extLst>
                <a:ext uri="{FF2B5EF4-FFF2-40B4-BE49-F238E27FC236}">
                  <a16:creationId xmlns:a16="http://schemas.microsoft.com/office/drawing/2014/main" id="{6320F517-A434-112A-58B7-C51AE6167F4C}"/>
                </a:ext>
              </a:extLst>
            </p:cNvPr>
            <p:cNvGrpSpPr/>
            <p:nvPr/>
          </p:nvGrpSpPr>
          <p:grpSpPr>
            <a:xfrm>
              <a:off x="6142792" y="2238849"/>
              <a:ext cx="874895" cy="262269"/>
              <a:chOff x="7142591" y="399000"/>
              <a:chExt cx="763468" cy="228867"/>
            </a:xfrm>
          </p:grpSpPr>
          <p:sp>
            <p:nvSpPr>
              <p:cNvPr id="17488" name="TextBox 17487">
                <a:extLst>
                  <a:ext uri="{FF2B5EF4-FFF2-40B4-BE49-F238E27FC236}">
                    <a16:creationId xmlns:a16="http://schemas.microsoft.com/office/drawing/2014/main" id="{11F6AC54-9218-95D4-48A2-607A09301DC9}"/>
                  </a:ext>
                </a:extLst>
              </p:cNvPr>
              <p:cNvSpPr txBox="1"/>
              <p:nvPr/>
            </p:nvSpPr>
            <p:spPr>
              <a:xfrm>
                <a:off x="7464917" y="413211"/>
                <a:ext cx="441142" cy="17922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5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ресурсів</a:t>
                </a:r>
                <a:endParaRPr lang="LID4096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9" name="TextBox 17488">
                <a:extLst>
                  <a:ext uri="{FF2B5EF4-FFF2-40B4-BE49-F238E27FC236}">
                    <a16:creationId xmlns:a16="http://schemas.microsoft.com/office/drawing/2014/main" id="{EB839010-0A4C-56E0-CBF4-C6617AF2715B}"/>
                  </a:ext>
                </a:extLst>
              </p:cNvPr>
              <p:cNvSpPr txBox="1"/>
              <p:nvPr/>
            </p:nvSpPr>
            <p:spPr>
              <a:xfrm>
                <a:off x="7142594" y="399000"/>
                <a:ext cx="316135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1.2</a:t>
                </a:r>
              </a:p>
            </p:txBody>
          </p:sp>
          <p:cxnSp>
            <p:nvCxnSpPr>
              <p:cNvPr id="17490" name="Пряма сполучна лінія 59">
                <a:extLst>
                  <a:ext uri="{FF2B5EF4-FFF2-40B4-BE49-F238E27FC236}">
                    <a16:creationId xmlns:a16="http://schemas.microsoft.com/office/drawing/2014/main" id="{E8C69577-30BE-FB8C-DDB2-82D79423F4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42591" y="627867"/>
                <a:ext cx="70817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2" name="Групувати 21">
              <a:extLst>
                <a:ext uri="{FF2B5EF4-FFF2-40B4-BE49-F238E27FC236}">
                  <a16:creationId xmlns:a16="http://schemas.microsoft.com/office/drawing/2014/main" id="{4CEDD09E-3E82-7F0E-3E8F-DF78C697FAEC}"/>
                </a:ext>
              </a:extLst>
            </p:cNvPr>
            <p:cNvGrpSpPr/>
            <p:nvPr/>
          </p:nvGrpSpPr>
          <p:grpSpPr>
            <a:xfrm>
              <a:off x="6415490" y="2579883"/>
              <a:ext cx="959424" cy="487412"/>
              <a:chOff x="7194497" y="390004"/>
              <a:chExt cx="837232" cy="425335"/>
            </a:xfrm>
          </p:grpSpPr>
          <p:sp>
            <p:nvSpPr>
              <p:cNvPr id="17485" name="TextBox 17484">
                <a:extLst>
                  <a:ext uri="{FF2B5EF4-FFF2-40B4-BE49-F238E27FC236}">
                    <a16:creationId xmlns:a16="http://schemas.microsoft.com/office/drawing/2014/main" id="{C1759DAE-D465-F5DB-744B-937C83FA30C2}"/>
                  </a:ext>
                </a:extLst>
              </p:cNvPr>
              <p:cNvSpPr txBox="1"/>
              <p:nvPr/>
            </p:nvSpPr>
            <p:spPr>
              <a:xfrm>
                <a:off x="7484449" y="390004"/>
                <a:ext cx="547280" cy="26883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3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даних про </a:t>
                </a:r>
              </a:p>
              <a:p>
                <a:r>
                  <a:rPr lang="uk-UA" sz="3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правозастосовну</a:t>
                </a:r>
              </a:p>
              <a:p>
                <a:r>
                  <a:rPr lang="uk-UA" sz="3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діяльність і забезпечення</a:t>
                </a:r>
              </a:p>
              <a:p>
                <a:r>
                  <a:rPr lang="uk-UA" sz="3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додержання законодавства</a:t>
                </a:r>
              </a:p>
            </p:txBody>
          </p:sp>
          <p:sp>
            <p:nvSpPr>
              <p:cNvPr id="17486" name="TextBox 17485">
                <a:extLst>
                  <a:ext uri="{FF2B5EF4-FFF2-40B4-BE49-F238E27FC236}">
                    <a16:creationId xmlns:a16="http://schemas.microsoft.com/office/drawing/2014/main" id="{9AC4BEA6-F639-F016-D95C-A94DC58BA245}"/>
                  </a:ext>
                </a:extLst>
              </p:cNvPr>
              <p:cNvSpPr txBox="1"/>
              <p:nvPr/>
            </p:nvSpPr>
            <p:spPr>
              <a:xfrm>
                <a:off x="7194497" y="504125"/>
                <a:ext cx="316136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1.3</a:t>
                </a:r>
              </a:p>
            </p:txBody>
          </p:sp>
          <p:cxnSp>
            <p:nvCxnSpPr>
              <p:cNvPr id="17487" name="Пряма сполучна лінія 56">
                <a:extLst>
                  <a:ext uri="{FF2B5EF4-FFF2-40B4-BE49-F238E27FC236}">
                    <a16:creationId xmlns:a16="http://schemas.microsoft.com/office/drawing/2014/main" id="{C18CC194-DD48-48E6-4A59-C45899D161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02654" y="815339"/>
                <a:ext cx="635357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3" name="Групувати 22">
              <a:extLst>
                <a:ext uri="{FF2B5EF4-FFF2-40B4-BE49-F238E27FC236}">
                  <a16:creationId xmlns:a16="http://schemas.microsoft.com/office/drawing/2014/main" id="{08A234D7-E42F-9555-4A39-3C78E9892731}"/>
                </a:ext>
              </a:extLst>
            </p:cNvPr>
            <p:cNvGrpSpPr/>
            <p:nvPr/>
          </p:nvGrpSpPr>
          <p:grpSpPr>
            <a:xfrm>
              <a:off x="7081119" y="3379135"/>
              <a:ext cx="672089" cy="298850"/>
              <a:chOff x="7252505" y="412784"/>
              <a:chExt cx="586493" cy="260789"/>
            </a:xfrm>
          </p:grpSpPr>
          <p:sp>
            <p:nvSpPr>
              <p:cNvPr id="17482" name="TextBox 17481">
                <a:extLst>
                  <a:ext uri="{FF2B5EF4-FFF2-40B4-BE49-F238E27FC236}">
                    <a16:creationId xmlns:a16="http://schemas.microsoft.com/office/drawing/2014/main" id="{5B6DB755-6130-7F7C-4CFD-50310A6B89C5}"/>
                  </a:ext>
                </a:extLst>
              </p:cNvPr>
              <p:cNvSpPr txBox="1"/>
              <p:nvPr/>
            </p:nvSpPr>
            <p:spPr>
              <a:xfrm>
                <a:off x="7504585" y="412784"/>
                <a:ext cx="334413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проблем </a:t>
                </a:r>
                <a: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і </a:t>
                </a:r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цілей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3" name="TextBox 17482">
                <a:extLst>
                  <a:ext uri="{FF2B5EF4-FFF2-40B4-BE49-F238E27FC236}">
                    <a16:creationId xmlns:a16="http://schemas.microsoft.com/office/drawing/2014/main" id="{B6110C75-68E8-9DD0-0702-01FD90E085FE}"/>
                  </a:ext>
                </a:extLst>
              </p:cNvPr>
              <p:cNvSpPr txBox="1"/>
              <p:nvPr/>
            </p:nvSpPr>
            <p:spPr>
              <a:xfrm>
                <a:off x="7252505" y="444706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2.1</a:t>
                </a:r>
              </a:p>
            </p:txBody>
          </p:sp>
          <p:cxnSp>
            <p:nvCxnSpPr>
              <p:cNvPr id="17484" name="Пряма сполучна лінія 53">
                <a:extLst>
                  <a:ext uri="{FF2B5EF4-FFF2-40B4-BE49-F238E27FC236}">
                    <a16:creationId xmlns:a16="http://schemas.microsoft.com/office/drawing/2014/main" id="{D46627A7-C050-8C63-5EA9-026151BDD3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2505" y="673573"/>
                <a:ext cx="54037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4" name="Групувати 23">
              <a:extLst>
                <a:ext uri="{FF2B5EF4-FFF2-40B4-BE49-F238E27FC236}">
                  <a16:creationId xmlns:a16="http://schemas.microsoft.com/office/drawing/2014/main" id="{CEA8F76F-2AB8-0967-8BCB-007F06FDAB64}"/>
                </a:ext>
              </a:extLst>
            </p:cNvPr>
            <p:cNvGrpSpPr/>
            <p:nvPr/>
          </p:nvGrpSpPr>
          <p:grpSpPr>
            <a:xfrm>
              <a:off x="6790646" y="3782478"/>
              <a:ext cx="818257" cy="399051"/>
              <a:chOff x="7181331" y="408402"/>
              <a:chExt cx="714045" cy="348229"/>
            </a:xfrm>
          </p:grpSpPr>
          <p:sp>
            <p:nvSpPr>
              <p:cNvPr id="17479" name="TextBox 17478">
                <a:extLst>
                  <a:ext uri="{FF2B5EF4-FFF2-40B4-BE49-F238E27FC236}">
                    <a16:creationId xmlns:a16="http://schemas.microsoft.com/office/drawing/2014/main" id="{BCBCD2B1-B8A0-FD94-8CC2-8281EE0927C8}"/>
                  </a:ext>
                </a:extLst>
              </p:cNvPr>
              <p:cNvSpPr txBox="1"/>
              <p:nvPr/>
            </p:nvSpPr>
            <p:spPr>
              <a:xfrm>
                <a:off x="7497470" y="408402"/>
                <a:ext cx="397906" cy="28676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проблем </a:t>
                </a:r>
                <a: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/>
                </a:r>
                <a:b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і </a:t>
                </a:r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цілей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80" name="TextBox 17479">
                <a:extLst>
                  <a:ext uri="{FF2B5EF4-FFF2-40B4-BE49-F238E27FC236}">
                    <a16:creationId xmlns:a16="http://schemas.microsoft.com/office/drawing/2014/main" id="{4F35EBBE-40A3-DAC6-7E78-87898115700C}"/>
                  </a:ext>
                </a:extLst>
              </p:cNvPr>
              <p:cNvSpPr txBox="1"/>
              <p:nvPr/>
            </p:nvSpPr>
            <p:spPr>
              <a:xfrm>
                <a:off x="7203905" y="469622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2.2</a:t>
                </a:r>
              </a:p>
            </p:txBody>
          </p:sp>
          <p:cxnSp>
            <p:nvCxnSpPr>
              <p:cNvPr id="17481" name="Пряма сполучна лінія 50">
                <a:extLst>
                  <a:ext uri="{FF2B5EF4-FFF2-40B4-BE49-F238E27FC236}">
                    <a16:creationId xmlns:a16="http://schemas.microsoft.com/office/drawing/2014/main" id="{6C4EBB96-188B-55A7-ECF8-BD22B73E78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6631"/>
                <a:ext cx="672762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5" name="Групувати 24">
              <a:extLst>
                <a:ext uri="{FF2B5EF4-FFF2-40B4-BE49-F238E27FC236}">
                  <a16:creationId xmlns:a16="http://schemas.microsoft.com/office/drawing/2014/main" id="{E2EA1C31-2945-F50B-8BB7-AC7C2A1CF6FF}"/>
                </a:ext>
              </a:extLst>
            </p:cNvPr>
            <p:cNvGrpSpPr/>
            <p:nvPr/>
          </p:nvGrpSpPr>
          <p:grpSpPr>
            <a:xfrm>
              <a:off x="6581736" y="4327625"/>
              <a:ext cx="948241" cy="262269"/>
              <a:chOff x="7181331" y="527764"/>
              <a:chExt cx="827474" cy="228867"/>
            </a:xfrm>
          </p:grpSpPr>
          <p:sp>
            <p:nvSpPr>
              <p:cNvPr id="17476" name="TextBox 17475">
                <a:extLst>
                  <a:ext uri="{FF2B5EF4-FFF2-40B4-BE49-F238E27FC236}">
                    <a16:creationId xmlns:a16="http://schemas.microsoft.com/office/drawing/2014/main" id="{4568B793-2F7B-C855-F0E0-FAE60919BB57}"/>
                  </a:ext>
                </a:extLst>
              </p:cNvPr>
              <p:cNvSpPr txBox="1"/>
              <p:nvPr/>
            </p:nvSpPr>
            <p:spPr>
              <a:xfrm>
                <a:off x="7468427" y="554524"/>
                <a:ext cx="540378" cy="14338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проблем і цілей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7" name="TextBox 17476">
                <a:extLst>
                  <a:ext uri="{FF2B5EF4-FFF2-40B4-BE49-F238E27FC236}">
                    <a16:creationId xmlns:a16="http://schemas.microsoft.com/office/drawing/2014/main" id="{8E3F9E90-56D4-7DE5-3CFE-8DB0E85DE3E0}"/>
                  </a:ext>
                </a:extLst>
              </p:cNvPr>
              <p:cNvSpPr txBox="1"/>
              <p:nvPr/>
            </p:nvSpPr>
            <p:spPr>
              <a:xfrm>
                <a:off x="7181331" y="527764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2.3</a:t>
                </a:r>
              </a:p>
            </p:txBody>
          </p:sp>
          <p:cxnSp>
            <p:nvCxnSpPr>
              <p:cNvPr id="17478" name="Пряма сполучна лінія 47">
                <a:extLst>
                  <a:ext uri="{FF2B5EF4-FFF2-40B4-BE49-F238E27FC236}">
                    <a16:creationId xmlns:a16="http://schemas.microsoft.com/office/drawing/2014/main" id="{F180DA94-0F63-D11E-59A8-14DA2AC791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1331" y="756631"/>
                <a:ext cx="54037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6" name="Групувати 25">
              <a:extLst>
                <a:ext uri="{FF2B5EF4-FFF2-40B4-BE49-F238E27FC236}">
                  <a16:creationId xmlns:a16="http://schemas.microsoft.com/office/drawing/2014/main" id="{864360BE-899F-02F6-DCD6-1F30107E1DE0}"/>
                </a:ext>
              </a:extLst>
            </p:cNvPr>
            <p:cNvGrpSpPr/>
            <p:nvPr/>
          </p:nvGrpSpPr>
          <p:grpSpPr>
            <a:xfrm>
              <a:off x="5483648" y="4831276"/>
              <a:ext cx="1012158" cy="262270"/>
              <a:chOff x="7065151" y="437045"/>
              <a:chExt cx="883251" cy="228868"/>
            </a:xfrm>
          </p:grpSpPr>
          <p:sp>
            <p:nvSpPr>
              <p:cNvPr id="17473" name="TextBox 17472">
                <a:extLst>
                  <a:ext uri="{FF2B5EF4-FFF2-40B4-BE49-F238E27FC236}">
                    <a16:creationId xmlns:a16="http://schemas.microsoft.com/office/drawing/2014/main" id="{913421E5-4AF5-8B3B-CE5D-7F73B59C487C}"/>
                  </a:ext>
                </a:extLst>
              </p:cNvPr>
              <p:cNvSpPr txBox="1"/>
              <p:nvPr/>
            </p:nvSpPr>
            <p:spPr>
              <a:xfrm>
                <a:off x="7352309" y="463818"/>
                <a:ext cx="596093" cy="14338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Аналіз корінних причин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4" name="TextBox 17473">
                <a:extLst>
                  <a:ext uri="{FF2B5EF4-FFF2-40B4-BE49-F238E27FC236}">
                    <a16:creationId xmlns:a16="http://schemas.microsoft.com/office/drawing/2014/main" id="{61846010-0BBF-ABD3-EF17-093B96B89793}"/>
                  </a:ext>
                </a:extLst>
              </p:cNvPr>
              <p:cNvSpPr txBox="1"/>
              <p:nvPr/>
            </p:nvSpPr>
            <p:spPr>
              <a:xfrm>
                <a:off x="7065152" y="437045"/>
                <a:ext cx="316137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3.1</a:t>
                </a:r>
              </a:p>
            </p:txBody>
          </p:sp>
          <p:cxnSp>
            <p:nvCxnSpPr>
              <p:cNvPr id="17475" name="Пряма сполучна лінія 44">
                <a:extLst>
                  <a:ext uri="{FF2B5EF4-FFF2-40B4-BE49-F238E27FC236}">
                    <a16:creationId xmlns:a16="http://schemas.microsoft.com/office/drawing/2014/main" id="{DBE32AD3-C4C5-FC94-FB8B-AF1E8D7445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65151" y="665913"/>
                <a:ext cx="765196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7" name="Групувати 26">
              <a:extLst>
                <a:ext uri="{FF2B5EF4-FFF2-40B4-BE49-F238E27FC236}">
                  <a16:creationId xmlns:a16="http://schemas.microsoft.com/office/drawing/2014/main" id="{182F6C75-4E14-1BBD-BFE9-D1D6C03C2841}"/>
                </a:ext>
              </a:extLst>
            </p:cNvPr>
            <p:cNvGrpSpPr/>
            <p:nvPr/>
          </p:nvGrpSpPr>
          <p:grpSpPr>
            <a:xfrm>
              <a:off x="5723519" y="5140971"/>
              <a:ext cx="1406596" cy="246459"/>
              <a:chOff x="7105410" y="411732"/>
              <a:chExt cx="1227454" cy="215070"/>
            </a:xfrm>
          </p:grpSpPr>
          <p:sp>
            <p:nvSpPr>
              <p:cNvPr id="17470" name="TextBox 17469">
                <a:extLst>
                  <a:ext uri="{FF2B5EF4-FFF2-40B4-BE49-F238E27FC236}">
                    <a16:creationId xmlns:a16="http://schemas.microsoft.com/office/drawing/2014/main" id="{A5B6E1E2-9446-F3FF-168D-7E754C856AD4}"/>
                  </a:ext>
                </a:extLst>
              </p:cNvPr>
              <p:cNvSpPr txBox="1"/>
              <p:nvPr/>
            </p:nvSpPr>
            <p:spPr>
              <a:xfrm>
                <a:off x="7415061" y="432328"/>
                <a:ext cx="917803" cy="14338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Виявлення позитивних і негативних </a:t>
                </a:r>
                <a:r>
                  <a:rPr lang="uk-UA" sz="4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факторів </a:t>
                </a:r>
                <a:r>
                  <a:rPr lang="uk-UA" sz="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впливу</a:t>
                </a:r>
                <a:endParaRPr lang="LID4096" sz="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71" name="TextBox 17470">
                <a:extLst>
                  <a:ext uri="{FF2B5EF4-FFF2-40B4-BE49-F238E27FC236}">
                    <a16:creationId xmlns:a16="http://schemas.microsoft.com/office/drawing/2014/main" id="{A4AF77BB-C9BF-39A3-A787-C7466C434649}"/>
                  </a:ext>
                </a:extLst>
              </p:cNvPr>
              <p:cNvSpPr txBox="1"/>
              <p:nvPr/>
            </p:nvSpPr>
            <p:spPr>
              <a:xfrm>
                <a:off x="7105410" y="411732"/>
                <a:ext cx="316136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3.2</a:t>
                </a:r>
              </a:p>
            </p:txBody>
          </p:sp>
          <p:cxnSp>
            <p:nvCxnSpPr>
              <p:cNvPr id="17472" name="Пряма сполучна лінія 41">
                <a:extLst>
                  <a:ext uri="{FF2B5EF4-FFF2-40B4-BE49-F238E27FC236}">
                    <a16:creationId xmlns:a16="http://schemas.microsoft.com/office/drawing/2014/main" id="{677CE9F7-EC3E-9FC0-02C1-5080912C56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15534" y="626595"/>
                <a:ext cx="1172108" cy="0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8" name="Групувати 27">
              <a:extLst>
                <a:ext uri="{FF2B5EF4-FFF2-40B4-BE49-F238E27FC236}">
                  <a16:creationId xmlns:a16="http://schemas.microsoft.com/office/drawing/2014/main" id="{194B2F60-959B-9FD3-3AFA-79178FCE43DC}"/>
                </a:ext>
              </a:extLst>
            </p:cNvPr>
            <p:cNvGrpSpPr/>
            <p:nvPr/>
          </p:nvGrpSpPr>
          <p:grpSpPr>
            <a:xfrm>
              <a:off x="4237986" y="4491155"/>
              <a:ext cx="759797" cy="301550"/>
              <a:chOff x="7179753" y="464422"/>
              <a:chExt cx="663031" cy="263146"/>
            </a:xfrm>
          </p:grpSpPr>
          <p:sp>
            <p:nvSpPr>
              <p:cNvPr id="17467" name="TextBox 17466">
                <a:extLst>
                  <a:ext uri="{FF2B5EF4-FFF2-40B4-BE49-F238E27FC236}">
                    <a16:creationId xmlns:a16="http://schemas.microsoft.com/office/drawing/2014/main" id="{625B4F9F-FEEA-C313-B10A-18E94C91E659}"/>
                  </a:ext>
                </a:extLst>
              </p:cNvPr>
              <p:cNvSpPr txBox="1"/>
              <p:nvPr/>
            </p:nvSpPr>
            <p:spPr>
              <a:xfrm>
                <a:off x="7429079" y="464422"/>
                <a:ext cx="413705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Аналіз зацікавлених сторін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8" name="TextBox 17467">
                <a:extLst>
                  <a:ext uri="{FF2B5EF4-FFF2-40B4-BE49-F238E27FC236}">
                    <a16:creationId xmlns:a16="http://schemas.microsoft.com/office/drawing/2014/main" id="{2342A06B-A86D-6A4B-EB58-363BA8DD886B}"/>
                  </a:ext>
                </a:extLst>
              </p:cNvPr>
              <p:cNvSpPr txBox="1"/>
              <p:nvPr/>
            </p:nvSpPr>
            <p:spPr>
              <a:xfrm>
                <a:off x="7179753" y="498702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4.1</a:t>
                </a:r>
              </a:p>
            </p:txBody>
          </p:sp>
          <p:cxnSp>
            <p:nvCxnSpPr>
              <p:cNvPr id="17469" name="Пряма сполучна лінія 38">
                <a:extLst>
                  <a:ext uri="{FF2B5EF4-FFF2-40B4-BE49-F238E27FC236}">
                    <a16:creationId xmlns:a16="http://schemas.microsoft.com/office/drawing/2014/main" id="{C49E3ABF-F3F2-FE15-D6BD-3E01ED0AD1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9759" y="727568"/>
                <a:ext cx="5403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59" name="Групувати 28">
              <a:extLst>
                <a:ext uri="{FF2B5EF4-FFF2-40B4-BE49-F238E27FC236}">
                  <a16:creationId xmlns:a16="http://schemas.microsoft.com/office/drawing/2014/main" id="{4B718803-FAE0-3677-E387-CA45A9D350A4}"/>
                </a:ext>
              </a:extLst>
            </p:cNvPr>
            <p:cNvGrpSpPr/>
            <p:nvPr/>
          </p:nvGrpSpPr>
          <p:grpSpPr>
            <a:xfrm>
              <a:off x="4378658" y="4848419"/>
              <a:ext cx="825323" cy="413646"/>
              <a:chOff x="7127127" y="497273"/>
              <a:chExt cx="720212" cy="360965"/>
            </a:xfrm>
          </p:grpSpPr>
          <p:sp>
            <p:nvSpPr>
              <p:cNvPr id="17464" name="TextBox 17463">
                <a:extLst>
                  <a:ext uri="{FF2B5EF4-FFF2-40B4-BE49-F238E27FC236}">
                    <a16:creationId xmlns:a16="http://schemas.microsoft.com/office/drawing/2014/main" id="{E125F137-F21C-1608-145A-83861CE5AEE7}"/>
                  </a:ext>
                </a:extLst>
              </p:cNvPr>
              <p:cNvSpPr txBox="1"/>
              <p:nvPr/>
            </p:nvSpPr>
            <p:spPr>
              <a:xfrm>
                <a:off x="7403624" y="497273"/>
                <a:ext cx="443715" cy="28676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Вибір пріоритетних зацікавлених сторін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5" name="TextBox 17464">
                <a:extLst>
                  <a:ext uri="{FF2B5EF4-FFF2-40B4-BE49-F238E27FC236}">
                    <a16:creationId xmlns:a16="http://schemas.microsoft.com/office/drawing/2014/main" id="{781F9A9E-3E7A-4580-C334-9D52CED70267}"/>
                  </a:ext>
                </a:extLst>
              </p:cNvPr>
              <p:cNvSpPr txBox="1"/>
              <p:nvPr/>
            </p:nvSpPr>
            <p:spPr>
              <a:xfrm>
                <a:off x="7127127" y="585386"/>
                <a:ext cx="316136" cy="21507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4.2</a:t>
                </a:r>
              </a:p>
            </p:txBody>
          </p:sp>
          <p:cxnSp>
            <p:nvCxnSpPr>
              <p:cNvPr id="17466" name="Пряма сполучна лінія 35">
                <a:extLst>
                  <a:ext uri="{FF2B5EF4-FFF2-40B4-BE49-F238E27FC236}">
                    <a16:creationId xmlns:a16="http://schemas.microsoft.com/office/drawing/2014/main" id="{F33E46DD-75F7-946B-0442-CB1B0B7532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78662" y="858238"/>
                <a:ext cx="54037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60" name="Групувати 29">
              <a:extLst>
                <a:ext uri="{FF2B5EF4-FFF2-40B4-BE49-F238E27FC236}">
                  <a16:creationId xmlns:a16="http://schemas.microsoft.com/office/drawing/2014/main" id="{56AFCC4C-CFEF-8960-D0F9-70FF8FF34778}"/>
                </a:ext>
              </a:extLst>
            </p:cNvPr>
            <p:cNvGrpSpPr/>
            <p:nvPr/>
          </p:nvGrpSpPr>
          <p:grpSpPr>
            <a:xfrm>
              <a:off x="4725868" y="5329756"/>
              <a:ext cx="811967" cy="328443"/>
              <a:chOff x="7254732" y="638396"/>
              <a:chExt cx="708557" cy="286612"/>
            </a:xfrm>
          </p:grpSpPr>
          <p:sp>
            <p:nvSpPr>
              <p:cNvPr id="17461" name="TextBox 17460">
                <a:extLst>
                  <a:ext uri="{FF2B5EF4-FFF2-40B4-BE49-F238E27FC236}">
                    <a16:creationId xmlns:a16="http://schemas.microsoft.com/office/drawing/2014/main" id="{AF6626A1-8A62-BC27-742B-36652D12B3BD}"/>
                  </a:ext>
                </a:extLst>
              </p:cNvPr>
              <p:cNvSpPr txBox="1"/>
              <p:nvPr/>
            </p:nvSpPr>
            <p:spPr>
              <a:xfrm>
                <a:off x="7528528" y="642726"/>
                <a:ext cx="434761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uk-UA" sz="400" dirty="0">
                    <a:latin typeface="Arial" panose="020B0604020202020204" pitchFamily="34" charset="0"/>
                    <a:cs typeface="Arial" panose="020B0604020202020204" pitchFamily="34" charset="0"/>
                  </a:rPr>
                  <a:t>Картування зацікавлених сторін</a:t>
                </a:r>
                <a:endParaRPr lang="LID4096" sz="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462" name="TextBox 17461">
                <a:extLst>
                  <a:ext uri="{FF2B5EF4-FFF2-40B4-BE49-F238E27FC236}">
                    <a16:creationId xmlns:a16="http://schemas.microsoft.com/office/drawing/2014/main" id="{1C8406DC-50B2-890C-FE8C-850B4DFEBF71}"/>
                  </a:ext>
                </a:extLst>
              </p:cNvPr>
              <p:cNvSpPr txBox="1"/>
              <p:nvPr/>
            </p:nvSpPr>
            <p:spPr>
              <a:xfrm>
                <a:off x="7255433" y="638396"/>
                <a:ext cx="316136" cy="21507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4.3</a:t>
                </a:r>
              </a:p>
            </p:txBody>
          </p:sp>
          <p:cxnSp>
            <p:nvCxnSpPr>
              <p:cNvPr id="17463" name="Пряма сполучна лінія 32">
                <a:extLst>
                  <a:ext uri="{FF2B5EF4-FFF2-40B4-BE49-F238E27FC236}">
                    <a16:creationId xmlns:a16="http://schemas.microsoft.com/office/drawing/2014/main" id="{B4C5ADFE-D66D-42CB-3552-274EB648C2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54732" y="925008"/>
                <a:ext cx="660193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432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79996" y="1861805"/>
            <a:ext cx="828240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Посібник з інспектування в неформальній економіці</a:t>
            </a:r>
            <a:endParaRPr lang="en-US" altLang="zh-CN" sz="2200" dirty="0">
              <a:ea typeface="SimSun" panose="02010600030101010101" pitchFamily="2" charset="-122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4F43A98F-EBAF-B248-B889-9BC4C2AD5E26}"/>
              </a:ext>
            </a:extLst>
          </p:cNvPr>
          <p:cNvSpPr txBox="1"/>
          <p:nvPr/>
        </p:nvSpPr>
        <p:spPr>
          <a:xfrm>
            <a:off x="3962400" y="2298884"/>
            <a:ext cx="784792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uk-UA" b="1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Коли інспекція праці втручається в неформальну економіку, </a:t>
            </a:r>
            <a:br>
              <a:rPr lang="uk-UA" b="1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</a:br>
            <a:r>
              <a:rPr lang="uk-UA" b="1" dirty="0"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вона стикається з низкою труднощів, як-от:</a:t>
            </a:r>
            <a:endParaRPr lang="fr-FR" b="1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latin typeface="Arial" panose="020B0604020202020204" pitchFamily="34" charset="0"/>
                <a:ea typeface="Calibri" panose="020F0502020204030204" pitchFamily="34" charset="0"/>
              </a:rPr>
              <a:t>проблеми з доступом до </a:t>
            </a: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неформальних суб’єктів господарювання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адаптація інспекційних відвідувань із питань праці до особливостей неформальної економіки та розміру суб’єктів господарювання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роз’яснення місії інспектора праці та сприяння правильному її сприйняттю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оцінювання трудових відносин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доведення до відома суб’єктів неформальної економіки трудового законодавства, основних принципів і прав у сфері праці, заходів із безпеки та здоров’я на роботі</a:t>
            </a:r>
            <a:r>
              <a:rPr lang="en-GB" dirty="0"/>
              <a:t> </a:t>
            </a:r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здійснення відвідувань таким чином, щоб суб’єкти неформальної економіки розуміли й позитивно сприймали ці відвідування</a:t>
            </a:r>
            <a:endParaRPr lang="en-GB" dirty="0"/>
          </a:p>
        </p:txBody>
      </p:sp>
      <p:pic>
        <p:nvPicPr>
          <p:cNvPr id="8" name="Image 1">
            <a:extLst>
              <a:ext uri="{FF2B5EF4-FFF2-40B4-BE49-F238E27FC236}">
                <a16:creationId xmlns:a16="http://schemas.microsoft.com/office/drawing/2014/main" id="{DE5212F1-81D8-FF46-8402-0E47AC957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6" y="2395297"/>
            <a:ext cx="2912133" cy="4009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CF6C588-7E7D-0715-2BFA-5C65272E0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kern="1200" dirty="0">
                <a:solidFill>
                  <a:srgbClr val="1E2DBE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4. </a:t>
            </a:r>
            <a:r>
              <a:rPr lang="uk-UA" b="1" kern="1200" dirty="0">
                <a:solidFill>
                  <a:srgbClr val="1E2DBE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Інструментарій інспекторів праці на місцях</a:t>
            </a:r>
            <a:r>
              <a:rPr lang="en-US" b="1" kern="1200" dirty="0">
                <a:solidFill>
                  <a:srgbClr val="1E2DBE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  <a:cs typeface="+mj-cs"/>
              </a:rPr>
              <a:t> 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2026513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7" y="2143195"/>
            <a:ext cx="3737334" cy="8176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200" dirty="0">
                <a:ea typeface="SimSun" panose="02010600030101010101" pitchFamily="2" charset="-122"/>
              </a:rPr>
              <a:t>Посібник з інспектування в неформальній економіці</a:t>
            </a:r>
            <a:endParaRPr lang="en-US" altLang="zh-CN" sz="2200" dirty="0">
              <a:ea typeface="SimSun" panose="02010600030101010101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B383C6-53EC-CAC9-F29B-E9A63099D3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4387" y="1451774"/>
            <a:ext cx="4691837" cy="10431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3E84A4-0E13-C770-CCEB-E77B9B044A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4387" y="2766870"/>
            <a:ext cx="3737334" cy="10482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3BD119-89D8-7B27-8175-0ADF0FFBBB3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4387" y="4257617"/>
            <a:ext cx="3807850" cy="93412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1619B1-C21E-7D02-D225-841B4D889D5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74387" y="5528958"/>
            <a:ext cx="1976284" cy="1018258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AAB4088-89B3-3ACE-22A1-EF68D320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4533746" cy="7200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endParaRPr lang="LID4096" dirty="0"/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0E091860-641D-4CCA-23E5-81E0163B5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96" y="3045014"/>
            <a:ext cx="2440185" cy="335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A92AD32-EEDE-E59D-9D2D-F28AF3494835}"/>
              </a:ext>
            </a:extLst>
          </p:cNvPr>
          <p:cNvSpPr txBox="1"/>
          <p:nvPr/>
        </p:nvSpPr>
        <p:spPr>
          <a:xfrm>
            <a:off x="6774387" y="1196559"/>
            <a:ext cx="3605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Етап 1: підготовка до втручання</a:t>
            </a:r>
            <a:endParaRPr lang="LID4096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B0E633-5F27-718D-E4DA-C0CBD77D1E85}"/>
              </a:ext>
            </a:extLst>
          </p:cNvPr>
          <p:cNvSpPr txBox="1"/>
          <p:nvPr/>
        </p:nvSpPr>
        <p:spPr>
          <a:xfrm>
            <a:off x="6774387" y="2462505"/>
            <a:ext cx="3471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Етап 2: розроблення плану дій</a:t>
            </a:r>
            <a:endParaRPr lang="LID4096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699E9E-FD72-D6E0-6236-05167F2B97A8}"/>
              </a:ext>
            </a:extLst>
          </p:cNvPr>
          <p:cNvSpPr txBox="1"/>
          <p:nvPr/>
        </p:nvSpPr>
        <p:spPr>
          <a:xfrm>
            <a:off x="6774387" y="3969018"/>
            <a:ext cx="3202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Етап 3: реалізація плану дій</a:t>
            </a:r>
            <a:endParaRPr lang="LID4096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29EFDC-7594-22BC-6620-ADCAB684608C}"/>
              </a:ext>
            </a:extLst>
          </p:cNvPr>
          <p:cNvSpPr txBox="1"/>
          <p:nvPr/>
        </p:nvSpPr>
        <p:spPr>
          <a:xfrm>
            <a:off x="6774387" y="5234054"/>
            <a:ext cx="3605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/>
              <a:t>Етап 4: моніторинг і оцінювання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3190115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Безпека та здоров’я на роботі. Посібник для інспекторів праці та інших зацікавлених осіб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0731180-5745-6C47-AD33-37BFAB2B5D6B}"/>
              </a:ext>
            </a:extLst>
          </p:cNvPr>
          <p:cNvSpPr/>
          <p:nvPr/>
        </p:nvSpPr>
        <p:spPr>
          <a:xfrm>
            <a:off x="410306" y="2301044"/>
            <a:ext cx="107511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uk-UA" altLang="fr-FR" b="1" dirty="0">
                <a:ea typeface="Noto Sans" panose="020B0502040504020204" pitchFamily="34" charset="0"/>
                <a:cs typeface="Noto Sans" panose="020B0502040504020204" pitchFamily="34" charset="0"/>
              </a:rPr>
              <a:t>Посібник охоплює нижчезазначені теми й містить багато ілюстративних відеоматеріалів</a:t>
            </a:r>
            <a:endParaRPr lang="en-GB" altLang="fr-FR" b="1" dirty="0"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1" name="ZoneTexte 1">
            <a:extLst>
              <a:ext uri="{FF2B5EF4-FFF2-40B4-BE49-F238E27FC236}">
                <a16:creationId xmlns:a16="http://schemas.microsoft.com/office/drawing/2014/main" id="{F868A447-9CBC-004B-A57D-8498B460C26E}"/>
              </a:ext>
            </a:extLst>
          </p:cNvPr>
          <p:cNvSpPr txBox="1"/>
          <p:nvPr/>
        </p:nvSpPr>
        <p:spPr>
          <a:xfrm>
            <a:off x="8896726" y="2798534"/>
            <a:ext cx="272843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Посібник містить також інформацію про те, як організації можуть розробляти систему управління БЗР, і з питань, які роботодавцям слід ураховувати з метою ефективного управління БЗР на підприємствах</a:t>
            </a:r>
            <a:endParaRPr lang="fr-FR" sz="2000" dirty="0">
              <a:latin typeface="+mn-lt"/>
            </a:endParaRPr>
          </a:p>
        </p:txBody>
      </p:sp>
      <p:pic>
        <p:nvPicPr>
          <p:cNvPr id="14" name="YSuMu4R2V08?feature=oembed" descr="Preventing manual handling risks when changing tyres">
            <a:hlinkClick r:id="" action="ppaction://media"/>
            <a:extLst>
              <a:ext uri="{FF2B5EF4-FFF2-40B4-BE49-F238E27FC236}">
                <a16:creationId xmlns:a16="http://schemas.microsoft.com/office/drawing/2014/main" id="{ABD89FB6-F5CE-B44B-A8D5-6018FD055BDB}"/>
              </a:ext>
            </a:extLst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0304" y="2899200"/>
            <a:ext cx="2185563" cy="123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HtqXXLCfFl0?feature=oembed" descr="Choosing the appropriate personal protective equipment">
            <a:hlinkClick r:id="" action="ppaction://media"/>
            <a:extLst>
              <a:ext uri="{FF2B5EF4-FFF2-40B4-BE49-F238E27FC236}">
                <a16:creationId xmlns:a16="http://schemas.microsoft.com/office/drawing/2014/main" id="{FB2ED693-D888-CD48-ADB9-3A8FB2CE3661}"/>
              </a:ext>
            </a:extLst>
          </p:cNvPr>
          <p:cNvPicPr>
            <a:picLocks noRot="1" noChangeAspect="1" noChangeArrowheads="1"/>
          </p:cNvPicPr>
          <p:nvPr>
            <a:videoFile r:link="rId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86" y="4187188"/>
            <a:ext cx="2185563" cy="1235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yTQJdV2XheI?feature=oembed" descr="Controlling safety and health risks in the Industrial Sector">
            <a:hlinkClick r:id="" action="ppaction://media"/>
            <a:extLst>
              <a:ext uri="{FF2B5EF4-FFF2-40B4-BE49-F238E27FC236}">
                <a16:creationId xmlns:a16="http://schemas.microsoft.com/office/drawing/2014/main" id="{8F73BA9B-D1FB-F243-95B4-F8139BEFD1B9}"/>
              </a:ext>
            </a:extLst>
          </p:cNvPr>
          <p:cNvPicPr>
            <a:picLocks noRot="1" noChangeAspect="1" noChangeArrowheads="1"/>
          </p:cNvPicPr>
          <p:nvPr>
            <a:videoFile r:link="rId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85" y="5471885"/>
            <a:ext cx="2185563" cy="1235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Таблиця 17482">
            <a:extLst>
              <a:ext uri="{FF2B5EF4-FFF2-40B4-BE49-F238E27FC236}">
                <a16:creationId xmlns:a16="http://schemas.microsoft.com/office/drawing/2014/main" id="{8DBDFDB1-078C-2A38-5AF9-F0959D02E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827753"/>
              </p:ext>
            </p:extLst>
          </p:nvPr>
        </p:nvGraphicFramePr>
        <p:xfrm>
          <a:off x="490536" y="2871119"/>
          <a:ext cx="5851272" cy="381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0424">
                  <a:extLst>
                    <a:ext uri="{9D8B030D-6E8A-4147-A177-3AD203B41FA5}">
                      <a16:colId xmlns:a16="http://schemas.microsoft.com/office/drawing/2014/main" val="4075156570"/>
                    </a:ext>
                  </a:extLst>
                </a:gridCol>
                <a:gridCol w="1815505">
                  <a:extLst>
                    <a:ext uri="{9D8B030D-6E8A-4147-A177-3AD203B41FA5}">
                      <a16:colId xmlns:a16="http://schemas.microsoft.com/office/drawing/2014/main" val="1100703563"/>
                    </a:ext>
                  </a:extLst>
                </a:gridCol>
                <a:gridCol w="2085343">
                  <a:extLst>
                    <a:ext uri="{9D8B030D-6E8A-4147-A177-3AD203B41FA5}">
                      <a16:colId xmlns:a16="http://schemas.microsoft.com/office/drawing/2014/main" val="2025873418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dirty="0">
                          <a:solidFill>
                            <a:schemeClr val="bg1"/>
                          </a:solidFill>
                        </a:rPr>
                        <a:t>Вступ і подяки</a:t>
                      </a:r>
                      <a:endParaRPr lang="LID4096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>
                          <a:solidFill>
                            <a:schemeClr val="bg1"/>
                          </a:solidFill>
                        </a:rPr>
                        <a:t>Організаційні питання</a:t>
                      </a:r>
                      <a:endParaRPr lang="LID4096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>
                          <a:solidFill>
                            <a:schemeClr val="bg1"/>
                          </a:solidFill>
                        </a:rPr>
                        <a:t>Як можна управляти безпекою та здоров’ям на роботі</a:t>
                      </a:r>
                      <a:endParaRPr lang="LID4096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552203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Працівники</a:t>
                      </a:r>
                      <a:endParaRPr lang="LID4096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Підприємства</a:t>
                      </a:r>
                      <a:endParaRPr lang="LID4096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Ковзання і спотикання</a:t>
                      </a:r>
                      <a:endParaRPr lang="LID4096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03533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/>
                        <a:t>Електробезпека</a:t>
                      </a:r>
                      <a:endParaRPr lang="LID4096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Машини, механізми та устаткування</a:t>
                      </a:r>
                      <a:endParaRPr lang="LID4096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Напірне обладнання</a:t>
                      </a:r>
                      <a:endParaRPr lang="LID4096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272164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/>
                        <a:t>Пожежна безпека</a:t>
                      </a:r>
                      <a:endParaRPr lang="LID4096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Ручне оброблення вантажів</a:t>
                      </a:r>
                      <a:endParaRPr lang="LID4096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Робота на висоті</a:t>
                      </a:r>
                      <a:endParaRPr lang="LID4096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198692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/>
                        <a:t>Шкідливі хімічні та біологічні фактори/ речовини</a:t>
                      </a:r>
                      <a:endParaRPr lang="LID4096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Шум</a:t>
                      </a:r>
                      <a:endParaRPr lang="LID4096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Засоби індивідуального захисту</a:t>
                      </a:r>
                      <a:endParaRPr lang="LID4096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612816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/>
                        <a:t>Вібрація</a:t>
                      </a:r>
                      <a:endParaRPr lang="LID4096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dirty="0"/>
                        <a:t>Робота в замкненому просторі</a:t>
                      </a:r>
                      <a:endParaRPr lang="LID4096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dirty="0"/>
                        <a:t>Транспорт у робочій зоні</a:t>
                      </a:r>
                      <a:endParaRPr lang="LID4096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114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13353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Посібник із </a:t>
            </a:r>
            <a:r>
              <a:rPr lang="ru-RU" altLang="zh-CN" sz="2000" dirty="0" err="1">
                <a:ea typeface="SimSun" panose="02010600030101010101" pitchFamily="2" charset="-122"/>
              </a:rPr>
              <a:t>безпеки</a:t>
            </a:r>
            <a:r>
              <a:rPr lang="ru-RU" altLang="zh-CN" sz="2000" dirty="0">
                <a:ea typeface="SimSun" panose="02010600030101010101" pitchFamily="2" charset="-122"/>
              </a:rPr>
              <a:t> та </a:t>
            </a:r>
            <a:r>
              <a:rPr lang="ru-RU" altLang="zh-CN" sz="2000" dirty="0" err="1">
                <a:ea typeface="SimSun" panose="02010600030101010101" pitchFamily="2" charset="-122"/>
              </a:rPr>
              <a:t>здоров’я</a:t>
            </a:r>
            <a:r>
              <a:rPr lang="ru-RU" altLang="zh-CN" sz="2000" dirty="0">
                <a:ea typeface="SimSun" panose="02010600030101010101" pitchFamily="2" charset="-122"/>
              </a:rPr>
              <a:t> на </a:t>
            </a:r>
            <a:r>
              <a:rPr lang="ru-RU" altLang="zh-CN" sz="2000" dirty="0" err="1">
                <a:ea typeface="SimSun" panose="02010600030101010101" pitchFamily="2" charset="-122"/>
              </a:rPr>
              <a:t>роботі</a:t>
            </a:r>
            <a:r>
              <a:rPr lang="ru-RU" altLang="zh-CN" sz="2000" dirty="0">
                <a:ea typeface="SimSun" panose="02010600030101010101" pitchFamily="2" charset="-122"/>
              </a:rPr>
              <a:t> в </a:t>
            </a:r>
            <a:r>
              <a:rPr lang="ru-RU" altLang="zh-CN" sz="2000" dirty="0" err="1">
                <a:ea typeface="SimSun" panose="02010600030101010101" pitchFamily="2" charset="-122"/>
              </a:rPr>
              <a:t>сільському</a:t>
            </a:r>
            <a:r>
              <a:rPr lang="ru-RU" altLang="zh-CN" sz="2000" dirty="0">
                <a:ea typeface="SimSun" panose="02010600030101010101" pitchFamily="2" charset="-122"/>
              </a:rPr>
              <a:t> </a:t>
            </a:r>
            <a:r>
              <a:rPr lang="ru-RU" altLang="zh-CN" sz="2000" dirty="0" err="1">
                <a:ea typeface="SimSun" panose="02010600030101010101" pitchFamily="2" charset="-122"/>
              </a:rPr>
              <a:t>господарстві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6CD3BF38-2F21-C042-AC85-F82788115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9" y="2869182"/>
            <a:ext cx="2422525" cy="3429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ttangolo 16">
            <a:extLst>
              <a:ext uri="{FF2B5EF4-FFF2-40B4-BE49-F238E27FC236}">
                <a16:creationId xmlns:a16="http://schemas.microsoft.com/office/drawing/2014/main" id="{1C8A65F5-9942-C346-AD57-47C15C980347}"/>
              </a:ext>
            </a:extLst>
          </p:cNvPr>
          <p:cNvSpPr/>
          <p:nvPr/>
        </p:nvSpPr>
        <p:spPr>
          <a:xfrm>
            <a:off x="3001591" y="2455690"/>
            <a:ext cx="72786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uk-UA" altLang="fr-FR" dirty="0">
                <a:ea typeface="Noto Sans" panose="020B0502040504020204" pitchFamily="34" charset="0"/>
                <a:cs typeface="Noto Sans" panose="020B0502040504020204" pitchFamily="34" charset="0"/>
              </a:rPr>
              <a:t>Посібник із </a:t>
            </a:r>
            <a:r>
              <a:rPr lang="uk-UA" altLang="fr-FR" dirty="0" err="1">
                <a:ea typeface="Noto Sans" panose="020B0502040504020204" pitchFamily="34" charset="0"/>
                <a:cs typeface="Noto Sans" panose="020B0502040504020204" pitchFamily="34" charset="0"/>
              </a:rPr>
              <a:t>БЗР</a:t>
            </a:r>
            <a:r>
              <a:rPr lang="uk-UA" altLang="fr-FR" dirty="0">
                <a:ea typeface="Noto Sans" panose="020B0502040504020204" pitchFamily="34" charset="0"/>
                <a:cs typeface="Noto Sans" panose="020B0502040504020204" pitchFamily="34" charset="0"/>
              </a:rPr>
              <a:t> у сільському господарстві охоплює такі теми:</a:t>
            </a:r>
            <a:endParaRPr lang="en-GB" altLang="fr-FR" dirty="0"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graphicFrame>
        <p:nvGraphicFramePr>
          <p:cNvPr id="4" name="Таблиця 17482">
            <a:extLst>
              <a:ext uri="{FF2B5EF4-FFF2-40B4-BE49-F238E27FC236}">
                <a16:creationId xmlns:a16="http://schemas.microsoft.com/office/drawing/2014/main" id="{C609F432-D122-6C87-0EBA-FB6632621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7756908"/>
              </p:ext>
            </p:extLst>
          </p:nvPr>
        </p:nvGraphicFramePr>
        <p:xfrm>
          <a:off x="3088767" y="2869180"/>
          <a:ext cx="8504774" cy="342900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252387">
                  <a:extLst>
                    <a:ext uri="{9D8B030D-6E8A-4147-A177-3AD203B41FA5}">
                      <a16:colId xmlns:a16="http://schemas.microsoft.com/office/drawing/2014/main" val="4075156570"/>
                    </a:ext>
                  </a:extLst>
                </a:gridCol>
                <a:gridCol w="4252387">
                  <a:extLst>
                    <a:ext uri="{9D8B030D-6E8A-4147-A177-3AD203B41FA5}">
                      <a16:colId xmlns:a16="http://schemas.microsoft.com/office/drawing/2014/main" val="1100703563"/>
                    </a:ext>
                  </a:extLst>
                </a:gridCol>
              </a:tblGrid>
              <a:tr h="544915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Контроль ризиків на сільськогосподарських підприємствах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Робота на висоті – запобігання падінню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95522034"/>
                  </a:ext>
                </a:extLst>
              </a:tr>
              <a:tr h="416447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Молоді працівники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Ручне оброблення вантажів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6035334"/>
                  </a:ext>
                </a:extLst>
              </a:tr>
              <a:tr h="544915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Дитяча праця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Інспектування об’єктів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Контакт з електрикою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Добробут на роботі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2721646"/>
                  </a:ext>
                </a:extLst>
              </a:tr>
              <a:tr h="544915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Речовини, небезпечні для здоров’я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Ковзання, спотикання або падіння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Удушення або утоплення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Наїзд транспортних засобів, що рухаються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1986921"/>
                  </a:ext>
                </a:extLst>
              </a:tr>
              <a:tr h="544915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Безпечна експлуатація транспортних засобів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Травма чи захворювання, спричинені твариною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Шум</a:t>
                      </a:r>
                    </a:p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Завершення інспектування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8612816"/>
                  </a:ext>
                </a:extLst>
              </a:tr>
              <a:tr h="416447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Машини та робоче обладнання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Визначення необхідних заходів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1114015"/>
                  </a:ext>
                </a:extLst>
              </a:tr>
              <a:tr h="416447"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Погода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rtl="0"/>
                      <a:r>
                        <a:rPr lang="uk-UA" sz="1400" b="0" dirty="0">
                          <a:solidFill>
                            <a:schemeClr val="tx1"/>
                          </a:solidFill>
                        </a:rPr>
                        <a:t>Звітування за результатами інспектування</a:t>
                      </a:r>
                      <a:endParaRPr lang="LID4096" sz="1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01844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4748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Посібник із </a:t>
            </a:r>
            <a:r>
              <a:rPr lang="ru-RU" altLang="zh-CN" sz="2000" dirty="0" err="1">
                <a:ea typeface="SimSun" panose="02010600030101010101" pitchFamily="2" charset="-122"/>
              </a:rPr>
              <a:t>безпеки</a:t>
            </a:r>
            <a:r>
              <a:rPr lang="ru-RU" altLang="zh-CN" sz="2000" dirty="0">
                <a:ea typeface="SimSun" panose="02010600030101010101" pitchFamily="2" charset="-122"/>
              </a:rPr>
              <a:t> та </a:t>
            </a:r>
            <a:r>
              <a:rPr lang="ru-RU" altLang="zh-CN" sz="2000" dirty="0" err="1">
                <a:ea typeface="SimSun" panose="02010600030101010101" pitchFamily="2" charset="-122"/>
              </a:rPr>
              <a:t>здоров’я</a:t>
            </a:r>
            <a:r>
              <a:rPr lang="ru-RU" altLang="zh-CN" sz="2000" dirty="0">
                <a:ea typeface="SimSun" panose="02010600030101010101" pitchFamily="2" charset="-122"/>
              </a:rPr>
              <a:t> на </a:t>
            </a:r>
            <a:r>
              <a:rPr lang="ru-RU" altLang="zh-CN" sz="2000" dirty="0" err="1">
                <a:ea typeface="SimSun" panose="02010600030101010101" pitchFamily="2" charset="-122"/>
              </a:rPr>
              <a:t>роботі</a:t>
            </a:r>
            <a:r>
              <a:rPr lang="ru-RU" altLang="zh-CN" sz="2000" dirty="0">
                <a:ea typeface="SimSun" panose="02010600030101010101" pitchFamily="2" charset="-122"/>
              </a:rPr>
              <a:t> в </a:t>
            </a:r>
            <a:r>
              <a:rPr lang="uk-UA" altLang="zh-CN" sz="2000" dirty="0">
                <a:ea typeface="SimSun" panose="02010600030101010101" pitchFamily="2" charset="-122"/>
              </a:rPr>
              <a:t>будівництві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C8A65F5-9942-C346-AD57-47C15C980347}"/>
              </a:ext>
            </a:extLst>
          </p:cNvPr>
          <p:cNvSpPr/>
          <p:nvPr/>
        </p:nvSpPr>
        <p:spPr>
          <a:xfrm>
            <a:off x="3108960" y="2814756"/>
            <a:ext cx="81442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0"/>
              </a:spcAft>
              <a:buClrTx/>
              <a:buFontTx/>
              <a:buNone/>
            </a:pPr>
            <a:r>
              <a:rPr lang="uk-UA" altLang="fr-FR" sz="2000" dirty="0">
                <a:ea typeface="Noto Sans" panose="020B0502040504020204" pitchFamily="34" charset="0"/>
                <a:cs typeface="Noto Sans" panose="020B0502040504020204" pitchFamily="34" charset="0"/>
              </a:rPr>
              <a:t>Цей посібник покликаний допомагати інспекторам праці у виконанні їхніх інспекційних функцій</a:t>
            </a:r>
            <a:r>
              <a:rPr lang="en-GB" altLang="fr-FR" sz="2000" dirty="0">
                <a:ea typeface="Noto Sans" panose="020B0502040504020204" pitchFamily="34" charset="0"/>
                <a:cs typeface="Noto Sans" panose="020B0502040504020204" pitchFamily="34" charset="0"/>
              </a:rPr>
              <a:t>:</a:t>
            </a: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3194304" y="3767558"/>
            <a:ext cx="807110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наданні технічної інформації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пропонуванні способів інспектування будівельної діяльності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плануванні дій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звітуванні за результатами інспекційних відвідувань</a:t>
            </a:r>
            <a:endParaRPr lang="en-GB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5D2227D-9FD0-0039-0C7F-0086B2A4B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969" y="2869182"/>
            <a:ext cx="242252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899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Контрольні переліки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548001"/>
            <a:ext cx="10570464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Форми, адаптовані до вимог плану дій (політика в галузі праці, стратегічне планування діяльності із забезпечення додержання законодавства</a:t>
            </a:r>
            <a:r>
              <a:rPr lang="uk-UA" sz="2000" dirty="0">
                <a:solidFill>
                  <a:srgbClr val="FF0000"/>
                </a:solidFill>
              </a:rPr>
              <a:t>…</a:t>
            </a:r>
            <a:r>
              <a:rPr lang="uk-UA" sz="2000" dirty="0"/>
              <a:t>)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Нагадування про основні аспекти відвідувань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Стандартизація та узгодженість інспекційних відвідувань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Моніторинг додержання законодавства (умови праці, БЗР, дотримання ОППП* тощо)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Послідовне збирання інформації та даних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Подальші заходи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endParaRPr lang="uk-UA" sz="2000" dirty="0"/>
          </a:p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defRPr/>
            </a:pPr>
            <a:r>
              <a:rPr lang="uk-UA" sz="1600" dirty="0"/>
              <a:t>* ОППП – основні принципи і права у сфері праці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8513390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Контрольні переліки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548001"/>
            <a:ext cx="105704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defRPr/>
            </a:pPr>
            <a:r>
              <a:rPr lang="uk-UA" sz="2000" b="1" dirty="0"/>
              <a:t>Недоліки</a:t>
            </a:r>
            <a:endParaRPr lang="en-GB" sz="2000" b="1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Можуть мати надто загальний характер, якщо їх не адаптувати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Можуть зробити інспектування надто механічним і негнучким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Можуть не враховувати індивідуальні характеристики управління компаніями: ставлення, розмір, культуру праці та робоче середовище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Інспектори, що надмірно покладаються на контрольні переліки, не розвивають у себе</a:t>
            </a:r>
            <a:r>
              <a:rPr lang="ru-RU" sz="2000" dirty="0"/>
              <a:t> </a:t>
            </a:r>
            <a:r>
              <a:rPr lang="uk-UA" sz="2000" dirty="0"/>
              <a:t>навички розслідування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838685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30</a:t>
            </a:fld>
            <a:endParaRPr lang="en-GB"/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353613"/>
            <a:ext cx="11274742" cy="4308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Aft>
                <a:spcPts val="600"/>
              </a:spcAft>
              <a:buClr>
                <a:schemeClr val="accent2"/>
              </a:buClr>
              <a:buSzPct val="70000"/>
              <a:defRPr/>
            </a:pPr>
            <a:r>
              <a:rPr lang="uk-UA" b="1" dirty="0"/>
              <a:t>Структура</a:t>
            </a:r>
            <a:endParaRPr lang="en-GB" b="1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8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Шапка із заголовком (логотипами та порядковими номерами)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18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Поле для зазначення назви компанії, формального чи неформального статусу, сфери діяльності й дати заповнення переліку</a:t>
            </a:r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Інформація про компанію (соціальна структура, договірні відносини, порушення ОППП, розподіл працівників за статтю і віком</a:t>
            </a:r>
            <a:r>
              <a:rPr lang="uk-UA" dirty="0">
                <a:solidFill>
                  <a:srgbClr val="FF0000"/>
                </a:solidFill>
              </a:rPr>
              <a:t> </a:t>
            </a:r>
            <a:r>
              <a:rPr lang="uk-UA" dirty="0"/>
              <a:t>тощо)</a:t>
            </a:r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Запитання щодо сфер, де не виконується законодавство, з метою перевірки (з посиланням на законодавчо-нормативні акти)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П</a:t>
            </a:r>
            <a:r>
              <a:rPr lang="uk-UA" sz="18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оле з двома-трьома варіантами вибору і стовпчиком для зауважень інспекторів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Можуть включати засоби перевірки (спостереження, вивчення документів, бесіда з керівником або персоналом тощо)</a:t>
            </a:r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Мають включати поле для потрібних коригувальних заходів</a:t>
            </a:r>
            <a:endParaRPr lang="en-GB" dirty="0"/>
          </a:p>
          <a:p>
            <a:pPr marL="342900" lvl="1" indent="-342900"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Можуть включати керівні примітки та інструкції</a:t>
            </a:r>
            <a:endParaRPr lang="en-GB" dirty="0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FF8B0259-DB8D-8643-177C-9B244C64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LID4096" dirty="0"/>
          </a:p>
        </p:txBody>
      </p:sp>
      <p:sp>
        <p:nvSpPr>
          <p:cNvPr id="6" name="Segnaposto contenuto 6">
            <a:extLst>
              <a:ext uri="{FF2B5EF4-FFF2-40B4-BE49-F238E27FC236}">
                <a16:creationId xmlns:a16="http://schemas.microsoft.com/office/drawing/2014/main" id="{9B32C41B-C1F3-B900-AA42-18F6D377BB05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Контрольні переліки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41307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7" y="1423195"/>
            <a:ext cx="10462597" cy="698213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531452" y="1974313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Контрольні переліки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graphicFrame>
        <p:nvGraphicFramePr>
          <p:cNvPr id="3" name="Таблиця 3">
            <a:extLst>
              <a:ext uri="{FF2B5EF4-FFF2-40B4-BE49-F238E27FC236}">
                <a16:creationId xmlns:a16="http://schemas.microsoft.com/office/drawing/2014/main" id="{3112764D-0665-7F47-A0CC-17D4F2848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90229"/>
              </p:ext>
            </p:extLst>
          </p:nvPr>
        </p:nvGraphicFramePr>
        <p:xfrm>
          <a:off x="490537" y="2364218"/>
          <a:ext cx="11210925" cy="42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0344">
                  <a:extLst>
                    <a:ext uri="{9D8B030D-6E8A-4147-A177-3AD203B41FA5}">
                      <a16:colId xmlns:a16="http://schemas.microsoft.com/office/drawing/2014/main" val="440871540"/>
                    </a:ext>
                  </a:extLst>
                </a:gridCol>
                <a:gridCol w="8687456">
                  <a:extLst>
                    <a:ext uri="{9D8B030D-6E8A-4147-A177-3AD203B41FA5}">
                      <a16:colId xmlns:a16="http://schemas.microsoft.com/office/drawing/2014/main" val="3176051421"/>
                    </a:ext>
                  </a:extLst>
                </a:gridCol>
                <a:gridCol w="530942">
                  <a:extLst>
                    <a:ext uri="{9D8B030D-6E8A-4147-A177-3AD203B41FA5}">
                      <a16:colId xmlns:a16="http://schemas.microsoft.com/office/drawing/2014/main" val="1318924706"/>
                    </a:ext>
                  </a:extLst>
                </a:gridCol>
                <a:gridCol w="522183">
                  <a:extLst>
                    <a:ext uri="{9D8B030D-6E8A-4147-A177-3AD203B41FA5}">
                      <a16:colId xmlns:a16="http://schemas.microsoft.com/office/drawing/2014/main" val="1939567364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uk-UA" sz="1000" baseline="0" dirty="0"/>
                        <a:t>Посилання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aseline="0" dirty="0"/>
                        <a:t>Розділ І: Робочий час (Стандарт 8 і 40)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aseline="0" dirty="0"/>
                        <a:t>Так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000" baseline="0" dirty="0"/>
                        <a:t>Ні</a:t>
                      </a:r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21942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169 (1)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000" baseline="0" dirty="0"/>
                        <a:t>Чи працює цей роботодавець виключно за стандартним робочим часом (8 годин на день і 40 годин на тиждень)?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4407561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171 (1)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000" baseline="0" dirty="0"/>
                        <a:t>Чи вимагає цей роботодавець від працівників працювати більше ніж максимально дозволені 48 годин на тиждень?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18357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173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000" baseline="0" dirty="0"/>
                        <a:t>Чи планує цей роботодавець тижневий графік роботи так, щоб кожний працівник мав принаймні один повний день відпочинку (тобто, де можливо, неділю)?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185700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174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оплачує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цей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роботодавець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понаднормову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працю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ставкою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мінімум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1,5 за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всі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години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які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працівникам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дозволено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працювати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понад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8 годин на день і 40 годин на </a:t>
                      </a:r>
                      <a:r>
                        <a:rPr lang="ru-RU" sz="1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тиждень</a:t>
                      </a:r>
                      <a:r>
                        <a:rPr lang="ru-RU" sz="1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989735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174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враховується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понаднормова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праця</a:t>
                      </a:r>
                      <a:r>
                        <a:rPr lang="ru-RU" sz="1000" baseline="0" dirty="0"/>
                        <a:t> в </a:t>
                      </a:r>
                      <a:r>
                        <a:rPr lang="ru-RU" sz="1000" baseline="0" dirty="0" err="1"/>
                        <a:t>оплачувану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відпустку</a:t>
                      </a:r>
                      <a:r>
                        <a:rPr lang="ru-RU" sz="1000" baseline="0" dirty="0"/>
                        <a:t> за </a:t>
                      </a:r>
                      <a:r>
                        <a:rPr lang="ru-RU" sz="1000" baseline="0" dirty="0" err="1"/>
                        <a:t>взаємною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згодою</a:t>
                      </a:r>
                      <a:r>
                        <a:rPr lang="ru-RU" sz="1000" baseline="0" dirty="0"/>
                        <a:t>, </a:t>
                      </a:r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береться</a:t>
                      </a:r>
                      <a:r>
                        <a:rPr lang="ru-RU" sz="1000" baseline="0" dirty="0"/>
                        <a:t> вона з </a:t>
                      </a:r>
                      <a:r>
                        <a:rPr lang="ru-RU" sz="1000" baseline="0" dirty="0" err="1"/>
                        <a:t>коефіцієнтом</a:t>
                      </a:r>
                      <a:r>
                        <a:rPr lang="ru-RU" sz="1000" baseline="0" dirty="0"/>
                        <a:t> 1,5?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84039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176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подавав </a:t>
                      </a:r>
                      <a:r>
                        <a:rPr lang="ru-RU" sz="1000" baseline="0" dirty="0" err="1"/>
                        <a:t>роботодавець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заяву</a:t>
                      </a:r>
                      <a:r>
                        <a:rPr lang="ru-RU" sz="1000" baseline="0" dirty="0"/>
                        <a:t> на </a:t>
                      </a:r>
                      <a:r>
                        <a:rPr lang="ru-RU" sz="1000" baseline="0" dirty="0" err="1"/>
                        <a:t>дозвіл</a:t>
                      </a:r>
                      <a:r>
                        <a:rPr lang="ru-RU" sz="1000" baseline="0" dirty="0"/>
                        <a:t> на </a:t>
                      </a:r>
                      <a:r>
                        <a:rPr lang="ru-RU" sz="1000" baseline="0" dirty="0" err="1"/>
                        <a:t>понаднормову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працю</a:t>
                      </a:r>
                      <a:r>
                        <a:rPr lang="ru-RU" sz="1000" baseline="0" dirty="0"/>
                        <a:t>, </a:t>
                      </a:r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отримав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він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його</a:t>
                      </a:r>
                      <a:r>
                        <a:rPr lang="ru-RU" sz="1000" baseline="0" dirty="0"/>
                        <a:t>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17471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176 (5)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000" baseline="0" dirty="0"/>
                        <a:t>Чи повідомив роботодавець письмово міністрові кількість годин, відпрацьованих згідно з отриманим дозволом за підрозділом 176?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958633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177 (1)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вимагав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роботодавець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від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працівників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працювати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більше</a:t>
                      </a:r>
                      <a:r>
                        <a:rPr lang="ru-RU" sz="1000" baseline="0" dirty="0"/>
                        <a:t> 48 годин на </a:t>
                      </a:r>
                      <a:r>
                        <a:rPr lang="ru-RU" sz="1000" baseline="0" dirty="0" err="1"/>
                        <a:t>тиждень</a:t>
                      </a:r>
                      <a:r>
                        <a:rPr lang="ru-RU" sz="1000" baseline="0" dirty="0"/>
                        <a:t> на </a:t>
                      </a:r>
                      <a:r>
                        <a:rPr lang="ru-RU" sz="1000" baseline="0" dirty="0" err="1"/>
                        <a:t>термінових</a:t>
                      </a:r>
                      <a:r>
                        <a:rPr lang="ru-RU" sz="1000" baseline="0" dirty="0"/>
                        <a:t> роботах?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68597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 err="1"/>
                        <a:t>Підр</a:t>
                      </a:r>
                      <a:r>
                        <a:rPr lang="uk-UA" sz="1000" baseline="0" dirty="0"/>
                        <a:t>. 177 (2)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повідомив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роботодавець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кількість</a:t>
                      </a:r>
                      <a:r>
                        <a:rPr lang="ru-RU" sz="1000" baseline="0" dirty="0"/>
                        <a:t> годин, </a:t>
                      </a:r>
                      <a:r>
                        <a:rPr lang="ru-RU" sz="1000" baseline="0" dirty="0" err="1"/>
                        <a:t>відпрацьованих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понад</a:t>
                      </a:r>
                      <a:r>
                        <a:rPr lang="ru-RU" sz="1000" baseline="0" dirty="0"/>
                        <a:t> максимально </a:t>
                      </a:r>
                      <a:r>
                        <a:rPr lang="ru-RU" sz="1000" baseline="0" dirty="0" err="1"/>
                        <a:t>дозволену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кількість</a:t>
                      </a:r>
                      <a:r>
                        <a:rPr lang="ru-RU" sz="1000" baseline="0" dirty="0"/>
                        <a:t> на </a:t>
                      </a:r>
                      <a:r>
                        <a:rPr lang="ru-RU" sz="1000" baseline="0" dirty="0" err="1"/>
                        <a:t>термінових</a:t>
                      </a:r>
                      <a:r>
                        <a:rPr lang="ru-RU" sz="1000" baseline="0" dirty="0"/>
                        <a:t> роботах?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86477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r>
                        <a:rPr lang="uk-UA" sz="1000" baseline="0" dirty="0"/>
                        <a:t>Положення 24 (2) (с)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виплачується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заробітна</a:t>
                      </a:r>
                      <a:r>
                        <a:rPr lang="ru-RU" sz="1000" baseline="0" dirty="0"/>
                        <a:t> плата за </a:t>
                      </a:r>
                      <a:r>
                        <a:rPr lang="ru-RU" sz="1000" baseline="0" dirty="0" err="1"/>
                        <a:t>іншою</a:t>
                      </a:r>
                      <a:r>
                        <a:rPr lang="ru-RU" sz="1000" baseline="0" dirty="0"/>
                        <a:t> системою, </a:t>
                      </a:r>
                      <a:r>
                        <a:rPr lang="ru-RU" sz="1000" baseline="0" dirty="0" err="1"/>
                        <a:t>ніж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погодинна</a:t>
                      </a:r>
                      <a:r>
                        <a:rPr lang="ru-RU" sz="1000" baseline="0" dirty="0"/>
                        <a:t> ставка, </a:t>
                      </a:r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надано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пояснення</a:t>
                      </a:r>
                      <a:r>
                        <a:rPr lang="ru-RU" sz="1000" baseline="0" dirty="0"/>
                        <a:t>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71591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aseline="0" dirty="0"/>
                        <a:t>Положення 24 (2) (</a:t>
                      </a:r>
                      <a:r>
                        <a:rPr lang="en-US" sz="1000" baseline="0" dirty="0"/>
                        <a:t>d</a:t>
                      </a:r>
                      <a:r>
                        <a:rPr lang="uk-UA" sz="1000" baseline="0" dirty="0"/>
                        <a:t>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реєструється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щоденно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кількість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відпрацьованих</a:t>
                      </a:r>
                      <a:r>
                        <a:rPr lang="ru-RU" sz="1000" baseline="0" dirty="0"/>
                        <a:t> годин? (</a:t>
                      </a:r>
                      <a:r>
                        <a:rPr lang="ru-RU" sz="1000" baseline="0" dirty="0" err="1"/>
                        <a:t>Крім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випадків</a:t>
                      </a:r>
                      <a:r>
                        <a:rPr lang="ru-RU" sz="1000" baseline="0" dirty="0"/>
                        <a:t>, коли </a:t>
                      </a:r>
                      <a:r>
                        <a:rPr lang="ru-RU" sz="1000" baseline="0" dirty="0" err="1"/>
                        <a:t>ця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вимога</a:t>
                      </a:r>
                      <a:r>
                        <a:rPr lang="ru-RU" sz="1000" baseline="0" dirty="0"/>
                        <a:t> не ставиться за </a:t>
                      </a:r>
                      <a:r>
                        <a:rPr lang="ru-RU" sz="1000" baseline="0" dirty="0" err="1"/>
                        <a:t>підрозділами</a:t>
                      </a:r>
                      <a:r>
                        <a:rPr lang="ru-RU" sz="1000" baseline="0" dirty="0"/>
                        <a:t> 167(2) та 171 </a:t>
                      </a:r>
                      <a:r>
                        <a:rPr lang="ru-RU" sz="1000" baseline="0" dirty="0" err="1"/>
                        <a:t>або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Положенням</a:t>
                      </a:r>
                      <a:r>
                        <a:rPr lang="ru-RU" sz="1000" baseline="0" dirty="0"/>
                        <a:t> 24(3))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433446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000" baseline="0" dirty="0"/>
                        <a:t>Положення 24 (2) (</a:t>
                      </a:r>
                      <a:r>
                        <a:rPr lang="en-US" sz="1000" baseline="0" dirty="0"/>
                        <a:t>e</a:t>
                      </a:r>
                      <a:r>
                        <a:rPr lang="uk-UA" sz="1000" baseline="0" dirty="0"/>
                        <a:t>)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000" baseline="0" dirty="0" err="1"/>
                        <a:t>Чи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зберігає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роботодавець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мінімум</a:t>
                      </a:r>
                      <a:r>
                        <a:rPr lang="ru-RU" sz="1000" baseline="0" dirty="0"/>
                        <a:t> три роки </a:t>
                      </a:r>
                      <a:r>
                        <a:rPr lang="ru-RU" sz="1000" baseline="0" dirty="0" err="1"/>
                        <a:t>після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виконання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роботи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документацію</a:t>
                      </a:r>
                      <a:r>
                        <a:rPr lang="ru-RU" sz="1000" baseline="0" dirty="0"/>
                        <a:t> про оплату </a:t>
                      </a:r>
                      <a:r>
                        <a:rPr lang="ru-RU" sz="1000" baseline="0" dirty="0" err="1"/>
                        <a:t>понаднормової</a:t>
                      </a:r>
                      <a:r>
                        <a:rPr lang="ru-RU" sz="1000" baseline="0" dirty="0"/>
                        <a:t> </a:t>
                      </a:r>
                      <a:r>
                        <a:rPr lang="ru-RU" sz="1000" baseline="0" dirty="0" err="1"/>
                        <a:t>праці</a:t>
                      </a:r>
                      <a:r>
                        <a:rPr lang="ru-RU" sz="1000" baseline="0" dirty="0"/>
                        <a:t> кожному </a:t>
                      </a:r>
                      <a:r>
                        <a:rPr lang="ru-RU" sz="1000" baseline="0" dirty="0" err="1"/>
                        <a:t>працівникові</a:t>
                      </a:r>
                      <a:r>
                        <a:rPr lang="ru-RU" sz="1000" baseline="0" dirty="0"/>
                        <a:t>?</a:t>
                      </a:r>
                      <a:endParaRPr lang="LID4096" sz="10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LID4096" sz="1000" baseline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08566035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pPr rtl="0"/>
                      <a:r>
                        <a:rPr lang="uk-UA" sz="1000" baseline="0" dirty="0"/>
                        <a:t>КОМЕНТАРІ:</a:t>
                      </a:r>
                      <a:endParaRPr lang="LID4096" sz="1000" baseline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079903"/>
                  </a:ext>
                </a:extLst>
              </a:tr>
              <a:tr h="252000">
                <a:tc gridSpan="4">
                  <a:txBody>
                    <a:bodyPr/>
                    <a:lstStyle/>
                    <a:p>
                      <a:r>
                        <a:rPr lang="uk-UA" sz="1000" baseline="0" dirty="0"/>
                        <a:t>ВЖИТІ КРИГУВАЛЬНІ ЗАХОДИ:</a:t>
                      </a:r>
                      <a:endParaRPr lang="LID4096" sz="1000" baseline="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LID4096" sz="1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037315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B908023-2ED8-02BB-3475-567B257B0F69}"/>
              </a:ext>
            </a:extLst>
          </p:cNvPr>
          <p:cNvSpPr txBox="1"/>
          <p:nvPr/>
        </p:nvSpPr>
        <p:spPr>
          <a:xfrm>
            <a:off x="5564548" y="1625554"/>
            <a:ext cx="6096000" cy="738664"/>
          </a:xfrm>
          <a:prstGeom prst="rect">
            <a:avLst/>
          </a:prstGeom>
          <a:noFill/>
        </p:spPr>
        <p:txBody>
          <a:bodyPr wrap="square" rIns="0">
            <a:spAutoFit/>
          </a:bodyPr>
          <a:lstStyle/>
          <a:p>
            <a:pPr algn="r"/>
            <a:r>
              <a:rPr lang="LID4096" sz="1400" dirty="0"/>
              <a:t>ЧАСТИНА ІІІ ІНСПЕКЦІЇ </a:t>
            </a:r>
            <a:r>
              <a:rPr lang="uk-UA" sz="1400" dirty="0"/>
              <a:t>–</a:t>
            </a:r>
            <a:r>
              <a:rPr lang="LID4096" sz="1400" dirty="0"/>
              <a:t> OPD 700-8 </a:t>
            </a:r>
          </a:p>
          <a:p>
            <a:pPr algn="r"/>
            <a:r>
              <a:rPr lang="LID4096" sz="1400" dirty="0"/>
              <a:t>ШАБЛОН ІНСПЕКЦІЇ: НОМЕР І-А</a:t>
            </a:r>
          </a:p>
          <a:p>
            <a:pPr algn="r"/>
            <a:r>
              <a:rPr lang="LID4096" sz="1400" dirty="0"/>
              <a:t>ТРУДОВИЙ КОДЕКС КАНАДИ </a:t>
            </a:r>
            <a:r>
              <a:rPr lang="uk-UA" sz="1400" dirty="0"/>
              <a:t>–</a:t>
            </a:r>
            <a:r>
              <a:rPr lang="LID4096" sz="1400" dirty="0"/>
              <a:t> ЧАСТИНА ІІІ</a:t>
            </a:r>
          </a:p>
        </p:txBody>
      </p:sp>
    </p:spTree>
    <p:extLst>
      <p:ext uri="{BB962C8B-B14F-4D97-AF65-F5344CB8AC3E}">
        <p14:creationId xmlns:p14="http://schemas.microsoft.com/office/powerpoint/2010/main" val="20534203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Контрольні переліки з </a:t>
            </a:r>
            <a:r>
              <a:rPr lang="uk-UA" altLang="zh-CN" sz="2000" dirty="0" err="1">
                <a:ea typeface="SimSun" panose="02010600030101010101" pitchFamily="2" charset="-122"/>
              </a:rPr>
              <a:t>БЗР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548001"/>
            <a:ext cx="10570464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Конкретні теми, ситуації, технології чи галузі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Інструмент, який можна адаптувати для різних користувачів (інспекторів, працівників, роботодавців)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Формалістичні правові вимоги до </a:t>
            </a:r>
            <a:r>
              <a:rPr lang="uk-UA" sz="2000" dirty="0" err="1"/>
              <a:t>БЗР</a:t>
            </a:r>
            <a:r>
              <a:rPr lang="uk-UA" sz="2000" dirty="0"/>
              <a:t>: конкретні технічні питання або навички управління </a:t>
            </a:r>
            <a:r>
              <a:rPr lang="uk-UA" sz="2000" dirty="0" err="1"/>
              <a:t>БЗР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Можна розробляти спеціалізовані підходи до МСП і великих компаній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4288181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4. </a:t>
            </a:r>
            <a:r>
              <a:rPr lang="uk-UA" altLang="zh-CN" dirty="0">
                <a:ea typeface="宋体" panose="02010600030101010101" pitchFamily="2" charset="-122"/>
              </a:rPr>
              <a:t>Інструментарій інспекторів праці на місцях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5217B0E9-FDD8-BD4A-B93D-A46E2BB234AF}"/>
              </a:ext>
            </a:extLst>
          </p:cNvPr>
          <p:cNvSpPr txBox="1">
            <a:spLocks/>
          </p:cNvSpPr>
          <p:nvPr/>
        </p:nvSpPr>
        <p:spPr>
          <a:xfrm>
            <a:off x="490536" y="1974226"/>
            <a:ext cx="11379079" cy="294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zh-CN" sz="2000" dirty="0">
                <a:ea typeface="SimSun" panose="02010600030101010101" pitchFamily="2" charset="-122"/>
              </a:rPr>
              <a:t>Інші інструменти</a:t>
            </a:r>
            <a:endParaRPr lang="en-US" altLang="zh-CN" sz="2000" dirty="0">
              <a:ea typeface="SimSun" panose="02010600030101010101" pitchFamily="2" charset="-122"/>
            </a:endParaRPr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474849"/>
            <a:ext cx="10570464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defRPr/>
            </a:pPr>
            <a:r>
              <a:rPr lang="uk-UA" sz="2000" b="1" dirty="0"/>
              <a:t>Призначення: підтримати інспекторів у виконанні їхніх завдань і забезпечити стандартизацію та узгодженість</a:t>
            </a:r>
            <a:endParaRPr lang="en-GB" sz="2000" b="1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latin typeface="Arial" panose="020B0604020202020204" pitchFamily="34" charset="0"/>
                <a:ea typeface="Microsoft Sans Serif" panose="020B0604020202020204" pitchFamily="34" charset="0"/>
              </a:rPr>
              <a:t>Ш</a:t>
            </a: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аблони для підготовки звітів за результатами інспекційних відвідувань</a:t>
            </a:r>
            <a:endParaRPr lang="en-GB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latin typeface="Arial" panose="020B0604020202020204" pitchFamily="34" charset="0"/>
                <a:ea typeface="Microsoft Sans Serif" panose="020B0604020202020204" pitchFamily="34" charset="0"/>
              </a:rPr>
              <a:t>Ш</a:t>
            </a: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аблони або форми для внесення приписів про усунення </a:t>
            </a:r>
            <a:r>
              <a:rPr lang="uk-UA" dirty="0">
                <a:latin typeface="Arial" panose="020B0604020202020204" pitchFamily="34" charset="0"/>
                <a:ea typeface="Microsoft Sans Serif" panose="020B0604020202020204" pitchFamily="34" charset="0"/>
              </a:rPr>
              <a:t>роботодавцями</a:t>
            </a:r>
            <a:r>
              <a:rPr lang="uk-UA" dirty="0">
                <a:solidFill>
                  <a:srgbClr val="FF000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 </a:t>
            </a: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недоліків або про заборону</a:t>
            </a:r>
            <a:endParaRPr lang="en-GB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Посібник із порушення судового провадження</a:t>
            </a:r>
            <a:endParaRPr lang="en-GB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Посібники з екстреного втручання (під час криз, спалахів захворювань тощо)</a:t>
            </a:r>
            <a:endParaRPr lang="en-GB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Типові листи для спілкування з роботодавцями, представниками роботодавців і працівників, скаржниками, прокуратурою тощо</a:t>
            </a:r>
            <a:endParaRPr lang="en-GB" dirty="0"/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dirty="0"/>
              <a:t>Посібник із втручання в присутності вразливих працівників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210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Форми для зацікавлених сторін</a:t>
            </a:r>
            <a:endParaRPr lang="en-GB" altLang="en-US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34</a:t>
            </a:fld>
            <a:endParaRPr lang="en-GB"/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26720" y="2548001"/>
            <a:ext cx="10570464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Надання доказів додержання законодавства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Стисла й чітка фіксація всієї потрібної інформації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Засоби комунікації для надання інформації та порад із додержання законодавства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Форми для відображення результатів контрольних заходів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02461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EE79300-BC5E-154C-A4A5-7DF7DA838E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0538" y="1423195"/>
            <a:ext cx="11210924" cy="431731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5. </a:t>
            </a:r>
            <a:r>
              <a:rPr lang="uk-UA" altLang="zh-CN" dirty="0">
                <a:ea typeface="宋体" panose="02010600030101010101" pitchFamily="2" charset="-122"/>
              </a:rPr>
              <a:t>Форми для зацікавлених сторін</a:t>
            </a:r>
            <a:endParaRPr lang="en-GB" altLang="en-US" sz="2200" dirty="0">
              <a:ea typeface="宋体" panose="02010600030101010101" pitchFamily="2" charset="-122"/>
            </a:endParaRPr>
          </a:p>
        </p:txBody>
      </p:sp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78BD177-7FF1-0C45-8AB8-FA2C3166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35</a:t>
            </a:fld>
            <a:endParaRPr lang="en-GB"/>
          </a:p>
        </p:txBody>
      </p:sp>
      <p:sp>
        <p:nvSpPr>
          <p:cNvPr id="9" name="ZoneTexte 4">
            <a:extLst>
              <a:ext uri="{FF2B5EF4-FFF2-40B4-BE49-F238E27FC236}">
                <a16:creationId xmlns:a16="http://schemas.microsoft.com/office/drawing/2014/main" id="{D2819CD5-3983-2841-B3C1-BA77D90F84CF}"/>
              </a:ext>
            </a:extLst>
          </p:cNvPr>
          <p:cNvSpPr txBox="1"/>
          <p:nvPr/>
        </p:nvSpPr>
        <p:spPr>
          <a:xfrm>
            <a:off x="414528" y="2267585"/>
            <a:ext cx="10570464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Характеристики працівників (вік, категорії, стать, вид договору, іноземці, номер соціального забезпечення тощо)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Трудовий договір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Дані про оплату праці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Робочий час, періоди відпочинку, відпустка, вихідні</a:t>
            </a:r>
            <a:endParaRPr lang="en-GB" sz="2000" dirty="0"/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Clr>
                <a:schemeClr val="accent2"/>
              </a:buClr>
              <a:buSzPct val="70000"/>
              <a:buFont typeface="Font di sistema regolare"/>
              <a:buChar char="►"/>
              <a:defRPr/>
            </a:pPr>
            <a:r>
              <a:rPr lang="uk-UA" sz="2000" dirty="0"/>
              <a:t>Інформація щодо </a:t>
            </a:r>
            <a:r>
              <a:rPr lang="uk-UA" sz="2000" dirty="0" err="1"/>
              <a:t>БЗР</a:t>
            </a:r>
            <a:r>
              <a:rPr lang="uk-UA" sz="2000" dirty="0"/>
              <a:t>, зокрема надання послуг з охорони здоров’я на роботі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066711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36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803A32-2087-4BAA-8242-4C0D97EB82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BAF1A0-A890-4FD3-B4C2-B4790C52ECA0}">
  <ds:schemaRefs>
    <ds:schemaRef ds:uri="8f68b5b3-e33a-4795-8620-9e287973ee67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18f9ac08-cad0-4069-9cc9-ad6597f5f3a5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3690</TotalTime>
  <Words>2615</Words>
  <Application>Microsoft Office PowerPoint</Application>
  <PresentationFormat>Широкоэкранный</PresentationFormat>
  <Paragraphs>516</Paragraphs>
  <Slides>36</Slides>
  <Notes>33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9" baseType="lpstr">
      <vt:lpstr>宋体</vt:lpstr>
      <vt:lpstr>宋体</vt:lpstr>
      <vt:lpstr>Arial</vt:lpstr>
      <vt:lpstr>Arial Unicode MS</vt:lpstr>
      <vt:lpstr>Calibri</vt:lpstr>
      <vt:lpstr>Font di sistema regolare</vt:lpstr>
      <vt:lpstr>Microsoft Sans Serif</vt:lpstr>
      <vt:lpstr>Noto Sans</vt:lpstr>
      <vt:lpstr>黑体</vt:lpstr>
      <vt:lpstr>Times New Roman</vt:lpstr>
      <vt:lpstr>Wingdings</vt:lpstr>
      <vt:lpstr>Wingdings 3</vt:lpstr>
      <vt:lpstr>ILO 2020</vt:lpstr>
      <vt:lpstr>Інструментарій служби  інспекції праці</vt:lpstr>
      <vt:lpstr>Мета цього модуля</vt:lpstr>
      <vt:lpstr>Завдання</vt:lpstr>
      <vt:lpstr>Зміст</vt:lpstr>
      <vt:lpstr>1. Основне обладнання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2. Інформаційно-управлінські системи</vt:lpstr>
      <vt:lpstr>3. Посібник з інспекції праці</vt:lpstr>
      <vt:lpstr>3. Посібник з інспекції праці</vt:lpstr>
      <vt:lpstr>3. Посібник з інспекції праці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 </vt:lpstr>
      <vt:lpstr>4. Інструментарій інспекторів праці на місцях 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</vt:lpstr>
      <vt:lpstr>4. Інструментарій інспекторів праці на місцях </vt:lpstr>
      <vt:lpstr>4. Інструментарій інспекторів праці на місцях</vt:lpstr>
      <vt:lpstr>4. Інструментарій інспекторів праці на місцях</vt:lpstr>
      <vt:lpstr>5. Форми для зацікавлених сторін</vt:lpstr>
      <vt:lpstr>5. Форми для зацікавлених сторін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Asus</cp:lastModifiedBy>
  <cp:revision>157</cp:revision>
  <dcterms:created xsi:type="dcterms:W3CDTF">2021-05-26T09:43:39Z</dcterms:created>
  <dcterms:modified xsi:type="dcterms:W3CDTF">2023-01-15T20:58:00Z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