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8"/>
  </p:notesMasterIdLst>
  <p:sldIdLst>
    <p:sldId id="257" r:id="rId5"/>
    <p:sldId id="263" r:id="rId6"/>
    <p:sldId id="354" r:id="rId7"/>
    <p:sldId id="524" r:id="rId8"/>
    <p:sldId id="603" r:id="rId9"/>
    <p:sldId id="579" r:id="rId10"/>
    <p:sldId id="604" r:id="rId11"/>
    <p:sldId id="605" r:id="rId12"/>
    <p:sldId id="606" r:id="rId13"/>
    <p:sldId id="607" r:id="rId14"/>
    <p:sldId id="608" r:id="rId15"/>
    <p:sldId id="609" r:id="rId16"/>
    <p:sldId id="610" r:id="rId17"/>
    <p:sldId id="611" r:id="rId18"/>
    <p:sldId id="612" r:id="rId19"/>
    <p:sldId id="613" r:id="rId20"/>
    <p:sldId id="614" r:id="rId21"/>
    <p:sldId id="615" r:id="rId22"/>
    <p:sldId id="616" r:id="rId23"/>
    <p:sldId id="617" r:id="rId24"/>
    <p:sldId id="618" r:id="rId25"/>
    <p:sldId id="619" r:id="rId26"/>
    <p:sldId id="620" r:id="rId27"/>
    <p:sldId id="621" r:id="rId28"/>
    <p:sldId id="622" r:id="rId29"/>
    <p:sldId id="623" r:id="rId30"/>
    <p:sldId id="624" r:id="rId31"/>
    <p:sldId id="625" r:id="rId32"/>
    <p:sldId id="626" r:id="rId33"/>
    <p:sldId id="627" r:id="rId34"/>
    <p:sldId id="628" r:id="rId35"/>
    <p:sldId id="629" r:id="rId36"/>
    <p:sldId id="27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AF7"/>
    <a:srgbClr val="F85361"/>
    <a:srgbClr val="F9FFFE"/>
    <a:srgbClr val="1E2DBE"/>
    <a:srgbClr val="EDF7FD"/>
    <a:srgbClr val="000000"/>
    <a:srgbClr val="270053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2035" autoAdjust="0"/>
  </p:normalViewPr>
  <p:slideViewPr>
    <p:cSldViewPr snapToGrid="0">
      <p:cViewPr varScale="1">
        <p:scale>
          <a:sx n="82" d="100"/>
          <a:sy n="82" d="100"/>
        </p:scale>
        <p:origin x="468" y="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3F333DD5-5CC7-3841-8F82-039F943BA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4A75D89-3654-F445-BBC9-B499D0D1B11C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8C548D9-6848-984D-9721-028B4AB2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DD4683E-269E-C548-96C2-F69B7C971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it-IT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090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8240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085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74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616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787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906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76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748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743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764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333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38021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86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7740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7920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6364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478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8370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547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526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1804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2801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59955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4868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31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458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32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950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4EED09B0-10F2-CFBB-3F44-4259A3A0FD49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7BB4BE80-B39A-B66D-F485-5BCF0E8B9ADC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867AD7F-8285-9E76-4B98-B5456DFB659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E0FA499-EA42-BC52-63EF-2DCFF1C20E9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AC2E21D7-708B-CF85-617C-350FFDC722C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A5D56EB1-7F02-2CD5-80DB-91352B32DCBB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1A847600-9A64-EDEA-CF70-75BFD6470C5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C21B1F35-182A-E02D-D361-D2BD9895C4DA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1224005-5FC7-CED6-6A9C-34E90C98A8C2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97B45F03-F152-4165-F290-874DFE85FD10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1CE0D20F-8713-EDA0-7E98-B6C85985E4D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1665841F-2B71-EA33-010F-7D4EB7655EE8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D6A92D4A-5F49-8490-1D96-F6E710FB2A0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2493826E-D789-5C7F-5B5D-8BD2149A4BA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0501B8A-4686-EA49-3756-870BADE633F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DF901DC2-420E-8621-307F-34C0027ED4CB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C794D303-B4A0-BDB1-6537-64907160A9B4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AC827463-CB38-BFC4-0221-A98F98FAE904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2750736C-64DB-B173-445C-2865AB6396FC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B56C61D0-1DD4-4048-B228-B0F4D17B11D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A229F9F4-80C6-748A-51C7-24FD5E75067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2B784297-C277-C766-9CA7-42D93A9539AF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E09F9E29-1647-7534-92A6-9C15FBA54DE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D1288C10-F33A-4605-C958-EA7DA02403A7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BA0E4CF1-1290-AD5E-E70E-B714F64D591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0F772303-C78B-A2E9-4016-3D90F26889CD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98ECC97-BC1B-E149-289C-CA078287AAE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DE4E61D-B911-E694-9B15-532C6AC8111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8EB2C6F-1B59-6F73-A375-182934F98201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E22063DA-851D-E9A2-D255-CABA0E9E0547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3A62B7D8-95D4-9655-EE0C-2A103B26725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18674C60-6A46-8ADC-3050-364CAC2E9A4A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2771955-5DBA-379F-E183-A9C55DAE6E2A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8AA362C7-FCB0-BA48-81D0-A9666E23100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FC19946B-8FA6-922D-415D-7B8D56D858C4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D8EBD369-232B-6147-D16A-36CCA63CE630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8379826F-7EF3-E5D6-E5E5-05087D67E45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F9890B6-0D1F-130E-A289-53DA8EF4E18D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2B8B40D9-77E9-64C7-2644-BAC41DF63ACA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02516B24-29B3-242F-A1F9-AFC0E96C15A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17F2E0AF-1379-467E-FA54-DB2D8B67B7A1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C50BA36B-DD9D-EC41-6607-F021DE76CCC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4A22DFD1-4D6E-D184-EEC5-2BAEAE6A12D5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DFA1254D-E008-FFAA-F208-7D13DDEE995E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37D23574-821B-CE80-E1B3-7F54EE6CD561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1E455538-9B3C-2DD6-0D87-4DBCD8078181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EE32D2C-10A7-674B-FC7D-7A0FE647BB20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C5C72CA6-5F45-BC4E-5323-D2404821FF03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CC193F3F-2F63-5029-588F-7D8C8F1954E3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C82EE285-F6D6-2986-190F-D2F3259ECAB7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90F6CEDF-8270-433C-8EF4-9A83BC7E33F8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0D5EA5F9-C580-0239-8D1A-56469F0DE93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5FF38585-C936-F202-9E7E-80FEFC82BF3B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5D3AF750-9D6B-2BDC-C168-EC5A2E86154D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3pPr>
              <a:defRPr sz="2200"/>
            </a:lvl3pPr>
          </a:lstStyle>
          <a:p>
            <a:pPr lvl="2"/>
            <a:r>
              <a:rPr lang="en-US" dirty="0"/>
              <a:t>First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9AB71FE-444B-8C4C-BC2B-6D856BB4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6262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66B19DCF-FEBD-7D2C-30B7-662749252409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8C5C7FCC-D0BB-7BF9-39B2-F57E1EC8F578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0F62A1E-57F2-1E8A-BD84-C30BDB845655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DF96E26-4346-36B2-1698-FDE439BAF255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CD91BDE4-7538-0904-E2A8-1F9503FFFC62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3441C7E7-D6B7-693D-D69C-70E77C7F80AD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A72968F0-4AE5-8374-B01F-22EFF17EDE6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5272557-82F1-DC36-B601-AF9B7D17416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2586905-A075-CA0D-04E4-28AED01F93DD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738372A-853F-2ACC-85E2-1A46FD245A5C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BF92ABFA-B61B-664E-D326-529BFDB34A3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A2D5D55F-345F-4888-E610-19AB6FE103D7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04825653-35E2-B0B3-BEB6-D0563E953757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F3EFB4A7-F131-E9E8-D981-5697310FF696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43063690-B48D-09AB-64EE-725D343C32DB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E5FE3868-DFF2-5B8D-E46D-85DDBE2E97FA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CA48A6F2-9787-6453-E220-094E621D4C2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9C7D7D4A-B60A-3891-0D31-34CE933055F3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1D054072-430E-4D74-E550-D06102606DBD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23AB4533-1E39-0180-814F-80C74E41198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1C60B7C9-2E15-E155-5664-CA09CE72403A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35211330-81A3-A2B6-EB28-E4CA321EF53A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C6322619-0024-0052-17E9-3E95F84F027D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99C298AD-F505-CF02-A9D3-D5E29B20EC64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1AA1360A-A383-382A-1297-C3EDF115E4FC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ED48E74-B523-B0F4-E902-B7D1F4111AA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C4DD948D-6678-BEEA-4EC3-0597ED64FBC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26A65ED-D842-D977-F9F4-84B6EC1C11E1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00B29D8-0525-7FAB-1987-3476A36EDC48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04529F6C-8A1C-6EBE-E33B-7B3C9158A30E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8D6A3A5-DED7-A218-DC04-48A2F729BFCA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B2A265D-197D-C3B3-108C-3A21F54C1D7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DC3409E4-B67A-995D-EAD5-1741293FBE87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6361CC83-3EE6-55BC-4EEE-C07A007F625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AD23814-495B-D172-519F-A66BAC7FA140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925A6834-91B2-1A29-C76A-E4140BC7F97D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E4F0EFAD-393E-161E-B03C-DE530FCAC544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4E5CBF4E-DA37-ED35-A822-EDDFF6C3CB70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2B9B7672-F0F1-58DE-D6C2-4BC4BBA95AED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6B5240AC-8D1D-B5CD-E474-9CE36849F288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559F3CA8-5E7D-003D-1878-C8365C5B242D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F516C2F-02A0-59EE-BB20-CD3775981157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3E9588C4-E444-DEE3-3BAD-386A34B27B80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E9B2016-CBB2-A796-8BF6-E56912C3D1B8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F5835CF0-1259-26CC-9B1E-6BAAB95BAA4D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3AD42C3E-E958-1C35-FABF-A3187BB7C4B1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B72A3940-56E7-9DBE-1AD5-0DBAE76A466A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4619716-D5EB-C579-F6E5-1E4108D5BD93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375D03F9-873E-B83E-39BD-4E15979310B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0A497B0D-EBFE-3F7E-82A0-7AECBF2A7735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7BD45161-5D1E-B8D3-49C3-E379382E6E15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C335B1B0-6E63-30C8-8845-BB7E688620F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EBD8848E-02CE-CD99-483F-2D0D99AE052A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AAAAFD05-E9BF-01D4-7CDE-86C848F44A79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E6E34D1B-B204-E764-B72C-7C08C7745C74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F3C295E5-CF2F-D83B-75D8-35BF169B2426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AFC0061B-D53E-0926-693A-5B01E5148894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A899133D-9C15-6774-A579-CFE04184D73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145B3E97-F764-3C95-B70F-AB1C5EEA3DCB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34F57E3-36B5-55D0-62F7-0504DD3F7FA2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7C927015-B29B-8D93-1EDC-664CBD0C9E8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25EE3AFE-9586-FA3C-4445-67D295924CA1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8AA661DA-B58F-B6B7-0C9E-8E40BB909E44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905D600B-DF0B-4CB5-F28A-732E36DCD136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E72E5B77-E7F1-D72A-A111-E02A896F438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1BA1CF8A-C3A4-CAF9-1E30-7D9CD6654596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85B0EAE6-8F63-F2FC-601D-EFD0D1A0B092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837B31D5-CA5A-C5FA-14BE-E9A593F281C2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364A4C3E-10F2-0985-3C61-71729765A58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9C4A671E-4B72-F017-8A81-75318A11910F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8FE3C08-87D0-B844-2372-1C7A962FFC7F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0A4CB78C-41CD-51A2-98F1-6F9B116A260D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1A8EA45-B5A8-B9AC-C7BE-AA82D472BBFA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7DD50EBD-D9FF-FD90-756B-9456799E8ACA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E6C107AF-C60C-C9BE-424D-1D69084C1F3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4DABF32C-00B2-797C-290E-E2BD065169AC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31045F51-A134-AF82-3085-D05C0536EB4F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D3FD7BB3-1413-E6D4-029F-63962FCA64D8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65106103-D650-3427-9644-77EE47718E45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1B4CB969-8CCD-0700-92FC-B4AA3ACE3EFE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653C3392-AC2E-EDFC-A859-487A89383713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1D5D0844-A362-E82F-8F91-27ACC74AC517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7CEC1564-0451-59CA-19C1-5CAF1462A4F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073F7E7D-6F0C-996C-2EFF-95690E1B3043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B10DBD33-5FF6-B8B7-8827-DBAC1CFB6129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5FA3642A-F868-7085-BE5C-D9AAD0ACC8B4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4AD32F93-D6A7-EAFC-3473-F4FDE021EAA8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51276346-1789-98DC-5E52-1A538EDFA76A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04C133C5-7947-BE99-5710-82695B970738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3F24FBE-3AC7-2177-E38A-C2BA68CB24EE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8F58AD7B-3A8A-32B3-AD5F-C36E28C2017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600D26B-290C-912D-7FC0-85125C30CA1D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0892D12-ED84-E814-D406-FCAF59F36F10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3A30301E-C843-DF72-0815-CCDC252AA5B2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FA7FE4A-5FC5-E1FC-B85F-CB6B63CA7EC0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D2332AC8-01A2-E3AF-831E-C8D108453CAD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390428E-941B-0C82-A558-C717DAE89448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F7913196-AD0E-A9E8-4257-BBC6884A999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436B9B4F-C30B-D6D4-EA7F-2C3B09384677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29C23DDB-ED62-6258-0596-F63547BD6163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C90A4303-B049-E39B-FCC3-0777AA6BD0A8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1C85A19-FD3B-14C6-8FBF-ECD3DD38C2B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7FD4F748-4135-D793-103E-C04CABA2C107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D6EA581-A57E-6EFC-5259-2D818280445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3DA952BE-855A-EA8C-ED40-421B61202B3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88053722-4914-8C6D-FB0C-3F9D49C93C99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56273ADC-1327-3788-834E-A5A570250491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FE79A35-2F56-356C-591B-0F8A932E1D8E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86C51D19-5FB0-13D6-5BE5-39C334102FE4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38E20CC0-AD6B-A91C-1E52-18705136267F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8D71E3A-3B13-D776-B546-B496427314AB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28163CE-47C5-6246-A30E-2C5CFF1289AE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F23AA33-E1C3-F604-908C-178D17BAEA6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57A94C43-1627-C482-0666-6CC47EA35718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C44D86B-1B1B-6CDD-B55A-000C7AE307A3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6104EDB2-2F04-B8B2-5EB8-A2588A1F69D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9F769936-0C4F-A7A2-C3A5-F4E926BB1A7C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4AEC280-57AA-16A8-BC56-431AA8ACE7E1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FB8EE6A-B023-6932-9828-B7F20016191A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EDF453BD-B4D8-E7D4-B639-7B9CE7CDA948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E9DABFE8-D2B7-E7BC-5F28-4D2F82681693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133871EF-6F10-615A-917C-E319E601D833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27296651-F5CA-3B3A-3A81-EEF0E26B1694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55DC1D26-EE88-F5C3-589E-DDECB2F0A6BD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865C0FA0-E91D-57B7-A740-DA40AD3B6DF0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51C1CBF-B3CC-0AC4-C034-D7511C6448E7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F652E69-0CD5-FF1B-8133-C76E3304878E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C0E3286C-AC9C-9B98-5E00-481A04729C54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F08EF560-C6DE-3022-8A2F-11ABB90ED19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8416D843-6713-860F-4EE4-F57558DD233E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EB46A6C8-F836-432E-70D8-3BA6B46140E3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AC14ED24-8991-2C65-C3DD-CF9095F6F486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7085C7AF-5FC4-66EF-06A5-B75ABB9DA7D6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C6A8314C-EBAB-B4F5-7BDF-BEAAD0F82F95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CEA3BDC-A032-B10B-708F-041154B97532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B2EA5F5-2F7E-03D4-3EA2-A55801F6742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3BE963E-4BD0-7164-BAA8-8FBDD98AA3C2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A9D94E79-182B-5D9A-426A-A12AF16309D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C7352AD3-8A48-2E39-425A-A99C7885FF56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6257213A-4329-8477-EF5D-D3A73E6C37AB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925C26E-DC99-4D95-C05B-7D5A62908ADD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55FB3048-1B55-848F-7E51-1D662DB8B548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0AE35560-3622-E6C5-5821-990A24421D5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6AD3C7F8-A222-6300-9242-2F5DFB70286E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F4CB0F3-B184-EF33-DFA8-5319DA94B01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5A9681FD-B9EF-EBCC-FC47-B97779008F9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8CBE3BB6-882D-9BEC-1C43-7201BE53927C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79409E02-3965-CC64-C71E-A0C9A71A3F53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D7BAEBA8-D873-35AE-3626-B8CB1A283313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42EB6A78-3AC0-FE2E-0CF8-BB1B0B081087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D23CAF37-8319-B5FE-1D60-C1708625FF37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35FCCC00-9651-5E1B-F133-4641F020E008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52FB1EAD-385D-4E32-DF4C-1110501DEA4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54309994-CBB3-99E0-785C-D3A690DC15A2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4863955B-3FD0-15C1-BFBE-0D190A5AB5B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FBFD6979-21B0-F73D-98D2-47F54DD3146A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C6F2DDEC-246D-D623-74EC-95F914E90B76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D6C56431-977F-B065-2ECB-C0C5C760A2D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E034FA83-217F-9E5D-D40E-5219C8ED3DC3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4AECDEB5-4AAB-0337-AB40-04C4E54C439F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5D368F9-C289-6BAF-B607-B38BEACDEBD4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FA512C7-89D4-8DE7-008C-A8CDC4053893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323718EB-6A76-F2E4-C9AC-B3F3A7100FCA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1E0505A1-3676-6B33-9099-79003BC0B3A8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0E3262DB-244E-4117-C6B7-A8AED3604F9D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94DAB38-04DC-4B00-E7A0-A814A19B1645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7825D994-9B8A-5147-E4B1-11F9C3FCC26F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3B7DFE30-9AB3-317A-5AD7-72923B0C59E5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3B6EC153-5B85-4F6A-09A0-7654FF41469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85A25DE3-1099-3A79-410A-832FACB256A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570A44D-F95D-3726-C06C-895014517915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B35480A5-DAA9-C3C0-C93B-32914374447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88BF2AD-6DB2-96C4-C547-8342703D2B2F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B04D8677-B8D4-FC01-6CE2-330FD72EB11A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A484D3D-538F-04A1-7F4A-7A5E8D2ED6D1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F6790861-981E-7340-A952-3E9B190BB1D1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3576C4F3-6EA4-8E96-7ACF-6DFE4BC3C908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8A25156-8D84-F32D-A5E0-C995B0BFEABC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61CA0E57-AF5E-7613-F425-55D1B8F84A2C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D43FCC6-A0AD-3722-4451-3C428CAA60F3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B82887E8-AB58-79AC-2D0F-191816D3DF4C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F151B2E6-15A0-2DB8-7FD0-5EB9DC091A0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A30C981D-A281-508C-5633-43F65AE9E6E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244F9F90-A9CD-8F0A-F5CB-41BF85B268BD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BF6AE154-9BB3-0D55-61BD-A307DA12FA6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62720BF3-D74A-1C35-8344-94460134C089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9E66EC36-6D3D-870F-DE21-681DF68ED840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6FB84A52-2B12-DD62-04F5-4EDDC088D6D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D91C22D-DFB3-5EDA-F9ED-92C337DDB2D1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F654FFF-F8DD-C72C-BA3B-A90607D192A0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CD750E07-71A3-3608-732F-1103DF4DF0D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B84FB79A-E2F4-CA5D-A540-64C58D5781C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EB67CBBC-ABA4-FBBC-4213-1D133A6CDA4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F1613768-D8DC-CE2C-D402-EB3ED594AC1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98238064-6BC3-8228-6689-71C1442B72AC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C4A6529A-5006-78E1-5EFA-86B3C61343FF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C4DA6AEE-9339-C339-0667-B5807FF42CA2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7A94DAE-73D2-A5CB-4527-3BE29557028B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27CABE5C-5B82-069A-20AA-ADF635C4B33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830E98E7-E278-34ED-B936-D82BB4CD5A0A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F030018A-049D-1CA4-9E0D-6024E3A088A6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ACFCE776-2808-D585-B790-6F5A9A2AC6A9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3E19E84D-A23C-DFFA-DE83-14CDC4BC9BB3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751BA5A5-C124-BD0C-7354-45F775E14EF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08C30F6-73AA-9190-CE1D-5BEC620C275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4A42EC44-A3DA-13D4-DAEE-C6435AF11CB7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CEB54FF-82D7-DAC0-7857-E283BE51583C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C334ADB2-B3BA-C550-E0D8-CF3B2859A82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E8F3E7A-D7AF-1A1B-C8B1-DD6F12BC90E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5E58A57-17E8-A400-515C-A124B36C7F23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08594B5E-8503-813B-0490-B5C260D1C61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53E8B47-D5F7-BF2C-0822-6A4BBEB68BE5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F18E00CA-D495-87F5-B5DD-6DC68C0808D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1A78039B-488C-8960-9822-42E1E9DBBFCD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EE020290-1C06-D9A3-43D6-A21EAB83418C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D1E9BF1C-7AD3-9C67-6E15-F398AF2AD55D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1F4523F1-01BB-A130-FFE1-452616C4DD97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176AD98A-31A2-6CF5-4BF1-C9DC1B00878D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3DA6992C-FDDF-043F-D0AA-92BF956068F5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CB0A0B05-B988-E6F4-4754-C942FFA257A6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340C8AD2-0BD1-2585-DBA8-4A8BE4496EFA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50109603-6158-B722-F0E7-CD23C212B666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D5475B11-1D6F-EDC5-1346-7C6541D3372D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99C9E425-8B67-A361-E0F2-45F7B40D405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B5F77FD3-9A77-9AD9-C51B-AEF3C8434DBF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97CFD7FF-78E4-CCBC-8576-872D7C4EA4BB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0A4FECFA-708F-EC7D-3B8A-EE6418A202D0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97D106F7-485F-27E3-3963-7DF85EEF39D1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95C96F9-54D6-3CB3-6842-FFFBA81EF124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2F2AC633-8686-719F-AC92-45B8BDE548E9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4FBF319-8D37-0F8A-5F65-69330447CB24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012F3843-19B0-95FC-FF43-4EA9ACE4A79F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2FFCEBDF-F0B0-59C4-E7B7-F0B3D224FEB2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9E2764E6-22F3-E100-1F0B-FB5209217881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27AD48CA-06FC-7B9D-B207-02DD466BF0C9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200B07AA-F708-22C7-A5F6-2C3F0108DFB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14BEA269-300F-BDED-262E-56D4C366794B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9384EACC-C173-1D55-A87D-F1FFA839107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9AF737D5-80D1-5095-F444-CBADEF0ECE14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4C6931A4-DC79-08CA-218E-C3A51149A4E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98DC549F-32B4-F892-3882-0BFCBDAF83C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659A8228-6438-9E3B-CE0C-8B557B31B089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809863C0-1EC8-03FF-E030-1ACCD4AEB326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F544897B-E16C-BBB9-0328-07E69F4A357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F2FD47B-002B-E1AA-C383-E4AF4AF31D1F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6C2450C9-A498-3C0C-A29F-432CC4AF0CD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98C5E881-5C67-AF9A-C197-6D68C2D291E9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73D971EF-0E6B-3B28-CBF3-904258E9BA2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8273440-4494-6B4E-5E91-65FB566C5BC5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3854BD28-B161-3FD0-41CF-97AB06EE6CB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321B452-462E-8D17-7092-76E1794A16C2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5CBF67D4-5258-06A1-A9E0-32202C7484CF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397B0099-8717-D883-0E3C-83E53DAB6A98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D582A514-9BBE-13FA-4897-A0B309D45E5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513AEF3-FD9A-82E0-30BF-70372BE4840A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54E2CE74-BB9E-A750-A7F3-370794AC277A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2E28E02-5E15-D03A-4AEE-B9202B6226AD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8091227A-A6D9-D39D-9D98-D3D3807E431D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AEBE3D8C-6063-0C59-C6E4-36155DA67270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4833DFB6-17E1-C3F3-77A0-5E07345BD861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13DB493B-96E1-EA26-7DBB-8298D969FD8B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1F03056E-E165-8C69-6C22-18A5AF6AF35B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812A3E7-6FF3-5175-A811-8495B20B0248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EEF328E-9722-F419-84F8-BEE47B0C0B9E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636B0BD-8A5B-2B4E-D9F5-E0D9C33F1967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BF14A907-BBDD-A7A4-D098-32344033ACE2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15C5C0B7-3467-61FA-F5FA-789C9249947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88AF0FAF-850C-7FD4-1E6C-0FBEF1298114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5E0FF05B-BDBF-7152-68D1-D343D84A1FA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2BB8A00-895F-06E0-89B1-B422B820BD64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FD4FD4F1-015F-2019-31E7-B2892091A23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5B20B871-8C16-2308-FF5E-1721C557F06C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5A2FAAE7-D5A8-7A6C-ED1C-1AEABFAA07A5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7A4E1551-1A92-A1CF-38F6-01290BA9751C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EF03A45-B926-0D41-2856-0B6CE76B124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7F90D76A-C18D-1B09-E1E7-3DBF848ADD49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971C4B0-A863-F1CE-474B-2D77D7B8D9FB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F5E82076-46E7-87EF-8FA4-14DAC25B409D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4287BE48-9273-69D3-0546-BB30687B0C92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9103E823-7B4C-4D3C-1995-5CC5A214DCFA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3F2B859-11FF-102D-7997-A9FCD551044A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C31A85D-E813-2600-D992-C143867EBE74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BEEE8218-6F86-E404-FA0E-393C1A7B974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40BB7F4B-1450-49B3-C9D1-7673E3A987C8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B70D146-8A8F-DF60-85EB-E636280B2946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13A8EDC2-EC0C-29A0-BFE0-CC089FE8355D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E8888EB-FC34-98AE-B8E5-A67DB6F8835B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C5E3DD23-C161-A447-6A7C-6107DF0D946C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14B173CE-5783-6CE0-1B2C-37CCC25013CE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4694E9B8-8BEA-3811-D640-F19016799CF9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3226EF7-9B3E-5FEF-BEEC-56277C22FE1C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560D5651-65BE-7F52-D7BB-33476216FD80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2AA1CD0-B099-B5D5-E07A-9FF309763E3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6B2E3414-7698-3FB7-36E6-60B13B1D9789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7B86EA6C-C57C-83DC-5161-37716F104476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CDE4AA76-8D3F-C81E-D912-981DDEF83D3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E4EB471C-21C1-A731-4288-565447CDF2EE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A9FDFC09-9C2A-8B02-CF08-60D1A5AE15E2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FFD3A8ED-F929-EE3B-24D7-447774E01404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22506420-3101-7219-C149-D2305A6F347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6950F690-1E37-2C79-3722-9F37B4E3592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66290B1A-E78C-D98D-E603-3E02E65B2E8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FA1D524-D4F7-7F08-D527-F1992137BA71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5BE118C-FF9E-FFC3-E97F-AF0A667162D2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D7C8062A-A8E6-03A8-B92D-47FE770EF5B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3A7B35D2-89AB-C4ED-7A0D-BBE278A0C8E1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54BF1DA0-9F02-D5F0-FE6E-4C018DBCC13A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6D6F7667-2D7C-2D62-1706-830E6047BD43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7604CC1-2E55-2264-B1B8-B51A2FB0FCF6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8DBAFBC1-4753-2A00-F929-F600D0D092F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41569DD0-F5E4-9983-4EA8-A79D7FEC4D48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49042497-E0AC-BC80-D127-7B3215162BB2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240BA14F-092F-E25E-A697-3E2C42A50CF3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F18B13F-F33B-02A9-5089-7779E462880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6B1C07C4-838C-4D92-AE3E-8F293C1AA95A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2BF4EE3B-931A-07A4-62D0-639EF066DA6E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55659B43-FF40-A0C9-779D-95375567F9D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C57EC1D7-6AB1-B801-D8AD-320B8EF409B3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B47A3E1-0042-39D4-BBC5-E16839C47AF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772922C7-1578-8BAA-661F-B11D99B6A7EE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69057A45-0B18-4905-7F39-299953E94E5F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8C278728-0A7F-1FB0-3B91-53C122319E0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CA66F3BC-9191-D71D-2C52-D4E260099A07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6FD93B1-92C6-703A-1390-9228B2EF5C32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7" r:id="rId4"/>
    <p:sldLayoutId id="2147483665" r:id="rId5"/>
    <p:sldLayoutId id="2147483666" r:id="rId6"/>
    <p:sldLayoutId id="2147483652" r:id="rId7"/>
    <p:sldLayoutId id="2147483664" r:id="rId8"/>
    <p:sldLayoutId id="2147483668" r:id="rId9"/>
    <p:sldLayoutId id="2147483669" r:id="rId10"/>
    <p:sldLayoutId id="2147483651" r:id="rId11"/>
    <p:sldLayoutId id="2147483660" r:id="rId12"/>
    <p:sldLayoutId id="2147483661" r:id="rId13"/>
    <p:sldLayoutId id="2147483662" r:id="rId14"/>
    <p:sldLayoutId id="2147483663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altLang="en-US" dirty="0"/>
              <a:t>Розвиток інституційної спроможності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1183824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uk-UA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1032322" cy="2212479"/>
            <a:chOff x="10993524" y="3770313"/>
            <a:chExt cx="1032322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7117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12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7773785" cy="3482975"/>
          </a:xfrm>
        </p:spPr>
        <p:txBody>
          <a:bodyPr>
            <a:noAutofit/>
          </a:bodyPr>
          <a:lstStyle/>
          <a:p>
            <a:r>
              <a:rPr lang="uk-UA" sz="24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Надати системам інспекції праці інструменти для зміцнення їхньої інституційної спроможності щодо підготовки їхнього персоналу на різних рівнях</a:t>
            </a:r>
            <a:endParaRPr lang="it-IT" sz="24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4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 ньому визначено професійний підхід до політики в галузі професійної підготовки й навчання, а також до планування, проведення й оцінювання такої підготовки та навчання</a:t>
            </a:r>
            <a:endParaRPr lang="it-IT" sz="24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/>
          <a:lstStyle/>
          <a:p>
            <a:pPr eaLnBrk="1" hangingPunct="1"/>
            <a:r>
              <a:rPr lang="uk-UA" altLang="en-US" dirty="0"/>
              <a:t>Завдання 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214880"/>
            <a:ext cx="11252970" cy="3820160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П</a:t>
            </a:r>
            <a:r>
              <a:rPr lang="uk-UA" sz="2000" b="0" dirty="0">
                <a:solidFill>
                  <a:schemeClr val="tx1"/>
                </a:solidFill>
              </a:rPr>
              <a:t>роаналізувати систему навчання і визначити необхідні вдосконалення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В</a:t>
            </a:r>
            <a:r>
              <a:rPr lang="uk-UA" sz="2000" b="0" dirty="0">
                <a:solidFill>
                  <a:schemeClr val="tx1"/>
                </a:solidFill>
              </a:rPr>
              <a:t>изначити навчальні профілі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В</a:t>
            </a:r>
            <a:r>
              <a:rPr lang="uk-UA" sz="2000" b="0" dirty="0">
                <a:solidFill>
                  <a:schemeClr val="tx1"/>
                </a:solidFill>
              </a:rPr>
              <a:t>изначити навчальні потреби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Розробити за допомогою системного підходу навчальні програми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В</a:t>
            </a:r>
            <a:r>
              <a:rPr lang="uk-UA" sz="2000" b="0" dirty="0">
                <a:solidFill>
                  <a:schemeClr val="tx1"/>
                </a:solidFill>
              </a:rPr>
              <a:t>икористовувати методики навчання дорослих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К</a:t>
            </a:r>
            <a:r>
              <a:rPr lang="uk-UA" sz="2000" b="0" dirty="0">
                <a:solidFill>
                  <a:schemeClr val="tx1"/>
                </a:solidFill>
              </a:rPr>
              <a:t>раще спілкуватися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О</a:t>
            </a:r>
            <a:r>
              <a:rPr lang="uk-UA" sz="2000" b="0" dirty="0">
                <a:solidFill>
                  <a:schemeClr val="tx1"/>
                </a:solidFill>
              </a:rPr>
              <a:t>цінювати навчальні заходи</a:t>
            </a:r>
            <a:endParaRPr lang="en-GB" altLang="en-US" sz="20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54D4FE-D534-B348-BADA-A18D2633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901866-E1CD-BB40-8350-F80347CB5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 dirty="0"/>
              <a:t>Зміст</a:t>
            </a:r>
            <a:endParaRPr lang="es-AR" alt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9E460E8-4311-D44B-82A8-CEF888AF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0538" y="2326640"/>
            <a:ext cx="11210924" cy="3865154"/>
          </a:xfrm>
        </p:spPr>
        <p:txBody>
          <a:bodyPr/>
          <a:lstStyle/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Довідкова інформація: концепція розвитку спроможності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Значення кваліфікованих людських ресурсів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altLang="zh-CN" sz="2000" b="0" dirty="0" err="1">
                <a:solidFill>
                  <a:schemeClr val="tx1"/>
                </a:solidFill>
                <a:ea typeface="宋体" panose="02010600030101010101" pitchFamily="2" charset="-122"/>
              </a:rPr>
              <a:t>Політична</a:t>
            </a:r>
            <a:r>
              <a:rPr lang="ru-RU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 база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Аналіз ситуації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Складання і розроблення програми навчання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spcBef>
                <a:spcPts val="6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Оцінювання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7D05E45-9685-1F4D-A689-AB44F0FD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6228"/>
          </a:xfrm>
        </p:spPr>
        <p:txBody>
          <a:bodyPr/>
          <a:lstStyle/>
          <a:p>
            <a:r>
              <a:rPr lang="en-GB" altLang="zh-CN" dirty="0">
                <a:ea typeface="SimSun" panose="02010600030101010101" pitchFamily="2" charset="-122"/>
              </a:rPr>
              <a:t>1. </a:t>
            </a:r>
            <a:r>
              <a:rPr lang="uk-UA" altLang="en-US" dirty="0"/>
              <a:t>Довідкова інформація: концепція розвитку спроможності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21131"/>
            <a:ext cx="11252970" cy="3737165"/>
          </a:xfrm>
        </p:spPr>
        <p:txBody>
          <a:bodyPr/>
          <a:lstStyle/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Співпричетність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Політична прихильність, управління і координація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Системний підхід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Участь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54D4FE-D534-B348-BADA-A18D2633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817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7352" y="2103119"/>
            <a:ext cx="11111654" cy="3787041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Інспекції праці повинні бути укомплектовані спроможним персоналом, який має відповідний статус, володіє необхідними компетенціями та дотримується відповідної поведінки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Служби інспекції праці в багатьох країнах не здатні виконувати свою роль і функції:</a:t>
            </a:r>
            <a:endParaRPr lang="en-GB" altLang="en-US" sz="2000" dirty="0"/>
          </a:p>
          <a:p>
            <a:pPr marL="711200" lvl="1" indent="-361950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вони недоукомплектовані кадрами, недостатньо оснащені обладнанням, мають недостатній рівень підготовки й низькі зарплати</a:t>
            </a:r>
            <a:endParaRPr lang="en-GB" altLang="en-US" sz="2000" dirty="0"/>
          </a:p>
          <a:p>
            <a:pPr marL="711200" lvl="1" indent="-361950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вони проходять лише обмежене початкове навчання і навчання без відриву від служби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Необхідно модернізувати служби інспекції праці та підвищити їхню ефективність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Значення кваліфікованих людських ресурсів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299063"/>
            <a:ext cx="11210924" cy="3984171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Визначення політики розвитку інституційної спроможності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Залучення соціальних партнерів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Прийняття системного підходу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Політична база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92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299063"/>
            <a:ext cx="10586765" cy="3984171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МОП заохочує узгоджений підхід до інспекції праці як засіб підвищення стандартів інспектування на національному рівні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Узгоджена система інспекції праці є «цілісною, послідовною та гнучкою концепцією, що включає такі елементи, як адміністративна, процедурна і технічна інтеграція (тобто вона є багатопредметною)»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Інспектори повинні систематично і безперервно навчатися, що дозволить підтримати високий рівень професійної компетентності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ru-RU" altLang="en-US" sz="2400" dirty="0" err="1"/>
              <a:t>Політична</a:t>
            </a:r>
            <a:r>
              <a:rPr lang="ru-RU" altLang="en-US" sz="2400" dirty="0"/>
              <a:t> база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46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ru-RU" altLang="en-US" dirty="0" err="1"/>
              <a:t>Політична</a:t>
            </a:r>
            <a:r>
              <a:rPr lang="ru-RU" altLang="en-US" dirty="0"/>
              <a:t> база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11455923-969E-BD41-A376-23A5220CE3C5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24129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Визначення політики розвитку інституційної спроможності</a:t>
            </a:r>
            <a:endParaRPr lang="it-IT" sz="2200" dirty="0"/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4434D744-D934-76BB-DBBA-A161B6C0CA9E}"/>
              </a:ext>
            </a:extLst>
          </p:cNvPr>
          <p:cNvGrpSpPr/>
          <p:nvPr/>
        </p:nvGrpSpPr>
        <p:grpSpPr>
          <a:xfrm>
            <a:off x="2440724" y="2674848"/>
            <a:ext cx="7291104" cy="3599433"/>
            <a:chOff x="3326096" y="2750567"/>
            <a:chExt cx="5477255" cy="3140775"/>
          </a:xfrm>
        </p:grpSpPr>
        <p:sp>
          <p:nvSpPr>
            <p:cNvPr id="3" name="Прямокутник: округлені кути 2">
              <a:extLst>
                <a:ext uri="{FF2B5EF4-FFF2-40B4-BE49-F238E27FC236}">
                  <a16:creationId xmlns:a16="http://schemas.microsoft.com/office/drawing/2014/main" id="{9AC96937-4026-A0D2-F944-6A4E3C7FBFC1}"/>
                </a:ext>
              </a:extLst>
            </p:cNvPr>
            <p:cNvSpPr/>
            <p:nvPr/>
          </p:nvSpPr>
          <p:spPr>
            <a:xfrm>
              <a:off x="3326096" y="2750567"/>
              <a:ext cx="1609344" cy="76496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E2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>
                  <a:solidFill>
                    <a:srgbClr val="1E2DBE"/>
                  </a:solidFill>
                </a:rPr>
                <a:t>Визначення місії інспекції праці</a:t>
              </a:r>
              <a:endParaRPr lang="LID4096" sz="1400" dirty="0">
                <a:solidFill>
                  <a:srgbClr val="1E2DBE"/>
                </a:solidFill>
              </a:endParaRPr>
            </a:p>
          </p:txBody>
        </p:sp>
        <p:sp>
          <p:nvSpPr>
            <p:cNvPr id="7" name="Прямокутник: округлені кути 6">
              <a:extLst>
                <a:ext uri="{FF2B5EF4-FFF2-40B4-BE49-F238E27FC236}">
                  <a16:creationId xmlns:a16="http://schemas.microsoft.com/office/drawing/2014/main" id="{A25F4CDF-0F3C-265C-6EC1-B4F4225A1945}"/>
                </a:ext>
              </a:extLst>
            </p:cNvPr>
            <p:cNvSpPr/>
            <p:nvPr/>
          </p:nvSpPr>
          <p:spPr>
            <a:xfrm>
              <a:off x="5060382" y="3133050"/>
              <a:ext cx="2436901" cy="3809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E2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>
                  <a:solidFill>
                    <a:srgbClr val="1E2DBE"/>
                  </a:solidFill>
                </a:rPr>
                <a:t>Функції та обов’язки</a:t>
              </a:r>
              <a:endParaRPr lang="LID4096" sz="1400" dirty="0">
                <a:solidFill>
                  <a:srgbClr val="1E2DBE"/>
                </a:solidFill>
              </a:endParaRPr>
            </a:p>
          </p:txBody>
        </p:sp>
        <p:sp>
          <p:nvSpPr>
            <p:cNvPr id="8" name="Прямокутник: округлені кути 7">
              <a:extLst>
                <a:ext uri="{FF2B5EF4-FFF2-40B4-BE49-F238E27FC236}">
                  <a16:creationId xmlns:a16="http://schemas.microsoft.com/office/drawing/2014/main" id="{F637B96B-A4E5-36E6-5737-C04286A4C9C5}"/>
                </a:ext>
              </a:extLst>
            </p:cNvPr>
            <p:cNvSpPr/>
            <p:nvPr/>
          </p:nvSpPr>
          <p:spPr>
            <a:xfrm>
              <a:off x="6366450" y="3621896"/>
              <a:ext cx="2436901" cy="3809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E2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>
                  <a:solidFill>
                    <a:srgbClr val="1E2DBE"/>
                  </a:solidFill>
                </a:rPr>
                <a:t>Основні колективні компетенції</a:t>
              </a:r>
              <a:endParaRPr lang="LID4096" sz="1400" dirty="0">
                <a:solidFill>
                  <a:srgbClr val="1E2DBE"/>
                </a:solidFill>
              </a:endParaRPr>
            </a:p>
          </p:txBody>
        </p:sp>
        <p:sp>
          <p:nvSpPr>
            <p:cNvPr id="9" name="Прямокутник: округлені кути 8">
              <a:extLst>
                <a:ext uri="{FF2B5EF4-FFF2-40B4-BE49-F238E27FC236}">
                  <a16:creationId xmlns:a16="http://schemas.microsoft.com/office/drawing/2014/main" id="{F348905D-787C-86A9-7AE9-451B5029F806}"/>
                </a:ext>
              </a:extLst>
            </p:cNvPr>
            <p:cNvSpPr/>
            <p:nvPr/>
          </p:nvSpPr>
          <p:spPr>
            <a:xfrm>
              <a:off x="6366450" y="4091497"/>
              <a:ext cx="2436901" cy="3809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E2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>
                  <a:solidFill>
                    <a:srgbClr val="1E2DBE"/>
                  </a:solidFill>
                </a:rPr>
                <a:t>Індивідуальні компетенції</a:t>
              </a:r>
              <a:endParaRPr lang="LID4096" sz="1400" dirty="0">
                <a:solidFill>
                  <a:srgbClr val="1E2DBE"/>
                </a:solidFill>
              </a:endParaRPr>
            </a:p>
          </p:txBody>
        </p:sp>
        <p:sp>
          <p:nvSpPr>
            <p:cNvPr id="10" name="Прямокутник: округлені кути 9">
              <a:extLst>
                <a:ext uri="{FF2B5EF4-FFF2-40B4-BE49-F238E27FC236}">
                  <a16:creationId xmlns:a16="http://schemas.microsoft.com/office/drawing/2014/main" id="{2F6A7653-FFA0-5E85-FB7B-8F6786840298}"/>
                </a:ext>
              </a:extLst>
            </p:cNvPr>
            <p:cNvSpPr/>
            <p:nvPr/>
          </p:nvSpPr>
          <p:spPr>
            <a:xfrm>
              <a:off x="6366449" y="4561098"/>
              <a:ext cx="2436901" cy="497912"/>
            </a:xfrm>
            <a:prstGeom prst="roundRect">
              <a:avLst/>
            </a:prstGeom>
            <a:solidFill>
              <a:srgbClr val="1E2DBE"/>
            </a:solidFill>
            <a:ln w="19050">
              <a:solidFill>
                <a:srgbClr val="1E2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dirty="0">
                  <a:solidFill>
                    <a:schemeClr val="bg1"/>
                  </a:solidFill>
                </a:rPr>
                <a:t>ПРОГАЛИНА, яку необхідно заповнити</a:t>
              </a:r>
              <a:endParaRPr lang="LID4096" sz="1400" dirty="0">
                <a:solidFill>
                  <a:schemeClr val="bg1"/>
                </a:solidFill>
              </a:endParaRPr>
            </a:p>
          </p:txBody>
        </p:sp>
        <p:sp>
          <p:nvSpPr>
            <p:cNvPr id="11" name="Прямокутник: округлені кути 10">
              <a:extLst>
                <a:ext uri="{FF2B5EF4-FFF2-40B4-BE49-F238E27FC236}">
                  <a16:creationId xmlns:a16="http://schemas.microsoft.com/office/drawing/2014/main" id="{0ADCFFD9-7E7F-AA84-A40A-544908444165}"/>
                </a:ext>
              </a:extLst>
            </p:cNvPr>
            <p:cNvSpPr/>
            <p:nvPr/>
          </p:nvSpPr>
          <p:spPr>
            <a:xfrm>
              <a:off x="4806622" y="5166956"/>
              <a:ext cx="3119653" cy="72438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1E2D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err="1">
                  <a:solidFill>
                    <a:srgbClr val="1E2DBE"/>
                  </a:solidFill>
                </a:rPr>
                <a:t>Стратегія</a:t>
              </a:r>
              <a:r>
                <a:rPr lang="ru-RU" sz="1400" dirty="0">
                  <a:solidFill>
                    <a:srgbClr val="1E2DBE"/>
                  </a:solidFill>
                </a:rPr>
                <a:t> </a:t>
              </a:r>
              <a:r>
                <a:rPr lang="ru-RU" sz="1400" dirty="0" err="1">
                  <a:solidFill>
                    <a:srgbClr val="1E2DBE"/>
                  </a:solidFill>
                </a:rPr>
                <a:t>розвитку</a:t>
              </a:r>
              <a:r>
                <a:rPr lang="ru-RU" sz="1400" dirty="0">
                  <a:solidFill>
                    <a:srgbClr val="1E2DBE"/>
                  </a:solidFill>
                </a:rPr>
                <a:t> </a:t>
              </a:r>
              <a:r>
                <a:rPr lang="ru-RU" sz="1400" dirty="0" err="1">
                  <a:solidFill>
                    <a:srgbClr val="1E2DBE"/>
                  </a:solidFill>
                </a:rPr>
                <a:t>спроможності</a:t>
              </a:r>
              <a:r>
                <a:rPr lang="ru-RU" sz="1400" dirty="0">
                  <a:solidFill>
                    <a:srgbClr val="1E2DBE"/>
                  </a:solidFill>
                </a:rPr>
                <a:t> та </a:t>
              </a:r>
              <a:r>
                <a:rPr lang="ru-RU" sz="1400" dirty="0" err="1">
                  <a:solidFill>
                    <a:srgbClr val="1E2DBE"/>
                  </a:solidFill>
                </a:rPr>
                <a:t>відповідний</a:t>
              </a:r>
              <a:r>
                <a:rPr lang="ru-RU" sz="1400" dirty="0">
                  <a:solidFill>
                    <a:srgbClr val="1E2DBE"/>
                  </a:solidFill>
                </a:rPr>
                <a:t> план </a:t>
              </a:r>
              <a:r>
                <a:rPr lang="ru-RU" sz="1400" dirty="0" err="1">
                  <a:solidFill>
                    <a:srgbClr val="1E2DBE"/>
                  </a:solidFill>
                </a:rPr>
                <a:t>дій</a:t>
              </a:r>
              <a:endParaRPr lang="LID4096" sz="1400" dirty="0">
                <a:solidFill>
                  <a:srgbClr val="1E2DB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1213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73383"/>
            <a:ext cx="10586765" cy="3709851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Співпраця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і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 соціальними партнерами є необхідним на всіх рівнях інспекційної діяльності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Може бути цілком доречно залучити їх до реалізації політики та програм навчання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Організації роботодавців і працівників слід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також заохочувати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до активної участі в роботі з підготовки інспекторів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ru-RU" altLang="en-US" dirty="0" err="1"/>
              <a:t>Політична</a:t>
            </a:r>
            <a:r>
              <a:rPr lang="ru-RU" altLang="en-US" dirty="0"/>
              <a:t> база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 dirty="0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8232AD6-5E1D-314C-BCF5-EC8FF86A42DB}"/>
              </a:ext>
            </a:extLst>
          </p:cNvPr>
          <p:cNvSpPr txBox="1">
            <a:spLocks/>
          </p:cNvSpPr>
          <p:nvPr/>
        </p:nvSpPr>
        <p:spPr>
          <a:xfrm>
            <a:off x="490538" y="1944080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Залучення соціальних партнерів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328556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73383"/>
            <a:ext cx="10586765" cy="3709851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Визначення чіткої політики, бачення і місії інспекції праці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Визначення різних профілів, потрібних для забезпечення ефективності та повної працездатності системи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Перелік компетенцій (базових і конкретних), потрібних для кожного профілю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ru-RU" altLang="en-US" dirty="0" err="1"/>
              <a:t>Політична</a:t>
            </a:r>
            <a:r>
              <a:rPr lang="ru-RU" altLang="en-US" dirty="0"/>
              <a:t> база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8232AD6-5E1D-314C-BCF5-EC8FF86A42DB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Прийняття системного підходу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686755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7" y="2129596"/>
            <a:ext cx="11210924" cy="460344"/>
          </a:xfrm>
        </p:spPr>
        <p:txBody>
          <a:bodyPr/>
          <a:lstStyle/>
          <a:p>
            <a:pPr>
              <a:spcBef>
                <a:spcPts val="595"/>
              </a:spcBef>
              <a:spcAft>
                <a:spcPts val="600"/>
              </a:spcAft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Головні етапи системного підходу до навчального циклу можна узагальнити так:</a:t>
            </a:r>
            <a:endParaRPr lang="ru-UA" sz="2000" b="0" dirty="0">
              <a:solidFill>
                <a:schemeClr val="tx1"/>
              </a:solidFill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7" y="1143443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ru-RU" altLang="en-US" dirty="0" err="1"/>
              <a:t>Політична</a:t>
            </a:r>
            <a:r>
              <a:rPr lang="ru-RU" altLang="en-US" dirty="0"/>
              <a:t> база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8232AD6-5E1D-314C-BCF5-EC8FF86A42DB}"/>
              </a:ext>
            </a:extLst>
          </p:cNvPr>
          <p:cNvSpPr txBox="1">
            <a:spLocks/>
          </p:cNvSpPr>
          <p:nvPr/>
        </p:nvSpPr>
        <p:spPr>
          <a:xfrm>
            <a:off x="490537" y="1638941"/>
            <a:ext cx="587006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Прийняття системного підходу</a:t>
            </a:r>
            <a:endParaRPr lang="it-IT" sz="2200" dirty="0"/>
          </a:p>
        </p:txBody>
      </p:sp>
      <p:grpSp>
        <p:nvGrpSpPr>
          <p:cNvPr id="23" name="Групувати 22">
            <a:extLst>
              <a:ext uri="{FF2B5EF4-FFF2-40B4-BE49-F238E27FC236}">
                <a16:creationId xmlns:a16="http://schemas.microsoft.com/office/drawing/2014/main" id="{E8879324-A9F2-93DC-25C9-CA26DE850FF3}"/>
              </a:ext>
            </a:extLst>
          </p:cNvPr>
          <p:cNvGrpSpPr/>
          <p:nvPr/>
        </p:nvGrpSpPr>
        <p:grpSpPr>
          <a:xfrm>
            <a:off x="2166838" y="2618991"/>
            <a:ext cx="8557878" cy="3858009"/>
            <a:chOff x="2051694" y="2618991"/>
            <a:chExt cx="8557878" cy="3858009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A29A1074-C559-F1B5-4E64-468346F11560}"/>
                </a:ext>
              </a:extLst>
            </p:cNvPr>
            <p:cNvSpPr/>
            <p:nvPr/>
          </p:nvSpPr>
          <p:spPr>
            <a:xfrm>
              <a:off x="2051694" y="2654826"/>
              <a:ext cx="8557877" cy="3822174"/>
            </a:xfrm>
            <a:prstGeom prst="ellipse">
              <a:avLst/>
            </a:prstGeom>
            <a:solidFill>
              <a:srgbClr val="E8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CEA3F451-8B9B-AE0C-8DAE-04CE4972C951}"/>
                </a:ext>
              </a:extLst>
            </p:cNvPr>
            <p:cNvSpPr/>
            <p:nvPr/>
          </p:nvSpPr>
          <p:spPr>
            <a:xfrm>
              <a:off x="2051695" y="2618991"/>
              <a:ext cx="2009057" cy="636140"/>
            </a:xfrm>
            <a:prstGeom prst="ellipse">
              <a:avLst/>
            </a:prstGeom>
            <a:solidFill>
              <a:srgbClr val="F8536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Вивчення </a:t>
              </a:r>
              <a:br>
                <a:rPr lang="uk-UA" sz="1200" dirty="0">
                  <a:solidFill>
                    <a:schemeClr val="bg1"/>
                  </a:solidFill>
                </a:rPr>
              </a:br>
              <a:r>
                <a:rPr lang="uk-UA" sz="1200" dirty="0">
                  <a:solidFill>
                    <a:schemeClr val="bg1"/>
                  </a:solidFill>
                </a:rPr>
                <a:t>(аналіз ситуації)</a:t>
              </a:r>
              <a:endParaRPr lang="LID4096" sz="1200" dirty="0">
                <a:solidFill>
                  <a:schemeClr val="bg1"/>
                </a:solidFill>
              </a:endParaRPr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2E924854-2146-CD5C-249C-FBC51561C8F0}"/>
                </a:ext>
              </a:extLst>
            </p:cNvPr>
            <p:cNvSpPr/>
            <p:nvPr/>
          </p:nvSpPr>
          <p:spPr>
            <a:xfrm>
              <a:off x="3688900" y="3317195"/>
              <a:ext cx="2009057" cy="636140"/>
            </a:xfrm>
            <a:prstGeom prst="ellipse">
              <a:avLst/>
            </a:prstGeom>
            <a:solidFill>
              <a:srgbClr val="F8536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dirty="0" err="1">
                  <a:solidFill>
                    <a:schemeClr val="bg1"/>
                  </a:solidFill>
                </a:rPr>
                <a:t>Проєктування</a:t>
              </a:r>
              <a:endParaRPr lang="LID4096" sz="1200" dirty="0">
                <a:solidFill>
                  <a:schemeClr val="bg1"/>
                </a:solidFill>
              </a:endParaRPr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DF4202EB-2C64-C069-90FB-9FEB7D2795C8}"/>
                </a:ext>
              </a:extLst>
            </p:cNvPr>
            <p:cNvSpPr/>
            <p:nvPr/>
          </p:nvSpPr>
          <p:spPr>
            <a:xfrm>
              <a:off x="5326105" y="4015399"/>
              <a:ext cx="2009057" cy="636140"/>
            </a:xfrm>
            <a:prstGeom prst="ellipse">
              <a:avLst/>
            </a:prstGeom>
            <a:solidFill>
              <a:srgbClr val="F8536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Розроблення</a:t>
              </a:r>
              <a:endParaRPr lang="LID4096" sz="1200" dirty="0">
                <a:solidFill>
                  <a:schemeClr val="bg1"/>
                </a:solidFill>
              </a:endParaRPr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071DFE36-A9CA-F43B-6DC1-95C983950362}"/>
                </a:ext>
              </a:extLst>
            </p:cNvPr>
            <p:cNvSpPr/>
            <p:nvPr/>
          </p:nvSpPr>
          <p:spPr>
            <a:xfrm>
              <a:off x="6963310" y="4713603"/>
              <a:ext cx="2009057" cy="636140"/>
            </a:xfrm>
            <a:prstGeom prst="ellipse">
              <a:avLst/>
            </a:prstGeom>
            <a:solidFill>
              <a:srgbClr val="F8536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Реалізація</a:t>
              </a:r>
              <a:endParaRPr lang="LID4096" sz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993833B3-8768-02CB-4F23-66DADBB99D11}"/>
                </a:ext>
              </a:extLst>
            </p:cNvPr>
            <p:cNvSpPr/>
            <p:nvPr/>
          </p:nvSpPr>
          <p:spPr>
            <a:xfrm>
              <a:off x="8600515" y="5411805"/>
              <a:ext cx="2009057" cy="636140"/>
            </a:xfrm>
            <a:prstGeom prst="ellipse">
              <a:avLst/>
            </a:prstGeom>
            <a:solidFill>
              <a:srgbClr val="F8536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dirty="0">
                  <a:solidFill>
                    <a:schemeClr val="bg1"/>
                  </a:solidFill>
                </a:rPr>
                <a:t>Оцінювання</a:t>
              </a:r>
              <a:endParaRPr lang="LID4096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13" name="Сполучна лінія: уступом 12">
              <a:extLst>
                <a:ext uri="{FF2B5EF4-FFF2-40B4-BE49-F238E27FC236}">
                  <a16:creationId xmlns:a16="http://schemas.microsoft.com/office/drawing/2014/main" id="{86FA44F8-5F3F-8859-F75E-46F8955D23F6}"/>
                </a:ext>
              </a:extLst>
            </p:cNvPr>
            <p:cNvCxnSpPr/>
            <p:nvPr/>
          </p:nvCxnSpPr>
          <p:spPr>
            <a:xfrm>
              <a:off x="3066517" y="3429000"/>
              <a:ext cx="5262880" cy="2346960"/>
            </a:xfrm>
            <a:prstGeom prst="bentConnector3">
              <a:avLst>
                <a:gd name="adj1" fmla="val 193"/>
              </a:avLst>
            </a:prstGeom>
            <a:ln w="38100">
              <a:solidFill>
                <a:srgbClr val="F8536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 зі стрілкою 17">
              <a:extLst>
                <a:ext uri="{FF2B5EF4-FFF2-40B4-BE49-F238E27FC236}">
                  <a16:creationId xmlns:a16="http://schemas.microsoft.com/office/drawing/2014/main" id="{CE7AF307-17A3-2EA9-1474-97019C990B2C}"/>
                </a:ext>
              </a:extLst>
            </p:cNvPr>
            <p:cNvCxnSpPr/>
            <p:nvPr/>
          </p:nvCxnSpPr>
          <p:spPr>
            <a:xfrm>
              <a:off x="3524724" y="3145829"/>
              <a:ext cx="536028" cy="252139"/>
            </a:xfrm>
            <a:prstGeom prst="straightConnector1">
              <a:avLst/>
            </a:prstGeom>
            <a:ln w="38100">
              <a:solidFill>
                <a:srgbClr val="F8536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 зі стрілкою 18">
              <a:extLst>
                <a:ext uri="{FF2B5EF4-FFF2-40B4-BE49-F238E27FC236}">
                  <a16:creationId xmlns:a16="http://schemas.microsoft.com/office/drawing/2014/main" id="{1021C526-FC55-2A6D-0056-D940AAFC6F8D}"/>
                </a:ext>
              </a:extLst>
            </p:cNvPr>
            <p:cNvCxnSpPr/>
            <p:nvPr/>
          </p:nvCxnSpPr>
          <p:spPr>
            <a:xfrm>
              <a:off x="5161929" y="3833427"/>
              <a:ext cx="536028" cy="252139"/>
            </a:xfrm>
            <a:prstGeom prst="straightConnector1">
              <a:avLst/>
            </a:prstGeom>
            <a:ln w="38100">
              <a:solidFill>
                <a:srgbClr val="F8536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 зі стрілкою 19">
              <a:extLst>
                <a:ext uri="{FF2B5EF4-FFF2-40B4-BE49-F238E27FC236}">
                  <a16:creationId xmlns:a16="http://schemas.microsoft.com/office/drawing/2014/main" id="{B5E7F1F5-EF31-5C23-A8B7-138E793ED082}"/>
                </a:ext>
              </a:extLst>
            </p:cNvPr>
            <p:cNvCxnSpPr/>
            <p:nvPr/>
          </p:nvCxnSpPr>
          <p:spPr>
            <a:xfrm>
              <a:off x="6799134" y="4521025"/>
              <a:ext cx="536028" cy="252139"/>
            </a:xfrm>
            <a:prstGeom prst="straightConnector1">
              <a:avLst/>
            </a:prstGeom>
            <a:ln w="38100">
              <a:solidFill>
                <a:srgbClr val="F8536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 зі стрілкою 20">
              <a:extLst>
                <a:ext uri="{FF2B5EF4-FFF2-40B4-BE49-F238E27FC236}">
                  <a16:creationId xmlns:a16="http://schemas.microsoft.com/office/drawing/2014/main" id="{F682C66B-2A00-74F9-C86B-12E26E91DE23}"/>
                </a:ext>
              </a:extLst>
            </p:cNvPr>
            <p:cNvCxnSpPr/>
            <p:nvPr/>
          </p:nvCxnSpPr>
          <p:spPr>
            <a:xfrm>
              <a:off x="8436339" y="5208623"/>
              <a:ext cx="536028" cy="252139"/>
            </a:xfrm>
            <a:prstGeom prst="straightConnector1">
              <a:avLst/>
            </a:prstGeom>
            <a:ln w="38100">
              <a:solidFill>
                <a:srgbClr val="F8536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880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246811"/>
            <a:ext cx="10586765" cy="4036423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Умови та обмеження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Цільові групи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Аналіз навчальних потреб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Зміцнення соціальних навичок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sz="2400" dirty="0"/>
              <a:t>4. </a:t>
            </a:r>
            <a:r>
              <a:rPr lang="uk-UA" altLang="en-US" sz="2400" dirty="0"/>
              <a:t>Аналіз ситуації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025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638697"/>
            <a:ext cx="10586765" cy="3644537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Слід визначити чітке бачення та місію системи адміністрації праці й системи інспекції праці в ній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Для того, щоб зрозуміти сильні та слабкі сторони наявної системи інспекції праці, знадобиться її аудит.</a:t>
            </a:r>
            <a:r>
              <a:rPr lang="en-GB" altLang="en-US" sz="2000" dirty="0"/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Він виявить недоліки (проблеми та прогалини), які слід усунути,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 зокрема виявить навчальні потреби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Перед тим, як приступати до політики та програми розвитку спроможності, слід розглянути обмеження, визначити та формалізувати інституційну підтримку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Аналіз ситуації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8232AD6-5E1D-314C-BCF5-EC8FF86A42DB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Умови та обмеження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191867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0" y="2505869"/>
            <a:ext cx="10949647" cy="3777365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Цільові групи слід чітко визначити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Кожна група потребуватиме особливої навчальної програми, що ґрунтується на її навчальних потребах:</a:t>
            </a:r>
            <a:endParaRPr lang="en-GB" altLang="en-US" sz="2000" dirty="0"/>
          </a:p>
          <a:p>
            <a:pPr marL="582613" lvl="1" indent="-220663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інспектори загального профілю (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інспектори, що вже діють, і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новопризначені інспектори)</a:t>
            </a:r>
            <a:endParaRPr lang="en-GB" altLang="en-US" sz="2000" dirty="0"/>
          </a:p>
          <a:p>
            <a:pPr marL="582613" lvl="1" indent="-220663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altLang="en-US" sz="2000" dirty="0"/>
              <a:t>викладачі та наставники</a:t>
            </a:r>
            <a:endParaRPr lang="en-GB" altLang="en-US" sz="2000" dirty="0"/>
          </a:p>
          <a:p>
            <a:pPr marL="582613" lvl="1" indent="-220663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altLang="en-US" sz="2000" dirty="0"/>
              <a:t>керівники</a:t>
            </a:r>
            <a:endParaRPr lang="en-GB" altLang="en-US" sz="2000" dirty="0"/>
          </a:p>
          <a:p>
            <a:pPr marL="582613" lvl="1" indent="-220663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altLang="en-US" sz="2000" dirty="0"/>
              <a:t>політики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Аналіз ситуації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8232AD6-5E1D-314C-BCF5-EC8FF86A42DB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Цільові групи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570316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638697"/>
            <a:ext cx="10586765" cy="3644537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Для кожної з цільових груп перший крок полягає у визначенні її ідеального профілю, а саме компетенцій, якими вона має володіти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Ці профілі слід порівняти з компетенціями, якими володіють співробітники інспекції</a:t>
            </a:r>
            <a:endParaRPr lang="ru-UA" sz="200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Розрив або різниця між наявним і потрібним рівнями компетенцій працівників інспекції праці є сферою, яку слід розглядати під час розроблення належної стратегії та плану навчання</a:t>
            </a:r>
            <a:endParaRPr lang="ru-UA" sz="200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2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Аналіз ситуації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8232AD6-5E1D-314C-BCF5-EC8FF86A42DB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Аналіз навчальних потреб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476666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638697"/>
            <a:ext cx="10808833" cy="3644537"/>
          </a:xfrm>
        </p:spPr>
        <p:txBody>
          <a:bodyPr/>
          <a:lstStyle/>
          <a:p>
            <a:pPr lvl="1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</a:pPr>
            <a:r>
              <a:rPr lang="uk-UA" altLang="en-US" sz="2000" dirty="0"/>
              <a:t>Соціальні навички залежать від розвитку конкретних особистих якостей, як-от уміння: </a:t>
            </a:r>
          </a:p>
          <a:p>
            <a:pPr marL="342900" lvl="1" indent="-342900"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налагоджувати стосунки та ефективно спілкуватися з іншими людьми</a:t>
            </a:r>
            <a:endParaRPr lang="en-GB" altLang="en-US" sz="2000" dirty="0"/>
          </a:p>
          <a:p>
            <a:pPr marL="342900" lvl="1" indent="-342900"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мотивувати й переконувати людей</a:t>
            </a:r>
            <a:endParaRPr lang="en-GB" altLang="en-US" sz="2000" dirty="0"/>
          </a:p>
          <a:p>
            <a:pPr marL="342900" lvl="1" indent="-342900"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завойовувати довіру та добиватися співпраці з боку інших</a:t>
            </a:r>
            <a:endParaRPr lang="en-GB" altLang="en-US" sz="2000" dirty="0"/>
          </a:p>
          <a:p>
            <a:pPr marL="342900" lvl="1" indent="-342900"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попереджати і врегульовувати конфлікти</a:t>
            </a:r>
            <a:endParaRPr lang="en-GB" altLang="en-US" sz="2000" dirty="0"/>
          </a:p>
          <a:p>
            <a:pPr marL="342900" lvl="1" indent="-342900"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виявляти стриманість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Аналіз ситуації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8232AD6-5E1D-314C-BCF5-EC8FF86A42DB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Зміцнення соціальних навичок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106136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181497"/>
            <a:ext cx="10586765" cy="4101737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Визначення цілей та завдань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Підбір і побудова змісту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Вибір належних методів навчання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Організація змісту та методів навчання блоками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Розроблення плану-конспекту курсу навчання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Підготовка навчальних матеріалів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sz="2400" dirty="0"/>
              <a:t>5. </a:t>
            </a:r>
            <a:r>
              <a:rPr lang="uk-UA" altLang="en-US" sz="2400" dirty="0"/>
              <a:t>Складання і розроблення програми навчання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002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468880"/>
            <a:ext cx="10586765" cy="3814354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 кожному завданні необхідно відобразити такі аспекти:</a:t>
            </a:r>
            <a:endParaRPr lang="en-GB" altLang="en-US" sz="2000" dirty="0"/>
          </a:p>
          <a:p>
            <a:pPr marL="582613" lvl="1" indent="-220663"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що саме слухач повинен уміти робити після навчання</a:t>
            </a:r>
            <a:endParaRPr lang="en-GB" altLang="en-US" sz="2000" dirty="0"/>
          </a:p>
          <a:p>
            <a:pPr marL="582613" lvl="1" indent="-220663"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які нові навички, знання і сприйняття слухач зможе втілити на практиці в досяжні, вимірювані терміни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Завдання слід чітко визначити для кожного навчального заходу, а також для кожного навчального блоку чи модуля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Для кожного навчального заходу корисно визначити як загальне завдання, так і набір конкретних завдань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Складання і розроблення програми навчання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Визначення цілей та завдань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543892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730137"/>
            <a:ext cx="10586765" cy="3409406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Зміст повинен:</a:t>
            </a:r>
            <a:endParaRPr lang="en-GB" altLang="en-US" sz="2000" dirty="0"/>
          </a:p>
          <a:p>
            <a:pPr marL="582613" lvl="1" indent="-220663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безпосередньо стосуватися навчальних завдань</a:t>
            </a:r>
            <a:endParaRPr lang="en-GB" altLang="en-US" sz="2000" dirty="0"/>
          </a:p>
          <a:p>
            <a:pPr marL="582613" lvl="1" indent="-220663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відповідати рівню досвіду учасників</a:t>
            </a:r>
            <a:endParaRPr lang="en-GB" altLang="en-US" sz="2000" dirty="0"/>
          </a:p>
          <a:p>
            <a:pPr marL="582613" lvl="1" indent="-220663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бути ґрунтовним у технічному плані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Зміст слід викладати поступово, розділ за розділом, поєднуючи його з навчальними заходами та вправами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Складання і розроблення програми навчання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Підбір і побудова змісту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21556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2" y="2586446"/>
            <a:ext cx="10657860" cy="629194"/>
          </a:xfrm>
        </p:spPr>
        <p:txBody>
          <a:bodyPr/>
          <a:lstStyle/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altLang="en-US" sz="2000" dirty="0" err="1"/>
              <a:t>Партисипативні</a:t>
            </a:r>
            <a:r>
              <a:rPr lang="uk-UA" altLang="en-US" sz="2000" dirty="0"/>
              <a:t> та емпіричні методи навчання, як-от: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Складання і розроблення програми навчання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690303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Вибір належних методів навчання</a:t>
            </a:r>
            <a:endParaRPr lang="it-IT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414003-8563-FE6D-A19E-47BD9233ADA1}"/>
              </a:ext>
            </a:extLst>
          </p:cNvPr>
          <p:cNvSpPr txBox="1"/>
          <p:nvPr/>
        </p:nvSpPr>
        <p:spPr>
          <a:xfrm>
            <a:off x="686478" y="3167208"/>
            <a:ext cx="10474984" cy="2708434"/>
          </a:xfrm>
          <a:prstGeom prst="rect">
            <a:avLst/>
          </a:prstGeom>
          <a:noFill/>
        </p:spPr>
        <p:txBody>
          <a:bodyPr wrap="square" numCol="2" spcCol="180000">
            <a:spAutoFit/>
          </a:bodyPr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робота в парах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групова робота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кураторство і наставництво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фокус-групи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рольові ігри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аналіз конкретних ситуацій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вивчення фото- та відеоматеріалів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обмін досвідом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«мозковий штурм»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ознайомчі відвідування на місцях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форуми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61146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86446"/>
            <a:ext cx="10874147" cy="3749040"/>
          </a:xfrm>
        </p:spPr>
        <p:txBody>
          <a:bodyPr/>
          <a:lstStyle/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altLang="en-US" sz="2000" dirty="0"/>
              <a:t>Основні принципи вибору методів і засобів навчання</a:t>
            </a:r>
            <a:r>
              <a:rPr lang="en-GB" altLang="en-US" sz="2000" dirty="0"/>
              <a:t>:</a:t>
            </a:r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навчальні завдання – головний фактор, що визначає найкращий вид засобу навчання для використання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методика, придатна в одній ситуації, може бути недоречною в іншій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цінність методики залежить від того, як її застосовують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методики й засоби мають доповнювати одне одного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вартісні фактори часто диктують вибір методів і засобів навчання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Складання і розроблення програми навчання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690303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Вибір належних методів навчання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479835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769326"/>
            <a:ext cx="10874147" cy="2416628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Забезпечення нерозривності між розділами програми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Установлення певного періоду часу на навчальні заходи і визначення темпу їхнього проведення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Створення навчального середовища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Складання і розроблення програми навчання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>
                <a:solidFill>
                  <a:srgbClr val="FF0000"/>
                </a:solidFill>
              </a:rPr>
              <a:t>Організація</a:t>
            </a:r>
            <a:r>
              <a:rPr lang="uk-UA" altLang="en-US" sz="2200" dirty="0"/>
              <a:t> змісту та методів навчання блоками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765050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34193"/>
            <a:ext cx="10874147" cy="3814355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Корисно розробити план-конспект курсу навчання, який включає такі елементи:</a:t>
            </a:r>
            <a:endParaRPr lang="en-GB" altLang="en-US" sz="2000" dirty="0"/>
          </a:p>
          <a:p>
            <a:pPr marL="582613" lvl="1" indent="-220663"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підбір і впорядкування змісту</a:t>
            </a:r>
            <a:endParaRPr lang="en-GB" altLang="en-US" sz="2000" dirty="0"/>
          </a:p>
          <a:p>
            <a:pPr marL="582613" lvl="1" indent="-220663"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підбір навчальних заходів і визначення темпу їхнього проведення</a:t>
            </a:r>
            <a:endParaRPr lang="en-GB" altLang="en-US" sz="2000" dirty="0"/>
          </a:p>
          <a:p>
            <a:pPr marL="582613" lvl="1" indent="-220663"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документи та наочні засоби, що використовуватимуться</a:t>
            </a:r>
            <a:endParaRPr lang="en-GB" altLang="en-US" sz="2000" dirty="0"/>
          </a:p>
          <a:p>
            <a:pPr marL="582613" lvl="1" indent="-220663">
              <a:spcAft>
                <a:spcPts val="12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розподіл часу між заходами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Якщо планується, що навчальний захід повторюватимуть інші викладачі, знадобиться розроблення більш структурованого посібника для викладачів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Складання і розроблення програми навчання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Розроблення плану-конспекту курсу навчання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870608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7" y="2459669"/>
            <a:ext cx="11210924" cy="4225411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Усі друковані матеріали, які учасники отримують для забезпечення вивчення ними змісту занять, зокрема</a:t>
            </a:r>
            <a:r>
              <a:rPr lang="en-GB" altLang="en-US" sz="2000" dirty="0"/>
              <a:t>: </a:t>
            </a:r>
          </a:p>
          <a:p>
            <a:pPr marL="582613" lvl="1" indent="-220663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документи, в яких роз’яснюється основний зміст навчання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матеріали, в яких подано довідкову інформацію, зокрема статті, плани або конспекти лекцій, глосарії, додатки, посилання на додаткову літературу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матеріали, які забезпечують підтримку навчальної діяльності та містять інструкції до вправ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оцінювальні анкети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практичні інструменти, як-от контрольні переліки, робочі таблиці та списки ресурсів для використання в роботі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Використання наявних навчальних програм і навчальних матеріалів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Пристосування й адаптація до національного контексту</a:t>
            </a: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45620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Підготовка навчальних матеріалів</a:t>
            </a:r>
            <a:endParaRPr lang="it-IT" sz="2200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FF80D6A-CF9C-5B97-3F94-04E386C3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Складання і розроблення програми навчання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24415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312126"/>
            <a:ext cx="10874147" cy="2873828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Структура програми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Задоволеність учасників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Оцінювання вивченого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Оцінювання передачі й застосування набутих компетенцій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Оцінювання впливу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sz="2400" dirty="0"/>
              <a:t>6. </a:t>
            </a:r>
            <a:r>
              <a:rPr lang="uk-UA" altLang="en-US" sz="2400" dirty="0"/>
              <a:t>Оцінювання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760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34195"/>
            <a:ext cx="10874147" cy="3801292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Слід переглянути початкову структуру програми, застосовуючи такі методи, як експертне оцінювання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Необхідно обговорити такі основні питання: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узгодженість програми з навчальними потребами цільового контингенту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узгодженість навчальних завдань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структура та її основні компоненти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доречність змісту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узгодженість змісту щодо завдань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узгодженість методів викладання з навчальними завданнями та профілем учасників</a:t>
            </a:r>
            <a:endParaRPr lang="en-GB" altLang="en-US" sz="2000" dirty="0"/>
          </a:p>
          <a:p>
            <a:pPr marL="582613" lvl="1" indent="-220663">
              <a:spcBef>
                <a:spcPts val="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розподіл часу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Оцінювання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Структура програми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87009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34195"/>
            <a:ext cx="10874147" cy="3801292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Оцінювання необхідно провести до того, як навчальні матеріали використовуватимуться в реальних навчальних заходах</a:t>
            </a:r>
            <a:endParaRPr lang="en-GB" altLang="en-US" sz="2000" dirty="0"/>
          </a:p>
          <a:p>
            <a:pPr marL="342900" lvl="1" indent="-342900">
              <a:spcBef>
                <a:spcPts val="12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Оцінювання може проводитися в різних формах:</a:t>
            </a:r>
            <a:endParaRPr lang="en-GB" altLang="en-US" sz="2000" dirty="0"/>
          </a:p>
          <a:p>
            <a:pPr marL="582613" lvl="1" indent="-220663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altLang="en-US" sz="2000" dirty="0"/>
              <a:t>зворотний зв’язок від експертів</a:t>
            </a:r>
            <a:endParaRPr lang="en-GB" altLang="en-US" sz="2000" dirty="0"/>
          </a:p>
          <a:p>
            <a:pPr marL="582613" lvl="1" indent="-220663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валідація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на пілотних тестових семінарах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Отриманий зворотний зв'язок 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надасть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необхідну інформацію для остаточного оформлення навчальної програми, конспекту курсу, методів викладання, навчальних матеріалів тощо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Оцінювання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28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Структура програми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230518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Оцінювання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29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Задоволеність учасників</a:t>
            </a:r>
            <a:endParaRPr lang="it-IT" sz="22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3BFC300-7F9A-17EB-CE0C-4E0782040F8B}"/>
              </a:ext>
            </a:extLst>
          </p:cNvPr>
          <p:cNvSpPr txBox="1">
            <a:spLocks noChangeArrowheads="1"/>
          </p:cNvSpPr>
          <p:nvPr/>
        </p:nvSpPr>
        <p:spPr>
          <a:xfrm>
            <a:off x="503602" y="2586446"/>
            <a:ext cx="10657860" cy="6291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SzPct val="70000"/>
            </a:pPr>
            <a:r>
              <a:rPr lang="uk-UA" altLang="en-US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О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цінювання можна проводити неформально або за допомогою анкети, що охоплює, наприклад,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 такі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аспекти:</a:t>
            </a:r>
            <a:endParaRPr lang="en-GB" alt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38C6A-5184-A90C-06B9-6C7E44A2C011}"/>
              </a:ext>
            </a:extLst>
          </p:cNvPr>
          <p:cNvSpPr txBox="1"/>
          <p:nvPr/>
        </p:nvSpPr>
        <p:spPr>
          <a:xfrm>
            <a:off x="686478" y="3640622"/>
            <a:ext cx="10474984" cy="2785378"/>
          </a:xfrm>
          <a:prstGeom prst="rect">
            <a:avLst/>
          </a:prstGeom>
          <a:noFill/>
        </p:spPr>
        <p:txBody>
          <a:bodyPr wrap="square" numCol="2" spcCol="180000">
            <a:spAutoFit/>
          </a:bodyPr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навчальні завдання</a:t>
            </a:r>
            <a:endParaRPr lang="en-GB" altLang="en-US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зміст навчання</a:t>
            </a:r>
            <a:endParaRPr lang="en-GB" altLang="en-US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методи й засоби викладання</a:t>
            </a:r>
            <a:endParaRPr lang="en-GB" altLang="en-US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навчальні матеріали</a:t>
            </a:r>
            <a:endParaRPr lang="en-GB" altLang="en-US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стратегія оцінювання отриманих знань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uk-UA" sz="2000" dirty="0">
              <a:effectLst/>
              <a:latin typeface="Arial" panose="020B0604020202020204" pitchFamily="34" charset="0"/>
              <a:ea typeface="Microsoft Sans Serif" panose="020B0604020202020204" pitchFamily="34" charset="0"/>
            </a:endParaRP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розподіл часу</a:t>
            </a:r>
            <a:endParaRPr lang="en-GB" altLang="en-US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ефективність викладачів (технічна та педагогічна)</a:t>
            </a:r>
            <a:endParaRPr lang="en-GB" altLang="en-US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робочі стосунки</a:t>
            </a:r>
            <a:endParaRPr lang="en-GB" altLang="en-US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загальна організація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72848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2" y="2495007"/>
            <a:ext cx="10756582" cy="3827416"/>
          </a:xfrm>
        </p:spPr>
        <p:txBody>
          <a:bodyPr/>
          <a:lstStyle/>
          <a:p>
            <a:pPr lvl="1"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70000"/>
            </a:pPr>
            <a:r>
              <a:rPr lang="uk-UA" altLang="en-US" sz="2000" dirty="0"/>
              <a:t>М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оже використовуватися низка методів залежно від того, що саме підлягає оцінюванню (отримані знання чи набуті практичні навички), зокрема: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конкретні тести та іспити, формальні чи неформальні, на початку та наприкінці програми навчання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самооцінювання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, що проводиться самими учасниками та дозволяє перевірити їхні нові знання й навички і за потреби вжити коригувальних заходів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вправи впродовж усього періоду проведення програми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моделювання й демонстрації компетенцій, за якими спостерігають досвідчені фахівці, які відразу дають свої коментарі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Оцінювання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Оцінювання вивченого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169086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2" y="2625634"/>
            <a:ext cx="10756582" cy="3174276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Таке оцінювання вимагає, щоб між закінченням програми та збиранням інформації для подальшого контролю пройшов певний період часу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Оцінювання слід проводити шляхом спостереження за тим, як учасники застосовують навички, або збирання даних від осіб, які можуть за ними спостерігати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Оцінювання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Оцінювання передачі й застосування набутих компетенцій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606473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2" y="2521131"/>
            <a:ext cx="10756582" cy="3735977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Оцінювання впливу є вкрай важливим для того, щоб переконатися, що вкладені кошти дозволили не тільки виконати безпосередні навчальні завдання, а й забезпечити глибші та відчутніші зміни</a:t>
            </a:r>
            <a:endParaRPr lang="en-GB" altLang="en-US" sz="28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Для оцінювання впливу потрібен певний період часу, щоб надати учасникам можливість використати у своїй повсякденній роботі набуті ними нові знання, навички та вміння</a:t>
            </a:r>
            <a:endParaRPr lang="en-GB" altLang="en-US" sz="28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Оцінювання впливу можна об’єднати із загальним аудитом системи інспекції праці, щоб порівняти ситуацію, що існувала до участі у програмі розвитку спроможності, з ситуацією, що утворилася після того</a:t>
            </a:r>
            <a:endParaRPr lang="en-GB" altLang="en-US" sz="28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Оцінювання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8FA3301-C386-E14B-89AB-3F9B2F8FB00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390823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Оцінювання впливу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781723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33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7EAC72-EA58-4BC2-A9FE-E467A26C32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BAF1A0-A890-4FD3-B4C2-B4790C52ECA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8f68b5b3-e33a-4795-8620-9e287973ee67"/>
    <ds:schemaRef ds:uri="18f9ac08-cad0-4069-9cc9-ad6597f5f3a5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3156</TotalTime>
  <Words>1615</Words>
  <Application>Microsoft Office PowerPoint</Application>
  <PresentationFormat>Широкий екран</PresentationFormat>
  <Paragraphs>281</Paragraphs>
  <Slides>33</Slides>
  <Notes>30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33</vt:i4>
      </vt:variant>
    </vt:vector>
  </HeadingPairs>
  <TitlesOfParts>
    <vt:vector size="41" baseType="lpstr">
      <vt:lpstr>Arial</vt:lpstr>
      <vt:lpstr>Arial Unicode MS</vt:lpstr>
      <vt:lpstr>Calibri</vt:lpstr>
      <vt:lpstr>Font di sistema regolare</vt:lpstr>
      <vt:lpstr>Times New Roman</vt:lpstr>
      <vt:lpstr>Wingdings</vt:lpstr>
      <vt:lpstr>Wingdings 3</vt:lpstr>
      <vt:lpstr>ILO 2020</vt:lpstr>
      <vt:lpstr>Розвиток інституційної спроможності</vt:lpstr>
      <vt:lpstr>Мета цього модуля</vt:lpstr>
      <vt:lpstr>Завдання </vt:lpstr>
      <vt:lpstr>Зміст</vt:lpstr>
      <vt:lpstr>1. Довідкова інформація: концепція розвитку спроможності</vt:lpstr>
      <vt:lpstr>2. Значення кваліфікованих людських ресурсів</vt:lpstr>
      <vt:lpstr>3. Політична база</vt:lpstr>
      <vt:lpstr>3. Політична база</vt:lpstr>
      <vt:lpstr>3. Політична база</vt:lpstr>
      <vt:lpstr>3. Політична база</vt:lpstr>
      <vt:lpstr>3. Політична база</vt:lpstr>
      <vt:lpstr>3. Політична база</vt:lpstr>
      <vt:lpstr>4. Аналіз ситуації</vt:lpstr>
      <vt:lpstr>4. Аналіз ситуації</vt:lpstr>
      <vt:lpstr>4. Аналіз ситуації</vt:lpstr>
      <vt:lpstr>4. Аналіз ситуації</vt:lpstr>
      <vt:lpstr>4. Аналіз ситуації</vt:lpstr>
      <vt:lpstr>5. Складання і розроблення програми навчання</vt:lpstr>
      <vt:lpstr>5. Складання і розроблення програми навчання</vt:lpstr>
      <vt:lpstr>5. Складання і розроблення програми навчання</vt:lpstr>
      <vt:lpstr>5. Складання і розроблення програми навчання</vt:lpstr>
      <vt:lpstr>5. Складання і розроблення програми навчання</vt:lpstr>
      <vt:lpstr>5. Складання і розроблення програми навчання</vt:lpstr>
      <vt:lpstr>5. Складання і розроблення програми навчання</vt:lpstr>
      <vt:lpstr>5. Складання і розроблення програми навчання</vt:lpstr>
      <vt:lpstr>6. Оцінювання</vt:lpstr>
      <vt:lpstr>6. Оцінювання</vt:lpstr>
      <vt:lpstr>6. Оцінювання</vt:lpstr>
      <vt:lpstr>6. Оцінювання</vt:lpstr>
      <vt:lpstr>6. Оцінювання</vt:lpstr>
      <vt:lpstr>6. Оцінювання</vt:lpstr>
      <vt:lpstr>6. Оцінювання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142</cp:revision>
  <dcterms:created xsi:type="dcterms:W3CDTF">2021-05-26T09:43:39Z</dcterms:created>
  <dcterms:modified xsi:type="dcterms:W3CDTF">2023-03-23T10:02:38Z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