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sldIdLst>
    <p:sldId id="257" r:id="rId5"/>
    <p:sldId id="278" r:id="rId6"/>
    <p:sldId id="264" r:id="rId7"/>
    <p:sldId id="320" r:id="rId8"/>
    <p:sldId id="321" r:id="rId9"/>
    <p:sldId id="322" r:id="rId10"/>
    <p:sldId id="323" r:id="rId11"/>
    <p:sldId id="344" r:id="rId12"/>
    <p:sldId id="279" r:id="rId13"/>
    <p:sldId id="324" r:id="rId14"/>
    <p:sldId id="280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27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5FD"/>
    <a:srgbClr val="270053"/>
    <a:srgbClr val="1E2DBE"/>
    <a:srgbClr val="9E9F9E"/>
    <a:srgbClr val="636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 autoAdjust="0"/>
    <p:restoredTop sz="95355" autoAdjust="0"/>
  </p:normalViewPr>
  <p:slideViewPr>
    <p:cSldViewPr snapToGrid="0">
      <p:cViewPr varScale="1">
        <p:scale>
          <a:sx n="83" d="100"/>
          <a:sy n="83" d="100"/>
        </p:scale>
        <p:origin x="1080" y="82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15/01/2023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7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9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95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29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72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62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55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82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00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275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36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469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7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57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277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63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190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072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797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275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7525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16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9DA4556C-78FB-51F5-EA63-50DD8AB2FB2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7E2E35DE-5376-C664-53FD-46BBE682C05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75D683F-A09F-CD63-F0DF-E5B3BDDDDF9E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3D92CAB-A385-C4C8-D565-6D78BA1B9F5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83081516-A995-4FD2-8ACE-50F8B3267795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F9922DE-1366-9CED-71DA-2C3C94CBA3A0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D5C6A791-0976-5424-A3DD-D15086579550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7E96C017-695A-159E-1BA1-8510E366AED7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3E68411-EDEA-5A76-E40C-4E45C1A1AA15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BCB102F2-021D-28AD-DDAA-50FF096A159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BA69A39-2A73-734C-9E4D-997474F3698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538802B-D6DC-6097-FC16-E77668A7868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1E887123-74C5-411F-CB85-500FC6BF871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9B96EC5-89F8-C9FE-A56B-511E30EA3E7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89674A0-1DD9-EE1A-88CD-364BE8DC038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AE652DC-706D-1614-98BA-237988BEFAAE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A733B3A-1D73-C445-4356-64C1A78EBB5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A1DFB59-5B4D-6EF3-C275-DA2AEA3BA11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E2DE32DF-1E2B-CDAA-407D-AC27FA50FD8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350C5266-8120-4E66-C008-7F7FBB76E709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B4365E92-2454-40C4-9509-1B262B3425A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DC7E27D3-9ECF-82F4-F84D-302AD5B275E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9FBE875A-1EE7-C958-D70D-D85871ED5E4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8F967833-5270-1CD7-C471-ED40402E3CF1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8CB71C7A-7F72-D125-3F2F-5207EC16A570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FBB71A26-CA87-6FE7-9519-9C60DB2FEB1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6C02BC54-C730-B01A-0D61-181BFE48BEB7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16F4798-0C09-3F9C-E739-74C6D6535FC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5376925E-11D5-7A8D-7F41-9C58B4E51C6C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F179DF37-AC06-BFE2-7070-E382B1584B50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6043DDE-B52D-A3C0-AF22-C48E35C1179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FFF292B-726E-B16C-B8F8-1551A1A9C2C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0C43F524-3786-9B1A-E4BE-3AAD5904E52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F47C962-72F5-2DD9-D880-9F6A786B17D1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779EB5B-A0C4-CFE1-3511-BA213099FCC2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0440FC3-6BE9-F33C-93C9-C2F7AAC045E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80DE819-AC33-F099-F04E-DBEB6A71713C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EF680EE-4D97-CFA9-2CAA-BDC16FE2AAD4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49B1E62-3229-ECFF-5271-F5870AD9880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0BA5054-80C6-4D29-0BE2-67F8BE365902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329C147-4269-D1A1-7141-8A14D80EC47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17A9DD1-03F6-73A3-34F0-F6099F2D8628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22DE7C4D-B866-8ECB-7830-8B30F9683C9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23EB884-4655-FE5D-AE3F-DFCCA25B95E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E3E6440-FE78-8843-2DBB-13AFBDDE161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A611B7D-9F74-8376-65E6-2ED4D651398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387E9F39-06F5-36E3-8C88-A526835AA60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71666C4C-A2D8-4B74-5D5A-B7CCDD4694D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22454DB0-DE00-D9EF-0790-0BCB2B9F957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35EF6557-8874-8975-644B-D725C113DB5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E29F0C11-99D5-FBE6-7286-F666C7AC74E5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410BE10A-9658-4938-1AF7-27491F9D856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FC0C0496-8004-CE71-E050-E5341BD038D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91317DC0-D223-F349-2D87-9D5BEE35DBB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B33FC2D2-0A58-4297-7C14-3D928C0B866C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74784D74-AE4B-2AFA-3B90-96A658B45B42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2748703-19A4-E7F6-9976-054D4557AC3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B76937C-8FCB-BB28-08BD-DE228F7EADB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4FE0DA9-3DE0-C0A0-B5F1-02A083A51C3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C545D09-1D0B-4D94-9808-254B1B512CD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4CB78BFB-D6A2-4C02-7C50-835FF5BB0BE9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5A832048-4BBF-8D27-6C78-3387CF90C279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78FC6CD-0C1C-DE82-059B-734B217E161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ED97CF8-17C1-0CED-0687-5E87C045CBF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A8970940-4C87-8FAF-F611-E17041C55247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EEA9175-1C1A-D82B-D036-A0F447D2CE6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4CCC4EFB-AF67-D1FF-A3EF-C8C9AE36147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A478396-67AD-BB5C-5101-D446EC4FF9A0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93BF660-AC01-EB35-5933-A0FC3C87C80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19A942DA-1E9A-0991-8D81-3EE1AFE5722B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24AB54F6-DC22-ADCE-597E-11C854270691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BE8BD82-A083-F4CE-DA39-CC6D5C5FF5A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8DF75C3-CF2F-C7C8-5486-1032E82140B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F28992C-3281-A5E6-AF37-3DB21F24F8F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3C2A4263-CAB1-D17D-2956-75EB3FEFB5C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C85B45F0-4456-0703-6724-9BBB9E47ABC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D54CCFFD-A5AE-E290-B4E4-FA8B4A26016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D2EB8AB-7CBE-03D8-415B-B02508FF84C7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9269465B-F732-9ED5-E966-66040CAB180E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CE0D2C2-F075-B37B-22E2-40D5FEC4CC9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53C084A-5B23-9C4D-E2C5-BA377EBD7B1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2FFA9B7-997B-D037-801B-9929E76CFF0D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4160921-C6D7-655B-B6BB-9F7AEB72C771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36430F5-9726-3509-71F1-BC7064A53D1B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5AFF788-135B-B7A4-60EF-1B86CC0C0B8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991D348-0E05-A825-67A7-9710AFB3203D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851485D9-AE9D-D365-835A-F78AAD332BE9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44CE4AE-2D83-8427-7858-12D11B05873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3F831D9-5AF1-7FC0-1E16-BD26098A040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860F85F2-6DAA-2C32-AD03-C39B8F17334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8F8FBDB5-BBA4-9FFE-E671-F40FF1E1D1E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667092CC-F347-637B-8502-6CB076CD556D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66F9F72-427A-19DE-37FE-7D7BD0FF4549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A2859446-37B9-9004-E15C-E0CC8DC40297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491F59B-6473-71D0-0350-F788A46704B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BD1D359-A3EF-7ECB-9CAF-FF02AF65EEF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C4D9B66-D283-6C9A-AC78-55CCC7546344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8CD7E56-BE4D-661C-FFEF-D8BAF6AC56AC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D101452-30D7-3FCE-328A-D5BC422CC09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F68106C8-67C0-58B4-3D86-C4C8CD13EF0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47AB884B-915B-88E3-4FC8-C5EB8A0799F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2BF14EC-CCAD-EA4A-1D87-23079A9D5C9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9C0E16D-3C79-83DB-05C3-A378FCD15E4D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F401D9F-8241-783E-878E-2779D5F8B70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D8EC61E-1AFB-0143-66CE-F5239928840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6D8C399-42B7-8238-A731-8C29F9C28C44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7A6F5D84-3E80-C565-CD20-C2ABA3F9226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63BE86B-6D87-CD14-3F0C-4F12F46B364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C9D6C071-4384-72A6-0869-41C60B9AFAB1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DFB330D4-3DDE-822E-2F66-A4967670AA1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B11E710F-8761-3BB9-704E-2E032E79FFE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C08A9A0F-328D-F902-2832-0756977B7B3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ADC89FBF-7EE0-90EE-9F64-9E84206BDDD0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5735386-D307-002D-7629-19DD154808C3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A91D9E3A-3717-33BC-DB79-E40A00EFC9F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30B733EF-0E95-FA9D-8C59-EFEB12D5810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08686E4-74DD-49D9-AC52-625A07FC2E5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2F8E333C-7F50-D0FB-A236-970F1DBDCAF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537026C6-5F23-ABAB-1601-92C5619910E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4C0C7A98-1F7D-D821-A7A8-F6DF78D79AD0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E94D468-B14C-28FA-3AA9-577941A0DDB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257BF61D-3D8C-6196-3072-93D676420F5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96168823-4119-F09C-E97A-7FE6EFB74A9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6072E19-1DB4-66C8-E747-A7C72B10AF1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7B730CEB-D6A0-D127-168A-E56D6BCD4B66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100E70F-89FE-4AAA-20EE-FEF591FF977F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3047CF6E-A138-1A2E-8A9F-71710916E655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2C2F7ED-6F22-E99A-533F-B266DE3FC9B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3486838-ACA0-AFF9-0A15-4E7DF1EEA43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3DE3815B-C02F-FD8F-B330-2306F58AAEC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53A719BE-99CA-7D78-7EA6-085329ADD90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63086D05-16C5-6FCA-F46C-E524B610450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4831F34-4B37-CCF3-DF74-43580124A140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96659E4-17E7-EBB5-1387-6144BEA9AF1A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E849B27-1446-2F29-3E15-432FB1A7F90B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676BAA0-727A-C85C-5787-1FFB7976B2D2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FEB7C309-17C8-BE2A-0C4B-F6123AC5C82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FEF8C2C-0425-5810-5AFD-3CB73BEE6C7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7C4D70F-FCD4-E6D8-48F3-520A605BBE2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2100918-9938-03D4-27DB-0B7E3A72AFF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CC0E85AE-ACDC-54C7-7E5F-16986600FDEC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73B64DC-9CF3-2D44-143E-29B6CBC6B66F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D7BBFB59-0E07-8B90-95FC-8F58A88E796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2D5AC3DF-426D-550D-F8EC-9D7B52D096D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C071C13-61E0-0B64-2E7E-E8B87B1E8172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B075806-9058-60D8-44C1-76C4FD9545C1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7D5C205-4370-1EA4-2E09-83625F278C5D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C63778F-DDF0-203E-0E98-CC93B005BA4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5189E15-574B-3C0D-CCEA-61F57F292D7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2FAC8C24-F9D8-452A-3A9E-92BFCE59386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265F7A1-33E8-0F0E-887E-FA2DA5F38D49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DD60D5CA-6DD4-B7CA-436E-35308CB919C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9CE5FF7-85B4-4B04-EFA5-85B90BED3D6D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5C3FE9E-ECC0-6D8E-A509-FA0A09EF202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7B5A9E2-13D4-3ECD-FA90-48A7715001B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13A8FBB5-4758-77CB-D68E-96B6B24D846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2C46DB3E-A02C-26D2-2BAE-6F1088A6D47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AAF3B0F-74F5-DAC4-4D78-B86328FF7A1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32D7890C-227E-07D9-D84B-8192240B7477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B6A74BAB-72A8-45B7-00E6-D3805958D3AE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99B4824-B954-5C43-9B91-E4B2355A07F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69B2C86-D694-0ECB-563F-2C219A9284D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02CBFCAA-E6BC-0455-9979-8D08A6A2700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A7A04802-B836-49E8-93E6-894784025F4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5561F3A-8259-4909-0AB5-EBBDFA025FD9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DE910347-6134-0303-B328-14DCDBE71AB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B66DE8FB-28C0-3936-F51C-CDA068A331BC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11A4CFEE-D6D7-B7D2-CE6B-EA6FE1D03853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4A6B2278-4A7F-28EB-B324-61EB1A15889D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41835A5-0061-BA66-043A-D66427D4830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3CD04E7-426D-C15C-3874-31BF9A0F2F7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49525976-DCD6-06BA-AABB-3CB79244BF4D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0C7398F-9B3F-F275-23E0-CF1F7C14E364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B5510FD-7963-0FE2-9E60-B5A7E789F48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7224EF3-23C0-436A-21A3-69F7409BD6C8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BEFA02B-4DAA-1554-C4EB-770FFD420F00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AECC67B6-95CD-D94E-B049-2B185296106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64DF191-707F-A197-9091-26D7B81B941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3EEA30E-97B0-919E-CBB5-E866F1BFE6D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6E4E4F71-8473-4541-EB62-0220BCE17E75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053D9C10-FA77-7C36-DB29-8E13EE9AB834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6EFCFEDC-77C3-C03D-E74A-E6987395390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48B6466B-938D-692E-09F0-C2966542D54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5FB7DB5-D5A8-7123-F75B-819B6100807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9029CFFD-83A7-FBCF-B2B2-48D53008864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68C5F8FB-9971-0BCC-DECD-D002996EB9B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107A1DB2-596C-C1CC-8DC4-BE54A573C55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7467E01-3CBA-302B-71CC-6A365669ADB2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432D912-7749-8868-2653-CBEEAE050ADA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3A9A8D4A-32FB-7EAC-5E65-9D91E45361AF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7314DAC5-F6B1-2503-6BB1-2AEC0D406D5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36A9FF76-5522-0581-AA64-23519FC6D264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6555B73-3F96-B40A-DDC7-AE2F0C9A14F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C31B189-AB24-1B76-5DE1-DA3E2D46241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7E4E6601-4610-4C68-E036-F4EEB0E33ECC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3AAD8D1-0AD7-F11B-F27D-BFE8EC9CEEE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5CAE716-BB69-8FBF-3AFE-A115C9D88CF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AB2DDF15-DDDB-B04D-DB7D-EF9B16468FC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5CD6700-072B-83BB-BF2D-C267A5841CE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80F80396-B9FA-4DC4-F115-5777CF64721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F842401-8086-1460-C8BB-D202DA97BFF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952B4E30-FC00-A4E5-1366-DD72E6F45C73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586D6109-73FC-A8C1-2F30-FCE7F346A0F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C846F41-97E1-57E0-B9AF-22645D9AE2AE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FE83896-6E10-50B1-B3E9-B66BF3F57DD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55027BC-3355-6156-9220-B9EFD01D038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6A4BC62-67C6-B59E-9B10-9F1CD666165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8D03973-8C14-8810-776B-B2335502E6C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C38477A6-E552-D25D-CDFB-7AD0BBCEFF9A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694B5B82-6193-32A2-9329-97DAB5DB4940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8E307DD-1B01-A57F-76C4-90D69FCBECA1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143CF0A-F588-305B-9D16-3C98CAC96855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69B1C0F-B955-B2F3-D60A-B8505452BA3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AA4BE5D-5C92-9D2B-2081-2AB392C3F28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93074B81-7745-EF6D-52AA-C5C56002EC95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4C383808-1BF5-1338-8A25-C20EE1BE2F3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6242C3DA-CD4B-1F3C-1F0A-A93E0710358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E400DCFF-121F-D76D-91C3-FB4605179A1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AAD88087-919D-F36F-2E07-24806C1693F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FDC26E45-6F6B-A83D-DE07-01D2C105EDC8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210B5132-0E72-5E98-739D-886874011651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871CBB1-0F10-2128-1B2C-8BB5EFD16BE9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639AC6BE-DAC2-31C3-1F26-80904C0726E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2161086-58D5-5080-0358-40000A38C699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E657D4FA-6C9F-F6A1-5418-77F441399D2B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78BD4E9-8984-949F-56A4-64ED0B5D6489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8AAC041-2989-8230-4E85-0118B3B93B5D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EE5A208-2640-8287-5668-A26D321890CB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90A4AAE-1595-1F81-9008-17B055045DDC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5E39FD4-761A-AAA1-64EA-8E9BC0DAB7E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593F4EB0-29DD-6C74-D832-4E0DC01A8DA8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D0BCF438-ACA2-78A8-3E6B-52C9A02C775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FE88667-54BA-3B53-D01E-A8E835A7C47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67235EA6-971E-3091-601F-326D8DE7A4E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769EE2B-94A3-AE8F-67C0-D391D1834C61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E41C56E0-6755-1FC3-347E-A3ACE862DC0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A11233C-8D3C-D59F-E924-68F4974FF24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D9548196-86F7-30F5-7D91-9B68CE288D57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09F198E2-4408-438A-E30B-DC1763C4D11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0E867C63-2CC5-46B4-43EE-032D7D0BB77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A5DD69A9-AE99-4CFC-967C-F4A53E15232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AE8713C-B55D-2F8D-6540-7A035163634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C3B6244-F62C-BC7B-1AB7-ECF1C7FE9080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5C65842B-05A9-1F73-6E54-B4FB617780E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28FFA41-5867-B574-AE62-7A3146DC6C01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B3873D6-7130-4718-04B4-0504B42C6D9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A4DBBD9-649D-D6A8-41A8-2A2629A3AC6F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FFAEC97-84D3-1E1B-A93F-91101DAFC8C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90CC92CB-7EC7-FADC-D4A6-D44EEA0CEB0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77193386-1296-5EE1-8EE5-0F7B052297C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14E79FA-7E6E-2FC2-B4E3-D323E5F825A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31544EF8-371D-10AC-1F90-74FED732D68A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AB553EB3-A6F9-A2C0-F947-98AB66FBBE57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AE0AD555-401C-3380-87AE-4FC0088FBBF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A56A3F14-CFAA-F38A-5D22-177D7EB8914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DAC391B0-9996-A1FF-0131-88C654C4C6A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9DB64BE-78E6-0973-0FA7-884E6D3E317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5C276E55-5BE9-F7D1-54A8-A35338D174D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9355F18F-BEB0-A15F-685D-959BD6098C01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BDD9D496-E393-19DB-3AC1-C7FBBD341CB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DB4FDD6-551C-D2C9-6ED9-4E6FD240D3C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95C9D2F-F3BB-1785-1C79-5E80F4ECFD25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48B73B56-7F6A-5AB4-67F2-92E7AD43224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F95B14B-58DA-430F-6A6E-A8010D54A14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587747D-6C96-1798-FE00-1F1B59C863B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7F35373-9E56-755A-B68A-D1B286FE590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24B4E1BF-32A3-8BFB-6EC9-095F2D1DC13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A626F73A-1AC1-5630-4019-1E2C27C4B90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BC32860-E606-9EE5-2419-027CA30D1A7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5CA7394-F8E6-81FE-F820-1783F75CB01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8CBBA90A-1F1B-FBA0-3D1C-26C15457AB6D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EE0AEA21-2071-58BC-7137-220B2815CBF7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A3D9D88-AED2-C178-2732-C996592E5CC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0E58574B-3155-DB24-973E-CD3B008A2CA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3D9936E-84FB-9DEA-B4F9-BD611471B6FB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F81D708-6747-4DB1-1648-F0E825D9531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6E3ED4A3-69A3-6C4D-9697-6B147BC43840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3755B691-FDFF-0ED9-2A61-71C118C3D7CE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A164C64-A355-A988-E8C1-9264A562C296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F14D6A0-898F-8C98-9612-CCF7410C6869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20C86413-5E4E-C8E5-C0C1-751BB9E37049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0BE91C10-A6C6-A6D9-389F-F7272F0618EF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DC3A3A0E-0106-4002-0878-7F3C80A1552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A9718EC0-D6EC-6766-D0C3-D589139E719A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DF75E6A0-27D1-FB1F-A1B2-41475758D358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250DA15-7E0D-0E96-8915-F2CCB98179E3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25B2699-BD85-40B4-F168-02363F468F1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0E43BC36-E6EA-480E-F29C-15F7B4F8B057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C0DB8CB4-2C71-8869-E562-386FAAE9E68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878C32D-1439-D15A-5D21-4BB62658F2C5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8FC8723-03EB-DF4E-004B-E023C0BA4ED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A7B774A-AF2D-B5AD-2827-B693B4BD92A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69F3494C-13A7-34A3-040E-53569ED5316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D3D3C5F9-A414-B10E-3FC7-BBF0EA5D4A2B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8A6BE2E3-5AF9-4FA2-9C00-412247788A3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3C2779B-E15D-1690-F793-8B5D852DD04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D3963C88-075B-806C-5C4F-A9C0C4B8A7C7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9BFE7A7-7BBD-D1CF-B34C-5D0FB2AFD7A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8FF05A4-4957-2B22-5DEE-270526A22DA5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17C630E0-E5F6-90E5-756B-85420D1A510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889104A-7145-F873-A1EC-A33702C0B47A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8006D67-3DB6-92E3-28D8-CB104D041EC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7037356-E785-4EDF-3C15-A968DBFE48CE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E1E07CF-6664-E129-0B37-BA08D76135B7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2182153-07B2-0482-F6F2-F23C8D8EB93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015D779-12C9-114D-B3A9-1D3D9778C2D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C8C3728-A965-405C-A5D6-B372FD0D963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1C4C04A-9290-E19B-569C-D22CDFEA19E1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B27BFDB-4E6E-10AF-E3D7-2A138DE2744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C7F9F4F-1A66-EC34-7264-0FADEEE091C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0677905C-0CA6-B6B2-0B87-A1981A6263B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EE0D06A9-FDCD-02C4-7202-DC05105A1855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2706D8D-42EC-C7E1-E9FB-555CB87E302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38AFB39-8081-0589-CAC3-31CD4836DA3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4C92FDC5-C231-5360-CFDB-C26764B1723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45D2CEB-4A78-5C1E-D3ED-F620817290F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0ABBDC4C-E799-849E-EE30-3A9FF484F05E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56CBC963-D47A-7B94-5C82-7FC3265403F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B71373E-6BD4-C0CB-27CC-A649828D3594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17765BC-FC3B-E5BD-832B-422072DE46A5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70B1E9D-003D-3F99-400B-9561490FB46B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33603349-F512-F357-52BE-5B81AC1742FE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D879AF83-279D-8DA1-79A3-A9B64AC0416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6FF7DA9-6E8F-C61F-F855-7428DDD979B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D07EF009-06C3-B31F-7939-FE67219D94C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13750F6E-E2C6-73D2-E1DF-5966F30758A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06DE6293-A965-5521-2106-437EF9C3EBC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81F5CF0-8550-904F-8515-8EA9FD3364D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F1ECD83-1133-D2C8-B6C9-59C7AF5B345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43E3F0A-8077-B740-DE74-D7D57528F34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AD89B414-2213-1610-3F5D-5435AC4DF28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3451335-C65D-D62B-E75D-BA34B2888B09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39B02870-F096-98B8-30C9-A70F0B6E419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36581FF9-D178-EA57-3911-A28CBA4A44F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C27BCDA-B3F5-CFA5-213A-1AE73EC13212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C51F2D89-257A-6081-F0F4-82F545DA5F6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98548A2-1003-3725-8312-A56816986EC3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5088FD5-B1D0-7304-58BC-E980379446D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9ACEBDAB-1539-C34A-1832-BEFB239DD87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CF9B1179-A563-1FDF-1865-C7BEF656703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0C14EFF3-55D2-74B4-BA0A-078552CD9E03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D99FE3E-3B0A-5D5E-F599-2FC4863BBFAE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73FEDEA-08F6-EC6E-D914-B166974F1D83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5BCDEAA-220A-4280-1466-F87D7B234AE1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C44AD3D-C56F-902E-0B06-BB5D60C0E71C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702D41EE-E55C-3207-4024-79D9AE96469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C8F438D-3448-7CFC-0BEF-F55482ED3C0C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112DCC44-CACA-051D-B0EE-06CFD91FB49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8D4F8520-C5A9-BD81-A49E-F611F94A009A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20494D30-74C5-4DEA-D8A9-277D1CD6D630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CAA4C45-E34F-AEF4-0D4C-3597409BD11B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E7B066A-9F8C-E9A3-9550-E2BD287158F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5DD6962-014A-6275-8792-3815B01A3DF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05843DB-3D68-2B84-23E9-9A57A3F42C9A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CD0CECB-61F9-D731-08C5-5687D71F93C6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9B83792-E6F2-22C7-3D4C-20D1424C8D3B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1A68D9E1-867F-94B2-6E58-64A8DFB9F4F1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3EA316D-CD6A-2EEA-7845-A37F259F403F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322DFEC-35DA-068F-FAE6-BD3CE06F13CF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30716D5-72E2-51F4-52C7-FDC4E9FD5172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AB1C416-2889-0272-C7E1-26E49E31983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29C48D2-7D72-85B9-BAFF-1ECC45A421D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D984ABE-8C17-337A-A04C-9E34A6E825FD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2F7ED43-B24B-8198-815A-3A428AB3128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7FB454CA-0A04-55B4-1089-DE884B09354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6738CFA8-9E77-C71F-47FB-7AF4AE557B4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4D4A525-F587-9E44-CCE7-8879081CFA56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488A1BAE-31C1-5817-F526-B81A21427A1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5774B699-BECD-ADD5-9CF7-14A693E74AA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D513478E-6306-68ED-8C96-B992805365C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686BE252-DE22-5D09-11E7-410BBB9F6AB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F96B837-228A-3BCB-C90E-AC89B9AD13A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E9046D8-7BCB-7CA3-61CF-4BDA7DF7632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B8CD594F-4016-0D17-9710-02EA7D2C331E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86A456D9-85FB-9497-7B0B-2FC1EDBA06E2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7DC6E61-DCCE-0213-FCAC-A4D6860FB836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9BB14E32-BC6E-306E-8259-0011D43F626E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FB77168-A015-5340-17EA-DF8162580EE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Інспекція праці і недопущення дискримінації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3"/>
            <a:ext cx="6164302" cy="1163155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1032322" cy="2212479"/>
            <a:chOff x="10993524" y="3770313"/>
            <a:chExt cx="1032322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7117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13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Як інспекція праці може виявляти дискримінацію на роботі та протидіяти їй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Вступ і визначення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Ознаки дискримінації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Методика втручання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Ґендерна дискримінація і рівність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Аналіз підприємства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Категорії аналізу (приклади)</a:t>
            </a: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Right Triangle 7">
            <a:extLst>
              <a:ext uri="{FF2B5EF4-FFF2-40B4-BE49-F238E27FC236}">
                <a16:creationId xmlns:a16="http://schemas.microsoft.com/office/drawing/2014/main" id="{81C3575E-1EEA-0544-95D8-9D220F5B150D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44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Вступ і визначення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lvl="2"/>
            <a:r>
              <a:rPr lang="uk-UA" sz="2000" dirty="0"/>
              <a:t>Конвенція 1958 року про дискримінацію в галузі праці та занять (№ 111)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Рекомендація 1958 року щодо дискримінації в галузі праці та занять (№ 111)</a:t>
            </a:r>
            <a:r>
              <a:rPr lang="en-US" sz="2000" dirty="0"/>
              <a:t>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Вступ і визначення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Segnaposto testo 9">
            <a:extLst>
              <a:ext uri="{FF2B5EF4-FFF2-40B4-BE49-F238E27FC236}">
                <a16:creationId xmlns:a16="http://schemas.microsoft.com/office/drawing/2014/main" id="{E421AAB2-52CD-164D-9F13-18DA390AF605}"/>
              </a:ext>
            </a:extLst>
          </p:cNvPr>
          <p:cNvSpPr txBox="1">
            <a:spLocks/>
          </p:cNvSpPr>
          <p:nvPr/>
        </p:nvSpPr>
        <p:spPr>
          <a:xfrm>
            <a:off x="563717" y="2211070"/>
            <a:ext cx="10121700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2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b="1" i="1" dirty="0"/>
              <a:t>Факт: </a:t>
            </a:r>
            <a:r>
              <a:rPr lang="uk-UA" altLang="en-US" sz="2200" i="1" dirty="0"/>
              <a:t>«будь-яке розрізнення, недопущення або перевага</a:t>
            </a:r>
            <a:r>
              <a:rPr lang="en-US" altLang="en-US" sz="2200" i="1" dirty="0"/>
              <a:t> (...)</a:t>
            </a:r>
            <a:r>
              <a:rPr lang="uk-UA" altLang="en-US" sz="2200" i="1" dirty="0"/>
              <a:t>»</a:t>
            </a:r>
            <a:r>
              <a:rPr lang="en-US" altLang="en-US" sz="2200" i="1" dirty="0"/>
              <a:t> </a:t>
            </a:r>
          </a:p>
          <a:p>
            <a:r>
              <a:rPr lang="uk-UA" altLang="en-US" sz="2200" b="1" i="1" dirty="0"/>
              <a:t>Причина</a:t>
            </a:r>
            <a:r>
              <a:rPr lang="en-US" altLang="en-US" sz="2200" b="1" i="1" dirty="0"/>
              <a:t>:</a:t>
            </a:r>
            <a:r>
              <a:rPr lang="uk-UA" sz="2000" i="1" dirty="0">
                <a:effectLst/>
                <a:latin typeface="Arial" panose="020B0604020202020204" pitchFamily="34" charset="0"/>
                <a:ea typeface="Lucida Sans Unicode" panose="020B0602030504020204" pitchFamily="34" charset="0"/>
              </a:rPr>
              <a:t> </a:t>
            </a:r>
            <a:r>
              <a:rPr lang="uk-UA" sz="2200" i="1" dirty="0">
                <a:effectLst/>
                <a:latin typeface="Arial" panose="020B0604020202020204" pitchFamily="34" charset="0"/>
                <a:ea typeface="Lucida Sans Unicode" panose="020B0602030504020204" pitchFamily="34" charset="0"/>
              </a:rPr>
              <a:t>«</a:t>
            </a:r>
            <a:r>
              <a:rPr lang="uk-UA" sz="22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 робиться за ознакою раси, кольору шкіри, статі, релігії, політичних пере­ко­нань, іно­зем­ного походження або соціального походження (…)» </a:t>
            </a:r>
            <a:endParaRPr lang="en-US" altLang="en-US" sz="2200" i="1" dirty="0"/>
          </a:p>
          <a:p>
            <a:r>
              <a:rPr lang="uk-UA" sz="2200" b="1" i="1" dirty="0">
                <a:effectLst/>
                <a:latin typeface="Arial" panose="020B0604020202020204" pitchFamily="34" charset="0"/>
                <a:ea typeface="Lucida Sans" panose="020B0602030504020204" pitchFamily="34" charset="0"/>
              </a:rPr>
              <a:t>Наслідок</a:t>
            </a:r>
            <a:r>
              <a:rPr lang="en-US" sz="2200" b="1" i="1" dirty="0">
                <a:effectLst/>
                <a:latin typeface="Arial" panose="020B0604020202020204" pitchFamily="34" charset="0"/>
                <a:ea typeface="Lucida Sans" panose="020B0602030504020204" pitchFamily="34" charset="0"/>
              </a:rPr>
              <a:t>: </a:t>
            </a:r>
            <a:r>
              <a:rPr lang="uk-UA" sz="22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«призво­дить до знищення або порушення рівності можливостей чи поводження в галузі праці та занять»</a:t>
            </a:r>
            <a:endParaRPr lang="en-US" altLang="en-US" sz="2200" i="1" dirty="0"/>
          </a:p>
          <a:p>
            <a:pPr marL="500063" indent="0">
              <a:buNone/>
            </a:pPr>
            <a:r>
              <a:rPr lang="uk-UA" altLang="en-US" sz="2200" dirty="0"/>
              <a:t>Конвенція № 111, стаття</a:t>
            </a:r>
            <a:r>
              <a:rPr lang="en-US" altLang="en-US" sz="2200" dirty="0"/>
              <a:t> 1(1)(a) </a:t>
            </a:r>
          </a:p>
        </p:txBody>
      </p:sp>
    </p:spTree>
    <p:extLst>
      <p:ext uri="{BB962C8B-B14F-4D97-AF65-F5344CB8AC3E}">
        <p14:creationId xmlns:p14="http://schemas.microsoft.com/office/powerpoint/2010/main" val="50978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Вступ і визначення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639016" cy="3937289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b="1" dirty="0"/>
              <a:t>Пряма дискримінація</a:t>
            </a:r>
            <a:endParaRPr lang="en-US" sz="2000" b="1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Пряма дискримінація – це ситуація, за якої з особою поводяться менш прихильно, ніж з іншою особою в порівнянній (але не обов’язково ідентичній) ситуації</a:t>
            </a:r>
            <a:endParaRPr lang="en-US" sz="2000" dirty="0"/>
          </a:p>
          <a:p>
            <a:pPr lvl="2"/>
            <a:endParaRPr lang="en-US" sz="2000" dirty="0"/>
          </a:p>
          <a:p>
            <a:pPr marL="0" lvl="2" indent="0">
              <a:buNone/>
            </a:pPr>
            <a:r>
              <a:rPr lang="uk-UA" sz="2000" b="1" dirty="0"/>
              <a:t>Непряма дискримінація</a:t>
            </a:r>
            <a:endParaRPr lang="en-US" sz="2000" b="1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Непряма дискримінація має місце, коли через правову норму, критерій або практику, що виглядають нейтральними, особа потрапляє в несприятливе становище, яке може характеризуватися одним із заборонених критеріїв</a:t>
            </a:r>
            <a:endParaRPr lang="en-US" sz="2000" dirty="0"/>
          </a:p>
          <a:p>
            <a:pPr lvl="2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057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Ознаки дискримінації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639016" cy="2140725"/>
          </a:xfrm>
        </p:spPr>
        <p:txBody>
          <a:bodyPr/>
          <a:lstStyle/>
          <a:p>
            <a:pPr lvl="2"/>
            <a:r>
              <a:rPr lang="uk-UA" sz="2000" dirty="0"/>
              <a:t>Дискримінація за ознакою раси, кольору шкіри, іноземного походження або соціального походження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Дискримінація за ознакою релігії чи політичних переконань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Дискримінація за ознакою статі</a:t>
            </a:r>
            <a:endParaRPr lang="en-US" sz="2000" dirty="0"/>
          </a:p>
          <a:p>
            <a:pPr lvl="2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C77E03C-5181-DC4C-9B5C-3ADAF8B62B5A}"/>
              </a:ext>
            </a:extLst>
          </p:cNvPr>
          <p:cNvSpPr/>
          <p:nvPr/>
        </p:nvSpPr>
        <p:spPr>
          <a:xfrm>
            <a:off x="487680" y="501301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Конвенція №</a:t>
            </a:r>
            <a:r>
              <a:rPr lang="it-IT" dirty="0"/>
              <a:t> 111, </a:t>
            </a:r>
            <a:r>
              <a:rPr lang="uk-UA" dirty="0"/>
              <a:t>стаття</a:t>
            </a:r>
            <a:r>
              <a:rPr lang="it-IT" dirty="0"/>
              <a:t> 1(1)(a)</a:t>
            </a:r>
          </a:p>
        </p:txBody>
      </p:sp>
    </p:spTree>
    <p:extLst>
      <p:ext uri="{BB962C8B-B14F-4D97-AF65-F5344CB8AC3E}">
        <p14:creationId xmlns:p14="http://schemas.microsoft.com/office/powerpoint/2010/main" val="285791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Ознаки дискримінації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026326"/>
            <a:ext cx="10639016" cy="2532611"/>
          </a:xfrm>
        </p:spPr>
        <p:txBody>
          <a:bodyPr/>
          <a:lstStyle/>
          <a:p>
            <a:pPr lvl="2"/>
            <a:r>
              <a:rPr lang="uk-UA" sz="2000" b="1" dirty="0"/>
              <a:t>Інвалідність</a:t>
            </a:r>
            <a:r>
              <a:rPr lang="en-US" sz="2000" dirty="0"/>
              <a:t> (</a:t>
            </a:r>
            <a:r>
              <a:rPr lang="uk-UA" sz="2000" dirty="0"/>
              <a:t>Конвенція про права осіб з інвалідністю, ООН, 2006 р.)</a:t>
            </a:r>
            <a:r>
              <a:rPr lang="en-US" sz="2000" dirty="0"/>
              <a:t> </a:t>
            </a:r>
          </a:p>
          <a:p>
            <a:pPr lvl="2"/>
            <a:r>
              <a:rPr lang="uk-UA" sz="2000" b="1" dirty="0"/>
              <a:t>Членство у профспілці або участь у профспілковій діяльності</a:t>
            </a:r>
            <a:r>
              <a:rPr lang="en-US" sz="2000" dirty="0"/>
              <a:t> (</a:t>
            </a:r>
            <a:r>
              <a:rPr lang="uk-UA" sz="2000" dirty="0"/>
              <a:t>Конвенція 1949 року про право на організацію і на ведення колективних переговорів (№ 98), стаття 1)</a:t>
            </a:r>
            <a:endParaRPr lang="en-US" sz="2000" dirty="0"/>
          </a:p>
          <a:p>
            <a:pPr lvl="2"/>
            <a:r>
              <a:rPr lang="uk-UA" sz="2000" b="1" dirty="0"/>
              <a:t>Вік</a:t>
            </a:r>
            <a:r>
              <a:rPr lang="en-US" sz="2000" dirty="0"/>
              <a:t> (</a:t>
            </a:r>
            <a:r>
              <a:rPr lang="uk-UA" sz="2000" dirty="0"/>
              <a:t>Рекомендація 1980 року щодо літніх працівників (№ 162), п.</a:t>
            </a:r>
            <a:r>
              <a:rPr lang="en-US" sz="2000" dirty="0"/>
              <a:t> II-5) </a:t>
            </a:r>
          </a:p>
          <a:p>
            <a:pPr lvl="2"/>
            <a:r>
              <a:rPr lang="uk-UA" sz="2000" b="1" dirty="0"/>
              <a:t>Зовнішній вигляд</a:t>
            </a:r>
            <a:endParaRPr lang="en-US" sz="2000" b="1" dirty="0"/>
          </a:p>
          <a:p>
            <a:pPr lvl="2"/>
            <a:r>
              <a:rPr lang="en-US" sz="2000" dirty="0" smtClean="0">
                <a:solidFill>
                  <a:schemeClr val="tx2"/>
                </a:solidFill>
              </a:rPr>
              <a:t>…</a:t>
            </a:r>
            <a:r>
              <a:rPr lang="uk-UA" sz="2000" dirty="0" smtClean="0">
                <a:solidFill>
                  <a:schemeClr val="tx2"/>
                </a:solidFill>
              </a:rPr>
              <a:t>….</a:t>
            </a:r>
            <a:endParaRPr lang="en-US" sz="2000" dirty="0">
              <a:solidFill>
                <a:schemeClr val="tx2"/>
              </a:solidFill>
            </a:endParaRPr>
          </a:p>
          <a:p>
            <a:pPr lvl="2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7" name="ZoneTexte 1">
            <a:extLst>
              <a:ext uri="{FF2B5EF4-FFF2-40B4-BE49-F238E27FC236}">
                <a16:creationId xmlns:a16="http://schemas.microsoft.com/office/drawing/2014/main" id="{6162BF09-042F-2A4C-8540-90166ED6A711}"/>
              </a:ext>
            </a:extLst>
          </p:cNvPr>
          <p:cNvSpPr txBox="1"/>
          <p:nvPr/>
        </p:nvSpPr>
        <p:spPr>
          <a:xfrm>
            <a:off x="498320" y="5562838"/>
            <a:ext cx="10592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/>
              <a:t>Згідно зі статтею 1(1)(</a:t>
            </a:r>
            <a:r>
              <a:rPr lang="en-US" sz="1600" dirty="0"/>
              <a:t>b)</a:t>
            </a:r>
            <a:r>
              <a:rPr lang="uk-UA" sz="1600" dirty="0"/>
              <a:t> Конвенції № 111,</a:t>
            </a:r>
            <a:r>
              <a:rPr lang="fr-FR" sz="1600" dirty="0"/>
              <a:t> </a:t>
            </a:r>
            <a:r>
              <a:rPr lang="uk-UA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термін «дискримінація» може охоплювати</a:t>
            </a:r>
            <a:r>
              <a:rPr lang="uk-UA" sz="16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«будь-яке інше розрізнення, недопущення або перевагу, що призводить до знищення або порушення рівності можливостей чи поводження в галузі праці та занять (…)»</a:t>
            </a:r>
            <a:endParaRPr lang="fr-FR" sz="16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281E07C-1463-364D-A80A-6C8CC95057AB}"/>
              </a:ext>
            </a:extLst>
          </p:cNvPr>
          <p:cNvSpPr/>
          <p:nvPr/>
        </p:nvSpPr>
        <p:spPr>
          <a:xfrm>
            <a:off x="4689566" y="4075611"/>
            <a:ext cx="7502434" cy="1197497"/>
          </a:xfrm>
          <a:prstGeom prst="rect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1288"/>
            <a:r>
              <a:rPr lang="uk-UA" sz="2000" b="1" dirty="0">
                <a:solidFill>
                  <a:schemeClr val="tx1"/>
                </a:solidFill>
              </a:rPr>
              <a:t>Що таке </a:t>
            </a:r>
            <a:r>
              <a:rPr lang="uk-UA" sz="2000" b="1" dirty="0" err="1">
                <a:solidFill>
                  <a:schemeClr val="tx1"/>
                </a:solidFill>
              </a:rPr>
              <a:t>інтерсекційність</a:t>
            </a:r>
            <a:r>
              <a:rPr lang="en-US" sz="2000" b="1" dirty="0">
                <a:solidFill>
                  <a:schemeClr val="tx1"/>
                </a:solidFill>
              </a:rPr>
              <a:t>? </a:t>
            </a:r>
          </a:p>
          <a:p>
            <a:pPr marL="141288"/>
            <a:r>
              <a:rPr lang="uk-UA" sz="2000" dirty="0">
                <a:solidFill>
                  <a:schemeClr val="tx1"/>
                </a:solidFill>
              </a:rPr>
              <a:t>Ми говоримо про </a:t>
            </a:r>
            <a:r>
              <a:rPr lang="uk-UA" sz="2000" dirty="0" err="1">
                <a:solidFill>
                  <a:schemeClr val="tx1"/>
                </a:solidFill>
              </a:rPr>
              <a:t>інтерсекційну</a:t>
            </a:r>
            <a:r>
              <a:rPr lang="uk-UA" sz="2000" dirty="0">
                <a:solidFill>
                  <a:schemeClr val="tx1"/>
                </a:solidFill>
              </a:rPr>
              <a:t> дискримінацію, коли особа зазнає дискримінації за кількома ознаками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35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Методика втручання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026326"/>
            <a:ext cx="10639016" cy="3073708"/>
          </a:xfrm>
        </p:spPr>
        <p:txBody>
          <a:bodyPr/>
          <a:lstStyle/>
          <a:p>
            <a:pPr marL="0" lvl="2" indent="0">
              <a:spcBef>
                <a:spcPts val="1800"/>
              </a:spcBef>
              <a:buNone/>
            </a:pPr>
            <a:r>
              <a:rPr lang="uk-UA" sz="2000" b="1" dirty="0"/>
              <a:t>Інформування, </a:t>
            </a:r>
            <a:r>
              <a:rPr lang="uk-UA" sz="2000" b="1" dirty="0">
                <a:solidFill>
                  <a:schemeClr val="tx2"/>
                </a:solidFill>
              </a:rPr>
              <a:t>запобігання</a:t>
            </a:r>
            <a:r>
              <a:rPr lang="uk-UA" sz="2000" b="1" dirty="0"/>
              <a:t> дискримінації й консультування підприємств</a:t>
            </a:r>
            <a:endParaRPr lang="en-US" sz="2000" b="1" dirty="0"/>
          </a:p>
          <a:p>
            <a:pPr marL="0" lvl="2" indent="0">
              <a:spcBef>
                <a:spcPts val="1800"/>
              </a:spcBef>
              <a:buNone/>
            </a:pPr>
            <a:r>
              <a:rPr lang="uk-UA" sz="2000" dirty="0"/>
              <a:t>Конвенція 1947 року про інспекцію праці (№ 81), стаття</a:t>
            </a:r>
            <a:r>
              <a:rPr lang="en-US" sz="2000" dirty="0"/>
              <a:t> 3</a:t>
            </a:r>
            <a:r>
              <a:rPr lang="uk-UA" sz="2000" dirty="0"/>
              <a:t>(</a:t>
            </a:r>
            <a:r>
              <a:rPr lang="en-US" sz="2000" dirty="0"/>
              <a:t>1</a:t>
            </a:r>
            <a:r>
              <a:rPr lang="uk-UA" sz="2000" dirty="0"/>
              <a:t>)(</a:t>
            </a:r>
            <a:r>
              <a:rPr lang="en-US" sz="2000" dirty="0"/>
              <a:t>b</a:t>
            </a:r>
            <a:r>
              <a:rPr lang="uk-UA" sz="2000" dirty="0"/>
              <a:t>)</a:t>
            </a:r>
            <a:endParaRPr lang="en-US" sz="2000" dirty="0"/>
          </a:p>
          <a:p>
            <a:pPr marL="0" lvl="2" indent="0">
              <a:spcBef>
                <a:spcPts val="1800"/>
              </a:spcBef>
              <a:buNone/>
            </a:pPr>
            <a:r>
              <a:rPr lang="uk-UA" sz="2000" b="1" dirty="0"/>
              <a:t>Розслідування випадку дискримінації під час інспекційного відвідування та повідомлення про нього</a:t>
            </a:r>
          </a:p>
          <a:p>
            <a:pPr lvl="2"/>
            <a:r>
              <a:rPr lang="uk-UA" sz="2000" dirty="0"/>
              <a:t>Конвенція 1947 року про інспекцію праці (№ 81), стаття</a:t>
            </a:r>
            <a:r>
              <a:rPr lang="en-US" sz="2000" dirty="0"/>
              <a:t> 3</a:t>
            </a:r>
            <a:r>
              <a:rPr lang="uk-UA" sz="2000" dirty="0"/>
              <a:t>(</a:t>
            </a:r>
            <a:r>
              <a:rPr lang="en-US" sz="2000" dirty="0"/>
              <a:t>1</a:t>
            </a:r>
            <a:r>
              <a:rPr lang="uk-UA" sz="2000" dirty="0"/>
              <a:t>)(а)</a:t>
            </a:r>
            <a:endParaRPr lang="en-US" sz="2000" dirty="0"/>
          </a:p>
          <a:p>
            <a:pPr marL="0" lvl="2" indent="0">
              <a:spcBef>
                <a:spcPts val="1800"/>
              </a:spcBef>
              <a:buNone/>
            </a:pPr>
            <a:r>
              <a:rPr lang="uk-UA" sz="2000" b="1" dirty="0"/>
              <a:t>Реагування на скарги</a:t>
            </a:r>
            <a:endParaRPr lang="en-US" sz="2000" b="1" dirty="0"/>
          </a:p>
          <a:p>
            <a:pPr lvl="2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10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27228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Методика втручання (скарги)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0" name="ZoneTexte 2">
            <a:extLst>
              <a:ext uri="{FF2B5EF4-FFF2-40B4-BE49-F238E27FC236}">
                <a16:creationId xmlns:a16="http://schemas.microsoft.com/office/drawing/2014/main" id="{C67ACC86-AFB4-074A-B69E-0430F8446014}"/>
              </a:ext>
            </a:extLst>
          </p:cNvPr>
          <p:cNvSpPr txBox="1"/>
          <p:nvPr/>
        </p:nvSpPr>
        <p:spPr>
          <a:xfrm>
            <a:off x="912504" y="2315796"/>
            <a:ext cx="3164782" cy="841349"/>
          </a:xfrm>
          <a:prstGeom prst="rect">
            <a:avLst/>
          </a:prstGeom>
          <a:solidFill>
            <a:schemeClr val="accent1"/>
          </a:solidFill>
          <a:ln>
            <a:solidFill>
              <a:srgbClr val="7030A0"/>
            </a:solidFill>
          </a:ln>
        </p:spPr>
        <p:txBody>
          <a:bodyPr wrap="square" rtlCol="0">
            <a:noAutofit/>
          </a:bodyPr>
          <a:lstStyle/>
          <a:p>
            <a:r>
              <a:rPr lang="uk-UA" sz="1400" b="1" dirty="0">
                <a:solidFill>
                  <a:schemeClr val="bg1"/>
                </a:solidFill>
              </a:rPr>
              <a:t>Отримання скарг</a:t>
            </a:r>
            <a:endParaRPr lang="en-US" sz="1400" b="1" dirty="0">
              <a:solidFill>
                <a:schemeClr val="bg1"/>
              </a:solidFill>
            </a:endParaRPr>
          </a:p>
          <a:p>
            <a:pPr marL="182563" lvl="1" indent="-174625">
              <a:spcBef>
                <a:spcPts val="600"/>
              </a:spcBef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sz="1100" dirty="0">
                <a:solidFill>
                  <a:schemeClr val="bg1"/>
                </a:solidFill>
              </a:rPr>
              <a:t>Вислуховування скаржника</a:t>
            </a:r>
            <a:endParaRPr lang="en-US" sz="1100" dirty="0">
              <a:solidFill>
                <a:schemeClr val="bg1"/>
              </a:solidFill>
            </a:endParaRPr>
          </a:p>
          <a:p>
            <a:pPr marL="182563" lvl="1" indent="-174625">
              <a:spcBef>
                <a:spcPts val="600"/>
              </a:spcBef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sz="1100" dirty="0">
                <a:solidFill>
                  <a:schemeClr val="bg1"/>
                </a:solidFill>
              </a:rPr>
              <a:t>Визначення вимоги скаржника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521E09F1-ADE4-2945-8846-B05284EDED89}"/>
              </a:ext>
            </a:extLst>
          </p:cNvPr>
          <p:cNvSpPr txBox="1"/>
          <p:nvPr/>
        </p:nvSpPr>
        <p:spPr>
          <a:xfrm>
            <a:off x="912504" y="3594447"/>
            <a:ext cx="3164782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Аналіз скарги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ZoneTexte 4">
            <a:extLst>
              <a:ext uri="{FF2B5EF4-FFF2-40B4-BE49-F238E27FC236}">
                <a16:creationId xmlns:a16="http://schemas.microsoft.com/office/drawing/2014/main" id="{80276A34-FAF5-7347-B91B-3BCBA056981A}"/>
              </a:ext>
            </a:extLst>
          </p:cNvPr>
          <p:cNvSpPr txBox="1"/>
          <p:nvPr/>
        </p:nvSpPr>
        <p:spPr>
          <a:xfrm>
            <a:off x="912505" y="4427413"/>
            <a:ext cx="3164782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uk-UA" dirty="0"/>
              <a:t>Порушення розслідування за фактом дискримінації</a:t>
            </a:r>
            <a:endParaRPr lang="en-US" dirty="0"/>
          </a:p>
        </p:txBody>
      </p:sp>
      <p:sp>
        <p:nvSpPr>
          <p:cNvPr id="13" name="ZoneTexte 5">
            <a:extLst>
              <a:ext uri="{FF2B5EF4-FFF2-40B4-BE49-F238E27FC236}">
                <a16:creationId xmlns:a16="http://schemas.microsoft.com/office/drawing/2014/main" id="{FE2D1075-C0D5-2946-BBD3-5AFECEDF2010}"/>
              </a:ext>
            </a:extLst>
          </p:cNvPr>
          <p:cNvSpPr txBox="1"/>
          <p:nvPr/>
        </p:nvSpPr>
        <p:spPr>
          <a:xfrm>
            <a:off x="0" y="5924410"/>
            <a:ext cx="12192000" cy="450631"/>
          </a:xfrm>
          <a:prstGeom prst="rect">
            <a:avLst/>
          </a:prstGeom>
          <a:solidFill>
            <a:srgbClr val="EBF5FD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uk-UA" sz="1600" b="1" dirty="0"/>
              <a:t>Неухильне дотримання конфіденційності скарг</a:t>
            </a:r>
            <a:endParaRPr lang="en-US" sz="1600" b="1" dirty="0"/>
          </a:p>
        </p:txBody>
      </p:sp>
      <p:sp>
        <p:nvSpPr>
          <p:cNvPr id="17" name="ZoneTexte 9">
            <a:extLst>
              <a:ext uri="{FF2B5EF4-FFF2-40B4-BE49-F238E27FC236}">
                <a16:creationId xmlns:a16="http://schemas.microsoft.com/office/drawing/2014/main" id="{5F15F326-D9C8-1F4D-AC2D-878A880735CB}"/>
              </a:ext>
            </a:extLst>
          </p:cNvPr>
          <p:cNvSpPr txBox="1"/>
          <p:nvPr/>
        </p:nvSpPr>
        <p:spPr>
          <a:xfrm>
            <a:off x="4542358" y="3224764"/>
            <a:ext cx="1246909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000" dirty="0"/>
              <a:t>Без розслідування. Надання скаржнику інформації, пояснень і порад</a:t>
            </a:r>
            <a:endParaRPr lang="en-US" sz="1000" dirty="0"/>
          </a:p>
        </p:txBody>
      </p:sp>
      <p:sp>
        <p:nvSpPr>
          <p:cNvPr id="19" name="ZoneTexte 14">
            <a:extLst>
              <a:ext uri="{FF2B5EF4-FFF2-40B4-BE49-F238E27FC236}">
                <a16:creationId xmlns:a16="http://schemas.microsoft.com/office/drawing/2014/main" id="{3AF3FEF3-3AA0-4646-8082-A04B2AF38897}"/>
              </a:ext>
            </a:extLst>
          </p:cNvPr>
          <p:cNvSpPr txBox="1"/>
          <p:nvPr/>
        </p:nvSpPr>
        <p:spPr>
          <a:xfrm>
            <a:off x="6420465" y="1565866"/>
            <a:ext cx="4818681" cy="93871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sz="1100" b="1" dirty="0">
                <a:solidFill>
                  <a:schemeClr val="bg1"/>
                </a:solidFill>
              </a:rPr>
              <a:t>Збирання фактів</a:t>
            </a:r>
            <a:endParaRPr lang="en-US" sz="1100" b="1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sz="1100" b="1" dirty="0">
                <a:solidFill>
                  <a:schemeClr val="bg1"/>
                </a:solidFill>
              </a:rPr>
              <a:t>Співбесіди з особами, присутніми на підприємстві</a:t>
            </a:r>
            <a:r>
              <a:rPr lang="uk-UA" sz="1100" dirty="0">
                <a:solidFill>
                  <a:schemeClr val="bg1"/>
                </a:solidFill>
              </a:rPr>
              <a:t>,</a:t>
            </a:r>
            <a:r>
              <a:rPr lang="uk-UA" sz="1100" b="1" dirty="0">
                <a:solidFill>
                  <a:schemeClr val="bg1"/>
                </a:solidFill>
              </a:rPr>
              <a:t> </a:t>
            </a:r>
            <a:r>
              <a:rPr lang="uk-UA" sz="1100" dirty="0">
                <a:solidFill>
                  <a:schemeClr val="bg1"/>
                </a:solidFill>
              </a:rPr>
              <a:t>якщо це необхідно чи можливо – ст. 12 Конвенції № 81</a:t>
            </a:r>
            <a:endParaRPr lang="en-US" sz="11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sz="1100" b="1" dirty="0">
                <a:solidFill>
                  <a:schemeClr val="bg1"/>
                </a:solidFill>
              </a:rPr>
              <a:t>Вивчення документів</a:t>
            </a:r>
            <a:r>
              <a:rPr lang="uk-UA" sz="1100" dirty="0">
                <a:solidFill>
                  <a:schemeClr val="bg1"/>
                </a:solidFill>
              </a:rPr>
              <a:t>,</a:t>
            </a:r>
            <a:r>
              <a:rPr lang="uk-UA" sz="1100" b="1" dirty="0">
                <a:solidFill>
                  <a:schemeClr val="bg1"/>
                </a:solidFill>
              </a:rPr>
              <a:t> </a:t>
            </a:r>
            <a:r>
              <a:rPr lang="uk-UA" sz="1100" dirty="0">
                <a:solidFill>
                  <a:schemeClr val="bg1"/>
                </a:solidFill>
              </a:rPr>
              <a:t>які доводять дискримінацію – ст. 12 Конвенції № 81</a:t>
            </a:r>
            <a:r>
              <a:rPr lang="fr-FR" sz="1100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C6B90331-EA2B-5544-9F2B-FFDBB8BB350B}"/>
              </a:ext>
            </a:extLst>
          </p:cNvPr>
          <p:cNvSpPr txBox="1"/>
          <p:nvPr/>
        </p:nvSpPr>
        <p:spPr>
          <a:xfrm>
            <a:off x="6420465" y="4702263"/>
            <a:ext cx="4818681" cy="9387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sz="1100" b="1" dirty="0"/>
              <a:t>Дискримінацію доведено</a:t>
            </a:r>
            <a:r>
              <a:rPr lang="en-US" sz="1100" b="1" dirty="0"/>
              <a:t>: </a:t>
            </a:r>
            <a:r>
              <a:rPr lang="uk-UA" sz="1100" dirty="0"/>
              <a:t>роботодавцю пропонується врегулювати ситуацію. Можна подати пропозицію щодо санкції (кримінальної чи адміністративної). Якщо кримінального правопорушення не було, слід надати роботодавцю лист із зауваженнями, </a:t>
            </a:r>
            <a:r>
              <a:rPr lang="uk-UA" sz="1100" dirty="0">
                <a:solidFill>
                  <a:schemeClr val="bg2">
                    <a:lumMod val="10000"/>
                  </a:schemeClr>
                </a:solidFill>
              </a:rPr>
              <a:t>в якому прописати належні заходи</a:t>
            </a:r>
            <a:r>
              <a:rPr lang="uk-UA" sz="1100" dirty="0"/>
              <a:t>. Необхідно провести контрольні відвідування</a:t>
            </a:r>
            <a:endParaRPr lang="en-US" sz="1100" dirty="0"/>
          </a:p>
        </p:txBody>
      </p:sp>
      <p:sp>
        <p:nvSpPr>
          <p:cNvPr id="24" name="ZoneTexte 19">
            <a:extLst>
              <a:ext uri="{FF2B5EF4-FFF2-40B4-BE49-F238E27FC236}">
                <a16:creationId xmlns:a16="http://schemas.microsoft.com/office/drawing/2014/main" id="{FDF65802-6D3E-CA49-9592-A877F3E735F0}"/>
              </a:ext>
            </a:extLst>
          </p:cNvPr>
          <p:cNvSpPr txBox="1"/>
          <p:nvPr/>
        </p:nvSpPr>
        <p:spPr>
          <a:xfrm>
            <a:off x="7925213" y="2877203"/>
            <a:ext cx="3313933" cy="9179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uk-UA" sz="1100" b="1" dirty="0"/>
              <a:t>Є істотні ознаки дискримінації, але її не доведено:</a:t>
            </a:r>
            <a:r>
              <a:rPr lang="en-US" sz="1100" b="1" dirty="0"/>
              <a:t> </a:t>
            </a:r>
            <a:r>
              <a:rPr lang="uk-UA" sz="1100" dirty="0"/>
              <a:t>роботодавцю слід надати лист</a:t>
            </a:r>
            <a:r>
              <a:rPr lang="en-US" sz="1100" dirty="0"/>
              <a:t> </a:t>
            </a:r>
            <a:r>
              <a:rPr lang="uk-UA" sz="1100" dirty="0"/>
              <a:t>із зауваженнями. Можна передати справу мировому судді, який може зажадати подальшого розслідування</a:t>
            </a:r>
            <a:endParaRPr lang="en-US" sz="1100" dirty="0"/>
          </a:p>
        </p:txBody>
      </p:sp>
      <p:sp>
        <p:nvSpPr>
          <p:cNvPr id="25" name="ZoneTexte 21">
            <a:extLst>
              <a:ext uri="{FF2B5EF4-FFF2-40B4-BE49-F238E27FC236}">
                <a16:creationId xmlns:a16="http://schemas.microsoft.com/office/drawing/2014/main" id="{5078FCCF-2360-D646-8D11-3FE99C4626B3}"/>
              </a:ext>
            </a:extLst>
          </p:cNvPr>
          <p:cNvSpPr txBox="1"/>
          <p:nvPr/>
        </p:nvSpPr>
        <p:spPr>
          <a:xfrm>
            <a:off x="7187381" y="3855706"/>
            <a:ext cx="4051765" cy="7859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uk-UA" sz="1100" b="1" dirty="0"/>
              <a:t>Дискримінацію довести неможливо: </a:t>
            </a:r>
            <a:r>
              <a:rPr lang="uk-UA" sz="1100" dirty="0"/>
              <a:t>роботодавцю слід надати інформаційно-консультаційний лист, нагадавши в ньому про принцип недопущення дискримінації, її заборонені ознаки та можливі санкції</a:t>
            </a:r>
            <a:endParaRPr lang="en-US" sz="1100" dirty="0"/>
          </a:p>
        </p:txBody>
      </p:sp>
      <p:sp>
        <p:nvSpPr>
          <p:cNvPr id="26" name="Triangolo 25">
            <a:extLst>
              <a:ext uri="{FF2B5EF4-FFF2-40B4-BE49-F238E27FC236}">
                <a16:creationId xmlns:a16="http://schemas.microsoft.com/office/drawing/2014/main" id="{B881167C-9894-F94E-B752-7EF8898ABF2E}"/>
              </a:ext>
            </a:extLst>
          </p:cNvPr>
          <p:cNvSpPr/>
          <p:nvPr/>
        </p:nvSpPr>
        <p:spPr>
          <a:xfrm rot="10800000">
            <a:off x="8025284" y="2594388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Triangolo 26">
            <a:extLst>
              <a:ext uri="{FF2B5EF4-FFF2-40B4-BE49-F238E27FC236}">
                <a16:creationId xmlns:a16="http://schemas.microsoft.com/office/drawing/2014/main" id="{B736B527-D8FD-CB45-A113-EE9A26026BE8}"/>
              </a:ext>
            </a:extLst>
          </p:cNvPr>
          <p:cNvSpPr/>
          <p:nvPr/>
        </p:nvSpPr>
        <p:spPr>
          <a:xfrm rot="10800000">
            <a:off x="2355611" y="4086679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Triangolo 28">
            <a:extLst>
              <a:ext uri="{FF2B5EF4-FFF2-40B4-BE49-F238E27FC236}">
                <a16:creationId xmlns:a16="http://schemas.microsoft.com/office/drawing/2014/main" id="{496F2BA7-1A4E-5C4F-97BA-97D0D42072D6}"/>
              </a:ext>
            </a:extLst>
          </p:cNvPr>
          <p:cNvSpPr/>
          <p:nvPr/>
        </p:nvSpPr>
        <p:spPr>
          <a:xfrm rot="10800000">
            <a:off x="7479503" y="3575928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riangolo 29">
            <a:extLst>
              <a:ext uri="{FF2B5EF4-FFF2-40B4-BE49-F238E27FC236}">
                <a16:creationId xmlns:a16="http://schemas.microsoft.com/office/drawing/2014/main" id="{97E0D187-931C-8F4A-B13E-2E487CED8437}"/>
              </a:ext>
            </a:extLst>
          </p:cNvPr>
          <p:cNvSpPr/>
          <p:nvPr/>
        </p:nvSpPr>
        <p:spPr>
          <a:xfrm rot="10800000">
            <a:off x="6714429" y="4411779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Triangolo 30">
            <a:extLst>
              <a:ext uri="{FF2B5EF4-FFF2-40B4-BE49-F238E27FC236}">
                <a16:creationId xmlns:a16="http://schemas.microsoft.com/office/drawing/2014/main" id="{2FA5044F-AC73-D049-96B4-49395EB79D78}"/>
              </a:ext>
            </a:extLst>
          </p:cNvPr>
          <p:cNvSpPr/>
          <p:nvPr/>
        </p:nvSpPr>
        <p:spPr>
          <a:xfrm rot="10800000">
            <a:off x="2355611" y="3268764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Triangolo 31">
            <a:extLst>
              <a:ext uri="{FF2B5EF4-FFF2-40B4-BE49-F238E27FC236}">
                <a16:creationId xmlns:a16="http://schemas.microsoft.com/office/drawing/2014/main" id="{98229B5D-50CD-3143-95F4-7208EFF3A388}"/>
              </a:ext>
            </a:extLst>
          </p:cNvPr>
          <p:cNvSpPr/>
          <p:nvPr/>
        </p:nvSpPr>
        <p:spPr>
          <a:xfrm rot="5400000">
            <a:off x="4143258" y="3653920"/>
            <a:ext cx="278568" cy="24014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B88A5A45-BB29-064F-A188-7EC1477C6583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5789267" y="2680186"/>
            <a:ext cx="925162" cy="1052410"/>
          </a:xfrm>
          <a:prstGeom prst="straightConnector1">
            <a:avLst/>
          </a:prstGeom>
          <a:ln w="22225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7" y="1987138"/>
            <a:ext cx="10808833" cy="1605148"/>
          </a:xfrm>
        </p:spPr>
        <p:txBody>
          <a:bodyPr/>
          <a:lstStyle/>
          <a:p>
            <a:pPr marL="0" lvl="2" indent="0">
              <a:buNone/>
            </a:pPr>
            <a:r>
              <a:rPr lang="uk-UA" sz="2200" b="1" dirty="0"/>
              <a:t>Ґендерний стереотип – це узагальнений погляд або упередження </a:t>
            </a:r>
            <a:r>
              <a:rPr lang="uk-UA" sz="2200" dirty="0"/>
              <a:t>щодо ознак чи характеристик, які мають або повинні мати жінки й чоловіки, або ролей, які вони виконують або повинні виконувати. Ґендерний стереотип є шкідливим, якщо він обмежує здатність жінок і чоловіків розвивати свої особисті здібності, реалізувати професійну кар’єру та/або робити вибір щодо свого життя</a:t>
            </a: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CA23BFD0-7866-D745-8B9A-A42A447A362A}"/>
              </a:ext>
            </a:extLst>
          </p:cNvPr>
          <p:cNvSpPr txBox="1"/>
          <p:nvPr/>
        </p:nvSpPr>
        <p:spPr>
          <a:xfrm>
            <a:off x="457200" y="3949824"/>
            <a:ext cx="10842170" cy="19393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444500" lvl="1" indent="-314325">
              <a:spcAft>
                <a:spcPct val="30000"/>
              </a:spcAft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altLang="en-US" dirty="0"/>
              <a:t>Впливає на вибір професійної кар’єри та роботи, на участь у виконанні домашніх обов’язків і на представництво на відповідальних посадах</a:t>
            </a:r>
            <a:endParaRPr lang="en-GB" altLang="en-US" dirty="0"/>
          </a:p>
          <a:p>
            <a:pPr marL="444500" lvl="1" indent="-314325">
              <a:spcAft>
                <a:spcPct val="30000"/>
              </a:spcAft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altLang="en-US" i="1" dirty="0"/>
              <a:t>Вертикальна професійна сегрегація: </a:t>
            </a:r>
            <a:r>
              <a:rPr lang="uk-UA" altLang="en-US" dirty="0"/>
              <a:t>чоловіки зосереджуються на посадах із вищим статусом і кращою оплатою праці (ґендерний поділ праці)</a:t>
            </a:r>
          </a:p>
          <a:p>
            <a:pPr marL="444500" lvl="1" indent="-314325">
              <a:spcAft>
                <a:spcPct val="30000"/>
              </a:spcAft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altLang="en-US" i="1" dirty="0"/>
              <a:t>Горизонтальна професійна сегрегація</a:t>
            </a:r>
            <a:r>
              <a:rPr lang="en-GB" altLang="en-US" i="1" dirty="0"/>
              <a:t>: </a:t>
            </a:r>
            <a:r>
              <a:rPr lang="uk-UA" altLang="en-US" dirty="0"/>
              <a:t>дві статі працюють на різних видах робіт (те саме</a:t>
            </a:r>
            <a:r>
              <a:rPr lang="en-GB" alt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181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12309" y="2536372"/>
            <a:ext cx="10547577" cy="3494314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Усі люди мають користуватися рівністю можливостей і поводження у таких сферах: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доступ до послуг професійної орієнтації та працевлаштування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доступ до навчання і роботи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просування по роботі відповідно до їхніх особистих характеристик: навичок, досвіду, здібностей і старанності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надійність становища на займаній посаді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плата за працю рівної цінності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умови праці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dirty="0">
                <a:ea typeface="SimSun" panose="02010600030101010101" pitchFamily="2" charset="-122"/>
              </a:rPr>
              <a:t>відсутність домагань</a:t>
            </a:r>
            <a:r>
              <a:rPr lang="uk-UA" altLang="zh-CN" sz="2000" dirty="0">
                <a:solidFill>
                  <a:srgbClr val="FF0000"/>
                </a:solidFill>
                <a:ea typeface="SimSun" panose="02010600030101010101" pitchFamily="2" charset="-122"/>
              </a:rPr>
              <a:t> </a:t>
            </a:r>
            <a:r>
              <a:rPr lang="uk-UA" altLang="zh-CN" sz="2000" dirty="0">
                <a:ea typeface="SimSun" panose="02010600030101010101" pitchFamily="2" charset="-122"/>
              </a:rPr>
              <a:t>тощо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Ринок праці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701456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12309" y="2601686"/>
            <a:ext cx="10547577" cy="2754085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Конвенція 1951 року про рівне винагородження (№ 100)</a:t>
            </a:r>
            <a:r>
              <a:rPr lang="en-US" altLang="zh-CN" sz="2000" b="1" dirty="0">
                <a:ea typeface="SimSun" panose="02010600030101010101" pitchFamily="2" charset="-122"/>
              </a:rPr>
              <a:t> </a:t>
            </a:r>
          </a:p>
          <a:p>
            <a:pPr lvl="2">
              <a:spcBef>
                <a:spcPts val="12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Конвенція 1958 року про дискримінацію в галузі праці та занять (№ </a:t>
            </a:r>
            <a:r>
              <a:rPr lang="en-US" altLang="zh-CN" sz="2000" b="1" dirty="0">
                <a:ea typeface="SimSun" panose="02010600030101010101" pitchFamily="2" charset="-122"/>
              </a:rPr>
              <a:t>111</a:t>
            </a:r>
            <a:r>
              <a:rPr lang="uk-UA" altLang="zh-CN" sz="2000" b="1" dirty="0">
                <a:ea typeface="SimSun" panose="02010600030101010101" pitchFamily="2" charset="-122"/>
              </a:rPr>
              <a:t>)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Конвенція 1981 року про працівників із сімейними обов’язками (№ 156)</a:t>
            </a: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Конвенція 2000 року про охорону материнства (№ 183)</a:t>
            </a: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Конвенція 1994 року про роботу на умовах неповного робочого часу (№ 175)</a:t>
            </a: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Конвенція 1996 року про надомну працю (№ 177)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Правова база</a:t>
            </a:r>
            <a:endParaRPr lang="en-GB" altLang="en-US" sz="22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7EF66E0-DB53-4E42-AEB9-457460B4C77A}"/>
              </a:ext>
            </a:extLst>
          </p:cNvPr>
          <p:cNvSpPr/>
          <p:nvPr/>
        </p:nvSpPr>
        <p:spPr>
          <a:xfrm>
            <a:off x="708420" y="5574021"/>
            <a:ext cx="31842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chemeClr val="tx1"/>
              </a:buClr>
            </a:pPr>
            <a:r>
              <a:rPr lang="uk-UA" altLang="fr-FR" sz="2000" i="1" dirty="0"/>
              <a:t>і відповідні Рекомендації</a:t>
            </a:r>
            <a:endParaRPr lang="en-GB" alt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3685950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309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932426"/>
            <a:ext cx="10547577" cy="2754085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sz="2000" b="1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Для того, щоб проаналізувати ситуацію у сфері праці в компанії з ґендерної точки зору, необхідно врахувати низку процесів або аспектів, як-от:</a:t>
            </a:r>
            <a:r>
              <a:rPr lang="uk-UA" sz="2000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 доступ до зайнятості; класифікація робіт; кар’єрне зростання і професійна підготовка; оплата праці; організація робочого часу; узгодження трудового, особистого і сімейного життя; запобігання сексуальним домаганням і психологічним переслідуванням. Необхідно також провести аналіз припинення трудових договорів та/або поширеності тимчасових трудових договорів і роботи на умовах неповного робочого часу</a:t>
            </a: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77AD3139-D7A4-7C4F-A9BD-011ED2CB07D9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10929734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Як інспекція праці може виявляти ґендерну дискримінацію і протидіяти їй?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905797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12309" y="2502342"/>
            <a:ext cx="10957796" cy="2679031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Другий крок полягає в тому, щоб отримати дані, які дозволять зрозуміти кадровий склад компанії з ґендерної точки зору, зокрема: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характеристики компанії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(новостворена чи ні, розмір, перспективи зростання тощо) </a:t>
            </a:r>
            <a:r>
              <a:rPr lang="uk-UA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що дуже важливо 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–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розподіл чоловіків </a:t>
            </a:r>
            <a:r>
              <a:rPr lang="uk-UA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жінок за професійними категоріями та посадами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галузь, до яко</a:t>
            </a:r>
            <a:r>
              <a:rPr lang="uk-UA" sz="2000" b="1" dirty="0">
                <a:latin typeface="Arial" panose="020B0604020202020204" pitchFamily="34" charset="0"/>
                <a:ea typeface="Calibri" panose="020F0502020204030204" pitchFamily="34" charset="0"/>
              </a:rPr>
              <a:t>ї належить компанія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, та її діяльність у цій галузі, і за можливості – загальні статистичні дані про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склад, потрібну кваліфікацію/навички і форми сегрегації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соціально-економічне становище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району охоплення (сільська місцевість або місто), наявність кваліфікованої робочої сили обох статей і динаміка змін (часовий </a:t>
            </a:r>
            <a:r>
              <a:rPr lang="uk-UA" sz="2000" dirty="0">
                <a:latin typeface="Arial" panose="020B0604020202020204" pitchFamily="34" charset="0"/>
                <a:ea typeface="Calibri" panose="020F0502020204030204" pitchFamily="34" charset="0"/>
              </a:rPr>
              <a:t>аналіз)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altLang="zh-CN" sz="2000" b="1" dirty="0">
              <a:ea typeface="SimSun" panose="02010600030101010101" pitchFamily="2" charset="-122"/>
            </a:endParaRPr>
          </a:p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80327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Як інспекція праці може виявляти ґендерну дискримінацію і протидіяти їй?</a:t>
            </a:r>
            <a:endParaRPr lang="en-GB" altLang="en-US" sz="2200" dirty="0"/>
          </a:p>
        </p:txBody>
      </p:sp>
      <p:sp>
        <p:nvSpPr>
          <p:cNvPr id="7" name="ZoneTexte 1">
            <a:extLst>
              <a:ext uri="{FF2B5EF4-FFF2-40B4-BE49-F238E27FC236}">
                <a16:creationId xmlns:a16="http://schemas.microsoft.com/office/drawing/2014/main" id="{B30970E2-39CC-4A48-A383-4626817347D3}"/>
              </a:ext>
            </a:extLst>
          </p:cNvPr>
          <p:cNvSpPr txBox="1"/>
          <p:nvPr/>
        </p:nvSpPr>
        <p:spPr>
          <a:xfrm>
            <a:off x="262647" y="5425151"/>
            <a:ext cx="11438815" cy="742259"/>
          </a:xfrm>
          <a:prstGeom prst="rect">
            <a:avLst/>
          </a:prstGeom>
          <a:solidFill>
            <a:srgbClr val="EBF5FD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uk-U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Цей початковий підхід дозволить отримати карту, з якої буде видно, якою мірою в структурі персоналу компанії відбувається</a:t>
            </a:r>
            <a:r>
              <a:rPr lang="uk-UA" sz="18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сегрегація. Проте, цей аналіз не може бути вичерпним і не повинен призводити до поспішних висновків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59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Ґендерна дискримінація і рівність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37138"/>
            <a:ext cx="10957796" cy="3490175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uk-UA" altLang="zh-CN" sz="2000" b="1" dirty="0" err="1">
                <a:ea typeface="SimSun" panose="02010600030101010101" pitchFamily="2" charset="-122"/>
              </a:rPr>
              <a:t>МОП</a:t>
            </a:r>
            <a:r>
              <a:rPr lang="uk-UA" altLang="zh-CN" sz="2000" b="1" dirty="0">
                <a:ea typeface="SimSun" panose="02010600030101010101" pitchFamily="2" charset="-122"/>
              </a:rPr>
              <a:t> закликає уряди країн розвивати, розробляти та вдосконалювати: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спроможність національних статистичних органів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системи інформації про ринок праці</a:t>
            </a: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показники ґендерної рівності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дані з цих показників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системи моніторингу стану виконання завдань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2400"/>
              </a:spcBef>
            </a:pPr>
            <a:r>
              <a:rPr lang="uk-UA" altLang="zh-CN" sz="2000" b="1" dirty="0" err="1">
                <a:ea typeface="SimSun" panose="02010600030101010101" pitchFamily="2" charset="-122"/>
              </a:rPr>
              <a:t>Ґендерно</a:t>
            </a:r>
            <a:r>
              <a:rPr lang="uk-UA" altLang="zh-CN" sz="2000" b="1" dirty="0">
                <a:ea typeface="SimSun" panose="02010600030101010101" pitchFamily="2" charset="-122"/>
              </a:rPr>
              <a:t>-аналітичні дані про ринок праці надають інспекції праці корисні орієнтири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endParaRPr lang="en-US" altLang="zh-CN" sz="2000" b="1" dirty="0">
              <a:ea typeface="SimSun" panose="02010600030101010101" pitchFamily="2" charset="-122"/>
            </a:endParaRPr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Важливість статистичних даних для ефективної діагностики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268772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3102472"/>
            <a:ext cx="10957796" cy="2226612"/>
          </a:xfrm>
        </p:spPr>
        <p:txBody>
          <a:bodyPr/>
          <a:lstStyle/>
          <a:p>
            <a:pPr marL="342900" lvl="2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Визначення питань, які належить проаналізувати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42900" lvl="2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Контекст: галузь і компанія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42900" lvl="2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Кількісні дані: статистика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42900" lvl="2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Якісні дані: критерії, практика, дії компанії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42900" lvl="2" indent="-34290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Тест на дискримінацію: заходи, яких слід ужити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endParaRPr lang="en-US" altLang="zh-CN" sz="2000" b="1" dirty="0">
              <a:ea typeface="SimSun" panose="02010600030101010101" pitchFamily="2" charset="-122"/>
            </a:endParaRPr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10765598" cy="9879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>
                <a:solidFill>
                  <a:srgbClr val="FF0000"/>
                </a:solidFill>
              </a:rPr>
              <a:t>Мета аналізу підприємства</a:t>
            </a:r>
            <a:r>
              <a:rPr lang="en-GB" altLang="en-US" sz="2200" dirty="0">
                <a:solidFill>
                  <a:srgbClr val="FF0000"/>
                </a:solidFill>
              </a:rPr>
              <a:t>: </a:t>
            </a:r>
            <a:br>
              <a:rPr lang="en-GB" altLang="en-US" sz="2200" dirty="0">
                <a:solidFill>
                  <a:srgbClr val="FF0000"/>
                </a:solidFill>
              </a:rPr>
            </a:br>
            <a:r>
              <a:rPr lang="uk-UA" altLang="en-US" sz="2200" b="0" dirty="0">
                <a:solidFill>
                  <a:srgbClr val="FF0000"/>
                </a:solidFill>
              </a:rPr>
              <a:t>сприяти ґендерній рівності на робочому місці та усунути дискримінацію за ознакою статі</a:t>
            </a:r>
            <a:endParaRPr lang="en-GB" altLang="en-US" sz="2200" b="0" dirty="0">
              <a:solidFill>
                <a:srgbClr val="FF0000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30B2272-2632-504A-95A8-F7C8BD0E3183}"/>
              </a:ext>
            </a:extLst>
          </p:cNvPr>
          <p:cNvSpPr txBox="1">
            <a:spLocks noChangeArrowheads="1"/>
          </p:cNvSpPr>
          <p:nvPr/>
        </p:nvSpPr>
        <p:spPr>
          <a:xfrm>
            <a:off x="540913" y="5679393"/>
            <a:ext cx="7864863" cy="2191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1400" b="0" dirty="0">
                <a:solidFill>
                  <a:schemeClr val="tx1"/>
                </a:solidFill>
                <a:ea typeface="Times New Roman" pitchFamily="18" charset="0"/>
                <a:cs typeface="Microsoft Sans Serif" pitchFamily="34" charset="0"/>
              </a:rPr>
              <a:t>Детальній посібник розроблено Інспекцією праці Іспанії</a:t>
            </a:r>
            <a:endParaRPr lang="en-GB" altLang="en-US" sz="1400" b="0" dirty="0">
              <a:solidFill>
                <a:schemeClr val="tx1"/>
              </a:solidFill>
              <a:ea typeface="Times New Roman" pitchFamily="18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6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86402"/>
            <a:ext cx="10885494" cy="4126583"/>
          </a:xfrm>
        </p:spPr>
        <p:txBody>
          <a:bodyPr/>
          <a:lstStyle/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uk-UA" altLang="zh-CN" sz="2000" b="1" dirty="0">
                <a:ea typeface="SimSun" panose="02010600030101010101" pitchFamily="2" charset="-122"/>
              </a:rPr>
              <a:t>Питання, які належить проаналізувати з ґендерної точки зору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Доступ до зайнятості, класифікація робіт, кар’єрне зростання і професійна підготовка, заробітна плата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Організація робочого часу, узгодження роботи з особистим і професійним життям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Запобігання сексуальним домаганням і психологічному переслідуванню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Поширеність тимчасових трудових договорів і роботи на умовах неповного робочого часу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Інше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27438" lvl="1" indent="-285750">
              <a:spcBef>
                <a:spcPts val="0"/>
              </a:spcBef>
              <a:buClr>
                <a:schemeClr val="accent2"/>
              </a:buClr>
              <a:buSzPct val="80000"/>
              <a:buFont typeface=".Lucida Grande UI Regular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Вибір процесів для аналізу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залежатиме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від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типу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компанії, виду діяльності, галузі, обсягу та глибини необхідної діагностики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altLang="zh-CN" sz="2000" b="1" dirty="0">
              <a:ea typeface="SimSun" panose="02010600030101010101" pitchFamily="2" charset="-122"/>
            </a:endParaRPr>
          </a:p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8" y="1997583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GB" altLang="en-US" sz="2200" dirty="0"/>
              <a:t> 1: </a:t>
            </a:r>
            <a:r>
              <a:rPr lang="uk-UA" altLang="en-US" sz="2200" dirty="0"/>
              <a:t>питання, які належить проаналізувати</a:t>
            </a:r>
            <a:endParaRPr lang="en-GB" altLang="en-US" sz="220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9DFA0AB-6D36-7C0D-1E8C-5754490E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3700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3721994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Основні дані про кадровий склад із ґендерної точки зору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Характеристики компанії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Розподіл чоловіків і жінок за категоріями робіт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Галузь і сфера діяльності компанії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Загальні статистичні дані про кадровий склад, потрібний рівень кваліфікації та форми сегрегації, якщо вона існує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Соціально-економічне становище району охоплення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27438" lvl="1" indent="-285750">
              <a:spcBef>
                <a:spcPts val="2400"/>
              </a:spcBef>
              <a:buClr>
                <a:schemeClr val="accent2"/>
              </a:buClr>
              <a:buSzPct val="80000"/>
              <a:buFont typeface=".Lucida Grande UI Regular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Міра, якою 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 структурі персоналу компанії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відбувається</a:t>
            </a:r>
            <a:r>
              <a:rPr lang="uk-UA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сегрегація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US" altLang="en-US" sz="2200" dirty="0"/>
              <a:t> 2: </a:t>
            </a:r>
            <a:r>
              <a:rPr lang="uk-UA" altLang="en-US" sz="2200" dirty="0"/>
              <a:t>контекст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292270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3625333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Статистичний аналіз різних взаємозв’язаних процесів або сфер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Опосередкований доказ дискримінації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Міра, якою 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 структурі персоналу компанії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відбувається</a:t>
            </a:r>
            <a:r>
              <a:rPr lang="uk-UA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сегрегація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8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Статистичні дані мають відповідати таким вимогам: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Вони повинні створювати належну базу порівняння для досягнення бажаної мети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Вони повинні демонструвати значні </a:t>
            </a:r>
            <a:r>
              <a:rPr lang="uk-UA" altLang="zh-CN" sz="2000" dirty="0" err="1">
                <a:ea typeface="SimSun" panose="02010600030101010101" pitchFamily="2" charset="-122"/>
              </a:rPr>
              <a:t>дисбаланси</a:t>
            </a:r>
            <a:r>
              <a:rPr lang="uk-UA" altLang="zh-CN" sz="2000" dirty="0">
                <a:ea typeface="SimSun" panose="02010600030101010101" pitchFamily="2" charset="-122"/>
              </a:rPr>
              <a:t> після відносно простого математичного аналізу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Вони повинні демонструвати стабільну нерівність за значущий період часу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1200"/>
              </a:spcBef>
              <a:buSzPct val="100000"/>
              <a:buFont typeface="Wingdings" pitchFamily="2" charset="2"/>
              <a:buChar char="§"/>
            </a:pPr>
            <a:endParaRPr lang="en-US" altLang="zh-CN" sz="2000" dirty="0">
              <a:ea typeface="SimSun" panose="02010600030101010101" pitchFamily="2" charset="-122"/>
            </a:endParaRPr>
          </a:p>
          <a:p>
            <a:pPr marL="0" lvl="2" indent="0">
              <a:buNone/>
            </a:pPr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2200" dirty="0"/>
              <a:t>Крок 3: </a:t>
            </a:r>
            <a:r>
              <a:rPr lang="uk-UA" altLang="en-US" sz="2200" dirty="0"/>
              <a:t>кількісні дані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170413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3657600"/>
          </a:xfrm>
        </p:spPr>
        <p:txBody>
          <a:bodyPr/>
          <a:lstStyle/>
          <a:p>
            <a:pPr lvl="2">
              <a:spcBef>
                <a:spcPts val="12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Процедури, критерії та практика, які слід розглянути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Доступ до зайнятості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Визначення категорій робіт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Оплата праці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Кар’єрне зростання і доступ до професійної підготовки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Поширеність тимчасових трудових договорів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800"/>
              </a:spcBef>
            </a:pPr>
            <a:r>
              <a:rPr lang="uk-UA" altLang="zh-CN" sz="2000" b="1" dirty="0">
                <a:ea typeface="SimSun" panose="02010600030101010101" pitchFamily="2" charset="-122"/>
              </a:rPr>
              <a:t>Як виявляти випадки дискримінації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538163" lvl="2" indent="-244475"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Деякі процедури є регульованими та прозорими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538163" lvl="2" indent="-244475">
              <a:spcBef>
                <a:spcPts val="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uk-UA" altLang="zh-CN" sz="2000" dirty="0">
                <a:ea typeface="SimSun" panose="02010600030101010101" pitchFamily="2" charset="-122"/>
              </a:rPr>
              <a:t>Іншу інформацію слід дістати шляхом анкетного опитування персоналу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US" altLang="en-US" sz="2200" dirty="0"/>
              <a:t> 4: </a:t>
            </a:r>
            <a:r>
              <a:rPr lang="uk-UA" altLang="en-US" sz="2200" dirty="0"/>
              <a:t>якісні дані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716609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3657600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b="1" dirty="0">
                <a:ea typeface="SimSun" panose="02010600030101010101" pitchFamily="2" charset="-122"/>
              </a:rPr>
              <a:t>Як оцінювати процедури, критерії та практику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dirty="0">
                <a:ea typeface="SimSun" panose="02010600030101010101" pitchFamily="2" charset="-122"/>
              </a:rPr>
              <a:t>Необхідно послатися на юридичні визначення, наведені </a:t>
            </a:r>
            <a:r>
              <a:rPr lang="uk-UA" altLang="zh-CN" sz="2000" dirty="0" smtClean="0">
                <a:ea typeface="SimSun" panose="02010600030101010101" pitchFamily="2" charset="-122"/>
              </a:rPr>
              <a:t>в </a:t>
            </a:r>
            <a:r>
              <a:rPr lang="uk-UA" altLang="zh-CN" sz="2000" b="1" dirty="0">
                <a:ea typeface="SimSun" panose="02010600030101010101" pitchFamily="2" charset="-122"/>
              </a:rPr>
              <a:t>національному законодавстві: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Пряма дискримінація: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нерівне поводження з жінками та чоловіками, яке випливає безпосередньо із законів, норм або практики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Непряма дискримінація: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норми та практика, що виглядають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ґендерно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нейтральними, в реальності призводять до несприятливого становища, в якому </a:t>
            </a:r>
            <a:r>
              <a:rPr lang="uk-UA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опиняються передусім особи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одної статі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Позитивні дії: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заходи, що скасовують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загальний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принцип рівності, запроваджуючи більш сприятливе ставлення до групи, що перебуває в ситуації явної нерівності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US" altLang="en-US" sz="2200" dirty="0"/>
              <a:t> 4: </a:t>
            </a:r>
            <a:r>
              <a:rPr lang="uk-UA" altLang="en-US" sz="2200" dirty="0"/>
              <a:t>якісні дані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536418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2524259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b="1" dirty="0">
                <a:ea typeface="SimSun" panose="02010600030101010101" pitchFamily="2" charset="-122"/>
              </a:rPr>
              <a:t>Тест на дискримінацію, або тест на рівність</a:t>
            </a:r>
            <a:r>
              <a:rPr lang="uk-UA" altLang="zh-CN" sz="2000" dirty="0">
                <a:ea typeface="SimSun" panose="02010600030101010101" pitchFamily="2" charset="-122"/>
              </a:rPr>
              <a:t>,</a:t>
            </a:r>
            <a:r>
              <a:rPr lang="en-US" altLang="zh-CN" sz="2000" b="1" dirty="0">
                <a:ea typeface="SimSun" panose="02010600030101010101" pitchFamily="2" charset="-122"/>
              </a:rPr>
              <a:t> </a:t>
            </a:r>
            <a:r>
              <a:rPr lang="uk-UA" altLang="zh-CN" sz="2000" dirty="0">
                <a:ea typeface="SimSun" panose="02010600030101010101" pitchFamily="2" charset="-122"/>
              </a:rPr>
              <a:t>використовується для того, щоб визначити, чи є різниця в поводженні виправданою або дискримінаційною:</a:t>
            </a: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Встановлена в конституційному порядку законна мета нерівного поводження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Відповідність між нерівним поводженням, фактичним припущенням, що його обґрунтовує, і метою, яка переслідується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lvl="2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Пропорційне співвідношення між вищезазначеними факторами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US" altLang="en-US" sz="2200" dirty="0"/>
              <a:t> 5: </a:t>
            </a:r>
            <a:r>
              <a:rPr lang="uk-UA" altLang="en-US" sz="2200" dirty="0"/>
              <a:t>тест на дискримінацію і заходи, яких слід ужити</a:t>
            </a:r>
            <a:endParaRPr lang="en-GB" altLang="en-US" sz="2200" dirty="0"/>
          </a:p>
        </p:txBody>
      </p:sp>
      <p:sp>
        <p:nvSpPr>
          <p:cNvPr id="7" name="ZoneTexte 8">
            <a:extLst>
              <a:ext uri="{FF2B5EF4-FFF2-40B4-BE49-F238E27FC236}">
                <a16:creationId xmlns:a16="http://schemas.microsoft.com/office/drawing/2014/main" id="{091AC088-F5A4-F944-BFC7-281D9C44C29A}"/>
              </a:ext>
            </a:extLst>
          </p:cNvPr>
          <p:cNvSpPr txBox="1"/>
          <p:nvPr/>
        </p:nvSpPr>
        <p:spPr>
          <a:xfrm>
            <a:off x="490537" y="5112912"/>
            <a:ext cx="7611244" cy="109124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130175" lvl="1">
              <a:buClr>
                <a:schemeClr val="bg1"/>
              </a:buClr>
              <a:buSzPct val="80000"/>
            </a:pPr>
            <a:r>
              <a:rPr lang="uk-UA" altLang="en-US" sz="2000" dirty="0"/>
              <a:t>До фактичного припущення слід застосувати три елементи</a:t>
            </a:r>
            <a:r>
              <a:rPr lang="en-GB" altLang="en-US" sz="2000" dirty="0"/>
              <a:t>:</a:t>
            </a: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AADA3D3C-458D-9D48-B106-D598672BA7B4}"/>
              </a:ext>
            </a:extLst>
          </p:cNvPr>
          <p:cNvSpPr txBox="1"/>
          <p:nvPr/>
        </p:nvSpPr>
        <p:spPr>
          <a:xfrm>
            <a:off x="8239432" y="5113743"/>
            <a:ext cx="3333135" cy="10905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444500" lvl="1" indent="-314325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en-GB" altLang="en-US" dirty="0"/>
              <a:t> </a:t>
            </a:r>
            <a:r>
              <a:rPr lang="uk-UA" altLang="en-US" dirty="0"/>
              <a:t>адекватність</a:t>
            </a:r>
            <a:endParaRPr lang="en-GB" altLang="en-US" dirty="0"/>
          </a:p>
          <a:p>
            <a:pPr marL="444500" lvl="1" indent="-314325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uk-UA" altLang="en-US" dirty="0"/>
              <a:t> необхідність</a:t>
            </a:r>
            <a:endParaRPr lang="en-GB" altLang="en-US" dirty="0"/>
          </a:p>
          <a:p>
            <a:pPr marL="444500" lvl="1" indent="-314325">
              <a:buClr>
                <a:schemeClr val="bg1"/>
              </a:buClr>
              <a:buSzPct val="80000"/>
              <a:buFont typeface=".Lucida Grande UI Regular"/>
              <a:buChar char="►"/>
            </a:pPr>
            <a:r>
              <a:rPr lang="en-GB" altLang="en-US" dirty="0"/>
              <a:t> </a:t>
            </a:r>
            <a:r>
              <a:rPr lang="uk-UA" altLang="en-US" dirty="0"/>
              <a:t>сумірність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919407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Аналіз підприємства</a:t>
            </a: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588654"/>
            <a:ext cx="10885494" cy="3786388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b="1" dirty="0">
                <a:ea typeface="SimSun" panose="02010600030101010101" pitchFamily="2" charset="-122"/>
              </a:rPr>
              <a:t>Результати тесту на дискримінацію і запобіжні заходи, яких слід ужити</a:t>
            </a:r>
            <a:endParaRPr lang="en-US" altLang="zh-CN" sz="2000" b="1" dirty="0">
              <a:ea typeface="SimSun" panose="02010600030101010101" pitchFamily="2" charset="-122"/>
            </a:endParaRPr>
          </a:p>
          <a:p>
            <a:pPr marL="320675" lvl="2" indent="-320675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uk-UA" altLang="zh-CN" sz="2000" dirty="0">
                <a:ea typeface="SimSun" panose="02010600030101010101" pitchFamily="2" charset="-122"/>
              </a:rPr>
              <a:t>Кількісно виміряні негативні результати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663575" lvl="2" indent="-342900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Заходи зі сприяння рівності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320675" lvl="2" indent="-320675">
              <a:spcBef>
                <a:spcPts val="1800"/>
              </a:spcBef>
              <a:buNone/>
            </a:pPr>
            <a:r>
              <a:rPr lang="en-US" altLang="zh-CN" sz="2000" dirty="0">
                <a:solidFill>
                  <a:schemeClr val="accent2"/>
                </a:solidFill>
                <a:ea typeface="SimSun" panose="02010600030101010101" pitchFamily="2" charset="-122"/>
              </a:rPr>
              <a:t>2. </a:t>
            </a:r>
            <a:r>
              <a:rPr lang="uk-UA" altLang="zh-CN" sz="2000" dirty="0">
                <a:ea typeface="SimSun" panose="02010600030101010101" pitchFamily="2" charset="-122"/>
              </a:rPr>
              <a:t>Кількісно виміряні негативні результати, спричинені тим, що практика враховує стать осіб або їхні сімейні обов’язки, або очевидно нейтральною практикою</a:t>
            </a:r>
          </a:p>
          <a:p>
            <a:pPr marL="666750" lvl="2" indent="-346075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Заходи зі сприяння рівності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0" lvl="2" indent="0">
              <a:spcBef>
                <a:spcPts val="1800"/>
              </a:spcBef>
              <a:buNone/>
            </a:pPr>
            <a:r>
              <a:rPr lang="en-US" altLang="zh-CN" sz="2000" dirty="0">
                <a:solidFill>
                  <a:schemeClr val="accent2"/>
                </a:solidFill>
                <a:ea typeface="SimSun" panose="02010600030101010101" pitchFamily="2" charset="-122"/>
              </a:rPr>
              <a:t>3. </a:t>
            </a:r>
            <a:r>
              <a:rPr lang="uk-UA" altLang="zh-CN" sz="2000" dirty="0">
                <a:ea typeface="SimSun" panose="02010600030101010101" pitchFamily="2" charset="-122"/>
              </a:rPr>
              <a:t>Кількісно виміряні негативні результати, які не пройшли тест на рівність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120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Негайні коригувальні заходи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B7DA793-27A8-E44C-8605-6D07D0C25C07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Крок</a:t>
            </a:r>
            <a:r>
              <a:rPr lang="en-US" altLang="en-US" sz="2200" dirty="0"/>
              <a:t> 5: </a:t>
            </a:r>
            <a:r>
              <a:rPr lang="uk-UA" altLang="en-US" sz="2200" dirty="0"/>
              <a:t>тест на дискримінацію і заходи, яких слід ужити</a:t>
            </a:r>
            <a:endParaRPr lang="en-GB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099389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25188" y="2047741"/>
            <a:ext cx="5167274" cy="334850"/>
          </a:xfrm>
        </p:spPr>
        <p:txBody>
          <a:bodyPr/>
          <a:lstStyle/>
          <a:p>
            <a:pPr marL="0" lvl="2" indent="0">
              <a:spcBef>
                <a:spcPts val="1200"/>
              </a:spcBef>
              <a:buNone/>
            </a:pPr>
            <a:r>
              <a:rPr lang="uk-UA" altLang="zh-CN" sz="2000" b="1" dirty="0">
                <a:ea typeface="SimSun" panose="02010600030101010101" pitchFamily="2" charset="-122"/>
              </a:rPr>
              <a:t>Низка категорій, які слід проаналізувати</a:t>
            </a:r>
            <a:r>
              <a:rPr lang="en-US" altLang="zh-CN" sz="2000" b="1" dirty="0">
                <a:ea typeface="SimSun" panose="02010600030101010101" pitchFamily="2" charset="-122"/>
              </a:rPr>
              <a:t>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319B0C3-C36A-4E45-85E5-B04EE6BB3D57}"/>
              </a:ext>
            </a:extLst>
          </p:cNvPr>
          <p:cNvSpPr txBox="1">
            <a:spLocks/>
          </p:cNvSpPr>
          <p:nvPr/>
        </p:nvSpPr>
        <p:spPr>
          <a:xfrm>
            <a:off x="490538" y="5160782"/>
            <a:ext cx="11121359" cy="1265218"/>
          </a:xfrm>
          <a:prstGeom prst="rect">
            <a:avLst/>
          </a:prstGeom>
        </p:spPr>
        <p:txBody>
          <a:bodyPr vert="horz" lIns="0" tIns="0" rIns="0" bIns="0" numCol="2" spcCol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buSzPct val="100000"/>
              <a:buNone/>
            </a:pPr>
            <a:r>
              <a:rPr lang="uk-UA" altLang="zh-CN" sz="2000" b="1" dirty="0">
                <a:ea typeface="SimSun" panose="02010600030101010101" pitchFamily="2" charset="-122"/>
              </a:rPr>
              <a:t>У кожній категорії будуть розглянуті:</a:t>
            </a:r>
          </a:p>
          <a:p>
            <a:pPr marL="0" lvl="2" indent="0">
              <a:spcBef>
                <a:spcPts val="0"/>
              </a:spcBef>
              <a:buSzPct val="100000"/>
              <a:buNone/>
            </a:pPr>
            <a:endParaRPr lang="en-US" altLang="zh-CN" sz="2000" b="1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Кількісні дані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Якісні дані</a:t>
            </a:r>
          </a:p>
          <a:p>
            <a:pPr marL="666750" lvl="2" indent="-346075">
              <a:spcBef>
                <a:spcPts val="0"/>
              </a:spcBef>
            </a:pPr>
            <a:endParaRPr lang="uk-UA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endParaRPr lang="uk-UA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endParaRPr lang="en-US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Прийнятні та неприйнятні обґрунтування</a:t>
            </a:r>
            <a:endParaRPr lang="en-US" altLang="zh-CN" sz="2000" dirty="0">
              <a:ea typeface="SimSun" panose="02010600030101010101" pitchFamily="2" charset="-122"/>
            </a:endParaRPr>
          </a:p>
          <a:p>
            <a:pPr marL="666750" lvl="2" indent="-346075">
              <a:spcBef>
                <a:spcPts val="0"/>
              </a:spcBef>
            </a:pPr>
            <a:r>
              <a:rPr lang="uk-UA" altLang="zh-CN" sz="2000" dirty="0">
                <a:ea typeface="SimSun" panose="02010600030101010101" pitchFamily="2" charset="-122"/>
              </a:rPr>
              <a:t>Заходи, яких слід ужити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8C78BDD7-F406-F7B3-252A-4CCFDD162586}"/>
              </a:ext>
            </a:extLst>
          </p:cNvPr>
          <p:cNvGrpSpPr/>
          <p:nvPr/>
        </p:nvGrpSpPr>
        <p:grpSpPr>
          <a:xfrm>
            <a:off x="422581" y="2819859"/>
            <a:ext cx="11278881" cy="1825671"/>
            <a:chOff x="422581" y="2819859"/>
            <a:chExt cx="10717575" cy="1825671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EE854177-8396-4E4E-861D-8125B7EDA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81" y="2819859"/>
              <a:ext cx="3420000" cy="720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Доступ до зайнятості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C4ED6C94-198D-3344-920A-827937AD8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0156" y="2819859"/>
              <a:ext cx="3420000" cy="720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Професійні категорії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FF1AA7-AC17-2D40-865B-1AF17F873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368" y="3637530"/>
              <a:ext cx="3420000" cy="1008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Кар’єрне зростання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53AFEA-8713-1B47-AA40-18CB72754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368" y="2819859"/>
              <a:ext cx="3420000" cy="720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Заробітна плата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FD09AC9-3DAE-1F45-8BCA-695514C9E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81" y="3637530"/>
              <a:ext cx="3420000" cy="1008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Тимчасові трудові договори і трудові договори на умовах неповного робочого часу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B8690C-285B-404C-81E7-74E8E7FD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0156" y="3637530"/>
              <a:ext cx="3420000" cy="10080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uk-UA" altLang="en-US" sz="2000" dirty="0">
                  <a:solidFill>
                    <a:schemeClr val="bg1"/>
                  </a:solidFill>
                  <a:cs typeface="Microsoft Sans Serif" pitchFamily="34" charset="0"/>
                </a:rPr>
                <a:t>Особисте та професійне життя</a:t>
              </a:r>
              <a:endParaRPr lang="en-US" altLang="en-US" sz="2000" dirty="0">
                <a:solidFill>
                  <a:schemeClr val="bg1"/>
                </a:solidFill>
                <a:cs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9680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89397" y="1926564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Доступ до зайнятості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805930"/>
              </p:ext>
            </p:extLst>
          </p:nvPr>
        </p:nvGraphicFramePr>
        <p:xfrm>
          <a:off x="490538" y="2369574"/>
          <a:ext cx="11210924" cy="3924787"/>
        </p:xfrm>
        <a:graphic>
          <a:graphicData uri="http://schemas.openxmlformats.org/drawingml/2006/table">
            <a:tbl>
              <a:tblPr/>
              <a:tblGrid>
                <a:gridCol w="2125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5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345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Кількість і відсоток працівників, яких прийнято на роботу і яким надано можливість навчатися, з використанням даних із </a:t>
                      </a:r>
                      <a:r>
                        <a:rPr kumimoji="0" lang="uk-U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розподілом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 статтю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604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Канали набору кадрів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Місця, де відбираються кандидати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Системи, використовувані для збирання інформації від шукачів роботи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Вимоги/профілі роботи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Анкети, заповнені працівниками і працівницями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0218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Брак рівності є обґрунтованим, якщо на певні роботи немає кандидатів чоловічої чи жіночої статі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искримінація</a:t>
                      </a: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наявна лише в тому випадку, якщо оголошення про вакансії знеохочують чоловіків або жінок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038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Коригувальні заходи</a:t>
                      </a:r>
                      <a:r>
                        <a:rPr kumimoji="0" lang="en-GB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фінансова компенсація, перегляд компонентів профілю роботи, уточнення недискримінаційної політики компанії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Позитивні дії</a:t>
                      </a:r>
                      <a:r>
                        <a:rPr kumimoji="0" lang="en-GB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встановлення квот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0FB5212-414C-306A-5D7E-308A11E2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610178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itchFamily="2" charset="-122"/>
              </a:rPr>
              <a:t>Професійні категорії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569695"/>
              </p:ext>
            </p:extLst>
          </p:nvPr>
        </p:nvGraphicFramePr>
        <p:xfrm>
          <a:off x="502275" y="2383436"/>
          <a:ext cx="11210924" cy="3889598"/>
        </p:xfrm>
        <a:graphic>
          <a:graphicData uri="http://schemas.openxmlformats.org/drawingml/2006/table">
            <a:tbl>
              <a:tblPr/>
              <a:tblGrid>
                <a:gridCol w="211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409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Microsoft Sans Serif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Кількість жінок і чоловіків у кожній професійній категорії відповідно до вимог до роботи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336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Дослідити, чи в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найкраще</a:t>
                      </a: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оплачуваних професійних категоріях пріоритет віддається характеристикам</a:t>
                      </a:r>
                      <a:r>
                        <a:rPr lang="uk-UA" sz="16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і якостям, зазвичай властивим </a:t>
                      </a: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чоловікам</a:t>
                      </a:r>
                      <a:r>
                        <a:rPr kumimoji="0" lang="en-GB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Визначити критерії, шляхом оцінювання яких установлюється, </a:t>
                      </a:r>
                      <a:r>
                        <a:rPr kumimoji="0" lang="uk-UA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які з них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ціняться найбільше, а які – найменше і чому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GB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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Вивчення системи оцінювання робіт або аналіз на основі фактичних категорій </a:t>
                      </a:r>
                      <a:r>
                        <a:rPr kumimoji="0" lang="uk-U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і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sym typeface="Wingdings" pitchFamily="2" charset="2"/>
                        </a:rPr>
                        <a:t>робіт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666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lang="uk-U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Категорія заробітної плати має бути пов’язана з цінністю або оцінкою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Різні рівні заробітної плати для кожної категорії повинні мати законну мету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187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uk-UA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Коригувальні заходи</a:t>
                      </a:r>
                      <a:r>
                        <a:rPr kumimoji="0" lang="en-GB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Скасування норм, які містять дискримінацію за ознакою статі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системи </a:t>
                      </a:r>
                      <a:r>
                        <a:rPr kumimoji="0" lang="uk-UA" altLang="en-US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ґендерно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нейтрального оцінювання робіт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861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itchFamily="2" charset="-122"/>
              </a:rPr>
              <a:t>Кар’єрне зростання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3567143"/>
              </p:ext>
            </p:extLst>
          </p:nvPr>
        </p:nvGraphicFramePr>
        <p:xfrm>
          <a:off x="502276" y="2383436"/>
          <a:ext cx="11210923" cy="3919041"/>
        </p:xfrm>
        <a:graphic>
          <a:graphicData uri="http://schemas.openxmlformats.org/drawingml/2006/table">
            <a:tbl>
              <a:tblPr/>
              <a:tblGrid>
                <a:gridCol w="2221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9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485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Microsoft Sans Serif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Відсоткова частка чоловіків і жінок, підвищених по роботі під </a:t>
                      </a:r>
                      <a:r>
                        <a:rPr kumimoji="0" lang="uk-UA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час </a:t>
                      </a:r>
                      <a:r>
                        <a:rPr kumimoji="0" lang="uk-UA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останнього </a:t>
                      </a:r>
                      <a:r>
                        <a:rPr kumimoji="0" lang="uk-U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циклу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підвищення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5251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Забезпечення дотримання правил підвищення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Прозорість процедури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Аспекти, в яких умови праці на управлінських посадах, не зайнятих жінками, відрізняються від аналогічних посад нижчих категорій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à"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Анкета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111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Microsoft Sans Serif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Вертикальна сегрегація виправдана, якщо жінки не бажають брати участь у процесі підвищення, тобто оголошення про вакансії публікуються, але жінки не подають заяви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194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Коригувальні заходи</a:t>
                      </a:r>
                      <a:r>
                        <a:rPr kumimoji="0" lang="en-US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створення відкритої та прозорої системи заповнення вакансій у межах підвищення; заходи з узгодження роботи та сімейного життя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Позитивні дії</a:t>
                      </a:r>
                      <a:r>
                        <a:rPr kumimoji="0" lang="en-US" alt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встановлення квот і відсоткових завдань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153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itchFamily="2" charset="-122"/>
              </a:rPr>
              <a:t>Заробітна плата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889854"/>
              </p:ext>
            </p:extLst>
          </p:nvPr>
        </p:nvGraphicFramePr>
        <p:xfrm>
          <a:off x="502276" y="2383436"/>
          <a:ext cx="11296434" cy="3840382"/>
        </p:xfrm>
        <a:graphic>
          <a:graphicData uri="http://schemas.openxmlformats.org/drawingml/2006/table">
            <a:tbl>
              <a:tblPr/>
              <a:tblGrid>
                <a:gridCol w="2111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5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923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Microsoft Sans Serif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Різниця в заробітній платі між чоловіками та жінками, яка не визначена </a:t>
                      </a:r>
                      <a:r>
                        <a:rPr kumimoji="0" lang="uk-U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в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колективному договорі (або законі)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851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встановлення заробітної плати за категоріями або профілем роботи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Критерії виплати довільних премій, надбавок, не пов’язаних із заробітною платою, тощо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803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Різниця в заробітній платі є виправданою, якщо її мета є законною в контексті діяльності компанії, вигідною, безальтернативною та заснованою на раціональній шкалі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8805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Коригувальні заходи: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Виплата заборгованості та створення рівних умов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Заміна довільних премій регульованою системою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Навчання осіб, відповідальних за призначення премій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Встановлення вузьких обов’язкових діапазонів заробітної плати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29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itchFamily="2" charset="-122"/>
              </a:rPr>
              <a:t>Трудові відносини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283559"/>
              </p:ext>
            </p:extLst>
          </p:nvPr>
        </p:nvGraphicFramePr>
        <p:xfrm>
          <a:off x="502276" y="2504104"/>
          <a:ext cx="11199186" cy="3729548"/>
        </p:xfrm>
        <a:graphic>
          <a:graphicData uri="http://schemas.openxmlformats.org/drawingml/2006/table">
            <a:tbl>
              <a:tblPr/>
              <a:tblGrid>
                <a:gridCol w="2093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6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857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Тимчасові трудові договори за категоріями та роботами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Групування робочої сили за типами договорів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147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Причини існування тимчасових договорів: з’ясувати, чи практикується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необґрунтоване використання тимчасових договорів і чи впливає це зловживання переважно на жінок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0272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Тимчасові договори є прийнятними лише за умови, що у відповідному законодавстві вказано підстави їхнього укладення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Необґрунтовані тимчасові договори вважатимуться дискримінаційними, якщо вони істотно впливають на жінок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272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Коригувальні заходи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Негайне перетворення таких договорів на постійні</a:t>
                      </a:r>
                      <a:endParaRPr kumimoji="0" lang="en-GB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Посилення гарантій щодо процедур припинення дії трудових договорів, термінів повідомлення, звільнення тощо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57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83834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Категорії аналізу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14" name="Segnaposto contenuto 6">
            <a:extLst>
              <a:ext uri="{FF2B5EF4-FFF2-40B4-BE49-F238E27FC236}">
                <a16:creationId xmlns:a16="http://schemas.microsoft.com/office/drawing/2014/main" id="{821B97CD-7D98-4745-A925-93B30B094DA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66411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itchFamily="2" charset="-122"/>
              </a:rPr>
              <a:t>Поєднання особистого, сімейного та професійного життя</a:t>
            </a:r>
            <a:endParaRPr lang="en-GB" altLang="en-US" sz="2200" dirty="0"/>
          </a:p>
        </p:txBody>
      </p:sp>
      <p:graphicFrame>
        <p:nvGraphicFramePr>
          <p:cNvPr id="15" name="Group 462">
            <a:extLst>
              <a:ext uri="{FF2B5EF4-FFF2-40B4-BE49-F238E27FC236}">
                <a16:creationId xmlns:a16="http://schemas.microsoft.com/office/drawing/2014/main" id="{00239F3F-C620-CB4E-A0FE-4407870D08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1082121"/>
              </p:ext>
            </p:extLst>
          </p:nvPr>
        </p:nvGraphicFramePr>
        <p:xfrm>
          <a:off x="502276" y="2504103"/>
          <a:ext cx="11199186" cy="3700051"/>
        </p:xfrm>
        <a:graphic>
          <a:graphicData uri="http://schemas.openxmlformats.org/drawingml/2006/table">
            <a:tbl>
              <a:tblPr/>
              <a:tblGrid>
                <a:gridCol w="2093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06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3175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SimSun" pitchFamily="2" charset="-122"/>
                          <a:cs typeface="Microsoft Sans Serif" pitchFamily="34" charset="0"/>
                        </a:rPr>
                        <a:t>Кількісні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SimSun" pitchFamily="2" charset="-122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Microsoft Sans Serif" pitchFamily="34" charset="0"/>
                        <a:buNone/>
                        <a:tabLst/>
                      </a:pPr>
                      <a:r>
                        <a:rPr kumimoji="0" lang="uk-UA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Відсоток працівників і працівниць, які користуються заходами з поєднання роботи та сімейного життя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5483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Якісні дані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Нібито нейтральна практика, яка впливає на осіб із сімейними обов’язками (непряма дискримінація)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Будь-яка практика чи дія компанії, яка перешкоджає </a:t>
                      </a:r>
                      <a:r>
                        <a:rPr kumimoji="0" lang="uk-UA" alt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працівницям/працівникам </a:t>
                      </a: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здійснювати їхні права щодо сімейних обов’язків (дискримінація за ознакою статі)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449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Обґрунтування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Char char="-"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itchFamily="18" charset="0"/>
                        <a:cs typeface="Microsoft Sans Serif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944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Заходи</a:t>
                      </a:r>
                      <a:endParaRPr kumimoji="0" lang="en-GB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5FD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8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itchFamily="2" charset="2"/>
                        <a:defRPr sz="24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Коригувальні заходи</a:t>
                      </a:r>
                      <a:r>
                        <a:rPr kumimoji="0" lang="en-US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itchFamily="18" charset="0"/>
                          <a:cs typeface="Microsoft Sans Serif" pitchFamily="34" charset="0"/>
                        </a:rPr>
                        <a:t>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Впровадження політики компанії, спрямованої на заохочення поєднання із сімейним і особистим життям</a:t>
                      </a:r>
                      <a:endParaRPr kumimoji="0" lang="en-US" alt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166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31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6B1D55-8A07-44AE-B3F2-DF03FDDBFE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BAF1A0-A890-4FD3-B4C2-B4790C52ECA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8f68b5b3-e33a-4795-8620-9e287973ee67"/>
    <ds:schemaRef ds:uri="18f9ac08-cad0-4069-9cc9-ad6597f5f3a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3590</TotalTime>
  <Words>2453</Words>
  <Application>Microsoft Office PowerPoint</Application>
  <PresentationFormat>Широкоэкранный</PresentationFormat>
  <Paragraphs>333</Paragraphs>
  <Slides>31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SimSun</vt:lpstr>
      <vt:lpstr>.Lucida Grande UI Regular</vt:lpstr>
      <vt:lpstr>Arial</vt:lpstr>
      <vt:lpstr>Arial Unicode MS</vt:lpstr>
      <vt:lpstr>Calibri</vt:lpstr>
      <vt:lpstr>Lucida Sans</vt:lpstr>
      <vt:lpstr>Lucida Sans Unicode</vt:lpstr>
      <vt:lpstr>Microsoft Sans Serif</vt:lpstr>
      <vt:lpstr>Times New Roman</vt:lpstr>
      <vt:lpstr>Wingdings</vt:lpstr>
      <vt:lpstr>Wingdings 3</vt:lpstr>
      <vt:lpstr>ILO 2020</vt:lpstr>
      <vt:lpstr>Інспекція праці і недопущення дискримінації</vt:lpstr>
      <vt:lpstr>Як інспекція праці може виявляти дискримінацію на роботі та протидіяти їй</vt:lpstr>
      <vt:lpstr>1. Вступ і визначення </vt:lpstr>
      <vt:lpstr>1. Вступ і визначення </vt:lpstr>
      <vt:lpstr>1. Вступ і визначення  </vt:lpstr>
      <vt:lpstr>2. Ознаки дискримінації</vt:lpstr>
      <vt:lpstr>2. Ознаки дискримінації</vt:lpstr>
      <vt:lpstr>3. Методика втручання</vt:lpstr>
      <vt:lpstr>3. Методика втручання (скарги)</vt:lpstr>
      <vt:lpstr>4. Ґендерна дискримінація і рівність </vt:lpstr>
      <vt:lpstr>4. Ґендерна дискримінація і рівність </vt:lpstr>
      <vt:lpstr>4. Ґендерна дискримінація і рівність </vt:lpstr>
      <vt:lpstr>4. Ґендерна дискримінація і рівність </vt:lpstr>
      <vt:lpstr>4. Ґендерна дискримінація і рівність </vt:lpstr>
      <vt:lpstr>4. Ґендерна дискримінація і рівність </vt:lpstr>
      <vt:lpstr>5. Аналіз підприємства</vt:lpstr>
      <vt:lpstr>5. Аналіз підприємства</vt:lpstr>
      <vt:lpstr>5. Аналіз підприємства</vt:lpstr>
      <vt:lpstr>5. Аналіз підприємства</vt:lpstr>
      <vt:lpstr>5. Аналіз підприємства</vt:lpstr>
      <vt:lpstr>5. Аналіз підприємства</vt:lpstr>
      <vt:lpstr>5. Аналіз підприємства</vt:lpstr>
      <vt:lpstr>5. Аналіз підприємства</vt:lpstr>
      <vt:lpstr>6. Категорії аналізу </vt:lpstr>
      <vt:lpstr>6. Категорії аналізу</vt:lpstr>
      <vt:lpstr>6. Категорії аналізу  </vt:lpstr>
      <vt:lpstr>6. Категорії аналізу  </vt:lpstr>
      <vt:lpstr>6. Категорії аналізу  </vt:lpstr>
      <vt:lpstr>6. Категорії аналізу  </vt:lpstr>
      <vt:lpstr>6. Категорії аналізу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Asus</cp:lastModifiedBy>
  <cp:revision>141</cp:revision>
  <dcterms:created xsi:type="dcterms:W3CDTF">2021-05-26T09:43:39Z</dcterms:created>
  <dcterms:modified xsi:type="dcterms:W3CDTF">2023-01-15T19:58:31Z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