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7" r:id="rId5"/>
    <p:sldId id="263" r:id="rId6"/>
    <p:sldId id="285" r:id="rId7"/>
    <p:sldId id="284" r:id="rId8"/>
    <p:sldId id="282" r:id="rId9"/>
    <p:sldId id="288" r:id="rId10"/>
    <p:sldId id="287" r:id="rId11"/>
    <p:sldId id="289" r:id="rId12"/>
    <p:sldId id="286" r:id="rId13"/>
    <p:sldId id="283" r:id="rId14"/>
    <p:sldId id="292" r:id="rId15"/>
    <p:sldId id="291" r:id="rId16"/>
    <p:sldId id="295" r:id="rId17"/>
    <p:sldId id="294" r:id="rId18"/>
    <p:sldId id="293" r:id="rId19"/>
    <p:sldId id="300" r:id="rId20"/>
    <p:sldId id="301" r:id="rId21"/>
    <p:sldId id="299" r:id="rId22"/>
    <p:sldId id="309" r:id="rId23"/>
    <p:sldId id="302" r:id="rId24"/>
    <p:sldId id="307" r:id="rId25"/>
    <p:sldId id="290" r:id="rId26"/>
    <p:sldId id="310" r:id="rId27"/>
    <p:sldId id="306" r:id="rId28"/>
    <p:sldId id="311" r:id="rId29"/>
    <p:sldId id="304" r:id="rId30"/>
    <p:sldId id="296" r:id="rId31"/>
    <p:sldId id="303" r:id="rId32"/>
    <p:sldId id="308" r:id="rId33"/>
    <p:sldId id="27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DBE"/>
    <a:srgbClr val="270053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262" autoAdjust="0"/>
    <p:restoredTop sz="73946" autoAdjust="0"/>
  </p:normalViewPr>
  <p:slideViewPr>
    <p:cSldViewPr snapToGrid="0">
      <p:cViewPr varScale="1">
        <p:scale>
          <a:sx n="63" d="100"/>
          <a:sy n="63" d="100"/>
        </p:scale>
        <p:origin x="1028" y="60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300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14/01/2023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401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3511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4790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59364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0223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63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8817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016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64406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826FEE-2901-4F80-B040-94DEDE5C3ECF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567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5593D449-9B07-C7FE-FEC2-36683271DD7F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489E135B-8E2D-8937-7478-61134DAFBB4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6CE5571-F333-E4A0-7506-D794D1AF83B8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F9389B03-51CB-0370-6256-9B235F4E020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2E7AC2C3-98FB-5894-3153-272B1A1707F1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CA9DDFD-64C5-8A0E-F431-06FD2F9B0EF4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7A96C92C-2EAC-794D-575C-40D697C4CA1B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FE71C420-AC10-6C08-4763-17FA63A8E09B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89F1E228-B4AA-E683-6D76-CEEE0844699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0E80EDB-CA6E-4339-AA36-4DA2318F9B81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C5F51264-7CA2-296C-C4A4-EA8BFDC13733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59C89A30-067F-8418-5794-D4A0AC18D47F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8E4CF056-188E-137C-17AB-BF6D78A683B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2A4ED9C-2E33-92E6-AAB8-BDDE3026E3A8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1C3CA0B-0FB2-BE50-0BA5-8370993F5FE1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997AFA1-78CF-3BAF-6F61-807A49F9624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245323D-C181-31AF-B805-184896D6C21F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2378E502-0418-9B23-6652-37F00C77D6DA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655DAA91-7637-2DB7-B877-7112A75E2FF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08C3C27-6F33-E090-BB62-6DB3B14FC483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17FEC800-C186-CF6A-08D1-3BB70244484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E66DAD7F-A505-2EDC-9A7F-08F38230F4F7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FB33DF1B-6DA3-8F93-2687-2A07BB3E63D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8FF4B4DE-9039-25B4-309D-7EACB3505617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107484B1-871A-AB1D-7415-689E939AE7EE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6D06BCD5-CAA7-6558-540C-FE8192CF6A7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053D9699-6B21-2CC7-C7BF-5E4F924C505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5519D4DC-AA80-6434-40F0-946A502B4680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29544739-0136-DD4A-2C4D-67C9AD7C8D3D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51006B7C-35C7-D788-FC6B-5E3EB895211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AF5B3EF5-FA9B-5BB5-4EAE-D64354594647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EDBCEA4-890E-2463-6FE8-736F7B9216DE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1BAD0665-270E-F149-5EB8-C6B4BB96371A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D9EAA02F-7799-D0A7-C0C2-6639D59898EA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90A8BE26-432A-1091-D5EF-D327E02EE0F1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9690DC13-4660-416D-E71D-7C5237311C1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BEB5329-CF3A-CF1E-4991-E819A7D8576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1EA532E0-E267-4C40-CF17-B0742E2C1A8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513C522A-9E6A-4A6C-47F6-0FDA0434D7F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BD148E2-90AB-2CA7-F11F-7CAA5C1D842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DFFF56A4-CFBC-5A44-BFE5-EC8F3BF5DAE2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4463A90D-665D-2643-2C8D-AD74C4B13C3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AE18DE4D-B51A-BEAF-F440-175B001131F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E5742DC-BDCE-C1C8-CFCD-4E9FC32D3A0E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26E1FB1-457C-8E2A-5B3F-95F9C936C618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DB9CBF42-BD5F-1BF3-A274-96B27D3E57C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259E60BB-43FD-E5E5-BA32-B3088D163B2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F7E73C04-A1F0-9EAC-B698-D5374A865D69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C8785E7-6D7E-B40A-DC84-32016A0D0CC4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96617DB-58E0-31C8-ECA0-A4AAD623C24A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4D9AAF2-2299-7328-3D3C-01A3C6F88175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FA40DF50-33AC-1AC7-9D0B-E9CCAD7C7D03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C25D093B-9E45-AA94-EAAC-BF16BAD5700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95DD1141-E361-B5BB-C392-6D3922EB8749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C986B952-3C13-0829-44B4-6E0C67757A63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FE781A66-9DF5-6F26-1D59-7C6F89F83252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86759AF1-A028-3651-72C8-1DA6F83ED1F0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5F7AD14-8A86-CF16-2C68-B8785A99206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46F72EE-E2C6-4EBE-6397-AD52DEBCEA6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ADAB0354-E63A-C70F-888C-2EF7543015E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B6B04E84-F643-FA40-1458-4505E7A88B3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EC8E36DD-36DB-E66E-FD87-1D9EA87ED4D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F32D8F58-69CB-2C4A-DE79-39AB2A20CFFC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A5FA4485-E9D5-8B2B-D050-E4F79FA1D36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4643226-771D-BF87-C330-CD74D0B8769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68A05EC-312B-8185-4DE8-7F84379646E7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5A696FA-961F-0F8E-1E69-C95680BA2A3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2852C72-A514-3329-7865-16AD84ACBFAE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BCA766DC-2200-407A-22A5-318EA1F5E632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964D99E1-B4F3-700C-FD63-03E381F3E627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AAABAB5-F8EC-64AA-E688-B0A066298495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4ABB0C2-51A4-1D46-CFA3-81B81EE5C742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70B14A53-76F2-1A33-559A-0C7CB3256FEA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5E2BFDE0-A156-9ABC-1E72-C84434481E17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0CC0B8F-1301-2627-D164-88A09D2AB0D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DA4D0FCB-FC52-D29E-2E44-AD6A274AEB8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488C9DFD-C399-2901-8F79-47C7C8493E40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3C17F8ED-0DC6-D77B-25DE-3B73E98F79A4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360BDB41-F033-74EF-6694-731818247E30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1FAA79C-BA0F-D94F-C377-C424A77280D9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6FC2A80-A4CB-3CD5-57B7-F52EAF5C0AB2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8714296A-4762-5D00-279E-E3D36FCB0CD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5D7E3AC-19F9-FA45-40A0-0AEC3F71BDBA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5653F2E-0925-8216-9016-BCC12050F67F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CDBD2BB9-8DC9-BC01-36FE-4ED8F316EFA4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6522939C-F7B2-9966-4719-6EBDA7890989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EC6C82B-097A-CCD2-FD97-AC9CE776B855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CBE3BF75-2A3C-129B-90AE-E778BCCF2C4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09F8E33-92E6-BA7F-C4E5-C11EEFF961C5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1F6A48E0-2728-8016-2561-F59FC31407B2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3B4EFDFA-7FA8-4692-CC48-7E5F6C84189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05B58C8E-AB99-B381-A155-DAEDF64CF6C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ADC5464C-163F-B451-D6B3-33D48C24B357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F51C1BE1-0029-3207-A405-776183A3FD2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E0D2C7F-6F19-C661-1A84-33D14F02350A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B6671211-C7C0-2E93-5EBD-9EC5C2AA4CF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13EDD3C-C5AD-B2F2-107F-682E3B2218D6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FD44BBDA-75B6-F18C-7E35-CAC46B4E1792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E98CC133-9F78-98CE-7463-635B6D93D8A1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D0ED8952-DB38-4A25-1A2F-E52D1C5BA696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86CA9DA-D2E7-D4DC-9B8F-DD1865DE6E5B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EB168787-2272-A63B-9EE2-5962EF47CB3B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D5B6D80-17D5-DCF3-E376-9F1E8ED835B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909D2935-8A26-23BF-CB57-D349E687B668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8508695-D205-8020-F206-39C566CD646C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0D0E16C6-B184-F3C0-052D-E224863082BB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F41961C5-EFB8-F296-15BE-B1733D401BD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87E763F-48CF-CF8D-E39A-B0627516367C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28738780-0009-B300-09D7-F434C8CE7BA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558EA298-C40E-FDD3-A70E-1EA3B8954823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34C13CFD-B7DA-5E86-97F9-537CEC4A01BF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40D7EF4B-5F71-9C74-4031-DEEE831B16C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A9F044F7-D202-0ECD-E9C5-A4CB6610BCA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F9770EAB-CF51-2DCB-2789-39E94ADA009D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0EA688BB-73AB-79D8-99DB-602D9EA23E70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1AA51595-FC28-37F5-26E2-2E10B0CE4F1D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8C9666D-F63A-4DCE-977C-27FFC17571FE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8E6A960E-47CD-996C-9685-ED9C3DC71699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831D0C01-65ED-2895-DC55-0804D85821D9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7945AE8F-4867-F53D-365E-E5490512E9A8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FBABB496-8E96-49FA-68B3-60E8F2623FB1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12DC088-A1EA-3B33-DDCD-560160F2A2D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281A650E-6A0E-D546-81DD-6DDB80E7660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1BEDF5F-1B94-79C0-0896-02605701A3D8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8DA5248A-2750-24D8-BEC3-FFDB62F887E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B108D134-5FB5-BE1F-343C-B48B93CB9A55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FDCCCB7-E39B-2BE0-1DE0-961188179A01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3424CA0A-9717-BFE6-403F-17EEE29D80A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31F0FAC8-91FD-F2F7-7F43-76A05FCD785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BE2A921F-1C01-3F17-BAF5-CCB958573BC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C5DF708C-CBDF-0198-5360-62DBDD18014C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136BE459-FC2D-BDED-68C2-E8F25DA10662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17EE0D58-84B1-321C-083F-FD20BAEA3C6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07596B13-A2D7-A64D-2F2F-946CB6A3A2B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9C64DF3B-3999-A10D-1D3E-C864F0FFA3F3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D873CB94-8249-62F3-AB4F-D41E9CF8385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87F5310-7AD6-E130-AD1D-FE8EF5E645F5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F084DBA2-C2F1-29D0-C1FE-3DD4771E535A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6171213-1DA8-C24B-F5D1-2DA8BA5ECB60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B37E8AB-8076-4EA7-E29F-B95240419177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B577F3CE-EED4-DD94-6FDE-0839F0425654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8F6C217E-41BE-23C0-D743-EFE59BE167A8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8506EFE-B0BE-5B73-4291-0545B2020F46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D1CAF71-14ED-76B5-553C-E0CA698783EB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C2AB2FA-30DE-6A65-408E-2E4B1ED068A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7D680153-5C8B-1630-7758-E512744E74B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D078C589-CD40-B398-E399-FDA2D091E0F9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F22E30E2-C696-5E2F-5121-257C54A4FCD2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2C1A239E-7C4C-201E-0F8D-7D1B89EFB9E1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5D2FA5E0-160C-571C-8680-9D09553DD383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27B8E0A2-6BCC-3FA9-B670-53CE34FA914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CBBB0774-CFB7-B5E9-80DC-CEDB6947AF65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6B62B918-2E51-160F-06C6-6332E28B705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3565DA8-EDEF-2BDA-9BE1-1D8EF06760F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9BBB4D12-2A32-6D77-E408-F668DB2D051B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DDBD218D-0E7A-0EDD-9FB2-B0A28A10153D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9BAD1F2-88C0-CC8A-4776-06EFCC9B3D77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57049C97-3E39-6C9B-EEAE-7A45E4707A02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1081043A-80F0-182D-05AC-E612A130B262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6439F0F-6AD3-FEA7-2612-2DDB28C51455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0D33881-2678-3CD4-9233-946330672F7F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6B44469F-ECE7-F326-1671-616FDEFCEBF7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8D8006FA-AD81-3B3D-AEA3-B93C87E85C9F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237BC942-AE59-FE0B-9D92-23860C21B37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948EBB87-9C66-4853-72EE-61080AD2C7AB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447EF20-02E1-A18E-6F32-ECA382F7D52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58B79505-1D57-7016-B3B0-4D59726F9F35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76475A11-1455-9F0E-7821-92398439B2A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8AF0F5D-B0E6-A9A5-C1F1-3A6818C26C5E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6171C3EF-CD09-67A5-37AC-912A7068B43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912B74C4-9FA2-1C85-615F-D4DDFFF773CF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959DBC4B-D118-2A2C-4D6D-D57A726C6CF2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D241FA18-9DE5-A470-C812-98126287322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EB22A4F6-BBE3-9C38-2E7D-F6E78544FCF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A34E87F6-A124-5B9D-5069-1F4770EAE96B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FDE41E43-916B-9B45-C1F8-C0456656CCC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19A54D2-3D6F-1BC1-6F60-A3870E2036B7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8C7B2CAB-7B44-D15D-AA46-90E06FC25929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3E3E6B5F-73FB-5651-63CE-FF67A6BAF8E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4B84B62-86BC-2DE8-B8F0-449282E54BF6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EDBA98B-971A-A11B-F9B9-97658198D06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F6E5FB9-96AE-7DC5-536E-36F0EFE65F32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C698D5E3-BB2A-E86B-663D-C1C66F21BC73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DD8DF980-90FC-06CE-6CF8-08064DC772C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4C2D6B51-DF7C-00A5-EDDE-7E8A56C197DB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39991B6-A4A2-60AC-D8A1-A97F729D5F5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A6982374-C862-65D4-D04C-CA25A34AE6CD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7C857525-4BFF-40FE-A1E4-C2510C3F3B41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430CA7A1-E748-6232-B0A2-75934D60B8D7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5B4B9F53-CD8E-349B-F4E3-C7F5F5700E68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9E31DBC1-EDBD-13DC-E747-F840482F659C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2B14C76F-EB45-8916-1FE4-5F620602FFD7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00748A87-0C4F-5052-AEAD-0FC6EA9D665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E1A8A12-EC67-FD18-1DC7-338B7E120911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C64F110D-A5DE-05D1-FE45-519507EC2477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1DB54EE-1A99-D3DB-5CE5-A085958ADA9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FB59AB0-9C7F-EAFE-B62C-92F0147F020F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E32D2584-BB8E-0C11-2361-2457A8B6347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D2A9657A-F1EE-6D46-11EC-88A8C0414ABE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79EE096-609C-1B39-5ABD-8D4D47AE04B8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410A57F-8618-9AB7-8AA1-19DFFE8576E8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2643A565-F3AA-D156-65BF-A2423980682B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08101894-EFBB-DD79-730D-F7E124E549D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EE19C015-8619-24B5-FCB8-611ABE37C584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E49099CD-55DE-E122-2255-1F38ABD6792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F1DF7BA1-3BE7-AD25-FE67-74F47239857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BE3CAEB4-B459-1BFF-790E-60D9D7A02792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BD7F526-1570-BAEC-2BA9-6D22C24D98F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E678A39F-7155-7443-CA07-6EE8886F6FB3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89888556-49A6-DE69-7017-A9F11637B7E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747C3268-ADB9-5DFD-732A-D303E644D375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A749A5DD-AFB9-8C63-D7D6-B38A65DB438B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DA97811E-5FF7-B7AB-D84F-D66C66BB96DC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E8F2ABEC-75C6-0AFA-D6B9-95251ACE76F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3BA57BA4-AB67-85CC-968F-37AB58B1CB27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44DA592-6152-C717-1377-08F5E2AC68B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48DD6C3E-8910-3B23-E127-706FB42C0C18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2DFB548A-C9C3-579C-2915-D0B2478E498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40EA73D3-12F6-77AE-3B74-289837E8252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547D7E24-57CB-B8E4-D2E5-B39C739D4EBB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A8E38D3-D2E5-9989-EBF4-C219CB5AF81C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B3047524-4E00-16BE-A15E-B0F009A4CB4D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65D7152-5A27-4190-B92D-B555B3650EEE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895EF97-1026-8E8D-6008-6A0C0F6846F5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1D2049E0-D692-3223-85BD-EBFF23A85386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4108275-FFCC-1314-0869-A8F83DE5F37E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8D67797D-1A0E-0D99-560C-B8CFBFB48829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1ABF4BAE-C1CF-B54E-FBED-EF3077229FF6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1C809CF-17BA-6EEA-1802-729C19E9300C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2545B1F3-FC5F-2A5B-61A9-2BE8FDAD2142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7D9C1D3E-7A62-7A0D-F8A8-D2FC9815C452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1D3A72EE-87F7-BFFF-2BAB-0CFBD961C38C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829D21B-5CF3-E6A7-A213-503DD91541C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2AD212D-F46B-5213-2EF8-94C3B180BD2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BC8FC7EC-F6CB-73D2-E131-22A17AA19CF0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2DE86E99-902C-964E-DDB3-308D129EE46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E7266A8-A633-D266-4948-19ABA83CA38E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50206E6-1689-FFE3-DA2F-2245C4B0F2A5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BB4FFC87-6164-1909-9432-DA6B3FA1CC33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5463D0A8-A5FE-0969-2789-F05734E7D3E3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F14A61AD-DBF3-4D64-D7A5-F1CAE3A556D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D4FCB7F8-40C2-A602-29CE-3F83A63FC94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4E4E7B4E-A6A1-08F4-8CF2-B4707005DA0D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DF41B603-E603-0546-3AF1-4CA3D1426558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5AD4E55-A582-337F-6746-FF360E1D38C2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C8449BFB-9902-F7A1-B622-22711169B0E0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FE5F2F7-E570-925B-F800-DA5A8EFEE71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63C34744-F926-46A1-6E35-E84F55E444E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18B81A9-CBE1-5260-D5DD-D26A0000CB1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BA314E75-35D4-7D6A-63E3-2952800FF120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0AF94B7-03A1-6B5B-A1A8-41A329E10D6D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CADC04D-EADF-335B-C90E-E33BD292158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686A88DA-3D07-A928-F960-33E7D8A7DAE0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5AD7EA4-8588-93B5-3B69-527C6D9D164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BA5AFE1-715B-8C18-E367-C888F06A76B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07387B4F-E363-356C-1FEC-9ED4697B3E36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BE2B6295-C81B-2A08-13D8-A9D2C805C568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E721AE43-8A09-B614-BE56-AA5B29E656BF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27717A7-7F04-8572-B992-2C60DD26190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14252E22-9EDC-66EC-C2DB-3BCB134FFBD3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B1F27271-52AF-2FEC-4D06-F2EB970DE1E2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9B3E4B6-15A3-7294-4F22-9ADD3CAEEC82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3CD29E82-8D3E-8073-E9B2-DA458573E084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329F0243-1792-3BE0-042A-376225337621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C5EE5208-8195-DB24-4396-DA3DE3D5AEE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6723658F-2F99-0EB0-B6D7-C6AA1AB00C97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E1C65E58-E5B6-1AD7-67E8-9649F7A5EA87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8F43828-0724-0299-CE07-9513A8331040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B6BAB4F-9EC0-F604-822E-3458EE003243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3ACC5A1B-5100-5DB7-DB7D-211384569571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08138B7B-B805-2914-5522-205A0CB28B57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3DEE66D1-2A73-BD33-DE68-4254EA303C97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46C2C962-494F-D81C-0B4B-FAA764402CC9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720F6281-36CB-5144-C9E9-1356DA02DEB6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1DD35338-A026-A10E-443B-6A6C145DDDFA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8B199057-C447-D272-09B5-85AB77663CF5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8B0470A2-5D72-D2C1-7895-0AC92E26B3F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D4AC146E-4F6A-6088-DF94-A1132DF410A2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B38596F1-B062-A7A8-5EF5-35CAF72395CB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5105CDDB-E15C-608E-EDC8-F2FC0451A96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1875795-A0F4-4E16-D76F-2C61ED74099F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F3ED0CB2-A791-B1C3-66ED-90F2F3237D03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57420B7A-A8D8-7C58-59DA-8C8A16A8C02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F225C83-F4D1-B996-7017-491420F9F7EF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F89199CB-B200-34FA-87C2-0EC1618302D2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5B043F84-CCE3-0EF1-56B1-F18936CB9AAC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CB307226-0C28-DB38-BF97-52D2B17BF00C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E2804746-D499-C4A3-C2C5-F73EB3CAC93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ABF0FDDB-256A-5092-3E11-868C581F2C6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BC83F239-67E4-097B-758E-A3A60B580540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D6E5A267-E674-5351-35CC-088BB994273B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A12F4309-253F-1BBB-4A7C-65307F48910A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F694CD81-0AE7-6DB8-5D54-6C1E9EF3294B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70B22C7-6AEF-9056-30CB-99AC5B6DFC70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7F9BEE4D-CB81-10E6-BADE-72F5235A67F2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845AFF51-9118-C0FF-396F-79CBBD4807D6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2B35F67D-9817-657E-811B-D3AA24C88DAC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0703925-A9B4-8CA3-471D-7A102B9EAB75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4EEFD85A-3DB9-C69B-18F5-DA5D547C71E0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B67A9ED2-3647-1CEE-C7C2-26E7A3C30560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E01ED239-5408-159B-8747-A04C95785D0F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53347AD-732D-0DC5-5BAA-32F9DD3BD96C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7CA4DE4-1B7D-5FD7-7364-56BC1D9E8971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F54C61EF-071B-90E4-6DFD-3E9F8AB61A41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D1EF1DDE-5F80-875C-5426-1B30477427B3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9A436837-3AAB-3B83-D959-43196BD5EC2F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5A204CEF-444F-69E9-4806-D5F667D34733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DD26B9DE-5593-C37C-F499-4A7919EDC8DA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8927888-1579-D6DF-121A-9FBA9E35427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0611E3C3-9E34-F447-CF43-C8CB6BBF1C44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6CB9AC7A-DC89-2116-7B94-00B133FA92B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8DFA6F38-0668-FEBE-2926-12CBE289CB9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357FD03A-EBD2-913F-BA11-CB547876AFF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C2B012AE-F3EB-A6B2-EA2C-D07E5009B186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E460942-6B48-A137-DD02-C4C25EFCCACB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AF34EF04-F8DF-0DA1-206E-78E2197F281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35C77436-3D7C-080D-5FA3-1CCE5ABA4EF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593C1C0C-55BA-2FE2-79C7-687284330DAC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0D622E32-F71C-2519-0FCE-00A21E0BBB79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A94655F-A5C3-2837-A337-0B77C77EC5B9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4DB8D072-5E0E-0808-1497-6709AA32556E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6898A589-14A6-CBFC-5D8D-321D7A85C72E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A1572B3A-F2E7-36A7-BB40-AD91B6A4747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1A5E2526-7687-4FD4-28F7-5F2DD21EC73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4" name="Групувати 3">
            <a:extLst>
              <a:ext uri="{FF2B5EF4-FFF2-40B4-BE49-F238E27FC236}">
                <a16:creationId xmlns:a16="http://schemas.microsoft.com/office/drawing/2014/main" id="{9C2513D5-F204-72AD-DC00-ECB937C7CE1E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5" name="Групувати 4">
              <a:extLst>
                <a:ext uri="{FF2B5EF4-FFF2-40B4-BE49-F238E27FC236}">
                  <a16:creationId xmlns:a16="http://schemas.microsoft.com/office/drawing/2014/main" id="{4571EF27-40FD-E368-96D2-DD82BEEF68F5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E6B7F145-1693-4547-26CC-F9B9ADFE0CF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497D2CEA-7BAF-71A2-9A3D-866EFEF0B65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11CEF622-509A-9F3D-8FA5-5546AC223C7F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F6DE885-7B32-BC71-FA6C-AFA1FF39683E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2B5BDED5-A94E-2AB7-63BB-CA58A41A8499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EA55379-3CE1-2371-FFAF-696395B2FA62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58301F54-4557-0A05-B1A3-2A2F69609F21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9E99210F-51B3-5780-DB97-00791BAF9B13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E9AFA495-284C-CA6E-1DD7-2C826552AEA0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4684BBE1-A09B-1D10-F36D-0939D55239E9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FF28C529-08F3-B646-53EF-09C3ECAD38C9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93CD1F9B-8631-74B6-1EEC-C08126CF2929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015F9F9F-2673-A169-6C94-571B8F16CD8C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8026AF60-B118-6598-821D-C2048C396CF0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B1F2915-9C22-91A7-2A21-A49AEF86EE84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05B5E5F5-E469-39F2-5233-B9F49F7DA709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9ED1BECB-6D78-DF96-B837-5B9C74BA301D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23544575-56C4-D993-14C0-97DA68D6B57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F50F5320-3B9A-1E5A-92B9-B4923A9644E9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88C97FF-9F9B-DD9C-BE71-6C63572CEEC9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483BFB4F-2E8E-03AA-5303-A0AB25D21B96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7" name="Групувати 6">
              <a:extLst>
                <a:ext uri="{FF2B5EF4-FFF2-40B4-BE49-F238E27FC236}">
                  <a16:creationId xmlns:a16="http://schemas.microsoft.com/office/drawing/2014/main" id="{86B1EC89-2706-0DB8-384E-47151ADE1479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9" name="Полілінія: фігура 8">
                <a:extLst>
                  <a:ext uri="{FF2B5EF4-FFF2-40B4-BE49-F238E27FC236}">
                    <a16:creationId xmlns:a16="http://schemas.microsoft.com/office/drawing/2014/main" id="{88278A85-5759-C5A6-D359-E685231D356E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0" name="Полілінія: фігура 9">
                <a:extLst>
                  <a:ext uri="{FF2B5EF4-FFF2-40B4-BE49-F238E27FC236}">
                    <a16:creationId xmlns:a16="http://schemas.microsoft.com/office/drawing/2014/main" id="{AFD53AEA-C389-3918-0EF9-21AF7376AA2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ECFC4011-0057-D82F-7705-5C86D1B3A896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8193D36-3B00-A62B-B99C-2AB236FC3D3A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DB87979F-51F5-61BA-39D3-9E3CACC0F24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41C4B910-DB56-4809-50D3-879EC11A714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EB4A968-1DE8-261F-AF50-5949893FD466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79449AB5-818C-040C-8C05-936342CE30D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CE57F25-4683-840F-4212-132DC253D4F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C197D96B-EDC3-ACE0-9933-0A383814C1B7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365E718F-B9FB-8D8A-B468-83493D3A46BC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FD838CFC-DCCF-8F46-0352-628384B7C97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7F1259BE-3B45-0233-46AD-0F4B8F86664B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7EC9708-3027-0A09-6428-81AC7B84061F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41F30BB-632F-97DF-BB6F-8298F32530B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50AD95C-F2D5-4582-0B6A-573B14A354B7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D6B4FE10-FC40-5DA7-89C0-584BF11D633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4E5B2A5D-6E06-82E6-D382-3BA0CAADB5A0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24E31563-3BCB-6C3F-BF9B-250588412694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53CE8192-5CC4-9B38-C995-9E9A1D37953D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D728B01B-53D0-BA37-11E2-3B2AEE25E97E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DE56E63A-E8AC-49D7-5A74-C557443C32A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678ED898-2B2A-BB10-C151-F84FCB6B4981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E3F88BB4-0441-3CCE-0C6F-97EEB73BE75A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59B4FAB-E630-39B5-7188-32DDF0A85478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1DCA2510-373D-3574-A814-27C8E75C0E3D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CD0EA8D5-23B0-31D7-1C1E-5D953A4CEB0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F9F686C-5563-67FB-7932-2069003249B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E171750B-0D87-33AC-F91B-9A5F50A1FB32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2A1D305B-B81C-3447-096D-00DA89483B34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ali-aiit.org/resources/code-of-integrity.pdf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608525"/>
          </a:xfrm>
        </p:spPr>
        <p:txBody>
          <a:bodyPr/>
          <a:lstStyle/>
          <a:p>
            <a:r>
              <a:rPr lang="uk-UA" dirty="0"/>
              <a:t>Застосування соціальних </a:t>
            </a:r>
            <a:br>
              <a:rPr lang="uk-UA" dirty="0"/>
            </a:br>
            <a:r>
              <a:rPr lang="uk-UA" dirty="0"/>
              <a:t>навичок у роботі інспекторів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3"/>
            <a:ext cx="6164302" cy="1163155"/>
          </a:xfrm>
        </p:spPr>
        <p:txBody>
          <a:bodyPr/>
          <a:lstStyle/>
          <a:p>
            <a:pPr>
              <a:lnSpc>
                <a:spcPct val="95000"/>
              </a:lnSpc>
              <a:spcAft>
                <a:spcPts val="300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  <a:br>
              <a:rPr lang="uk-UA" sz="2400" dirty="0">
                <a:latin typeface="Arial" panose="020B0604020202020204" pitchFamily="34" charset="0"/>
              </a:rPr>
            </a:b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1032322" cy="2212479"/>
            <a:chOff x="10993524" y="3770313"/>
            <a:chExt cx="1032322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711733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17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dirty="0"/>
              <a:t>Мета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1053762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</a:rPr>
              <a:t>Ознайомити учасників із соціальними навичками та їхньою важливістю в роботі інспекторів</a:t>
            </a:r>
            <a:endParaRPr lang="it-IT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b="0" dirty="0">
              <a:solidFill>
                <a:schemeClr val="tx1"/>
              </a:solidFill>
            </a:endParaRPr>
          </a:p>
          <a:p>
            <a:endParaRPr lang="it-IT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Що таке соціальні навички і чому вони важливі?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Навички, за допомогою яких ми взаємодіємо з людьми</a:t>
            </a:r>
            <a:endParaRPr lang="en-US" sz="2000" b="0" dirty="0">
              <a:solidFill>
                <a:schemeClr val="tx1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Якості</a:t>
            </a:r>
            <a:endParaRPr lang="en-US" sz="2000" dirty="0"/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Риси особистості</a:t>
            </a:r>
            <a:endParaRPr lang="en-US" sz="2000" dirty="0"/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Комунікативні навички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Соціальні навички допомагають передавати технічні поради і знання, оскільки вони покращують взаємодію із зацікавленими сторонами</a:t>
            </a:r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dirty="0"/>
          </a:p>
          <a:p>
            <a:pPr lvl="2" indent="0">
              <a:buClr>
                <a:srgbClr val="FA3C4B"/>
              </a:buClr>
              <a:buSzPct val="80000"/>
              <a:buNone/>
            </a:pPr>
            <a:endParaRPr lang="en-US" sz="2000" b="0" dirty="0">
              <a:solidFill>
                <a:schemeClr val="tx1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b="0" dirty="0">
              <a:solidFill>
                <a:schemeClr val="tx1"/>
              </a:solidFill>
            </a:endParaRPr>
          </a:p>
          <a:p>
            <a:endParaRPr lang="it-IT" sz="2000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703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Навчання соціальних навичок має велике значення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05878"/>
            <a:ext cx="11210924" cy="3571047"/>
          </a:xfrm>
        </p:spPr>
        <p:txBody>
          <a:bodyPr>
            <a:normAutofit/>
          </a:bodyPr>
          <a:lstStyle/>
          <a:p>
            <a:pPr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Навчання має на меті розвиток конкретних особистих характеристик, зокрема вміння:</a:t>
            </a:r>
            <a:endParaRPr lang="en-GB" sz="2400" dirty="0">
              <a:solidFill>
                <a:schemeClr val="tx1"/>
              </a:solidFill>
            </a:endParaRPr>
          </a:p>
          <a:p>
            <a:pPr marL="342900" lvl="2" indent="-342900">
              <a:spcBef>
                <a:spcPts val="240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підтримувати стосунки з іншими та спілкуватися з ними</a:t>
            </a:r>
            <a:endParaRPr lang="en-GB" sz="2400" dirty="0"/>
          </a:p>
          <a:p>
            <a:pPr marL="342900" lvl="2" indent="-342900">
              <a:spcBef>
                <a:spcPts val="240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мотивувати та переконувати людей</a:t>
            </a:r>
            <a:endParaRPr lang="en-GB" sz="2400" dirty="0"/>
          </a:p>
          <a:p>
            <a:pPr marL="342900" lvl="2" indent="-342900">
              <a:spcBef>
                <a:spcPts val="240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завойовувати довіру інших і забезпечувати співпрацю з їхнього боку</a:t>
            </a:r>
            <a:endParaRPr lang="en-GB" sz="2400" dirty="0"/>
          </a:p>
          <a:p>
            <a:pPr marL="342900" lvl="2" indent="-342900">
              <a:spcBef>
                <a:spcPts val="240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уникати конфліктів, а коли необхідно – врегульовувати їх</a:t>
            </a:r>
            <a:endParaRPr lang="en-US" sz="2400" dirty="0"/>
          </a:p>
          <a:p>
            <a:endParaRPr lang="it-IT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857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159959"/>
            <a:ext cx="11210924" cy="720000"/>
          </a:xfrm>
        </p:spPr>
        <p:txBody>
          <a:bodyPr/>
          <a:lstStyle/>
          <a:p>
            <a:br>
              <a:rPr lang="fr-CH" dirty="0"/>
            </a:br>
            <a:r>
              <a:rPr lang="uk-UA" dirty="0"/>
              <a:t>У цьому модулі охоплено такі навички: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7" y="2411895"/>
            <a:ext cx="11210923" cy="2169629"/>
          </a:xfrm>
        </p:spPr>
        <p:txBody>
          <a:bodyPr numCol="2"/>
          <a:lstStyle/>
          <a:p>
            <a:pPr marL="250825" indent="-250825">
              <a:spcBef>
                <a:spcPts val="1200"/>
              </a:spcBef>
              <a:spcAft>
                <a:spcPts val="12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Спілкування</a:t>
            </a:r>
            <a:endParaRPr lang="en-GB" sz="2000" b="0" dirty="0">
              <a:solidFill>
                <a:schemeClr val="tx1"/>
              </a:solidFill>
            </a:endParaRPr>
          </a:p>
          <a:p>
            <a:pPr marL="250825" indent="-250825">
              <a:spcBef>
                <a:spcPts val="1200"/>
              </a:spcBef>
              <a:spcAft>
                <a:spcPts val="12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Вплив</a:t>
            </a:r>
            <a:endParaRPr lang="en-GB" sz="2000" b="0" dirty="0">
              <a:solidFill>
                <a:schemeClr val="tx1"/>
              </a:solidFill>
            </a:endParaRPr>
          </a:p>
          <a:p>
            <a:pPr marL="250825" indent="-250825">
              <a:spcBef>
                <a:spcPts val="1200"/>
              </a:spcBef>
              <a:spcAft>
                <a:spcPts val="12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Проведення співбесід</a:t>
            </a:r>
          </a:p>
          <a:p>
            <a:pPr marL="250825" lvl="2" indent="-250825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Написання звітів</a:t>
            </a:r>
            <a:endParaRPr lang="en-GB" sz="2000" dirty="0"/>
          </a:p>
          <a:p>
            <a:pPr marL="250825" lvl="2" indent="-250825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Урегулювання конфліктів</a:t>
            </a:r>
            <a:endParaRPr lang="en-GB" sz="2000" dirty="0"/>
          </a:p>
          <a:p>
            <a:pPr marL="250825" lvl="2" indent="-250825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Ухвалення рішень</a:t>
            </a:r>
            <a:endParaRPr lang="en-GB" sz="2000" dirty="0"/>
          </a:p>
          <a:p>
            <a:pPr marL="250825" lvl="2" indent="-250825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Етична поведінка</a:t>
            </a:r>
            <a:endParaRPr lang="en-GB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9167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Спілкування – відбувається багатьма способами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0906332" cy="3482975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Телефоном; особисто; електронною поштою, за допомогою кругової діаграми чи плаката; підморгуванням або тоном голосу, плесканням або схрещуванням рук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Спілкування включає:</a:t>
            </a:r>
            <a:endParaRPr lang="en-US" sz="2000" b="0" dirty="0">
              <a:solidFill>
                <a:schemeClr val="tx1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Wingdings" panose="05000000000000000000" pitchFamily="2" charset="2"/>
              <a:buChar char="§"/>
            </a:pPr>
            <a:r>
              <a:rPr lang="uk-UA" sz="2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відправника, </a:t>
            </a:r>
            <a:r>
              <a:rPr lang="uk-UA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Lucida Sans" panose="020B0602030504020204" pitchFamily="34" charset="0"/>
              </a:rPr>
              <a:t>який хоче</a:t>
            </a:r>
            <a:endParaRPr lang="en-US" sz="2000" dirty="0">
              <a:solidFill>
                <a:schemeClr val="tx2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 допомогою певного </a:t>
            </a:r>
            <a:r>
              <a:rPr lang="uk-UA" sz="2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каналу</a:t>
            </a:r>
            <a:endParaRPr lang="en-US" sz="2000" b="1" dirty="0">
              <a:solidFill>
                <a:schemeClr val="tx2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Wingdings" panose="05000000000000000000" pitchFamily="2" charset="2"/>
              <a:buChar char="§"/>
            </a:pPr>
            <a:r>
              <a:rPr lang="uk-UA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Lucida Sans" panose="020B0602030504020204" pitchFamily="34" charset="0"/>
              </a:rPr>
              <a:t>передати </a:t>
            </a:r>
            <a:r>
              <a:rPr lang="uk-UA" sz="2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повідомлення,</a:t>
            </a:r>
            <a:endParaRPr lang="en-US" sz="2000" dirty="0">
              <a:solidFill>
                <a:schemeClr val="tx2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Wingdings" panose="05000000000000000000" pitchFamily="2" charset="2"/>
              <a:buChar char="§"/>
            </a:pPr>
            <a:r>
              <a:rPr lang="uk-UA" sz="2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яке має одержати </a:t>
            </a:r>
            <a:r>
              <a:rPr lang="uk-UA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Lucida Sans" panose="020B0602030504020204" pitchFamily="34" charset="0"/>
              </a:rPr>
              <a:t>інша особа,</a:t>
            </a:r>
            <a:endParaRPr lang="en-US" sz="2000" dirty="0">
              <a:solidFill>
                <a:schemeClr val="tx2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Wingdings" panose="05000000000000000000" pitchFamily="2" charset="2"/>
              <a:buChar char="§"/>
            </a:pPr>
            <a:r>
              <a:rPr lang="uk-UA" sz="2000" b="1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закодоване </a:t>
            </a:r>
            <a:r>
              <a:rPr lang="uk-UA" sz="2000" dirty="0">
                <a:solidFill>
                  <a:schemeClr val="tx2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так, щоб його розуміли і відправник, і одержувач</a:t>
            </a:r>
            <a:endParaRPr lang="en-US" sz="2000" b="1" dirty="0">
              <a:solidFill>
                <a:schemeClr val="tx2"/>
              </a:solidFill>
            </a:endParaRPr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b="0" dirty="0">
              <a:solidFill>
                <a:schemeClr val="tx1"/>
              </a:solidFill>
            </a:endParaRPr>
          </a:p>
          <a:p>
            <a:endParaRPr lang="it-IT" sz="2000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946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Спілкування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160104"/>
            <a:ext cx="11210924" cy="3716821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uk-UA" sz="2400" dirty="0">
                <a:solidFill>
                  <a:schemeClr val="tx1"/>
                </a:solidFill>
              </a:rPr>
              <a:t>Коди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Лінгвістичні коди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uk-UA" sz="2000" b="0" dirty="0">
                <a:solidFill>
                  <a:schemeClr val="tx1"/>
                </a:solidFill>
              </a:rPr>
              <a:t>усні або письмові, відправник і одержувач повинні розуміти використовувану мову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Поведінкові коди</a:t>
            </a:r>
            <a:r>
              <a:rPr lang="en-US" sz="2000" dirty="0">
                <a:solidFill>
                  <a:schemeClr val="tx1"/>
                </a:solidFill>
              </a:rPr>
              <a:t>: </a:t>
            </a:r>
            <a:r>
              <a:rPr lang="uk-UA" sz="2000" b="0" dirty="0">
                <a:solidFill>
                  <a:schemeClr val="tx1"/>
                </a:solidFill>
              </a:rPr>
              <a:t>невербальне спілкування, наприклад аплодування, вигукування, мовчання, накладання вказівного пальця на губи, простягання руки з відкритою догори долонею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Графічні коди: </a:t>
            </a:r>
            <a:r>
              <a:rPr lang="uk-UA" sz="2000" b="0" dirty="0">
                <a:solidFill>
                  <a:schemeClr val="tx1"/>
                </a:solidFill>
              </a:rPr>
              <a:t>відправник і одержувач повинні мати однакове розуміння значення кодів</a:t>
            </a:r>
            <a:endParaRPr lang="en-GB" sz="2000" b="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it-IT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091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/>
              <a:t>Спілкування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067340"/>
            <a:ext cx="11210924" cy="3809586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</a:rPr>
              <a:t>Ідеальне повідомлення повинно бути</a:t>
            </a:r>
            <a:r>
              <a:rPr lang="it-IT" sz="2000" b="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spcBef>
                <a:spcPts val="12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чітким, простим і доречним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узгодженим – тобто не суперечити іншим повідомленням або їхнім частинам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переконливим: воно має переконати одержувача в достовірності його змісту та будь-якого висунутого в ньому аргументу чи зробленої в ньому пропозиції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прозорим: його зміст і наміри, що стоять за ним, мають бути зрозумілими або «видимими»</a:t>
            </a:r>
            <a:endParaRPr lang="en-GB" sz="2000" b="0" dirty="0">
              <a:solidFill>
                <a:schemeClr val="tx1"/>
              </a:solidFill>
            </a:endParaRPr>
          </a:p>
          <a:p>
            <a:pPr>
              <a:buClr>
                <a:srgbClr val="FA3C4B"/>
              </a:buClr>
              <a:buSzPct val="80000"/>
            </a:pPr>
            <a:r>
              <a:rPr lang="uk-UA" sz="2000" b="0" dirty="0">
                <a:solidFill>
                  <a:schemeClr val="tx1"/>
                </a:solidFill>
              </a:rPr>
              <a:t>Спілкуючись, ураховуйте контекст (як повідомлення передається і приймається) і можливі відхилення</a:t>
            </a:r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12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444516"/>
          </a:xfrm>
        </p:spPr>
        <p:txBody>
          <a:bodyPr/>
          <a:lstStyle/>
          <a:p>
            <a:r>
              <a:rPr lang="uk-UA" dirty="0"/>
              <a:t>Вербальне спілкування</a:t>
            </a:r>
            <a:br>
              <a:rPr lang="it-IT" dirty="0"/>
            </a:br>
            <a:br>
              <a:rPr lang="it-IT" dirty="0"/>
            </a:br>
            <a:r>
              <a:rPr lang="uk-UA" sz="2000" dirty="0">
                <a:solidFill>
                  <a:schemeClr val="tx1"/>
                </a:solidFill>
              </a:rPr>
              <a:t>Для того, щоб передати зміст повідомлення, вам необхідно вміти</a:t>
            </a:r>
            <a:r>
              <a:rPr lang="it-IT" sz="2000" dirty="0">
                <a:solidFill>
                  <a:schemeClr val="tx1"/>
                </a:solidFill>
              </a:rPr>
              <a:t>: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0E67D05-6360-EE80-BDC0-CD6F834431D0}"/>
              </a:ext>
            </a:extLst>
          </p:cNvPr>
          <p:cNvSpPr txBox="1">
            <a:spLocks/>
          </p:cNvSpPr>
          <p:nvPr/>
        </p:nvSpPr>
        <p:spPr>
          <a:xfrm>
            <a:off x="490537" y="2866402"/>
            <a:ext cx="11210923" cy="3559597"/>
          </a:xfrm>
          <a:prstGeom prst="rect">
            <a:avLst/>
          </a:prstGeom>
        </p:spPr>
        <p:txBody>
          <a:bodyPr vert="horz" lIns="0" tIns="0" rIns="0" bIns="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uk-UA" sz="2000" dirty="0"/>
              <a:t>вибирати правильну мову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досліджувати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пояснювати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підсилювати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переказувати</a:t>
            </a:r>
          </a:p>
          <a:p>
            <a:pPr lvl="2"/>
            <a:r>
              <a:rPr lang="uk-UA" sz="2000" dirty="0"/>
              <a:t>висловлювати почуття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підсумовувати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підтверджувати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перефразовувати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заохочувати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195112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52596"/>
          </a:xfrm>
        </p:spPr>
        <p:txBody>
          <a:bodyPr/>
          <a:lstStyle/>
          <a:p>
            <a:r>
              <a:rPr lang="uk-UA" dirty="0"/>
              <a:t>Невербальне спілкування</a:t>
            </a:r>
            <a:endParaRPr lang="en-GB" b="0" dirty="0">
              <a:solidFill>
                <a:srgbClr val="1E2DBE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BF5AA2C-B06B-674A-8DB8-1F30B1C19F37}"/>
              </a:ext>
            </a:extLst>
          </p:cNvPr>
          <p:cNvSpPr/>
          <p:nvPr/>
        </p:nvSpPr>
        <p:spPr>
          <a:xfrm>
            <a:off x="410817" y="1960171"/>
            <a:ext cx="106414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На нього припадає від 75 до 90% спілкування</a:t>
            </a:r>
            <a:br>
              <a:rPr lang="en-GB" sz="2000" b="1" dirty="0"/>
            </a:br>
            <a:r>
              <a:rPr lang="uk-UA" sz="2000" b="1" dirty="0"/>
              <a:t>Приділення уваги невербальним сигналам покращує спілкування</a:t>
            </a:r>
            <a:br>
              <a:rPr lang="en-GB" sz="2000" dirty="0">
                <a:solidFill>
                  <a:srgbClr val="1E2DBE"/>
                </a:solidFill>
              </a:rPr>
            </a:br>
            <a:endParaRPr lang="it-IT" sz="20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673FDA7-85A4-77CC-9EB2-438EA4CAFD85}"/>
              </a:ext>
            </a:extLst>
          </p:cNvPr>
          <p:cNvSpPr txBox="1">
            <a:spLocks/>
          </p:cNvSpPr>
          <p:nvPr/>
        </p:nvSpPr>
        <p:spPr>
          <a:xfrm>
            <a:off x="490537" y="3160214"/>
            <a:ext cx="11210923" cy="2879078"/>
          </a:xfrm>
          <a:prstGeom prst="rect">
            <a:avLst/>
          </a:prstGeom>
        </p:spPr>
        <p:txBody>
          <a:bodyPr vert="horz" lIns="0" tIns="0" rIns="0" bIns="0" numCol="2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uk-UA" sz="2000" dirty="0"/>
              <a:t>Вираз обличчя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Рухи тіла і поза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Жести</a:t>
            </a:r>
            <a:endParaRPr lang="en-US" sz="2000" dirty="0"/>
          </a:p>
          <a:p>
            <a:pPr lvl="2"/>
            <a:endParaRPr lang="en-US" sz="2000" dirty="0"/>
          </a:p>
          <a:p>
            <a:pPr lvl="2"/>
            <a:r>
              <a:rPr lang="uk-UA" sz="2000" dirty="0"/>
              <a:t>Зоровий контакт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 err="1">
                <a:solidFill>
                  <a:schemeClr val="tx1"/>
                </a:solidFill>
              </a:rPr>
              <a:t>Парамова</a:t>
            </a:r>
            <a:r>
              <a:rPr lang="uk-UA" sz="2000" b="0" dirty="0">
                <a:solidFill>
                  <a:schemeClr val="tx1"/>
                </a:solidFill>
              </a:rPr>
              <a:t> – спосіб, у який щось говориться</a:t>
            </a:r>
            <a:endParaRPr lang="en-US" sz="2000" b="0" dirty="0">
              <a:solidFill>
                <a:schemeClr val="tx1"/>
              </a:solidFill>
            </a:endParaRPr>
          </a:p>
          <a:p>
            <a:pPr marL="594900" lvl="2" indent="-3429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темп</a:t>
            </a:r>
            <a:endParaRPr lang="en-US" sz="2000" dirty="0"/>
          </a:p>
          <a:p>
            <a:pPr marL="594900" lvl="2" indent="-3429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гучність</a:t>
            </a:r>
            <a:endParaRPr lang="en-US" sz="2000" dirty="0"/>
          </a:p>
          <a:p>
            <a:pPr marL="594900" lvl="2" indent="-3429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тон</a:t>
            </a:r>
            <a:endParaRPr lang="en-US" sz="2000" dirty="0"/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Особистий простір</a:t>
            </a:r>
            <a:endParaRPr lang="en-US" sz="2000" b="0" dirty="0">
              <a:solidFill>
                <a:schemeClr val="tx1"/>
              </a:solidFill>
            </a:endParaRPr>
          </a:p>
          <a:p>
            <a:pPr lvl="2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8669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Невербальне спілкування слугує для</a:t>
            </a:r>
            <a:r>
              <a:rPr lang="it-IT" dirty="0"/>
              <a:t>:</a:t>
            </a:r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Підсилення того, що говориться словами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Передачі інформації про наш емоційний стан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Надання зворотного зв’язку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Регулювання комунікаційного потоку: наприклад, ми сигналізуємо іншим, що їм слід припинити говорити, або надаємо їм слово, коли вони хочуть щось сказати</a:t>
            </a: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39260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Спілкування – слухання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Слухання – один із найважливіших компонентів спілкування, уміння одержувати та тлумачити повідомлення</a:t>
            </a:r>
            <a:endParaRPr lang="it-IT" sz="2000" b="0" dirty="0">
              <a:solidFill>
                <a:schemeClr val="tx1"/>
              </a:solidFill>
            </a:endParaRPr>
          </a:p>
          <a:p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Різниця між поняттями «чути» та «слухати»</a:t>
            </a:r>
            <a:endParaRPr lang="it-IT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Чути – це пасивна дія, яка передбачає знання звуків</a:t>
            </a: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Слухання є активною дією, яка вимагає зосередження, приділення уваги повідомленню і способу,</a:t>
            </a:r>
            <a:r>
              <a:rPr lang="uk-UA" sz="2000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в який воно передане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а також концентрації на повідомленні</a:t>
            </a:r>
            <a:endParaRPr lang="en-US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5259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Вплив – для забезпечення додержання законодавства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Переконувати роботодавців змінити поведінку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Переконувати працівників діяти в інший спосіб</a:t>
            </a:r>
            <a:endParaRPr lang="it-IT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Визначити цілі</a:t>
            </a:r>
            <a:endParaRPr lang="it-IT" sz="2000" dirty="0"/>
          </a:p>
          <a:p>
            <a:pPr marL="581025" lvl="2" indent="-3302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На кого я хочу вплинути</a:t>
            </a:r>
            <a:r>
              <a:rPr lang="it-IT" sz="2000" dirty="0"/>
              <a:t>?</a:t>
            </a:r>
          </a:p>
          <a:p>
            <a:pPr marL="581025" lvl="2" indent="-3302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Яких дій я хочу від цієї особи?</a:t>
            </a:r>
          </a:p>
          <a:p>
            <a:pPr marL="581025" lvl="2" indent="-33020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Як, коли і де ця особа має це зробити?</a:t>
            </a: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7960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Проведення співбесід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uk-UA" sz="2000" b="0" dirty="0">
                <a:solidFill>
                  <a:schemeClr val="tx1"/>
                </a:solidFill>
              </a:rPr>
              <a:t>Співбесіди проводяться для збирання інформації під час розслідування нещасних випадків або розгляду скарг, а також у процесі інспекційних відвідувань</a:t>
            </a:r>
          </a:p>
          <a:p>
            <a:pPr>
              <a:spcBef>
                <a:spcPts val="600"/>
              </a:spcBef>
            </a:pPr>
            <a:r>
              <a:rPr lang="uk-UA" sz="2000" b="0" dirty="0">
                <a:solidFill>
                  <a:schemeClr val="tx1"/>
                </a:solidFill>
              </a:rPr>
              <a:t>Для того, щоб ефективно проводити співбесіди, потрібні відмінні навички спілкування</a:t>
            </a:r>
            <a:r>
              <a:rPr lang="it-IT" sz="2000" b="0" dirty="0">
                <a:solidFill>
                  <a:schemeClr val="tx1"/>
                </a:solidFill>
              </a:rPr>
              <a:t>: </a:t>
            </a:r>
            <a:endParaRPr lang="uk-UA" sz="2000" b="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uk-UA" sz="2000" b="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uk-UA" sz="2000" b="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endParaRPr lang="it-IT" sz="2000" b="0" dirty="0">
              <a:solidFill>
                <a:schemeClr val="tx1"/>
              </a:solidFill>
            </a:endParaRPr>
          </a:p>
          <a:p>
            <a:pPr>
              <a:spcBef>
                <a:spcPts val="600"/>
              </a:spcBef>
            </a:pPr>
            <a:r>
              <a:rPr lang="uk-UA" b="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Дайте опитуваним відчути</a:t>
            </a:r>
            <a:r>
              <a:rPr lang="uk-UA" sz="18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що вони перебувають у безпечному середовищі, де вони можуть говорити відкрито і без страху</a:t>
            </a: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14</a:t>
            </a:fld>
            <a:endParaRPr lang="en-GB"/>
          </a:p>
        </p:txBody>
      </p:sp>
      <p:sp>
        <p:nvSpPr>
          <p:cNvPr id="4" name="Rettangolo 1">
            <a:extLst>
              <a:ext uri="{FF2B5EF4-FFF2-40B4-BE49-F238E27FC236}">
                <a16:creationId xmlns:a16="http://schemas.microsoft.com/office/drawing/2014/main" id="{9E38E909-5D7D-C367-2E3B-C45A60705E0A}"/>
              </a:ext>
            </a:extLst>
          </p:cNvPr>
          <p:cNvSpPr/>
          <p:nvPr/>
        </p:nvSpPr>
        <p:spPr>
          <a:xfrm>
            <a:off x="2134925" y="4014746"/>
            <a:ext cx="7922149" cy="5433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dirty="0"/>
              <a:t>вербальне і невербальне спілкування, активне слухання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18546961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Проведення співбесід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040836"/>
            <a:ext cx="11210924" cy="4147930"/>
          </a:xfrm>
        </p:spPr>
        <p:txBody>
          <a:bodyPr>
            <a:normAutofit lnSpcReduction="10000"/>
          </a:bodyPr>
          <a:lstStyle/>
          <a:p>
            <a:r>
              <a:rPr lang="uk-UA" sz="2000" b="0" dirty="0">
                <a:solidFill>
                  <a:schemeClr val="tx1"/>
                </a:solidFill>
              </a:rPr>
              <a:t>Готуючись до співбесіди, необхідно встановити чіткі цілі</a:t>
            </a:r>
            <a:endParaRPr lang="it-IT" sz="2000" b="0" dirty="0">
              <a:solidFill>
                <a:schemeClr val="tx1"/>
              </a:solidFill>
            </a:endParaRPr>
          </a:p>
          <a:p>
            <a:r>
              <a:rPr lang="uk-UA" sz="2000" b="0" dirty="0">
                <a:solidFill>
                  <a:schemeClr val="tx1"/>
                </a:solidFill>
              </a:rPr>
              <a:t>Подумайте:</a:t>
            </a:r>
            <a:endParaRPr lang="it-IT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Що вам потрібно знати? (Що ви вже знаєте?)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Хто може мати цю інформацію? (Це одна особа чи декілька? Чи є інші джерела, з яких її можна дістати?)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8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Як ви отримаєте потрібну інформацію від опитуваного/опитуваних? (Неформальна співбесіда? Групова співбесіда?)</a:t>
            </a:r>
            <a:endParaRPr lang="en-GB" sz="2000" b="0" dirty="0">
              <a:solidFill>
                <a:schemeClr val="tx1"/>
              </a:solidFill>
            </a:endParaRPr>
          </a:p>
          <a:p>
            <a:pPr>
              <a:buClr>
                <a:srgbClr val="FA3C4B"/>
              </a:buClr>
              <a:buSzPct val="80000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Підготуйте запитання, які дозволять отримати потрібну інформацію</a:t>
            </a:r>
            <a:endParaRPr lang="en-GB" sz="2000" b="0" dirty="0">
              <a:solidFill>
                <a:schemeClr val="tx1"/>
              </a:solidFill>
            </a:endParaRPr>
          </a:p>
          <a:p>
            <a:pPr>
              <a:buClr>
                <a:srgbClr val="FA3C4B"/>
              </a:buClr>
              <a:buSzPct val="80000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553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Співбесіда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252870"/>
            <a:ext cx="11210924" cy="3790121"/>
          </a:xfrm>
        </p:spPr>
        <p:txBody>
          <a:bodyPr>
            <a:normAutofit/>
          </a:bodyPr>
          <a:lstStyle/>
          <a:p>
            <a:r>
              <a:rPr lang="uk-UA" sz="2000" dirty="0">
                <a:solidFill>
                  <a:schemeClr val="tx1"/>
                </a:solidFill>
              </a:rPr>
              <a:t>Структура</a:t>
            </a:r>
            <a:endParaRPr lang="it-IT" sz="20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Визначення</a:t>
            </a:r>
            <a:r>
              <a:rPr lang="en-GB" sz="2000" dirty="0">
                <a:solidFill>
                  <a:schemeClr val="tx1"/>
                </a:solidFill>
              </a:rPr>
              <a:t>: </a:t>
            </a:r>
            <a:r>
              <a:rPr lang="uk-UA" sz="2000" b="0" dirty="0">
                <a:solidFill>
                  <a:schemeClr val="tx1"/>
                </a:solidFill>
              </a:rPr>
              <a:t>скажіть, хто ви і яку мету має співбесіда, щоб задати тон подальшій розмові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Взаєморозуміння</a:t>
            </a:r>
            <a:r>
              <a:rPr lang="en-GB" sz="2000" dirty="0">
                <a:solidFill>
                  <a:schemeClr val="tx1"/>
                </a:solidFill>
              </a:rPr>
              <a:t>:</a:t>
            </a:r>
            <a:r>
              <a:rPr lang="en-GB" sz="2000" b="0" dirty="0">
                <a:solidFill>
                  <a:schemeClr val="tx1"/>
                </a:solidFill>
              </a:rPr>
              <a:t> </a:t>
            </a:r>
            <a:r>
              <a:rPr lang="uk-UA" sz="2000" b="0" dirty="0">
                <a:solidFill>
                  <a:schemeClr val="tx1"/>
                </a:solidFill>
              </a:rPr>
              <a:t>створіть атмосферу взаємної поваги, впевненості й довіри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Запитання</a:t>
            </a:r>
            <a:r>
              <a:rPr lang="en-GB" sz="2000" dirty="0">
                <a:solidFill>
                  <a:schemeClr val="tx1"/>
                </a:solidFill>
              </a:rPr>
              <a:t>: </a:t>
            </a:r>
            <a:r>
              <a:rPr lang="uk-UA" sz="2000" b="0" dirty="0" err="1">
                <a:solidFill>
                  <a:schemeClr val="tx1"/>
                </a:solidFill>
              </a:rPr>
              <a:t>поставте</a:t>
            </a:r>
            <a:r>
              <a:rPr lang="uk-UA" sz="2000" b="0" dirty="0">
                <a:solidFill>
                  <a:schemeClr val="tx1"/>
                </a:solidFill>
              </a:rPr>
              <a:t> запитання, отримайте відповідь, оцініть і запишіть її</a:t>
            </a:r>
          </a:p>
          <a:p>
            <a:pPr marL="594900" lvl="2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Запитання мають бути простими, зрозумілими, побудованими в позитивному ключі, ставитися по одному, вимагати тільки однієї відповіді тощо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Завершення</a:t>
            </a:r>
            <a:r>
              <a:rPr lang="en-GB" sz="2000" dirty="0">
                <a:solidFill>
                  <a:schemeClr val="tx1"/>
                </a:solidFill>
              </a:rPr>
              <a:t>: </a:t>
            </a:r>
            <a:r>
              <a:rPr lang="uk-UA" sz="2000" b="0" dirty="0">
                <a:solidFill>
                  <a:schemeClr val="tx1"/>
                </a:solidFill>
              </a:rPr>
              <a:t>підсумуйте отриману інформацію, щоб переконатися, що ви все зрозуміли</a:t>
            </a: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110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Типи запитань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1210924" cy="3747770"/>
          </a:xfrm>
        </p:spPr>
        <p:txBody>
          <a:bodyPr>
            <a:no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Відкриті запитання </a:t>
            </a:r>
            <a:r>
              <a:rPr lang="uk-UA" sz="2000" b="0" dirty="0">
                <a:solidFill>
                  <a:schemeClr val="tx1"/>
                </a:solidFill>
              </a:rPr>
              <a:t>дозволяють надавати довші відповіді: «скажіть мені…», «опишіть мені…», «поясніть мені…»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Закриті запитання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uk-UA" sz="2000" b="0" dirty="0">
                <a:solidFill>
                  <a:schemeClr val="tx1"/>
                </a:solidFill>
              </a:rPr>
              <a:t>передбачають тільки відповідь «так» або «ні» чи відсутність відповіді: «ви були на роботі?»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Навідні запитання</a:t>
            </a:r>
            <a:r>
              <a:rPr lang="en-GB" sz="2000" dirty="0">
                <a:solidFill>
                  <a:schemeClr val="tx1"/>
                </a:solidFill>
              </a:rPr>
              <a:t> </a:t>
            </a:r>
            <a:r>
              <a:rPr lang="uk-UA" sz="2000" b="0" dirty="0">
                <a:solidFill>
                  <a:schemeClr val="tx1"/>
                </a:solidFill>
              </a:rPr>
              <a:t>не слід ставити, тому що вони можуть закласти в розум співрозмовника певні ідеї з метою отримання бажаної відповіді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solidFill>
                  <a:schemeClr val="tx1"/>
                </a:solidFill>
              </a:rPr>
              <a:t>Воронкоподібне опитування </a:t>
            </a:r>
            <a:r>
              <a:rPr lang="uk-UA" sz="2000" b="0" dirty="0">
                <a:solidFill>
                  <a:schemeClr val="tx1"/>
                </a:solidFill>
              </a:rPr>
              <a:t>починається із загальних запитань, а потім поступово переходить до суті теми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820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Стратегії проведення співбесід</a:t>
            </a:r>
            <a:br>
              <a:rPr lang="it-IT" dirty="0"/>
            </a:br>
            <a:br>
              <a:rPr lang="it-IT" dirty="0"/>
            </a:br>
            <a:endParaRPr lang="en-GB" b="0" dirty="0">
              <a:solidFill>
                <a:srgbClr val="1E2DB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2102403"/>
            <a:ext cx="5366923" cy="4086362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b="1" dirty="0"/>
              <a:t>Загальні поради</a:t>
            </a:r>
            <a:endParaRPr lang="en-US" sz="2000" b="1" dirty="0"/>
          </a:p>
          <a:p>
            <a:pPr lvl="2"/>
            <a:r>
              <a:rPr lang="uk-UA" sz="2000" dirty="0"/>
              <a:t>«</a:t>
            </a:r>
            <a:r>
              <a:rPr lang="uk-UA" sz="2000" dirty="0" err="1"/>
              <a:t>Сумістіть</a:t>
            </a:r>
            <a:r>
              <a:rPr lang="uk-UA" sz="2000" dirty="0"/>
              <a:t>» опитувача з опитуваною особою</a:t>
            </a:r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Попросіть довірену чи знайому особу представити опитувача</a:t>
            </a:r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Завжди слід зберігати конфіденційність</a:t>
            </a:r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Ставтеся до опитуваного з повагою</a:t>
            </a:r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Необхідно приділити особливу увагу тривалості, мові та формату співбесіди</a:t>
            </a:r>
            <a:endParaRPr lang="en-GB" sz="2000" dirty="0"/>
          </a:p>
          <a:p>
            <a:pPr lvl="2"/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Іноді для обговорення конкретної теми чи предмета ефективними є фокус-групи</a:t>
            </a:r>
            <a:endParaRPr lang="en-GB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4294967295"/>
          </p:nvPr>
        </p:nvSpPr>
        <p:spPr>
          <a:xfrm>
            <a:off x="7067481" y="2173357"/>
            <a:ext cx="4673945" cy="3631095"/>
          </a:xfrm>
        </p:spPr>
        <p:txBody>
          <a:bodyPr/>
          <a:lstStyle/>
          <a:p>
            <a:pPr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Інші міркування</a:t>
            </a:r>
            <a:endParaRPr lang="en-US" sz="2000" dirty="0">
              <a:solidFill>
                <a:schemeClr val="tx1"/>
              </a:solidFill>
            </a:endParaRPr>
          </a:p>
          <a:p>
            <a:pPr lvl="2">
              <a:buClr>
                <a:srgbClr val="FA3C4B"/>
              </a:buClr>
            </a:pPr>
            <a:r>
              <a:rPr lang="uk-UA" sz="2000" b="0" dirty="0">
                <a:solidFill>
                  <a:schemeClr val="tx1"/>
                </a:solidFill>
              </a:rPr>
              <a:t>Час</a:t>
            </a:r>
            <a:endParaRPr lang="en-US" sz="2000" b="0" dirty="0">
              <a:solidFill>
                <a:schemeClr val="tx1"/>
              </a:solidFill>
            </a:endParaRPr>
          </a:p>
          <a:p>
            <a:pPr lvl="2">
              <a:buClr>
                <a:srgbClr val="FA3C4B"/>
              </a:buClr>
            </a:pPr>
            <a:r>
              <a:rPr lang="uk-UA" sz="2000" b="0" dirty="0">
                <a:solidFill>
                  <a:schemeClr val="tx1"/>
                </a:solidFill>
              </a:rPr>
              <a:t>Місце</a:t>
            </a:r>
            <a:endParaRPr lang="en-GB" sz="2000" dirty="0">
              <a:solidFill>
                <a:srgbClr val="230050"/>
              </a:solidFill>
            </a:endParaRPr>
          </a:p>
          <a:p>
            <a:pPr lvl="2">
              <a:buClr>
                <a:srgbClr val="FA3C4B"/>
              </a:buClr>
            </a:pPr>
            <a:r>
              <a:rPr lang="uk-UA" sz="2000" dirty="0">
                <a:solidFill>
                  <a:srgbClr val="230050"/>
                </a:solidFill>
              </a:rPr>
              <a:t>Близькість</a:t>
            </a:r>
            <a:endParaRPr lang="en-GB" sz="2000" dirty="0">
              <a:solidFill>
                <a:srgbClr val="230050"/>
              </a:solidFill>
            </a:endParaRPr>
          </a:p>
          <a:p>
            <a:pPr lvl="2">
              <a:buClr>
                <a:srgbClr val="FA3C4B"/>
              </a:buClr>
            </a:pPr>
            <a:r>
              <a:rPr lang="uk-UA" sz="2000" dirty="0">
                <a:solidFill>
                  <a:srgbClr val="230050"/>
                </a:solidFill>
              </a:rPr>
              <a:t>Гнучкість</a:t>
            </a:r>
            <a:endParaRPr lang="en-GB" sz="2000" dirty="0">
              <a:solidFill>
                <a:srgbClr val="230050"/>
              </a:solidFill>
            </a:endParaRPr>
          </a:p>
          <a:p>
            <a:pPr lvl="2">
              <a:buClr>
                <a:srgbClr val="FA3C4B"/>
              </a:buClr>
            </a:pPr>
            <a:r>
              <a:rPr lang="uk-UA" sz="2000" dirty="0">
                <a:solidFill>
                  <a:srgbClr val="230050"/>
                </a:solidFill>
              </a:rPr>
              <a:t>Урахування емоційного та психологічного </a:t>
            </a:r>
            <a:r>
              <a:rPr lang="uk-UA" sz="2000" dirty="0"/>
              <a:t>стану</a:t>
            </a:r>
            <a:br>
              <a:rPr lang="en-US" sz="2000" b="0" dirty="0"/>
            </a:br>
            <a:endParaRPr lang="en-US" sz="2000" b="0" dirty="0"/>
          </a:p>
          <a:p>
            <a:pPr lvl="2"/>
            <a:endParaRPr lang="en-US" sz="2000" dirty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7930146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Стратегії проведення співбесід з особливими категоріями працівників, наприклад із дітьми та мігрантами</a:t>
            </a:r>
            <a:br>
              <a:rPr lang="it-IT" dirty="0"/>
            </a:br>
            <a:br>
              <a:rPr lang="it-IT" dirty="0"/>
            </a:br>
            <a:endParaRPr lang="en-GB" b="0" dirty="0">
              <a:solidFill>
                <a:srgbClr val="1E2DB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2393950"/>
            <a:ext cx="5009114" cy="3482975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b="1" dirty="0"/>
              <a:t>Діти</a:t>
            </a:r>
            <a:endParaRPr lang="en-US" sz="2000" b="1" dirty="0"/>
          </a:p>
          <a:p>
            <a:pPr lvl="2"/>
            <a:r>
              <a:rPr lang="uk-UA" sz="2000" dirty="0"/>
              <a:t>Налагодьте контакт</a:t>
            </a:r>
            <a:endParaRPr lang="en-GB" sz="2000" dirty="0"/>
          </a:p>
          <a:p>
            <a:pPr lvl="2"/>
            <a:r>
              <a:rPr lang="uk-UA" sz="2000" dirty="0" err="1"/>
              <a:t>Ставте</a:t>
            </a:r>
            <a:r>
              <a:rPr lang="uk-UA" sz="2000" dirty="0"/>
              <a:t> запитання по-різному</a:t>
            </a:r>
            <a:endParaRPr lang="en-GB" sz="2000" dirty="0"/>
          </a:p>
          <a:p>
            <a:pPr lvl="2"/>
            <a:r>
              <a:rPr lang="uk-UA" sz="2000" dirty="0"/>
              <a:t>Забезпечте безпеку дитини</a:t>
            </a:r>
            <a:endParaRPr lang="en-GB" sz="2000" dirty="0"/>
          </a:p>
          <a:p>
            <a:pPr lvl="2"/>
            <a:r>
              <a:rPr lang="uk-UA" sz="2000" dirty="0"/>
              <a:t>Ураховуйте емоційний стан дитини до, під час і після співбесіди</a:t>
            </a:r>
            <a:endParaRPr lang="en-GB" sz="2000" dirty="0"/>
          </a:p>
          <a:p>
            <a:pPr lvl="2"/>
            <a:r>
              <a:rPr lang="uk-UA" sz="2000" dirty="0"/>
              <a:t>Усвідомлюйте наслідки опитування</a:t>
            </a:r>
            <a:endParaRPr lang="en-GB" sz="2000" dirty="0"/>
          </a:p>
          <a:p>
            <a:pPr lvl="2"/>
            <a:r>
              <a:rPr lang="uk-UA" sz="2000" dirty="0"/>
              <a:t>Поважайте право дитини говорити або не говорити</a:t>
            </a:r>
            <a:endParaRPr lang="en-GB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US" sz="2000" dirty="0"/>
          </a:p>
          <a:p>
            <a:pPr lvl="2"/>
            <a:endParaRPr lang="en-GB" sz="2000" dirty="0"/>
          </a:p>
          <a:p>
            <a:pPr lvl="2"/>
            <a:endParaRPr lang="en-GB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4294967295"/>
          </p:nvPr>
        </p:nvSpPr>
        <p:spPr>
          <a:xfrm>
            <a:off x="6272351" y="2398643"/>
            <a:ext cx="4779962" cy="3897382"/>
          </a:xfrm>
        </p:spPr>
        <p:txBody>
          <a:bodyPr/>
          <a:lstStyle/>
          <a:p>
            <a:pPr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Мігранти</a:t>
            </a:r>
            <a:endParaRPr lang="en-US" sz="2000" dirty="0">
              <a:solidFill>
                <a:schemeClr val="tx1"/>
              </a:solidFill>
            </a:endParaRPr>
          </a:p>
          <a:p>
            <a:pPr lvl="2"/>
            <a:r>
              <a:rPr lang="uk-UA" sz="2000" dirty="0"/>
              <a:t>Ураховуйте культурні фактори</a:t>
            </a:r>
            <a:endParaRPr lang="en-GB" sz="2000" dirty="0"/>
          </a:p>
          <a:p>
            <a:pPr lvl="2"/>
            <a:r>
              <a:rPr lang="uk-UA" sz="2000" dirty="0"/>
              <a:t>Забезпечте можливість спілкування, а за потреби – послуги перекладача</a:t>
            </a:r>
            <a:endParaRPr lang="en-GB" sz="2000" dirty="0"/>
          </a:p>
          <a:p>
            <a:pPr lvl="2"/>
            <a:r>
              <a:rPr lang="uk-UA" sz="2000" b="0" dirty="0">
                <a:solidFill>
                  <a:schemeClr val="tx1"/>
                </a:solidFill>
              </a:rPr>
              <a:t>Чітко роз’ясніть мету співбесіди, не охоплюючи національне законодавство щодо міграції</a:t>
            </a:r>
          </a:p>
          <a:p>
            <a:pPr lvl="2"/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US" sz="2000" dirty="0"/>
          </a:p>
          <a:p>
            <a:pPr lvl="2"/>
            <a:endParaRPr lang="en-US" sz="2000" dirty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0153079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Написання звітів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1025601" cy="3482975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Створення добре написаних звітів – це частина обов’язків, покладених на інспекторів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Чи використовуються в інспекції шаблони звітів із метою включення всієї доречної інформації та забезпечення узгодженості?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Звіти, складені без помилок, зміцнюють довіру до роботи інспекторів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Якщо звіт містить помилки, у читачів виникне сумнів щодо обґрунтованості дій інспектора під час проведення відповідного заходу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7026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Написання звітів – деякі рекомендовані кроки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199860"/>
            <a:ext cx="11210924" cy="3922643"/>
          </a:xfrm>
        </p:spPr>
        <p:txBody>
          <a:bodyPr>
            <a:noAutofit/>
          </a:bodyPr>
          <a:lstStyle/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Перерахуйте пункти, які будуть включені до звіту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Розставивши пункти в певному порядку, складіть план документа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Зберіть</a:t>
            </a: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усю інформацію, необхідну для того, щоб підтвердити різні аспекти або проілюструвати їх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Детальніше зупиніться на кожному пункті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Напишіть стисле резюме, яке буде включено до звіту як вступ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Якщо необхідно вжити якихось заходів – забезпечте, щоб вони були зазначені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Вичитайте документ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771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1852028"/>
            <a:ext cx="11320462" cy="4714852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Точність</a:t>
            </a:r>
            <a:endParaRPr lang="en-US" sz="2000" dirty="0">
              <a:solidFill>
                <a:schemeClr val="tx1"/>
              </a:solidFill>
            </a:endParaRPr>
          </a:p>
          <a:p>
            <a:pPr marL="317500" lvl="2" indent="-317500">
              <a:spcBef>
                <a:spcPts val="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Слід бути об’єктивними; наводити тільки факти, що підтримані перехресними посиланнями на твердження, які можна підтвердити; надавати деталі; уникати неоднозначності шляхом застосування чітких формулювань</a:t>
            </a:r>
            <a:endParaRPr lang="en-GB" sz="2000" dirty="0"/>
          </a:p>
          <a:p>
            <a:pPr>
              <a:spcBef>
                <a:spcPts val="0"/>
              </a:spcBef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Чіткість</a:t>
            </a:r>
            <a:endParaRPr lang="en-US" sz="2000" dirty="0">
              <a:solidFill>
                <a:schemeClr val="tx1"/>
              </a:solidFill>
            </a:endParaRPr>
          </a:p>
          <a:p>
            <a:pPr marL="330200" lvl="2" indent="-330200">
              <a:spcBef>
                <a:spcPts val="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Слід використовувати просту, </a:t>
            </a:r>
            <a:r>
              <a:rPr lang="uk-UA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ґендерно</a:t>
            </a: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нейтральну мову; уникати жаргону; писати короткі речення; використовувати активний стан і уникати пасивного; приділяти увагу граматиці та орфографії; забезпечити належну структуру документа; посилатися на законодавство</a:t>
            </a:r>
          </a:p>
          <a:p>
            <a:pPr>
              <a:spcBef>
                <a:spcPts val="0"/>
              </a:spcBef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Стислість</a:t>
            </a:r>
            <a:endParaRPr lang="en-US" sz="2000" dirty="0">
              <a:solidFill>
                <a:schemeClr val="tx1"/>
              </a:solidFill>
            </a:endParaRPr>
          </a:p>
          <a:p>
            <a:pPr marL="330200" lvl="2" indent="-330200">
              <a:spcBef>
                <a:spcPts val="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Слід навести всі важливі деталі; відкинути неважливу інформацію; використати якомога менше слів</a:t>
            </a:r>
            <a:endParaRPr lang="en-US" sz="2000" dirty="0"/>
          </a:p>
          <a:p>
            <a:pPr>
              <a:spcBef>
                <a:spcPts val="0"/>
              </a:spcBef>
              <a:buClr>
                <a:srgbClr val="FA3C4B"/>
              </a:buClr>
              <a:buSzPct val="80000"/>
            </a:pPr>
            <a:r>
              <a:rPr lang="uk-UA" sz="2000" dirty="0">
                <a:solidFill>
                  <a:schemeClr val="tx1"/>
                </a:solidFill>
              </a:rPr>
              <a:t>Узгодженість</a:t>
            </a:r>
            <a:endParaRPr lang="en-US" sz="2000" dirty="0">
              <a:solidFill>
                <a:schemeClr val="tx1"/>
              </a:solidFill>
            </a:endParaRPr>
          </a:p>
          <a:p>
            <a:pPr marL="330200" lvl="2" indent="-330200">
              <a:spcBef>
                <a:spcPts val="0"/>
              </a:spcBef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Забезпечте послідовність, піддайте зібрані дані тріангуляції</a:t>
            </a:r>
            <a:endParaRPr lang="en-US" sz="2000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22</a:t>
            </a:fld>
            <a:endParaRPr lang="en-GB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9298A5B-D262-561F-D635-A301C2E4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/>
              <a:t>Написання звітів</a:t>
            </a:r>
            <a:r>
              <a:rPr lang="it-IT" dirty="0"/>
              <a:t> – </a:t>
            </a:r>
            <a:r>
              <a:rPr lang="uk-UA" dirty="0"/>
              <a:t>що необхідно забезпечити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6530671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Урегулювання конфліктів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Конфлікти є природним явищем, це просто вираження незгоди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Їх спричиняє різне сприйняття конкретної ситуації</a:t>
            </a:r>
            <a:endParaRPr lang="en-GB" sz="2000" b="0" dirty="0">
              <a:solidFill>
                <a:schemeClr val="tx1"/>
              </a:solidFill>
            </a:endParaRPr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Інспектор може виявити порушення, яке слід усунути, але в роботодавця можуть бути інші пріоритети</a:t>
            </a:r>
            <a:endParaRPr lang="en-GB" sz="2000" dirty="0"/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Цю ситуацію необхідно врегулювати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Важливо те, </a:t>
            </a:r>
            <a:r>
              <a:rPr lang="uk-UA" sz="2000" dirty="0">
                <a:solidFill>
                  <a:schemeClr val="tx1"/>
                </a:solidFill>
              </a:rPr>
              <a:t>як </a:t>
            </a:r>
            <a:r>
              <a:rPr lang="uk-UA" sz="2000" b="0" dirty="0">
                <a:solidFill>
                  <a:schemeClr val="tx1"/>
                </a:solidFill>
              </a:rPr>
              <a:t>вона врегульовується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2686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Урегулювання конфліктів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107096"/>
            <a:ext cx="11210924" cy="4081669"/>
          </a:xfrm>
        </p:spPr>
        <p:txBody>
          <a:bodyPr>
            <a:noAutofit/>
          </a:bodyPr>
          <a:lstStyle/>
          <a:p>
            <a:pPr lvl="0">
              <a:buClr>
                <a:srgbClr val="FA3C4B"/>
              </a:buClr>
              <a:buSzPct val="80000"/>
            </a:pPr>
            <a:r>
              <a:rPr lang="uk-UA" sz="2000" dirty="0">
                <a:solidFill>
                  <a:srgbClr val="230050"/>
                </a:solidFill>
              </a:rPr>
              <a:t>Визначте сторони, допомога яких необхідна для усунення конфлікту</a:t>
            </a:r>
            <a:r>
              <a:rPr lang="en-GB" sz="2000" dirty="0">
                <a:solidFill>
                  <a:srgbClr val="230050"/>
                </a:solidFill>
              </a:rPr>
              <a:t> </a:t>
            </a:r>
          </a:p>
          <a:p>
            <a:pPr>
              <a:buClr>
                <a:srgbClr val="FA3C4B"/>
              </a:buClr>
              <a:buSzPct val="80000"/>
            </a:pPr>
            <a:r>
              <a:rPr lang="uk-UA" sz="2000" b="0" dirty="0" err="1">
                <a:solidFill>
                  <a:schemeClr val="tx1"/>
                </a:solidFill>
              </a:rPr>
              <a:t>Поставте</a:t>
            </a:r>
            <a:r>
              <a:rPr lang="uk-UA" sz="2000" b="0" dirty="0">
                <a:solidFill>
                  <a:schemeClr val="tx1"/>
                </a:solidFill>
              </a:rPr>
              <a:t> собі такі запитання</a:t>
            </a:r>
            <a:r>
              <a:rPr lang="it-IT" sz="2000" b="0" dirty="0">
                <a:solidFill>
                  <a:schemeClr val="tx1"/>
                </a:solidFill>
              </a:rPr>
              <a:t>:</a:t>
            </a: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Яка роль цієї особи на підприємстві?</a:t>
            </a:r>
            <a:endParaRPr lang="ru-UA" sz="2000" b="0" dirty="0">
              <a:solidFill>
                <a:schemeClr val="tx1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Яку владу вона має?</a:t>
            </a:r>
            <a:endParaRPr lang="ru-UA" sz="2000" b="0" dirty="0">
              <a:solidFill>
                <a:schemeClr val="tx1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Які в неї інтереси?</a:t>
            </a:r>
            <a:endParaRPr lang="ru-UA" sz="2000" b="0" dirty="0">
              <a:solidFill>
                <a:schemeClr val="tx1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Якого тиску вона зазнає?</a:t>
            </a:r>
            <a:endParaRPr lang="ru-UA" sz="2000" b="0" dirty="0">
              <a:solidFill>
                <a:schemeClr val="tx1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Якими ресурсами вона володіє?</a:t>
            </a:r>
            <a:endParaRPr lang="ru-UA" sz="2000" b="0" dirty="0">
              <a:solidFill>
                <a:schemeClr val="tx1"/>
              </a:solidFill>
            </a:endParaRPr>
          </a:p>
          <a:p>
            <a:pPr marL="342900" lvl="0" indent="-342900" algn="just">
              <a:spcBef>
                <a:spcPts val="0"/>
              </a:spcBef>
              <a:spcAft>
                <a:spcPts val="1200"/>
              </a:spcAft>
              <a:buClr>
                <a:srgbClr val="C00000"/>
              </a:buClr>
              <a:buFont typeface="Arial" panose="020B0604020202020204" pitchFamily="34" charset="0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Що лежить в основі того, що вона мені каже?</a:t>
            </a:r>
            <a:endParaRPr lang="ru-UA" sz="2000" b="0" dirty="0">
              <a:solidFill>
                <a:schemeClr val="tx1"/>
              </a:solidFill>
            </a:endParaRPr>
          </a:p>
          <a:p>
            <a:pPr marL="457200" indent="-457200">
              <a:buClr>
                <a:srgbClr val="FA3C4B"/>
              </a:buClr>
              <a:buSzPct val="80000"/>
              <a:buFont typeface="Wingdings" panose="05000000000000000000" pitchFamily="2" charset="2"/>
              <a:buChar char="Ø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0931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Урегулювання конфліктів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rgbClr val="230050"/>
                </a:solidFill>
              </a:rPr>
              <a:t>Як упоратися з гнівом (управління гнівом)</a:t>
            </a:r>
            <a:r>
              <a:rPr lang="en-GB" sz="2000" b="0" dirty="0">
                <a:solidFill>
                  <a:srgbClr val="230050"/>
                </a:solidFill>
              </a:rPr>
              <a:t>:</a:t>
            </a:r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Усвідомте, коли ви починаєте гніватися, і виробіть прийоми для подолання гніву</a:t>
            </a:r>
            <a:endParaRPr lang="en-GB" sz="2000" dirty="0"/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/>
              <a:t>Визначте, коли інші особи починають гніватися, і виробіть прийоми для подолання їхнього гніву</a:t>
            </a:r>
            <a:endParaRPr lang="en-GB" sz="2000" dirty="0"/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solidFill>
                  <a:srgbClr val="230050"/>
                </a:solidFill>
              </a:rPr>
              <a:t>Готуйтеся до складних розмов</a:t>
            </a:r>
            <a:endParaRPr lang="en-GB" sz="2000" b="0" dirty="0">
              <a:solidFill>
                <a:srgbClr val="230050"/>
              </a:solidFill>
            </a:endParaRPr>
          </a:p>
          <a:p>
            <a:pPr marL="342900" lvl="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rgbClr val="230050"/>
                </a:solidFill>
              </a:rPr>
              <a:t>Поведінка у випадку ворожості:</a:t>
            </a:r>
            <a:endParaRPr lang="en-GB" sz="2000" b="0" dirty="0">
              <a:solidFill>
                <a:srgbClr val="230050"/>
              </a:solidFill>
            </a:endParaRPr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solidFill>
                  <a:srgbClr val="230050"/>
                </a:solidFill>
              </a:rPr>
              <a:t>Забезпечте особисту безпеку</a:t>
            </a:r>
            <a:endParaRPr lang="en-GB" sz="2000" dirty="0">
              <a:solidFill>
                <a:srgbClr val="230050"/>
              </a:solidFill>
            </a:endParaRPr>
          </a:p>
          <a:p>
            <a:pPr marL="541338" lvl="2" indent="-290513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>
                <a:solidFill>
                  <a:srgbClr val="230050"/>
                </a:solidFill>
              </a:rPr>
              <a:t>Дотримуйтесь політики вашої інспекції</a:t>
            </a:r>
            <a:endParaRPr lang="en-GB" sz="2000" dirty="0">
              <a:solidFill>
                <a:srgbClr val="230050"/>
              </a:solidFill>
            </a:endParaRPr>
          </a:p>
          <a:p>
            <a:pPr marL="457200" indent="-457200">
              <a:buClr>
                <a:srgbClr val="FA3C4B"/>
              </a:buClr>
              <a:buSzPct val="80000"/>
              <a:buFont typeface="Wingdings" panose="05000000000000000000" pitchFamily="2" charset="2"/>
              <a:buChar char="Ø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99194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Ухвалення рішень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199862"/>
            <a:ext cx="11038853" cy="3677064"/>
          </a:xfrm>
        </p:spPr>
        <p:txBody>
          <a:bodyPr>
            <a:normAutofit/>
          </a:bodyPr>
          <a:lstStyle/>
          <a:p>
            <a:pPr>
              <a:buClr>
                <a:srgbClr val="FA3C4B"/>
              </a:buClr>
              <a:buSzPct val="80000"/>
            </a:pPr>
            <a:r>
              <a:rPr lang="uk-UA" sz="2000" b="0" dirty="0">
                <a:solidFill>
                  <a:schemeClr val="tx1"/>
                </a:solidFill>
              </a:rPr>
              <a:t>Інспектори ухвалюють рішення щодо способу дій, потрібного для забезпечення відповідності законодавству. Вони мають свободу дій, але повинні керуватися політикою інспекції та забезпечувати, щоб їхні дії були:</a:t>
            </a:r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відповідними законодавству</a:t>
            </a:r>
            <a:endParaRPr lang="en-GB" sz="2000" dirty="0"/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о</a:t>
            </a:r>
            <a:r>
              <a:rPr lang="uk-UA" sz="2000" b="0" dirty="0">
                <a:solidFill>
                  <a:schemeClr val="tx1"/>
                </a:solidFill>
              </a:rPr>
              <a:t>б’єктивними</a:t>
            </a:r>
            <a:endParaRPr lang="en-GB" sz="2000" b="0" dirty="0">
              <a:solidFill>
                <a:schemeClr val="tx1"/>
              </a:solidFill>
            </a:endParaRPr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неупередженими</a:t>
            </a:r>
            <a:endParaRPr lang="en-GB" sz="2000" dirty="0"/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сумірними</a:t>
            </a:r>
            <a:endParaRPr lang="en-GB" sz="2000" b="0" dirty="0">
              <a:solidFill>
                <a:schemeClr val="tx1"/>
              </a:solidFill>
            </a:endParaRPr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dirty="0"/>
              <a:t>справедливими</a:t>
            </a:r>
            <a:endParaRPr lang="en-GB" sz="2000" dirty="0"/>
          </a:p>
          <a:p>
            <a:pPr marL="330200" lvl="2" indent="-330200">
              <a:spcAft>
                <a:spcPts val="600"/>
              </a:spcAft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незалежними</a:t>
            </a:r>
            <a:endParaRPr lang="en-GB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5090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189313"/>
            <a:ext cx="11210924" cy="720000"/>
          </a:xfrm>
        </p:spPr>
        <p:txBody>
          <a:bodyPr/>
          <a:lstStyle/>
          <a:p>
            <a:r>
              <a:rPr lang="uk-UA" dirty="0"/>
              <a:t>Ухвалення рішень – важливі міркування</a:t>
            </a:r>
            <a:br>
              <a:rPr lang="uk-UA" dirty="0"/>
            </a:br>
            <a:br>
              <a:rPr lang="uk-UA" dirty="0"/>
            </a:br>
            <a:r>
              <a:rPr lang="uk-UA" sz="2400" b="0" dirty="0">
                <a:solidFill>
                  <a:schemeClr val="tx1"/>
                </a:solidFill>
              </a:rPr>
              <a:t>Необхідно:</a:t>
            </a:r>
            <a:br>
              <a:rPr lang="it-IT" dirty="0"/>
            </a:br>
            <a:endParaRPr lang="en-GB" b="0" dirty="0">
              <a:solidFill>
                <a:srgbClr val="1E2DB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966" y="2393950"/>
            <a:ext cx="5344205" cy="4037330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довести, що у вас є повноваження ухвалювати рішення</a:t>
            </a:r>
            <a:endParaRPr lang="en-GB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дотримуватися всіх відповідних процедур або керівних принципів</a:t>
            </a:r>
            <a:endParaRPr lang="en-GB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зібрати якомога більше інформації</a:t>
            </a:r>
            <a:endParaRPr lang="en-GB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мати достатні підтвердні докази</a:t>
            </a:r>
            <a:endParaRPr lang="en-GB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думати тільки про доречні фактори</a:t>
            </a:r>
            <a:endParaRPr lang="en-GB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перерахувати можливі варіанти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зважити можливі результати кожного варіанту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endParaRPr lang="en-GB" sz="2000" dirty="0"/>
          </a:p>
          <a:p>
            <a:pPr lvl="2">
              <a:spcAft>
                <a:spcPts val="600"/>
              </a:spcAft>
            </a:pPr>
            <a:endParaRPr lang="en-GB" sz="20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6227C0-AD57-4F9B-BAE3-EEFB0D0EE427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1E2DB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1E2DB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4294967295"/>
          </p:nvPr>
        </p:nvSpPr>
        <p:spPr>
          <a:xfrm>
            <a:off x="6145853" y="2378626"/>
            <a:ext cx="5473148" cy="3900253"/>
          </a:xfrm>
        </p:spPr>
        <p:txBody>
          <a:bodyPr/>
          <a:lstStyle/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подумати про те, кого зачепить рішення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з’ясувати, як рішення вплине на інших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установити, як аналогічні ситуації врегульовувалися в минулому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spcBef>
                <a:spcPts val="600"/>
              </a:spcBef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переконатися в тому, що ваша позиція відповідає законодавству і правозастосовній політиці інспекції</a:t>
            </a:r>
            <a:endParaRPr lang="en-US" sz="2000" b="0" dirty="0">
              <a:solidFill>
                <a:schemeClr val="tx1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1"/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6258769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Етична поведінка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10601532" cy="3482975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Поведінка інспекторів повинна бути етичною, чесною та професійною – і сприйматися як така</a:t>
            </a: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У 2008 році Міжнародна асоціація інспекції праці (</a:t>
            </a:r>
            <a:r>
              <a:rPr lang="uk-UA" sz="2000" b="0" dirty="0" err="1">
                <a:solidFill>
                  <a:schemeClr val="tx1"/>
                </a:solidFill>
              </a:rPr>
              <a:t>МАІП</a:t>
            </a:r>
            <a:r>
              <a:rPr lang="uk-UA" sz="2000" b="0" dirty="0">
                <a:solidFill>
                  <a:schemeClr val="tx1"/>
                </a:solidFill>
              </a:rPr>
              <a:t>) ухвалила Глобальний кодекс чесності інспекції праці (</a:t>
            </a:r>
            <a:r>
              <a:rPr lang="en-GB" sz="2000" b="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Code of Integrity for Labour Inspection</a:t>
            </a:r>
            <a:r>
              <a:rPr lang="uk-UA" sz="2000" b="0" dirty="0">
                <a:solidFill>
                  <a:schemeClr val="tx1"/>
                </a:solidFill>
              </a:rPr>
              <a:t>), мета якого – заохотити професіоналізм інспекції праці в усьому світі та сприяти йому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37224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uk-UA" dirty="0"/>
              <a:t>Етична поведінка – важливі міркування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32384"/>
            <a:ext cx="10336488" cy="3737112"/>
          </a:xfrm>
        </p:spPr>
        <p:txBody>
          <a:bodyPr>
            <a:noAutofit/>
          </a:bodyPr>
          <a:lstStyle/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Незалежність, неупередженість і сумлінність</a:t>
            </a:r>
            <a:endParaRPr lang="en-GB" sz="2000" b="0" dirty="0">
              <a:solidFill>
                <a:schemeClr val="tx1"/>
              </a:solidFill>
            </a:endParaRPr>
          </a:p>
          <a:p>
            <a:pPr marL="541338" lvl="2" indent="-184150">
              <a:buClr>
                <a:srgbClr val="FA3C4B"/>
              </a:buClr>
              <a:buSzPct val="100000"/>
              <a:buFont typeface="Wingdings" pitchFamily="2" charset="2"/>
              <a:buChar char="§"/>
            </a:pPr>
            <a:r>
              <a:rPr lang="uk-UA" sz="2000" dirty="0" err="1"/>
              <a:t>Життєво</a:t>
            </a:r>
            <a:r>
              <a:rPr lang="uk-UA" sz="2000" dirty="0"/>
              <a:t> важлива для завоювання довіри роботодавців і працівників</a:t>
            </a:r>
            <a:endParaRPr lang="en-GB" sz="2000" dirty="0"/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Конфлікти інтересів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Конфіденційність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Ввічливість і повага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r>
              <a:rPr lang="uk-UA" sz="2000" b="0" dirty="0">
                <a:solidFill>
                  <a:schemeClr val="tx1"/>
                </a:solidFill>
              </a:rPr>
              <a:t>Установлення довіри</a:t>
            </a: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en-GB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FA3C4B"/>
              </a:buClr>
              <a:buSzPct val="80000"/>
              <a:buFont typeface="Font di sistema regolare"/>
              <a:buChar char="►"/>
            </a:pPr>
            <a:endParaRPr lang="it-IT" sz="20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90753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30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BAF3052F-6559-A24A-B1D8-9C0558823077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8f68b5b3-e33a-4795-8620-9e287973ee67"/>
    <ds:schemaRef ds:uri="18f9ac08-cad0-4069-9cc9-ad6597f5f3a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CF7B18A-A6F5-4F9D-922D-980DC31C7E2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3338</TotalTime>
  <Words>1587</Words>
  <Application>Microsoft Office PowerPoint</Application>
  <PresentationFormat>Widescreen</PresentationFormat>
  <Paragraphs>286</Paragraphs>
  <Slides>30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Calibri</vt:lpstr>
      <vt:lpstr>Font di sistema regolare</vt:lpstr>
      <vt:lpstr>Lucida Sans</vt:lpstr>
      <vt:lpstr>Wingdings</vt:lpstr>
      <vt:lpstr>Wingdings 3</vt:lpstr>
      <vt:lpstr>ILO 2020</vt:lpstr>
      <vt:lpstr>Застосування соціальних  навичок у роботі інспекторів праці</vt:lpstr>
      <vt:lpstr>Мета</vt:lpstr>
      <vt:lpstr>Що таке соціальні навички і чому вони важливі?</vt:lpstr>
      <vt:lpstr>Навчання соціальних навичок має велике значення</vt:lpstr>
      <vt:lpstr> У цьому модулі охоплено такі навички:</vt:lpstr>
      <vt:lpstr>Спілкування – відбувається багатьма способами</vt:lpstr>
      <vt:lpstr>Спілкування</vt:lpstr>
      <vt:lpstr>Спілкування</vt:lpstr>
      <vt:lpstr>Вербальне спілкування  Для того, щоб передати зміст повідомлення, вам необхідно вміти:</vt:lpstr>
      <vt:lpstr>Невербальне спілкування</vt:lpstr>
      <vt:lpstr>Невербальне спілкування слугує для:</vt:lpstr>
      <vt:lpstr>Спілкування – слухання</vt:lpstr>
      <vt:lpstr>Вплив – для забезпечення додержання законодавства</vt:lpstr>
      <vt:lpstr>Проведення співбесід</vt:lpstr>
      <vt:lpstr>Проведення співбесід</vt:lpstr>
      <vt:lpstr>Співбесіда</vt:lpstr>
      <vt:lpstr>Типи запитань</vt:lpstr>
      <vt:lpstr>Стратегії проведення співбесід  </vt:lpstr>
      <vt:lpstr>Стратегії проведення співбесід з особливими категоріями працівників, наприклад із дітьми та мігрантами  </vt:lpstr>
      <vt:lpstr>Написання звітів</vt:lpstr>
      <vt:lpstr>Написання звітів – деякі рекомендовані кроки</vt:lpstr>
      <vt:lpstr>Написання звітів – що необхідно забезпечити</vt:lpstr>
      <vt:lpstr>Урегулювання конфліктів</vt:lpstr>
      <vt:lpstr>Урегулювання конфліктів</vt:lpstr>
      <vt:lpstr>Урегулювання конфліктів</vt:lpstr>
      <vt:lpstr>Ухвалення рішень</vt:lpstr>
      <vt:lpstr>Ухвалення рішень – важливі міркування  Необхідно: </vt:lpstr>
      <vt:lpstr>Етична поведінка</vt:lpstr>
      <vt:lpstr>Етична поведінка – важливі міркування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Sofia Lytvyn</cp:lastModifiedBy>
  <cp:revision>128</cp:revision>
  <dcterms:created xsi:type="dcterms:W3CDTF">2021-05-26T09:43:39Z</dcterms:created>
  <dcterms:modified xsi:type="dcterms:W3CDTF">2023-01-14T22:46:39Z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