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60"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 id="294" r:id="rId21"/>
    <p:sldId id="295" r:id="rId22"/>
    <p:sldId id="296" r:id="rId23"/>
  </p:sldIdLst>
  <p:sldSz cx="9906000" cy="6858000" type="A4"/>
  <p:notesSz cx="6858000" cy="9144000"/>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7200" autoAdjust="0"/>
  </p:normalViewPr>
  <p:slideViewPr>
    <p:cSldViewPr snapToGrid="0">
      <p:cViewPr varScale="1">
        <p:scale>
          <a:sx n="73" d="100"/>
          <a:sy n="73" d="100"/>
        </p:scale>
        <p:origin x="-2472" y="-108"/>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E35F1DD-C26F-46F6-A364-D8408230FB2A}" type="datetimeFigureOut">
              <a:rPr lang="da-DK"/>
              <a:pPr>
                <a:defRPr/>
              </a:pPr>
              <a:t>16-02-2018</a:t>
            </a:fld>
            <a:endParaRPr lang="da-DK"/>
          </a:p>
        </p:txBody>
      </p:sp>
      <p:sp>
        <p:nvSpPr>
          <p:cNvPr id="4" name="Pladsholder til slidebillede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pPr lv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72C0F48-2888-4FA4-A06A-9A8530DA18D8}" type="slidenum">
              <a:rPr lang="da-DK"/>
              <a:pPr>
                <a:defRPr/>
              </a:pPr>
              <a:t>‹#›</a:t>
            </a:fld>
            <a:endParaRPr lang="da-DK"/>
          </a:p>
        </p:txBody>
      </p:sp>
    </p:spTree>
    <p:extLst>
      <p:ext uri="{BB962C8B-B14F-4D97-AF65-F5344CB8AC3E}">
        <p14:creationId xmlns:p14="http://schemas.microsoft.com/office/powerpoint/2010/main" val="17147491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xfrm>
            <a:off x="1200150" y="1143000"/>
            <a:ext cx="4457700" cy="3086100"/>
          </a:xfrm>
          <a:noFill/>
          <a:ln>
            <a:solidFill>
              <a:srgbClr val="000000"/>
            </a:solidFill>
            <a:miter lim="800000"/>
            <a:headEnd/>
            <a:tailEnd/>
          </a:ln>
        </p:spPr>
      </p:sp>
      <p:sp>
        <p:nvSpPr>
          <p:cNvPr id="48131" name="Rectangle 3"/>
          <p:cNvSpPr>
            <a:spLocks noGrp="1"/>
          </p:cNvSpPr>
          <p:nvPr>
            <p:ph type="body" idx="1"/>
          </p:nvPr>
        </p:nvSpPr>
        <p:spPr bwMode="auto">
          <a:noFill/>
        </p:spPr>
        <p:txBody>
          <a:bodyPr wrap="square" numCol="1" anchor="t" anchorCtr="0" compatLnSpc="1">
            <a:prstTxWarp prst="textNoShape">
              <a:avLst/>
            </a:prstTxWarp>
          </a:bodyPr>
          <a:lstStyle/>
          <a:p>
            <a:r>
              <a:rPr lang="en-GB" dirty="0" smtClean="0"/>
              <a:t>As you can see, Goal 8 is right in the centre of the 17 Goals. This shows how central it is and how linked it is with all the other Goals. </a:t>
            </a:r>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The links between poverty and child labour/forced labour are well established, reasonably obvious and often quite well known, so you may not need to spend large amounts of time on this. Sometimes partners are very clear that poverty causes child labour/forced labour, but less clear that child labour and forced labour perpetuate intergenerational poverty – if so this should be explained.</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4</a:t>
            </a:fld>
            <a:endParaRPr lang="da-DK">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5</a:t>
            </a:fld>
            <a:endParaRPr lang="da-DK">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3.3. AIDS and other diseases that kill or permamnently injure parents/adult care givers increase child vulnerability to, amongst others, child labour (for example orphans growing up with ageing grand parents who are unable to provide for them are at extreme risk of child labour all over Africa – direct link here to provision of social protection (pension, child grants) to mitigate the risk)</a:t>
            </a:r>
          </a:p>
          <a:p>
            <a:pPr>
              <a:spcBef>
                <a:spcPct val="0"/>
              </a:spcBef>
            </a:pPr>
            <a:endParaRPr lang="da-DK" dirty="0" smtClean="0"/>
          </a:p>
          <a:p>
            <a:pPr>
              <a:spcBef>
                <a:spcPct val="0"/>
              </a:spcBef>
            </a:pPr>
            <a:r>
              <a:rPr lang="da-DK" dirty="0" smtClean="0"/>
              <a:t>3.5 Substance abuse among adult care givers push children out from home and renders them vulnerabel to school drop out, street life etc. Moreover, child labourers and victims of forced labour are sometimes drugged to keep them working/make them docile</a:t>
            </a:r>
          </a:p>
          <a:p>
            <a:pPr>
              <a:spcBef>
                <a:spcPct val="0"/>
              </a:spcBef>
            </a:pPr>
            <a:endParaRPr lang="da-DK" dirty="0" smtClean="0"/>
          </a:p>
          <a:p>
            <a:pPr>
              <a:spcBef>
                <a:spcPct val="0"/>
              </a:spcBef>
            </a:pPr>
            <a:r>
              <a:rPr lang="da-DK" dirty="0" smtClean="0"/>
              <a:t>3.7 In a number of countries, child labour is directly correlated with family size</a:t>
            </a:r>
          </a:p>
          <a:p>
            <a:pPr>
              <a:spcBef>
                <a:spcPct val="0"/>
              </a:spcBef>
            </a:pPr>
            <a:endParaRPr lang="da-DK" dirty="0" smtClean="0"/>
          </a:p>
          <a:p>
            <a:pPr>
              <a:spcBef>
                <a:spcPct val="0"/>
              </a:spcBef>
            </a:pPr>
            <a:r>
              <a:rPr lang="da-DK" dirty="0" smtClean="0"/>
              <a:t>3.8 universal health cover is an essential element of social protection that may prevent child labour and forced labour. Note also, that forced labour is associated with unregistered migration and therefore victims of forced labour more often than not do not have access to health care even though they are at extreme risk of injury and illness</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6</a:t>
            </a:fld>
            <a:endParaRPr lang="da-DK">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The heading is a paraphrasing of an ITUC campaign slogan.</a:t>
            </a:r>
          </a:p>
          <a:p>
            <a:pPr>
              <a:spcBef>
                <a:spcPct val="0"/>
              </a:spcBef>
            </a:pPr>
            <a:endParaRPr lang="da-DK" dirty="0" smtClean="0"/>
          </a:p>
          <a:p>
            <a:pPr>
              <a:spcBef>
                <a:spcPct val="0"/>
              </a:spcBef>
            </a:pPr>
            <a:r>
              <a:rPr lang="da-DK" dirty="0" smtClean="0"/>
              <a:t>This is a well established area that partners are often familar with and hence you may be able to simply remind them of the ”viscious spiral” of poor education, poverty and child labour/forced labour that needs to be broken by making quality education and training accessible to ALL children (free and compulsory basic education is still a key response). Remember to stress gender dimensions that may be relevant in your context.</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7</a:t>
            </a:fld>
            <a:endParaRPr lang="da-DK">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Overall, child labour and forced labour is gendered: boys and girls, women and men tend to end up in exploitative labour situations that fit within stereotypical gender roles (i.e. girls and women become domestic labourers (slaves) and men end up on fishing vessels).</a:t>
            </a:r>
          </a:p>
          <a:p>
            <a:pPr>
              <a:spcBef>
                <a:spcPct val="0"/>
              </a:spcBef>
            </a:pPr>
            <a:endParaRPr lang="da-DK" dirty="0" smtClean="0"/>
          </a:p>
          <a:p>
            <a:pPr>
              <a:spcBef>
                <a:spcPct val="0"/>
              </a:spcBef>
            </a:pPr>
            <a:r>
              <a:rPr lang="da-DK" dirty="0" smtClean="0"/>
              <a:t>5.1 – girls more likely than boys to do triple burden (school. Labour and unpaid domestic work) and do invisible work and therefore be under-represented in child labour statistics – but remember, that sometimes boys are more at risk than girls (for example in some pastoralist communities)</a:t>
            </a:r>
          </a:p>
          <a:p>
            <a:pPr>
              <a:spcBef>
                <a:spcPct val="0"/>
              </a:spcBef>
            </a:pPr>
            <a:endParaRPr lang="da-DK" dirty="0" smtClean="0"/>
          </a:p>
          <a:p>
            <a:pPr>
              <a:spcBef>
                <a:spcPct val="0"/>
              </a:spcBef>
            </a:pPr>
            <a:r>
              <a:rPr lang="da-DK" dirty="0" smtClean="0"/>
              <a:t>5.2 – this is self explanatory – trafficking for domestic labour is often an overlooked problem – don’t forget though that men and boys – especially when that are victims of WFCL/forced labour – are also at extreme risk of violence and discrimination</a:t>
            </a:r>
          </a:p>
          <a:p>
            <a:pPr>
              <a:spcBef>
                <a:spcPct val="0"/>
              </a:spcBef>
            </a:pPr>
            <a:endParaRPr lang="da-DK" dirty="0" smtClean="0"/>
          </a:p>
          <a:p>
            <a:pPr>
              <a:spcBef>
                <a:spcPct val="0"/>
              </a:spcBef>
            </a:pPr>
            <a:r>
              <a:rPr lang="da-DK" dirty="0" smtClean="0"/>
              <a:t>5.3 Early marriage is associated with school drop out and child labour (as an economic activity) as well as excessive amounts of unpaid family/domestic labour</a:t>
            </a:r>
          </a:p>
          <a:p>
            <a:pPr>
              <a:spcBef>
                <a:spcPct val="0"/>
              </a:spcBef>
            </a:pPr>
            <a:endParaRPr lang="da-DK" dirty="0" smtClean="0"/>
          </a:p>
          <a:p>
            <a:pPr>
              <a:spcBef>
                <a:spcPct val="0"/>
              </a:spcBef>
            </a:pPr>
            <a:r>
              <a:rPr lang="da-DK" dirty="0" smtClean="0"/>
              <a:t>5.4 double/triple burden on girls and women</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8</a:t>
            </a:fld>
            <a:endParaRPr lang="da-DK">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Fetching of water and fire wood was shown to be major causes for children not attending schools regularly in studies in South Africa (2009) and Zambia (2010).</a:t>
            </a:r>
          </a:p>
          <a:p>
            <a:pPr>
              <a:spcBef>
                <a:spcPct val="0"/>
              </a:spcBef>
            </a:pPr>
            <a:endParaRPr lang="da-DK" dirty="0" smtClean="0"/>
          </a:p>
          <a:p>
            <a:pPr>
              <a:spcBef>
                <a:spcPct val="0"/>
              </a:spcBef>
            </a:pPr>
            <a:r>
              <a:rPr lang="da-DK" dirty="0" smtClean="0"/>
              <a:t>Stress also, that fetching water not only inhibits school attendance – it may also be heavy work, causing physical injuries and long-term muscular-skeltal disorders.</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9</a:t>
            </a:fld>
            <a:endParaRPr lang="da-DK">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10</a:t>
            </a:fld>
            <a:endParaRPr lang="da-DK">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11</a:t>
            </a:fld>
            <a:endParaRPr lang="da-DK">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12</a:t>
            </a:fld>
            <a:endParaRPr lang="da-DK">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13</a:t>
            </a:fld>
            <a:endParaRPr lang="da-DK">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14</a:t>
            </a:fld>
            <a:endParaRPr lang="da-DK">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A good example of the link between unsustainable environmental practises, unsustainable economics and the use of forced labour is a substantial part of the fishing industry in Asia, where over fishing and environmental degredation has caused economic pressure, leading to (possibly increased) use of forced labour.</a:t>
            </a:r>
          </a:p>
          <a:p>
            <a:pPr>
              <a:spcBef>
                <a:spcPct val="0"/>
              </a:spcBef>
            </a:pPr>
            <a:endParaRPr lang="da-DK" dirty="0" smtClean="0"/>
          </a:p>
          <a:p>
            <a:pPr>
              <a:spcBef>
                <a:spcPct val="0"/>
              </a:spcBef>
            </a:pPr>
            <a:r>
              <a:rPr lang="da-DK" dirty="0" smtClean="0"/>
              <a:t>In Malawi, tractor pooling among small scale farmers (notably in tobacco growing areas) has increased productivity and lowered the need for child labour.</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15</a:t>
            </a:fld>
            <a:endParaRPr lang="da-DK">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16</a:t>
            </a:fld>
            <a:endParaRPr lang="da-DK">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Services include, for example waste management and safe water.</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17</a:t>
            </a:fld>
            <a:endParaRPr lang="da-DK">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There is a growing international recognition – and global businesses increasingly see erdication of labour exploitation as a non-competition issues that they must collaborate on to satisfy consumer demands – this also means that those who continue exploitative and abusive practises face increased risk of reputational damage, trade sanctions and, ultimately, economic losses.</a:t>
            </a:r>
          </a:p>
          <a:p>
            <a:pPr>
              <a:spcBef>
                <a:spcPct val="0"/>
              </a:spcBef>
            </a:pPr>
            <a:endParaRPr lang="da-DK" dirty="0" smtClean="0"/>
          </a:p>
          <a:p>
            <a:pPr>
              <a:spcBef>
                <a:spcPct val="0"/>
              </a:spcBef>
            </a:pPr>
            <a:r>
              <a:rPr lang="da-DK" dirty="0" smtClean="0"/>
              <a:t>Here you may high light the UN Global Compact and the ILO’s child labour platform as well.</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18</a:t>
            </a:fld>
            <a:endParaRPr lang="da-DK">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noProof="0" dirty="0" smtClean="0"/>
              <a:t>The point here is of course that things are interconnected and that the impact of climate change can be a root cause of child labour –hence climate change adaptation is directly relevant to the elimination of child labour even if it does not seem immediately obvious.</a:t>
            </a:r>
            <a:endParaRPr lang="en-GB" noProof="0"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19</a:t>
            </a:fld>
            <a:endParaRPr lang="da-DK">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noProof="0" dirty="0" smtClean="0"/>
              <a:t>The example from the Asian fishing industry illustrates clearly, how the </a:t>
            </a:r>
            <a:r>
              <a:rPr lang="en-GB" noProof="0" dirty="0" err="1" smtClean="0"/>
              <a:t>depeletion</a:t>
            </a:r>
            <a:r>
              <a:rPr lang="en-GB" noProof="0" dirty="0" smtClean="0"/>
              <a:t> of natural resources and labour exploitation are linked – hence, preservation of natural resources is indirectly a vital contribution to eliminating child labour and forced labour.</a:t>
            </a:r>
            <a:endParaRPr lang="en-GB" noProof="0"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20</a:t>
            </a:fld>
            <a:endParaRPr lang="da-DK">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da-DK" dirty="0" smtClean="0"/>
              <a:t>The growing tendency for Syrian refugee children in Libanon illustrates very clearly how war breeds child labour through displacement and loss of livelihoods (16.1)</a:t>
            </a:r>
          </a:p>
          <a:p>
            <a:pPr>
              <a:spcBef>
                <a:spcPct val="0"/>
              </a:spcBef>
            </a:pPr>
            <a:endParaRPr lang="da-DK" dirty="0" smtClean="0"/>
          </a:p>
          <a:p>
            <a:pPr>
              <a:spcBef>
                <a:spcPct val="0"/>
              </a:spcBef>
            </a:pPr>
            <a:r>
              <a:rPr lang="da-DK" dirty="0" smtClean="0"/>
              <a:t>Trafficking in children is a WFCL and chid labourers are at increased risk of suffering violence and exploitation in general, so target 16.2 links directly with target 8.7</a:t>
            </a:r>
          </a:p>
          <a:p>
            <a:pPr>
              <a:spcBef>
                <a:spcPct val="0"/>
              </a:spcBef>
            </a:pPr>
            <a:endParaRPr lang="da-DK" dirty="0" smtClean="0"/>
          </a:p>
          <a:p>
            <a:pPr>
              <a:spcBef>
                <a:spcPct val="0"/>
              </a:spcBef>
            </a:pPr>
            <a:r>
              <a:rPr lang="da-DK" dirty="0" smtClean="0"/>
              <a:t>Trafficking of persons for forced labour is directly linked with transnational, organised crime syndicates and therefore falls directly under target 16.4</a:t>
            </a:r>
          </a:p>
          <a:p>
            <a:pPr>
              <a:spcBef>
                <a:spcPct val="0"/>
              </a:spcBef>
            </a:pPr>
            <a:endParaRPr lang="da-DK" dirty="0" smtClean="0"/>
          </a:p>
          <a:p>
            <a:pPr>
              <a:spcBef>
                <a:spcPct val="0"/>
              </a:spcBef>
            </a:pPr>
            <a:r>
              <a:rPr lang="da-DK" dirty="0" smtClean="0"/>
              <a:t>Corruption (16.5) is linked with the persistence of child labour indirectly: Funds that ”disappear” into corrupt practises are not available for public services, such as education, that prevent child labour. Moreover, child labour perpetuates poverty and poor education and this provides fertile ground for corrupt practises (a poorly educated, disempowered population is less likely to question curroption and demand justice).</a:t>
            </a: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21</a:t>
            </a:fld>
            <a:endParaRPr lang="da-DK">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xfrm>
            <a:off x="1200150" y="1143000"/>
            <a:ext cx="4457700" cy="3086100"/>
          </a:xfrm>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dirty="0"/>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22</a:t>
            </a:fld>
            <a:endParaRPr lang="da-DK">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7" name="Date Placeholder 2"/>
          <p:cNvSpPr>
            <a:spLocks noGrp="1"/>
          </p:cNvSpPr>
          <p:nvPr>
            <p:ph type="dt" sz="half" idx="10"/>
          </p:nvPr>
        </p:nvSpPr>
        <p:spPr>
          <a:xfrm>
            <a:off x="6077120" y="6797475"/>
            <a:ext cx="2136296" cy="365125"/>
          </a:xfrm>
          <a:prstGeom prst="rect">
            <a:avLst/>
          </a:prstGeom>
        </p:spPr>
        <p:txBody>
          <a:bodyPr/>
          <a:lstStyle/>
          <a:p>
            <a:pPr>
              <a:defRPr/>
            </a:pPr>
            <a:r>
              <a:rPr lang="en-US" smtClean="0"/>
              <a:t>www.ilo.org/childlabour</a:t>
            </a:r>
            <a:endParaRPr lang="en-US" dirty="0"/>
          </a:p>
        </p:txBody>
      </p:sp>
      <p:sp>
        <p:nvSpPr>
          <p:cNvPr id="8" name="Slide Number Placeholder 3"/>
          <p:cNvSpPr>
            <a:spLocks noGrp="1"/>
          </p:cNvSpPr>
          <p:nvPr>
            <p:ph type="sldNum" sz="quarter" idx="11"/>
          </p:nvPr>
        </p:nvSpPr>
        <p:spPr>
          <a:xfrm>
            <a:off x="8221509" y="6793319"/>
            <a:ext cx="1424198" cy="365125"/>
          </a:xfrm>
          <a:prstGeom prst="rect">
            <a:avLst/>
          </a:prstGeom>
        </p:spPr>
        <p:txBody>
          <a:bodyPr/>
          <a:lstStyle/>
          <a:p>
            <a:pPr>
              <a:defRPr/>
            </a:pPr>
            <a:fld id="{58599375-3773-4CDD-A0A8-EA392E1583D9}" type="slidenum">
              <a:rPr lang="en-US" altLang="da-DK" smtClean="0"/>
              <a:pPr>
                <a:defRPr/>
              </a:pPr>
              <a:t>‹#›</a:t>
            </a:fld>
            <a:endParaRPr lang="en-US" altLang="da-DK"/>
          </a:p>
        </p:txBody>
      </p:sp>
      <p:sp>
        <p:nvSpPr>
          <p:cNvPr id="9" name="Footer Placeholder 4"/>
          <p:cNvSpPr>
            <a:spLocks noGrp="1"/>
          </p:cNvSpPr>
          <p:nvPr>
            <p:ph type="ftr" sz="quarter" idx="12"/>
          </p:nvPr>
        </p:nvSpPr>
        <p:spPr>
          <a:xfrm>
            <a:off x="624841" y="6793319"/>
            <a:ext cx="5452278" cy="365125"/>
          </a:xfrm>
          <a:prstGeom prst="rect">
            <a:avLst/>
          </a:prstGeom>
        </p:spPr>
        <p:txBody>
          <a:bodyPr/>
          <a:lstStyle/>
          <a:p>
            <a:pPr algn="l">
              <a:defRPr/>
            </a:pPr>
            <a:r>
              <a:rPr lang="en-GB" dirty="0" smtClean="0"/>
              <a:t>Fundamental Principles and Rights at Work (FUNDAMENTALS)</a:t>
            </a:r>
            <a:endParaRPr lang="en-US" dirty="0"/>
          </a:p>
        </p:txBody>
      </p:sp>
      <p:sp>
        <p:nvSpPr>
          <p:cNvPr id="10" name="Rounded Rectangle 9"/>
          <p:cNvSpPr/>
          <p:nvPr userDrawn="1"/>
        </p:nvSpPr>
        <p:spPr>
          <a:xfrm>
            <a:off x="7723990" y="1017231"/>
            <a:ext cx="1344708" cy="46076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s-ES_tradnl" sz="2400" b="1" dirty="0" err="1" smtClean="0">
                <a:effectLst>
                  <a:outerShdw blurRad="38100" dist="38100" dir="2700000" algn="tl">
                    <a:srgbClr val="000000">
                      <a:alpha val="43137"/>
                    </a:srgbClr>
                  </a:outerShdw>
                </a:effectLst>
                <a:latin typeface="+mn-lt"/>
              </a:rPr>
              <a:t>Tool</a:t>
            </a:r>
            <a:r>
              <a:rPr lang="es-ES_tradnl" sz="2400" b="1" dirty="0" smtClean="0">
                <a:effectLst>
                  <a:outerShdw blurRad="38100" dist="38100" dir="2700000" algn="tl">
                    <a:srgbClr val="000000">
                      <a:alpha val="43137"/>
                    </a:srgbClr>
                  </a:outerShdw>
                </a:effectLst>
                <a:latin typeface="+mn-lt"/>
              </a:rPr>
              <a:t> C.4</a:t>
            </a:r>
            <a:endParaRPr lang="en-GB" sz="2400" b="1" dirty="0">
              <a:effectLst>
                <a:outerShdw blurRad="38100" dist="38100" dir="2700000" algn="tl">
                  <a:srgbClr val="000000">
                    <a:alpha val="43137"/>
                  </a:srgbClr>
                </a:outerShdw>
              </a:effectLst>
              <a:latin typeface="+mn-lt"/>
            </a:endParaRPr>
          </a:p>
        </p:txBody>
      </p:sp>
      <p:sp>
        <p:nvSpPr>
          <p:cNvPr id="11" name="Pladsholder til titel 1"/>
          <p:cNvSpPr txBox="1">
            <a:spLocks/>
          </p:cNvSpPr>
          <p:nvPr userDrawn="1"/>
        </p:nvSpPr>
        <p:spPr>
          <a:xfrm>
            <a:off x="1139845" y="96273"/>
            <a:ext cx="7626310" cy="7309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nSpc>
                <a:spcPct val="100000"/>
              </a:lnSpc>
            </a:pPr>
            <a:r>
              <a:rPr lang="da-DK" sz="2400" dirty="0" smtClean="0"/>
              <a:t>Tool kit for development and implementation of</a:t>
            </a:r>
            <a:endParaRPr lang="da-DK" sz="3200" dirty="0" smtClean="0"/>
          </a:p>
          <a:p>
            <a:pPr>
              <a:lnSpc>
                <a:spcPct val="100000"/>
              </a:lnSpc>
            </a:pPr>
            <a:r>
              <a:rPr lang="da-DK" sz="2600" dirty="0" smtClean="0">
                <a:latin typeface="Arial Rounded MT Bold" pitchFamily="34" charset="0"/>
              </a:rPr>
              <a:t>National Action Plans (NAPs) on Child Labour</a:t>
            </a:r>
            <a:endParaRPr lang="en-GB" sz="2600" dirty="0">
              <a:latin typeface="Arial Rounded MT Bold" pitchFamily="34" charset="0"/>
            </a:endParaRPr>
          </a:p>
        </p:txBody>
      </p:sp>
      <p:sp>
        <p:nvSpPr>
          <p:cNvPr id="12" name="TextBox 11"/>
          <p:cNvSpPr txBox="1"/>
          <p:nvPr userDrawn="1"/>
        </p:nvSpPr>
        <p:spPr>
          <a:xfrm>
            <a:off x="1144326" y="817033"/>
            <a:ext cx="6397015" cy="861160"/>
          </a:xfrm>
          <a:prstGeom prst="rect">
            <a:avLst/>
          </a:prstGeom>
          <a:noFill/>
        </p:spPr>
        <p:txBody>
          <a:bodyPr wrap="none" rtlCol="0" anchor="ctr">
            <a:noAutofit/>
          </a:bodyPr>
          <a:lstStyle/>
          <a:p>
            <a:r>
              <a:rPr lang="en-GB" altLang="da-DK" sz="2400" b="1" dirty="0" smtClean="0">
                <a:solidFill>
                  <a:schemeClr val="accent2"/>
                </a:solidFill>
                <a:effectLst>
                  <a:outerShdw blurRad="38100" dist="38100" dir="2700000" algn="tl">
                    <a:srgbClr val="000000">
                      <a:alpha val="43137"/>
                    </a:srgbClr>
                  </a:outerShdw>
                </a:effectLst>
                <a:latin typeface="Arial Rounded MT Bold" pitchFamily="34" charset="0"/>
              </a:rPr>
              <a:t>SDGs</a:t>
            </a:r>
            <a:r>
              <a:rPr lang="en-GB" altLang="da-DK" sz="2400" b="1" baseline="0" dirty="0" smtClean="0">
                <a:solidFill>
                  <a:schemeClr val="accent2"/>
                </a:solidFill>
                <a:effectLst>
                  <a:outerShdw blurRad="38100" dist="38100" dir="2700000" algn="tl">
                    <a:srgbClr val="000000">
                      <a:alpha val="43137"/>
                    </a:srgbClr>
                  </a:outerShdw>
                </a:effectLst>
                <a:latin typeface="Arial Rounded MT Bold" pitchFamily="34" charset="0"/>
              </a:rPr>
              <a:t> &amp; Child Labour and Forced Labour</a:t>
            </a:r>
            <a:endParaRPr lang="en-GB" sz="2400" b="1" dirty="0">
              <a:solidFill>
                <a:schemeClr val="accent2"/>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7" name="Date Placeholder 2"/>
          <p:cNvSpPr>
            <a:spLocks noGrp="1"/>
          </p:cNvSpPr>
          <p:nvPr>
            <p:ph type="dt" sz="half" idx="10"/>
          </p:nvPr>
        </p:nvSpPr>
        <p:spPr>
          <a:xfrm>
            <a:off x="6077120" y="6797475"/>
            <a:ext cx="2136296" cy="365125"/>
          </a:xfrm>
        </p:spPr>
        <p:txBody>
          <a:bodyPr/>
          <a:lstStyle/>
          <a:p>
            <a:pPr>
              <a:defRPr/>
            </a:pPr>
            <a:r>
              <a:rPr lang="en-US" smtClean="0"/>
              <a:t>www.ilo.org/childlabour</a:t>
            </a:r>
            <a:endParaRPr lang="en-US" dirty="0"/>
          </a:p>
        </p:txBody>
      </p:sp>
      <p:sp>
        <p:nvSpPr>
          <p:cNvPr id="8" name="Slide Number Placeholder 3"/>
          <p:cNvSpPr>
            <a:spLocks noGrp="1"/>
          </p:cNvSpPr>
          <p:nvPr>
            <p:ph type="sldNum" sz="quarter" idx="11"/>
          </p:nvPr>
        </p:nvSpPr>
        <p:spPr>
          <a:xfrm>
            <a:off x="8221509" y="6793319"/>
            <a:ext cx="1424198" cy="365125"/>
          </a:xfrm>
        </p:spPr>
        <p:txBody>
          <a:bodyPr/>
          <a:lstStyle/>
          <a:p>
            <a:pPr>
              <a:defRPr/>
            </a:pPr>
            <a:fld id="{58599375-3773-4CDD-A0A8-EA392E1583D9}" type="slidenum">
              <a:rPr lang="en-US" altLang="da-DK" smtClean="0"/>
              <a:pPr>
                <a:defRPr/>
              </a:pPr>
              <a:t>‹#›</a:t>
            </a:fld>
            <a:endParaRPr lang="en-US" altLang="da-DK"/>
          </a:p>
        </p:txBody>
      </p:sp>
      <p:sp>
        <p:nvSpPr>
          <p:cNvPr id="9" name="Footer Placeholder 4"/>
          <p:cNvSpPr>
            <a:spLocks noGrp="1"/>
          </p:cNvSpPr>
          <p:nvPr>
            <p:ph type="ftr" sz="quarter" idx="12"/>
          </p:nvPr>
        </p:nvSpPr>
        <p:spPr>
          <a:xfrm>
            <a:off x="624841" y="6793319"/>
            <a:ext cx="5452278" cy="365125"/>
          </a:xfrm>
        </p:spPr>
        <p:txBody>
          <a:bodyPr/>
          <a:lstStyle/>
          <a:p>
            <a:pPr algn="l">
              <a:defRPr/>
            </a:pPr>
            <a:r>
              <a:rPr lang="en-GB" smtClean="0"/>
              <a:t>Fundamental Principles and Rights at Work (FUNDAMENTALS)</a:t>
            </a:r>
            <a:endParaRPr lang="en-US" dirty="0"/>
          </a:p>
        </p:txBody>
      </p:sp>
      <p:sp>
        <p:nvSpPr>
          <p:cNvPr id="10" name="Rounded Rectangle 9"/>
          <p:cNvSpPr/>
          <p:nvPr userDrawn="1"/>
        </p:nvSpPr>
        <p:spPr>
          <a:xfrm>
            <a:off x="1269400" y="4361200"/>
            <a:ext cx="1344708" cy="46076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s-ES_tradnl" sz="2400" b="1" dirty="0" err="1" smtClean="0">
                <a:effectLst>
                  <a:outerShdw blurRad="38100" dist="38100" dir="2700000" algn="tl">
                    <a:srgbClr val="000000">
                      <a:alpha val="43137"/>
                    </a:srgbClr>
                  </a:outerShdw>
                </a:effectLst>
                <a:latin typeface="+mn-lt"/>
              </a:rPr>
              <a:t>Tool</a:t>
            </a:r>
            <a:r>
              <a:rPr lang="es-ES_tradnl" sz="2400" b="1" dirty="0" smtClean="0">
                <a:effectLst>
                  <a:outerShdw blurRad="38100" dist="38100" dir="2700000" algn="tl">
                    <a:srgbClr val="000000">
                      <a:alpha val="43137"/>
                    </a:srgbClr>
                  </a:outerShdw>
                </a:effectLst>
                <a:latin typeface="+mn-lt"/>
              </a:rPr>
              <a:t> C.4</a:t>
            </a:r>
            <a:endParaRPr lang="en-GB" sz="2400" b="1" dirty="0">
              <a:effectLst>
                <a:outerShdw blurRad="38100" dist="38100" dir="2700000" algn="tl">
                  <a:srgbClr val="000000">
                    <a:alpha val="43137"/>
                  </a:srgbClr>
                </a:outerShdw>
              </a:effectLst>
              <a:latin typeface="+mn-lt"/>
            </a:endParaRPr>
          </a:p>
        </p:txBody>
      </p:sp>
      <p:sp>
        <p:nvSpPr>
          <p:cNvPr id="11" name="Pladsholder til titel 1"/>
          <p:cNvSpPr txBox="1">
            <a:spLocks/>
          </p:cNvSpPr>
          <p:nvPr userDrawn="1"/>
        </p:nvSpPr>
        <p:spPr>
          <a:xfrm>
            <a:off x="1139845" y="204890"/>
            <a:ext cx="7626310" cy="14619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nSpc>
                <a:spcPct val="100000"/>
              </a:lnSpc>
            </a:pPr>
            <a:r>
              <a:rPr lang="da-DK" sz="2400" dirty="0" smtClean="0"/>
              <a:t>Tool kit for development and implementation of</a:t>
            </a:r>
            <a:endParaRPr lang="da-DK" sz="3200" dirty="0" smtClean="0"/>
          </a:p>
          <a:p>
            <a:pPr>
              <a:lnSpc>
                <a:spcPct val="100000"/>
              </a:lnSpc>
            </a:pPr>
            <a:r>
              <a:rPr lang="da-DK" sz="3200" dirty="0" smtClean="0">
                <a:latin typeface="Arial Rounded MT Bold" pitchFamily="34" charset="0"/>
              </a:rPr>
              <a:t>National Action Plans (NAPs)</a:t>
            </a:r>
            <a:br>
              <a:rPr lang="da-DK" sz="3200" dirty="0" smtClean="0">
                <a:latin typeface="Arial Rounded MT Bold" pitchFamily="34" charset="0"/>
              </a:rPr>
            </a:br>
            <a:r>
              <a:rPr lang="da-DK" sz="3200" dirty="0" smtClean="0">
                <a:latin typeface="Arial Rounded MT Bold" pitchFamily="34" charset="0"/>
              </a:rPr>
              <a:t>on Child Labour</a:t>
            </a:r>
            <a:endParaRPr lang="en-GB" sz="3200" dirty="0">
              <a:latin typeface="Arial Rounded MT Bold"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8" name="Date Placeholder 2"/>
          <p:cNvSpPr>
            <a:spLocks noGrp="1"/>
          </p:cNvSpPr>
          <p:nvPr>
            <p:ph type="dt" sz="half" idx="10"/>
          </p:nvPr>
        </p:nvSpPr>
        <p:spPr>
          <a:xfrm>
            <a:off x="6077120" y="6797475"/>
            <a:ext cx="2136296" cy="365125"/>
          </a:xfrm>
        </p:spPr>
        <p:txBody>
          <a:bodyPr/>
          <a:lstStyle/>
          <a:p>
            <a:pPr>
              <a:defRPr/>
            </a:pPr>
            <a:r>
              <a:rPr lang="en-US" smtClean="0"/>
              <a:t>www.ilo.org/childlabour</a:t>
            </a:r>
            <a:endParaRPr lang="en-US" dirty="0"/>
          </a:p>
        </p:txBody>
      </p:sp>
      <p:sp>
        <p:nvSpPr>
          <p:cNvPr id="9" name="Slide Number Placeholder 3"/>
          <p:cNvSpPr>
            <a:spLocks noGrp="1"/>
          </p:cNvSpPr>
          <p:nvPr>
            <p:ph type="sldNum" sz="quarter" idx="11"/>
          </p:nvPr>
        </p:nvSpPr>
        <p:spPr>
          <a:xfrm>
            <a:off x="8221509" y="6793319"/>
            <a:ext cx="1424198" cy="365125"/>
          </a:xfrm>
        </p:spPr>
        <p:txBody>
          <a:bodyPr/>
          <a:lstStyle/>
          <a:p>
            <a:pPr>
              <a:defRPr/>
            </a:pPr>
            <a:fld id="{58599375-3773-4CDD-A0A8-EA392E1583D9}" type="slidenum">
              <a:rPr lang="en-US" altLang="da-DK" smtClean="0"/>
              <a:pPr>
                <a:defRPr/>
              </a:pPr>
              <a:t>‹#›</a:t>
            </a:fld>
            <a:endParaRPr lang="en-US" altLang="da-DK"/>
          </a:p>
        </p:txBody>
      </p:sp>
      <p:sp>
        <p:nvSpPr>
          <p:cNvPr id="10" name="Footer Placeholder 4"/>
          <p:cNvSpPr>
            <a:spLocks noGrp="1"/>
          </p:cNvSpPr>
          <p:nvPr>
            <p:ph type="ftr" sz="quarter" idx="12"/>
          </p:nvPr>
        </p:nvSpPr>
        <p:spPr>
          <a:xfrm>
            <a:off x="624841" y="6793319"/>
            <a:ext cx="5452278" cy="365125"/>
          </a:xfrm>
        </p:spPr>
        <p:txBody>
          <a:bodyPr/>
          <a:lstStyle/>
          <a:p>
            <a:pPr algn="l">
              <a:defRPr/>
            </a:pPr>
            <a:r>
              <a:rPr lang="en-GB" smtClean="0"/>
              <a:t>Fundamental Principles and Rights at Work (FUNDAMENTALS)</a:t>
            </a:r>
            <a:endParaRPr lang="en-US" dirty="0"/>
          </a:p>
        </p:txBody>
      </p:sp>
      <p:sp>
        <p:nvSpPr>
          <p:cNvPr id="11" name="Rounded Rectangle 10"/>
          <p:cNvSpPr/>
          <p:nvPr userDrawn="1"/>
        </p:nvSpPr>
        <p:spPr>
          <a:xfrm>
            <a:off x="7476565" y="1089061"/>
            <a:ext cx="1344708" cy="46076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s-ES_tradnl" sz="2400" b="1" dirty="0" err="1" smtClean="0">
                <a:effectLst>
                  <a:outerShdw blurRad="38100" dist="38100" dir="2700000" algn="tl">
                    <a:srgbClr val="000000">
                      <a:alpha val="43137"/>
                    </a:srgbClr>
                  </a:outerShdw>
                </a:effectLst>
                <a:latin typeface="+mn-lt"/>
              </a:rPr>
              <a:t>Tool</a:t>
            </a:r>
            <a:r>
              <a:rPr lang="es-ES_tradnl" sz="2400" b="1" dirty="0" smtClean="0">
                <a:effectLst>
                  <a:outerShdw blurRad="38100" dist="38100" dir="2700000" algn="tl">
                    <a:srgbClr val="000000">
                      <a:alpha val="43137"/>
                    </a:srgbClr>
                  </a:outerShdw>
                </a:effectLst>
                <a:latin typeface="+mn-lt"/>
              </a:rPr>
              <a:t> C.4</a:t>
            </a:r>
            <a:endParaRPr lang="en-GB" sz="2400" b="1" dirty="0">
              <a:effectLst>
                <a:outerShdw blurRad="38100" dist="38100" dir="2700000" algn="tl">
                  <a:srgbClr val="000000">
                    <a:alpha val="43137"/>
                  </a:srgbClr>
                </a:outerShdw>
              </a:effectLst>
              <a:latin typeface="+mn-lt"/>
            </a:endParaRPr>
          </a:p>
        </p:txBody>
      </p:sp>
      <p:sp>
        <p:nvSpPr>
          <p:cNvPr id="12" name="Pladsholder til titel 1"/>
          <p:cNvSpPr txBox="1">
            <a:spLocks/>
          </p:cNvSpPr>
          <p:nvPr userDrawn="1"/>
        </p:nvSpPr>
        <p:spPr>
          <a:xfrm>
            <a:off x="1139845" y="204890"/>
            <a:ext cx="7626310" cy="14619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baseline="0">
                <a:solidFill>
                  <a:schemeClr val="tx1"/>
                </a:solidFill>
                <a:latin typeface="+mj-lt"/>
                <a:ea typeface="+mj-ea"/>
                <a:cs typeface="+mj-cs"/>
              </a:defRPr>
            </a:lvl1pPr>
          </a:lstStyle>
          <a:p>
            <a:pPr>
              <a:lnSpc>
                <a:spcPct val="100000"/>
              </a:lnSpc>
            </a:pPr>
            <a:r>
              <a:rPr lang="da-DK" sz="2400" dirty="0" smtClean="0"/>
              <a:t>Tool kit for development and implementation of</a:t>
            </a:r>
            <a:endParaRPr lang="da-DK" sz="3200" dirty="0" smtClean="0"/>
          </a:p>
          <a:p>
            <a:pPr>
              <a:lnSpc>
                <a:spcPct val="100000"/>
              </a:lnSpc>
            </a:pPr>
            <a:r>
              <a:rPr lang="da-DK" sz="3200" dirty="0" smtClean="0">
                <a:latin typeface="Arial Rounded MT Bold" pitchFamily="34" charset="0"/>
              </a:rPr>
              <a:t>National Action Plans (NAPs)</a:t>
            </a:r>
            <a:br>
              <a:rPr lang="da-DK" sz="3200" dirty="0" smtClean="0">
                <a:latin typeface="Arial Rounded MT Bold" pitchFamily="34" charset="0"/>
              </a:rPr>
            </a:br>
            <a:r>
              <a:rPr lang="da-DK" sz="3200" dirty="0" smtClean="0">
                <a:latin typeface="Arial Rounded MT Bold" pitchFamily="34" charset="0"/>
              </a:rPr>
              <a:t>on Child Labour</a:t>
            </a:r>
            <a:endParaRPr lang="en-GB" sz="3200" dirty="0">
              <a:latin typeface="Arial Rounded MT Bold"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Round Single Corner Rectangle 20"/>
          <p:cNvSpPr/>
          <p:nvPr userDrawn="1"/>
        </p:nvSpPr>
        <p:spPr>
          <a:xfrm flipH="1">
            <a:off x="0" y="1673579"/>
            <a:ext cx="9906000" cy="5571845"/>
          </a:xfrm>
          <a:prstGeom prst="round1Rect">
            <a:avLst/>
          </a:prstGeom>
          <a:solidFill>
            <a:srgbClr val="00719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pic>
        <p:nvPicPr>
          <p:cNvPr id="22" name="Picture 21"/>
          <p:cNvPicPr>
            <a:picLocks noChangeAspect="1"/>
          </p:cNvPicPr>
          <p:nvPr userDrawn="1"/>
        </p:nvPicPr>
        <p:blipFill rotWithShape="1">
          <a:blip r:embed="rId5" cstate="screen">
            <a:extLst>
              <a:ext uri="{28A0092B-C50C-407E-A947-70E740481C1C}">
                <a14:useLocalDpi xmlns:a14="http://schemas.microsoft.com/office/drawing/2010/main"/>
              </a:ext>
            </a:extLst>
          </a:blip>
          <a:srcRect b="50000"/>
          <a:stretch/>
        </p:blipFill>
        <p:spPr>
          <a:xfrm>
            <a:off x="8912943" y="204890"/>
            <a:ext cx="891011" cy="720000"/>
          </a:xfrm>
          <a:prstGeom prst="rect">
            <a:avLst/>
          </a:prstGeom>
        </p:spPr>
      </p:pic>
      <p:pic>
        <p:nvPicPr>
          <p:cNvPr id="23" name="Picture 22"/>
          <p:cNvPicPr>
            <a:picLocks noChangeAspect="1"/>
          </p:cNvPicPr>
          <p:nvPr userDrawn="1"/>
        </p:nvPicPr>
        <p:blipFill rotWithShape="1">
          <a:blip r:embed="rId6" cstate="print">
            <a:extLst>
              <a:ext uri="{28A0092B-C50C-407E-A947-70E740481C1C}">
                <a14:useLocalDpi xmlns:a14="http://schemas.microsoft.com/office/drawing/2010/main" val="0"/>
              </a:ext>
            </a:extLst>
          </a:blip>
          <a:srcRect l="25065" t="19571" r="24332" b="15110"/>
          <a:stretch/>
        </p:blipFill>
        <p:spPr>
          <a:xfrm>
            <a:off x="289520" y="118334"/>
            <a:ext cx="716820" cy="1343603"/>
          </a:xfrm>
          <a:prstGeom prst="rect">
            <a:avLst/>
          </a:prstGeom>
        </p:spPr>
      </p:pic>
      <p:sp>
        <p:nvSpPr>
          <p:cNvPr id="24" name="Pladsholder til tekst 2"/>
          <p:cNvSpPr>
            <a:spLocks noGrp="1"/>
          </p:cNvSpPr>
          <p:nvPr>
            <p:ph type="body" idx="1"/>
          </p:nvPr>
        </p:nvSpPr>
        <p:spPr>
          <a:xfrm>
            <a:off x="681038" y="1825625"/>
            <a:ext cx="8980852" cy="4809844"/>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endParaRPr lang="en-GB"/>
          </a:p>
        </p:txBody>
      </p:sp>
      <p:sp>
        <p:nvSpPr>
          <p:cNvPr id="25" name="Pladsholder til dato 3"/>
          <p:cNvSpPr>
            <a:spLocks noGrp="1"/>
          </p:cNvSpPr>
          <p:nvPr>
            <p:ph type="dt" sz="half" idx="2"/>
          </p:nvPr>
        </p:nvSpPr>
        <p:spPr>
          <a:xfrm>
            <a:off x="6077120" y="6797475"/>
            <a:ext cx="2136296"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www.ilo.org/childlabour</a:t>
            </a:r>
            <a:endParaRPr lang="en-US" dirty="0"/>
          </a:p>
        </p:txBody>
      </p:sp>
      <p:sp>
        <p:nvSpPr>
          <p:cNvPr id="26" name="Pladsholder til slidenummer 5"/>
          <p:cNvSpPr>
            <a:spLocks noGrp="1"/>
          </p:cNvSpPr>
          <p:nvPr>
            <p:ph type="sldNum" sz="quarter" idx="4"/>
          </p:nvPr>
        </p:nvSpPr>
        <p:spPr>
          <a:xfrm>
            <a:off x="8221509" y="6793319"/>
            <a:ext cx="1424198"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8599375-3773-4CDD-A0A8-EA392E1583D9}" type="slidenum">
              <a:rPr lang="en-US" altLang="da-DK" smtClean="0"/>
              <a:pPr>
                <a:defRPr/>
              </a:pPr>
              <a:t>‹#›</a:t>
            </a:fld>
            <a:endParaRPr lang="en-US" altLang="da-DK"/>
          </a:p>
        </p:txBody>
      </p:sp>
      <p:sp>
        <p:nvSpPr>
          <p:cNvPr id="27" name="Pladsholder til sidefod 4"/>
          <p:cNvSpPr>
            <a:spLocks noGrp="1"/>
          </p:cNvSpPr>
          <p:nvPr>
            <p:ph type="ftr" sz="quarter" idx="3"/>
          </p:nvPr>
        </p:nvSpPr>
        <p:spPr>
          <a:xfrm>
            <a:off x="624841" y="6793319"/>
            <a:ext cx="545227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defRPr/>
            </a:pPr>
            <a:r>
              <a:rPr lang="en-GB" dirty="0" smtClean="0"/>
              <a:t>Fundamental Principles and Rights at Work (FUNDAMENTALS)</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97277" y="2120899"/>
            <a:ext cx="8468659" cy="2244623"/>
          </a:xfrm>
          <a:prstGeom prst="rect">
            <a:avLst/>
          </a:prstGeom>
          <a:noFill/>
        </p:spPr>
        <p:txBody>
          <a:bodyPr>
            <a:normAutofit fontScale="92500"/>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r>
              <a:rPr lang="en-GB" altLang="da-DK" sz="4800" b="1" dirty="0" smtClean="0">
                <a:solidFill>
                  <a:schemeClr val="bg1"/>
                </a:solidFill>
                <a:effectLst>
                  <a:outerShdw blurRad="38100" dist="38100" dir="2700000" algn="tl">
                    <a:srgbClr val="000000">
                      <a:alpha val="43137"/>
                    </a:srgbClr>
                  </a:outerShdw>
                </a:effectLst>
                <a:latin typeface="Cambria" pitchFamily="18" charset="0"/>
              </a:rPr>
              <a:t>Sustainable Development Goals (SDGs) &amp;</a:t>
            </a:r>
            <a:br>
              <a:rPr lang="en-GB" altLang="da-DK" sz="4800" b="1" dirty="0" smtClean="0">
                <a:solidFill>
                  <a:schemeClr val="bg1"/>
                </a:solidFill>
                <a:effectLst>
                  <a:outerShdw blurRad="38100" dist="38100" dir="2700000" algn="tl">
                    <a:srgbClr val="000000">
                      <a:alpha val="43137"/>
                    </a:srgbClr>
                  </a:outerShdw>
                </a:effectLst>
                <a:latin typeface="Cambria" pitchFamily="18" charset="0"/>
              </a:rPr>
            </a:br>
            <a:r>
              <a:rPr lang="en-GB" altLang="da-DK" sz="4800" b="1" dirty="0" smtClean="0">
                <a:solidFill>
                  <a:schemeClr val="bg1"/>
                </a:solidFill>
                <a:effectLst>
                  <a:outerShdw blurRad="38100" dist="38100" dir="2700000" algn="tl">
                    <a:srgbClr val="000000">
                      <a:alpha val="43137"/>
                    </a:srgbClr>
                  </a:outerShdw>
                </a:effectLst>
                <a:latin typeface="Cambria" pitchFamily="18" charset="0"/>
              </a:rPr>
              <a:t>Child Labour and Forced Labour</a:t>
            </a:r>
            <a:endParaRPr lang="en-GB" altLang="da-DK" sz="4800" b="1" dirty="0">
              <a:solidFill>
                <a:schemeClr val="bg1"/>
              </a:solidFill>
              <a:effectLst>
                <a:outerShdw blurRad="38100" dist="38100" dir="2700000" algn="tl">
                  <a:srgbClr val="000000">
                    <a:alpha val="43137"/>
                  </a:srgbClr>
                </a:outerShdw>
              </a:effectLst>
              <a:latin typeface="Cambria"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4294967295"/>
          </p:nvPr>
        </p:nvSpPr>
        <p:spPr>
          <a:xfrm>
            <a:off x="324463" y="2084438"/>
            <a:ext cx="6440131" cy="3689402"/>
          </a:xfrm>
        </p:spPr>
        <p:txBody>
          <a:bodyPr rtlCol="0">
            <a:normAutofit/>
          </a:bodyPr>
          <a:lstStyle/>
          <a:p>
            <a:pPr marL="0" indent="0" fontAlgn="auto">
              <a:spcAft>
                <a:spcPts val="0"/>
              </a:spcAft>
              <a:buFont typeface="Arial" panose="020B0604020202020204" pitchFamily="34" charset="0"/>
              <a:buNone/>
              <a:defRPr/>
            </a:pPr>
            <a:r>
              <a:rPr lang="en-GB" sz="3600" b="1" dirty="0">
                <a:solidFill>
                  <a:schemeClr val="bg1"/>
                </a:solidFill>
                <a:effectLst>
                  <a:outerShdw blurRad="38100" dist="38100" dir="2700000" algn="tl">
                    <a:srgbClr val="000000">
                      <a:alpha val="43137"/>
                    </a:srgbClr>
                  </a:outerShdw>
                </a:effectLst>
                <a:latin typeface="Cambria" pitchFamily="18" charset="0"/>
              </a:rPr>
              <a:t>People, Planet, Prosperity, </a:t>
            </a:r>
            <a:r>
              <a:rPr lang="en-GB" sz="3600" b="1" dirty="0" smtClean="0">
                <a:solidFill>
                  <a:schemeClr val="bg1"/>
                </a:solidFill>
                <a:effectLst>
                  <a:outerShdw blurRad="38100" dist="38100" dir="2700000" algn="tl">
                    <a:srgbClr val="000000">
                      <a:alpha val="43137"/>
                    </a:srgbClr>
                  </a:outerShdw>
                </a:effectLst>
                <a:latin typeface="Cambria" pitchFamily="18" charset="0"/>
              </a:rPr>
              <a:t>Peace &amp; </a:t>
            </a:r>
            <a:r>
              <a:rPr lang="en-GB" sz="3600" b="1" dirty="0">
                <a:solidFill>
                  <a:schemeClr val="bg1"/>
                </a:solidFill>
                <a:effectLst>
                  <a:outerShdw blurRad="38100" dist="38100" dir="2700000" algn="tl">
                    <a:srgbClr val="000000">
                      <a:alpha val="43137"/>
                    </a:srgbClr>
                  </a:outerShdw>
                </a:effectLst>
                <a:latin typeface="Cambria" pitchFamily="18" charset="0"/>
              </a:rPr>
              <a:t>Partnership</a:t>
            </a:r>
          </a:p>
          <a:p>
            <a:pPr marL="0" indent="0" fontAlgn="auto">
              <a:spcAft>
                <a:spcPts val="0"/>
              </a:spcAft>
              <a:buFont typeface="Arial" panose="020B0604020202020204" pitchFamily="34" charset="0"/>
              <a:buNone/>
              <a:defRPr/>
            </a:pPr>
            <a:endParaRPr lang="en-GB" dirty="0"/>
          </a:p>
          <a:p>
            <a:pPr marL="0" indent="0" fontAlgn="auto">
              <a:spcAft>
                <a:spcPts val="0"/>
              </a:spcAft>
              <a:buFont typeface="Arial" panose="020B0604020202020204" pitchFamily="34" charset="0"/>
              <a:buNone/>
              <a:defRPr/>
            </a:pPr>
            <a:r>
              <a:rPr lang="en-GB" b="1" dirty="0">
                <a:solidFill>
                  <a:schemeClr val="bg1"/>
                </a:solidFill>
              </a:rPr>
              <a:t>These </a:t>
            </a:r>
            <a:r>
              <a:rPr lang="en-GB" b="1" dirty="0" smtClean="0">
                <a:solidFill>
                  <a:schemeClr val="bg1"/>
                </a:solidFill>
              </a:rPr>
              <a:t>5 </a:t>
            </a:r>
            <a:r>
              <a:rPr lang="en-GB" b="1" dirty="0">
                <a:solidFill>
                  <a:schemeClr val="bg1"/>
                </a:solidFill>
              </a:rPr>
              <a:t>elements </a:t>
            </a:r>
            <a:r>
              <a:rPr lang="en-GB" b="1" dirty="0" smtClean="0">
                <a:solidFill>
                  <a:schemeClr val="bg1"/>
                </a:solidFill>
              </a:rPr>
              <a:t>underpin</a:t>
            </a:r>
            <a:br>
              <a:rPr lang="en-GB" b="1" dirty="0" smtClean="0">
                <a:solidFill>
                  <a:schemeClr val="bg1"/>
                </a:solidFill>
              </a:rPr>
            </a:br>
            <a:r>
              <a:rPr lang="en-GB" b="1" dirty="0" smtClean="0">
                <a:solidFill>
                  <a:schemeClr val="bg1"/>
                </a:solidFill>
              </a:rPr>
              <a:t>the 17 SDGs</a:t>
            </a:r>
            <a:endParaRPr lang="da-DK" b="1" dirty="0">
              <a:solidFill>
                <a:schemeClr val="bg1"/>
              </a:solidFill>
            </a:endParaRPr>
          </a:p>
        </p:txBody>
      </p:sp>
      <p:pic>
        <p:nvPicPr>
          <p:cNvPr id="15363" name="Billede 3"/>
          <p:cNvPicPr>
            <a:picLocks noChangeAspect="1"/>
          </p:cNvPicPr>
          <p:nvPr/>
        </p:nvPicPr>
        <p:blipFill>
          <a:blip r:embed="rId2"/>
          <a:srcRect/>
          <a:stretch>
            <a:fillRect/>
          </a:stretch>
        </p:blipFill>
        <p:spPr bwMode="auto">
          <a:xfrm>
            <a:off x="5238126" y="2271254"/>
            <a:ext cx="4663844" cy="4450466"/>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ladsholder til indhold 3"/>
          <p:cNvPicPr>
            <a:picLocks noGrp="1" noChangeAspect="1"/>
          </p:cNvPicPr>
          <p:nvPr>
            <p:ph idx="4294967295"/>
          </p:nvPr>
        </p:nvPicPr>
        <p:blipFill>
          <a:blip r:embed="rId3"/>
          <a:srcRect/>
          <a:stretch>
            <a:fillRect/>
          </a:stretch>
        </p:blipFill>
        <p:spPr>
          <a:xfrm>
            <a:off x="924795" y="2896091"/>
            <a:ext cx="8253054" cy="4129057"/>
          </a:xfrm>
        </p:spPr>
      </p:pic>
      <p:sp>
        <p:nvSpPr>
          <p:cNvPr id="4" name="Pladsholder til indhold 2"/>
          <p:cNvSpPr txBox="1">
            <a:spLocks/>
          </p:cNvSpPr>
          <p:nvPr/>
        </p:nvSpPr>
        <p:spPr>
          <a:xfrm>
            <a:off x="0" y="1779638"/>
            <a:ext cx="9906000" cy="934065"/>
          </a:xfrm>
          <a:prstGeom prst="rect">
            <a:avLst/>
          </a:prstGeom>
        </p:spPr>
        <p:txBody>
          <a:bodyPr vert="horz" lIns="91440" tIns="45720" rIns="91440" bIns="45720" rtlCol="0">
            <a:normAutofit/>
          </a:bodyPr>
          <a:lst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b="1" dirty="0">
                <a:solidFill>
                  <a:schemeClr val="bg1"/>
                </a:solidFill>
                <a:effectLst>
                  <a:outerShdw blurRad="38100" dist="38100" dir="2700000" algn="tl">
                    <a:srgbClr val="000000">
                      <a:alpha val="43137"/>
                    </a:srgbClr>
                  </a:outerShdw>
                </a:effectLst>
                <a:latin typeface="Cambria" pitchFamily="18" charset="0"/>
              </a:rPr>
              <a:t>The 17 SDGs: Adopted by the UN General </a:t>
            </a:r>
            <a:r>
              <a:rPr lang="en-US" b="1" dirty="0" smtClean="0">
                <a:solidFill>
                  <a:schemeClr val="bg1"/>
                </a:solidFill>
                <a:effectLst>
                  <a:outerShdw blurRad="38100" dist="38100" dir="2700000" algn="tl">
                    <a:srgbClr val="000000">
                      <a:alpha val="43137"/>
                    </a:srgbClr>
                  </a:outerShdw>
                </a:effectLst>
                <a:latin typeface="Cambria" pitchFamily="18" charset="0"/>
              </a:rPr>
              <a:t>Assembly</a:t>
            </a:r>
            <a:br>
              <a:rPr lang="en-US" b="1" dirty="0" smtClean="0">
                <a:solidFill>
                  <a:schemeClr val="bg1"/>
                </a:solidFill>
                <a:effectLst>
                  <a:outerShdw blurRad="38100" dist="38100" dir="2700000" algn="tl">
                    <a:srgbClr val="000000">
                      <a:alpha val="43137"/>
                    </a:srgbClr>
                  </a:outerShdw>
                </a:effectLst>
                <a:latin typeface="Cambria" pitchFamily="18" charset="0"/>
              </a:rPr>
            </a:br>
            <a:r>
              <a:rPr lang="en-US" b="1" dirty="0" smtClean="0">
                <a:solidFill>
                  <a:schemeClr val="bg1"/>
                </a:solidFill>
                <a:effectLst>
                  <a:outerShdw blurRad="38100" dist="38100" dir="2700000" algn="tl">
                    <a:srgbClr val="000000">
                      <a:alpha val="43137"/>
                    </a:srgbClr>
                  </a:outerShdw>
                </a:effectLst>
                <a:latin typeface="Cambria" pitchFamily="18" charset="0"/>
              </a:rPr>
              <a:t>in </a:t>
            </a:r>
            <a:r>
              <a:rPr lang="en-US" b="1" dirty="0">
                <a:solidFill>
                  <a:schemeClr val="bg1"/>
                </a:solidFill>
                <a:effectLst>
                  <a:outerShdw blurRad="38100" dist="38100" dir="2700000" algn="tl">
                    <a:srgbClr val="000000">
                      <a:alpha val="43137"/>
                    </a:srgbClr>
                  </a:outerShdw>
                </a:effectLst>
                <a:latin typeface="Cambria" pitchFamily="18" charset="0"/>
              </a:rPr>
              <a:t>September 2015</a:t>
            </a:r>
            <a:endParaRPr lang="da-DK" b="1" dirty="0">
              <a:solidFill>
                <a:schemeClr val="bg1"/>
              </a:solidFill>
              <a:effectLst>
                <a:outerShdw blurRad="38100" dist="38100" dir="2700000" algn="tl">
                  <a:srgbClr val="000000">
                    <a:alpha val="43137"/>
                  </a:srgbClr>
                </a:outerShdw>
              </a:effectLst>
              <a:latin typeface="Cambr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ladsholder til indhold 4"/>
          <p:cNvPicPr>
            <a:picLocks noGrp="1" noChangeAspect="1"/>
          </p:cNvPicPr>
          <p:nvPr>
            <p:ph sz="half" idx="4294967295"/>
          </p:nvPr>
        </p:nvPicPr>
        <p:blipFill>
          <a:blip r:embed="rId3"/>
          <a:srcRect/>
          <a:stretch>
            <a:fillRect/>
          </a:stretch>
        </p:blipFill>
        <p:spPr>
          <a:xfrm>
            <a:off x="408082" y="3303638"/>
            <a:ext cx="3107055" cy="3107055"/>
          </a:xfrm>
        </p:spPr>
      </p:pic>
      <p:sp>
        <p:nvSpPr>
          <p:cNvPr id="4" name="Pladsholder til indhold 3"/>
          <p:cNvSpPr>
            <a:spLocks noGrp="1"/>
          </p:cNvSpPr>
          <p:nvPr>
            <p:ph sz="half" idx="4294967295"/>
          </p:nvPr>
        </p:nvSpPr>
        <p:spPr>
          <a:xfrm>
            <a:off x="3923071" y="3313471"/>
            <a:ext cx="5781368" cy="3451121"/>
          </a:xfrm>
        </p:spPr>
        <p:txBody>
          <a:bodyPr rtlCol="0" anchor="ctr" anchorCtr="1">
            <a:normAutofit fontScale="92500"/>
          </a:bodyPr>
          <a:lstStyle/>
          <a:p>
            <a:pPr fontAlgn="auto">
              <a:spcBef>
                <a:spcPts val="1800"/>
              </a:spcBef>
              <a:spcAft>
                <a:spcPts val="0"/>
              </a:spcAft>
              <a:defRPr/>
            </a:pPr>
            <a:r>
              <a:rPr lang="en-GB" sz="2400" dirty="0" smtClean="0">
                <a:solidFill>
                  <a:schemeClr val="bg1"/>
                </a:solidFill>
              </a:rPr>
              <a:t>The link between poverty and labour exploitation is well established</a:t>
            </a:r>
          </a:p>
          <a:p>
            <a:pPr fontAlgn="auto">
              <a:spcBef>
                <a:spcPts val="1800"/>
              </a:spcBef>
              <a:spcAft>
                <a:spcPts val="0"/>
              </a:spcAft>
              <a:defRPr/>
            </a:pPr>
            <a:r>
              <a:rPr lang="en-GB" sz="2400" b="1" dirty="0" smtClean="0">
                <a:solidFill>
                  <a:schemeClr val="bg1"/>
                </a:solidFill>
              </a:rPr>
              <a:t>Target 1.2 (eradication of extreme poverty) and 1.3. (reduce by half poverty in all its dimensions) </a:t>
            </a:r>
            <a:r>
              <a:rPr lang="en-GB" sz="2400" dirty="0" smtClean="0">
                <a:solidFill>
                  <a:schemeClr val="bg1"/>
                </a:solidFill>
              </a:rPr>
              <a:t>can only be achieved if child labour and forced labour is eradicated</a:t>
            </a:r>
          </a:p>
          <a:p>
            <a:pPr fontAlgn="auto">
              <a:spcBef>
                <a:spcPts val="1800"/>
              </a:spcBef>
              <a:spcAft>
                <a:spcPts val="0"/>
              </a:spcAft>
              <a:defRPr/>
            </a:pPr>
            <a:r>
              <a:rPr lang="en-GB" sz="2400" b="1" dirty="0" smtClean="0">
                <a:solidFill>
                  <a:schemeClr val="bg1"/>
                </a:solidFill>
              </a:rPr>
              <a:t>Target 1.3 (social protection) and target 1.4 (access to economic resources) </a:t>
            </a:r>
            <a:r>
              <a:rPr lang="en-GB" sz="2400" dirty="0" smtClean="0">
                <a:solidFill>
                  <a:schemeClr val="bg1"/>
                </a:solidFill>
              </a:rPr>
              <a:t>are direct contributions to preventing child labour</a:t>
            </a:r>
            <a:endParaRPr lang="en-GB" sz="24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da-DK" sz="2800" b="1" dirty="0">
                <a:solidFill>
                  <a:schemeClr val="bg1"/>
                </a:solidFill>
                <a:effectLst>
                  <a:outerShdw blurRad="38100" dist="38100" dir="2700000" algn="tl">
                    <a:srgbClr val="000000">
                      <a:alpha val="43137"/>
                    </a:srgbClr>
                  </a:outerShdw>
                </a:effectLst>
                <a:latin typeface="Cambria" pitchFamily="18" charset="0"/>
              </a:rPr>
              <a:t>Child labour and forced labour </a:t>
            </a:r>
            <a:r>
              <a:rPr lang="da-DK" sz="2800" b="1" dirty="0" smtClean="0">
                <a:solidFill>
                  <a:schemeClr val="bg1"/>
                </a:solidFill>
                <a:effectLst>
                  <a:outerShdw blurRad="38100" dist="38100" dir="2700000" algn="tl">
                    <a:srgbClr val="000000">
                      <a:alpha val="43137"/>
                    </a:srgbClr>
                  </a:outerShdw>
                </a:effectLst>
                <a:latin typeface="Cambria" pitchFamily="18" charset="0"/>
              </a:rPr>
              <a:t>perpetuates</a:t>
            </a:r>
            <a:br>
              <a:rPr lang="da-DK" sz="2800" b="1" dirty="0" smtClean="0">
                <a:solidFill>
                  <a:schemeClr val="bg1"/>
                </a:solidFill>
                <a:effectLst>
                  <a:outerShdw blurRad="38100" dist="38100" dir="2700000" algn="tl">
                    <a:srgbClr val="000000">
                      <a:alpha val="43137"/>
                    </a:srgbClr>
                  </a:outerShdw>
                </a:effectLst>
                <a:latin typeface="Cambria" pitchFamily="18" charset="0"/>
              </a:rPr>
            </a:br>
            <a:r>
              <a:rPr lang="da-DK" sz="2800" b="1" dirty="0" smtClean="0">
                <a:solidFill>
                  <a:schemeClr val="bg1"/>
                </a:solidFill>
                <a:effectLst>
                  <a:outerShdw blurRad="38100" dist="38100" dir="2700000" algn="tl">
                    <a:srgbClr val="000000">
                      <a:alpha val="43137"/>
                    </a:srgbClr>
                  </a:outerShdw>
                </a:effectLst>
                <a:latin typeface="Cambria" pitchFamily="18" charset="0"/>
              </a:rPr>
              <a:t>poverty </a:t>
            </a:r>
            <a:r>
              <a:rPr lang="da-DK" sz="2800" b="1" dirty="0">
                <a:solidFill>
                  <a:schemeClr val="bg1"/>
                </a:solidFill>
                <a:effectLst>
                  <a:outerShdw blurRad="38100" dist="38100" dir="2700000" algn="tl">
                    <a:srgbClr val="000000">
                      <a:alpha val="43137"/>
                    </a:srgbClr>
                  </a:outerShdw>
                </a:effectLst>
                <a:latin typeface="Cambria" pitchFamily="18" charset="0"/>
              </a:rPr>
              <a:t>in a ”viscious spiral”</a:t>
            </a:r>
            <a:endParaRPr lang="en-US" sz="2800" b="1" dirty="0">
              <a:solidFill>
                <a:schemeClr val="bg1"/>
              </a:solidFill>
              <a:effectLst>
                <a:outerShdw blurRad="38100" dist="38100" dir="2700000" algn="tl">
                  <a:srgbClr val="000000">
                    <a:alpha val="43137"/>
                  </a:srgbClr>
                </a:outerShdw>
              </a:effectLst>
              <a:latin typeface="Cambr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23071" y="3313471"/>
            <a:ext cx="5781368" cy="3451121"/>
          </a:xfrm>
        </p:spPr>
        <p:txBody>
          <a:bodyPr rtlCol="0" anchor="ctr" anchorCtr="1">
            <a:normAutofit/>
          </a:bodyPr>
          <a:lstStyle/>
          <a:p>
            <a:pPr fontAlgn="auto">
              <a:spcBef>
                <a:spcPts val="1800"/>
              </a:spcBef>
              <a:spcAft>
                <a:spcPts val="0"/>
              </a:spcAft>
              <a:defRPr/>
            </a:pPr>
            <a:r>
              <a:rPr lang="en-GB" sz="2400" b="1" dirty="0" smtClean="0">
                <a:solidFill>
                  <a:schemeClr val="bg1"/>
                </a:solidFill>
              </a:rPr>
              <a:t>2.1</a:t>
            </a:r>
            <a:r>
              <a:rPr lang="en-GB" sz="2400" dirty="0" smtClean="0">
                <a:solidFill>
                  <a:schemeClr val="bg1"/>
                </a:solidFill>
              </a:rPr>
              <a:t> By 2030, end hunger and ensure access by all people, in particular the poor and people in vulnerable situations, including infants, to safe, nutritious and sufficient food all year round.</a:t>
            </a:r>
          </a:p>
          <a:p>
            <a:pPr fontAlgn="auto">
              <a:spcBef>
                <a:spcPts val="1800"/>
              </a:spcBef>
              <a:spcAft>
                <a:spcPts val="0"/>
              </a:spcAft>
              <a:defRPr/>
            </a:pPr>
            <a:r>
              <a:rPr lang="en-GB" sz="2400" dirty="0" smtClean="0">
                <a:solidFill>
                  <a:schemeClr val="bg1"/>
                </a:solidFill>
              </a:rPr>
              <a:t>Ending food insecurity and hunger prevents child labour.</a:t>
            </a:r>
            <a:endParaRPr lang="en-GB" sz="24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Hunger is a root cause of child labour</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417920" y="3290632"/>
            <a:ext cx="3108960" cy="3107055"/>
          </a:xfrm>
          <a:prstGeom prst="rect">
            <a:avLst/>
          </a:prstGeom>
        </p:spPr>
      </p:pic>
    </p:spTree>
    <p:extLst>
      <p:ext uri="{BB962C8B-B14F-4D97-AF65-F5344CB8AC3E}">
        <p14:creationId xmlns:p14="http://schemas.microsoft.com/office/powerpoint/2010/main" val="1321796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23071" y="2890685"/>
            <a:ext cx="5781368" cy="4090220"/>
          </a:xfrm>
        </p:spPr>
        <p:txBody>
          <a:bodyPr rtlCol="0" anchor="ctr" anchorCtr="1">
            <a:noAutofit/>
          </a:bodyPr>
          <a:lstStyle/>
          <a:p>
            <a:pPr fontAlgn="auto">
              <a:spcBef>
                <a:spcPts val="600"/>
              </a:spcBef>
              <a:spcAft>
                <a:spcPts val="0"/>
              </a:spcAft>
              <a:defRPr/>
            </a:pPr>
            <a:r>
              <a:rPr lang="en-GB" sz="1800" b="1" dirty="0" smtClean="0">
                <a:solidFill>
                  <a:schemeClr val="bg1"/>
                </a:solidFill>
              </a:rPr>
              <a:t>3.3</a:t>
            </a:r>
            <a:r>
              <a:rPr lang="en-GB" sz="1800" dirty="0" smtClean="0">
                <a:solidFill>
                  <a:schemeClr val="bg1"/>
                </a:solidFill>
              </a:rPr>
              <a:t> By 2030, end the epidemics of AIDS, tuberculosis, malaria and neglected tropical diseases and combat hepatitis, water-borne diseases and other communicable diseases.</a:t>
            </a:r>
          </a:p>
          <a:p>
            <a:pPr fontAlgn="auto">
              <a:spcBef>
                <a:spcPts val="600"/>
              </a:spcBef>
              <a:spcAft>
                <a:spcPts val="0"/>
              </a:spcAft>
              <a:defRPr/>
            </a:pPr>
            <a:r>
              <a:rPr lang="en-GB" sz="1800" b="1" dirty="0" smtClean="0">
                <a:solidFill>
                  <a:schemeClr val="bg1"/>
                </a:solidFill>
              </a:rPr>
              <a:t>3.5</a:t>
            </a:r>
            <a:r>
              <a:rPr lang="en-GB" sz="1800" dirty="0" smtClean="0">
                <a:solidFill>
                  <a:schemeClr val="bg1"/>
                </a:solidFill>
              </a:rPr>
              <a:t> Strengthen the prevention and treatment of substance abuse, including narcotic drug abuse and harmful use of alcohol.</a:t>
            </a:r>
          </a:p>
          <a:p>
            <a:pPr fontAlgn="auto">
              <a:spcBef>
                <a:spcPts val="600"/>
              </a:spcBef>
              <a:spcAft>
                <a:spcPts val="0"/>
              </a:spcAft>
              <a:defRPr/>
            </a:pPr>
            <a:r>
              <a:rPr lang="en-GB" sz="1800" b="1" dirty="0" smtClean="0">
                <a:solidFill>
                  <a:schemeClr val="bg1"/>
                </a:solidFill>
              </a:rPr>
              <a:t>3.7</a:t>
            </a:r>
            <a:r>
              <a:rPr lang="en-GB" sz="1800" dirty="0" smtClean="0">
                <a:solidFill>
                  <a:schemeClr val="bg1"/>
                </a:solidFill>
              </a:rPr>
              <a:t> By 2030, ensure universal access to sexual and reproductive health-care services, including for family planning, information and education, and the integration of reproductive health into national strategies and programmes.</a:t>
            </a:r>
          </a:p>
          <a:p>
            <a:pPr fontAlgn="auto">
              <a:spcBef>
                <a:spcPts val="600"/>
              </a:spcBef>
              <a:spcAft>
                <a:spcPts val="0"/>
              </a:spcAft>
              <a:defRPr/>
            </a:pPr>
            <a:r>
              <a:rPr lang="en-GB" sz="1800" b="1" dirty="0" smtClean="0">
                <a:solidFill>
                  <a:schemeClr val="bg1"/>
                </a:solidFill>
              </a:rPr>
              <a:t>3.8</a:t>
            </a:r>
            <a:r>
              <a:rPr lang="en-GB" sz="1800" dirty="0" smtClean="0">
                <a:solidFill>
                  <a:schemeClr val="bg1"/>
                </a:solidFill>
              </a:rPr>
              <a:t> Achieve universal health coverage, including financial risk protection, access to quality essential health-care services and access to safe, effective, quality and affordable essential medicines and vaccines for all.</a:t>
            </a:r>
            <a:endParaRPr lang="en-GB" sz="18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Health issues and labour issues are inter-linked</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6" name="Pladsholder til indhold 4"/>
          <p:cNvPicPr>
            <a:picLocks noChangeAspect="1"/>
          </p:cNvPicPr>
          <p:nvPr/>
        </p:nvPicPr>
        <p:blipFill>
          <a:blip r:embed="rId3"/>
          <a:srcRect/>
          <a:stretch>
            <a:fillRect/>
          </a:stretch>
        </p:blipFill>
        <p:spPr>
          <a:xfrm>
            <a:off x="427753" y="3300468"/>
            <a:ext cx="3107055" cy="3107055"/>
          </a:xfrm>
          <a:prstGeom prst="rect">
            <a:avLst/>
          </a:prstGeom>
        </p:spPr>
      </p:pic>
    </p:spTree>
    <p:extLst>
      <p:ext uri="{BB962C8B-B14F-4D97-AF65-F5344CB8AC3E}">
        <p14:creationId xmlns:p14="http://schemas.microsoft.com/office/powerpoint/2010/main" val="68313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723536"/>
            <a:ext cx="5781368" cy="4090220"/>
          </a:xfrm>
        </p:spPr>
        <p:txBody>
          <a:bodyPr rtlCol="0" anchor="ctr" anchorCtr="1">
            <a:noAutofit/>
          </a:bodyPr>
          <a:lstStyle/>
          <a:p>
            <a:pPr fontAlgn="auto">
              <a:spcBef>
                <a:spcPts val="0"/>
              </a:spcBef>
              <a:spcAft>
                <a:spcPts val="1200"/>
              </a:spcAft>
              <a:defRPr/>
            </a:pPr>
            <a:r>
              <a:rPr lang="en-GB" sz="2400" dirty="0" smtClean="0">
                <a:solidFill>
                  <a:schemeClr val="bg1"/>
                </a:solidFill>
              </a:rPr>
              <a:t>Reaching the education targets is a direct contribution to elimination of child labour</a:t>
            </a:r>
          </a:p>
          <a:p>
            <a:pPr fontAlgn="auto">
              <a:spcBef>
                <a:spcPts val="0"/>
              </a:spcBef>
              <a:spcAft>
                <a:spcPts val="1200"/>
              </a:spcAft>
              <a:defRPr/>
            </a:pPr>
            <a:r>
              <a:rPr lang="en-GB" sz="2400" dirty="0" smtClean="0">
                <a:solidFill>
                  <a:schemeClr val="bg1"/>
                </a:solidFill>
              </a:rPr>
              <a:t>But the education targets will not be reached if child labour persists</a:t>
            </a:r>
          </a:p>
          <a:p>
            <a:pPr fontAlgn="auto">
              <a:spcBef>
                <a:spcPts val="0"/>
              </a:spcBef>
              <a:spcAft>
                <a:spcPts val="1200"/>
              </a:spcAft>
              <a:defRPr/>
            </a:pPr>
            <a:r>
              <a:rPr lang="en-GB" sz="2400" dirty="0" smtClean="0">
                <a:solidFill>
                  <a:schemeClr val="bg1"/>
                </a:solidFill>
              </a:rPr>
              <a:t>Ensuring training and education opportunities for young people is also a direct contribution to preventing human trafficking and forced labour</a:t>
            </a:r>
            <a:endParaRPr lang="en-GB" sz="24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US" sz="2800" b="1" dirty="0">
                <a:solidFill>
                  <a:schemeClr val="bg1"/>
                </a:solidFill>
                <a:effectLst>
                  <a:outerShdw blurRad="38100" dist="38100" dir="2700000" algn="tl">
                    <a:srgbClr val="000000">
                      <a:alpha val="43137"/>
                    </a:srgbClr>
                  </a:outerShdw>
                </a:effectLst>
                <a:latin typeface="Cambria" pitchFamily="18" charset="0"/>
              </a:rPr>
              <a:t>Children should be in school not in workplaces!</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427753" y="3300468"/>
            <a:ext cx="3107055" cy="3107055"/>
          </a:xfrm>
          <a:prstGeom prst="rect">
            <a:avLst/>
          </a:prstGeom>
        </p:spPr>
      </p:pic>
    </p:spTree>
    <p:extLst>
      <p:ext uri="{BB962C8B-B14F-4D97-AF65-F5344CB8AC3E}">
        <p14:creationId xmlns:p14="http://schemas.microsoft.com/office/powerpoint/2010/main" val="1364702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723536"/>
            <a:ext cx="5781368" cy="4090220"/>
          </a:xfrm>
        </p:spPr>
        <p:txBody>
          <a:bodyPr rtlCol="0" anchor="ctr" anchorCtr="1">
            <a:noAutofit/>
          </a:bodyPr>
          <a:lstStyle/>
          <a:p>
            <a:pPr fontAlgn="auto">
              <a:spcBef>
                <a:spcPts val="0"/>
              </a:spcBef>
              <a:spcAft>
                <a:spcPts val="1200"/>
              </a:spcAft>
              <a:defRPr/>
            </a:pPr>
            <a:r>
              <a:rPr lang="en-US" sz="2000" b="1" dirty="0">
                <a:solidFill>
                  <a:schemeClr val="bg1"/>
                </a:solidFill>
              </a:rPr>
              <a:t>5.1</a:t>
            </a:r>
            <a:r>
              <a:rPr lang="en-US" sz="2000" dirty="0">
                <a:solidFill>
                  <a:schemeClr val="bg1"/>
                </a:solidFill>
              </a:rPr>
              <a:t> End all forms of discrimination against all women and girls </a:t>
            </a:r>
            <a:r>
              <a:rPr lang="en-US" sz="2000" dirty="0" smtClean="0">
                <a:solidFill>
                  <a:schemeClr val="bg1"/>
                </a:solidFill>
              </a:rPr>
              <a:t>everywhere.</a:t>
            </a:r>
            <a:endParaRPr lang="en-US" sz="2000" dirty="0">
              <a:solidFill>
                <a:schemeClr val="bg1"/>
              </a:solidFill>
            </a:endParaRPr>
          </a:p>
          <a:p>
            <a:pPr fontAlgn="auto">
              <a:spcBef>
                <a:spcPts val="0"/>
              </a:spcBef>
              <a:spcAft>
                <a:spcPts val="1200"/>
              </a:spcAft>
              <a:defRPr/>
            </a:pPr>
            <a:r>
              <a:rPr lang="en-US" sz="2000" b="1" dirty="0">
                <a:solidFill>
                  <a:schemeClr val="bg1"/>
                </a:solidFill>
              </a:rPr>
              <a:t>5.2</a:t>
            </a:r>
            <a:r>
              <a:rPr lang="en-US" sz="2000" dirty="0">
                <a:solidFill>
                  <a:schemeClr val="bg1"/>
                </a:solidFill>
              </a:rPr>
              <a:t> Eliminate all forms of violence against all women and girls in the public and private spheres, including trafficking and sexual and other types of </a:t>
            </a:r>
            <a:r>
              <a:rPr lang="en-US" sz="2000" dirty="0" smtClean="0">
                <a:solidFill>
                  <a:schemeClr val="bg1"/>
                </a:solidFill>
              </a:rPr>
              <a:t>exploitation.</a:t>
            </a:r>
          </a:p>
          <a:p>
            <a:pPr fontAlgn="auto">
              <a:spcBef>
                <a:spcPts val="0"/>
              </a:spcBef>
              <a:spcAft>
                <a:spcPts val="1200"/>
              </a:spcAft>
              <a:defRPr/>
            </a:pPr>
            <a:r>
              <a:rPr lang="en-US" sz="2000" b="1" dirty="0" smtClean="0">
                <a:solidFill>
                  <a:schemeClr val="bg1"/>
                </a:solidFill>
              </a:rPr>
              <a:t>5.3</a:t>
            </a:r>
            <a:r>
              <a:rPr lang="en-US" sz="2000" dirty="0" smtClean="0">
                <a:solidFill>
                  <a:schemeClr val="bg1"/>
                </a:solidFill>
              </a:rPr>
              <a:t> </a:t>
            </a:r>
            <a:r>
              <a:rPr lang="en-US" sz="2000" dirty="0">
                <a:solidFill>
                  <a:schemeClr val="bg1"/>
                </a:solidFill>
              </a:rPr>
              <a:t>Eliminate all harmful practices, such as child, early and forced marriage and female genital </a:t>
            </a:r>
            <a:r>
              <a:rPr lang="en-US" sz="2000" dirty="0" smtClean="0">
                <a:solidFill>
                  <a:schemeClr val="bg1"/>
                </a:solidFill>
              </a:rPr>
              <a:t>mutilation.</a:t>
            </a:r>
          </a:p>
          <a:p>
            <a:pPr fontAlgn="auto">
              <a:spcBef>
                <a:spcPts val="0"/>
              </a:spcBef>
              <a:spcAft>
                <a:spcPts val="1200"/>
              </a:spcAft>
              <a:defRPr/>
            </a:pPr>
            <a:r>
              <a:rPr lang="en-US" sz="2000" b="1" dirty="0" smtClean="0">
                <a:solidFill>
                  <a:schemeClr val="bg1"/>
                </a:solidFill>
              </a:rPr>
              <a:t>5.4</a:t>
            </a:r>
            <a:r>
              <a:rPr lang="en-US" sz="2000" dirty="0" smtClean="0">
                <a:solidFill>
                  <a:schemeClr val="bg1"/>
                </a:solidFill>
              </a:rPr>
              <a:t> </a:t>
            </a:r>
            <a:r>
              <a:rPr lang="en-US" sz="2000" dirty="0">
                <a:solidFill>
                  <a:schemeClr val="bg1"/>
                </a:solidFill>
              </a:rPr>
              <a:t>Recognize and value unpaid care and domestic work through the provision of public services, infrastructure and social protection policies and the promotion of shared responsibility within the household and the family as nationally </a:t>
            </a:r>
            <a:r>
              <a:rPr lang="en-US" sz="2000" dirty="0" smtClean="0">
                <a:solidFill>
                  <a:schemeClr val="bg1"/>
                </a:solidFill>
              </a:rPr>
              <a:t>appropriate.</a:t>
            </a:r>
            <a:endParaRPr lang="en-US" sz="20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Labour exploitation has a gender dimension too!</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6" name="Pladsholder til indhold 4"/>
          <p:cNvPicPr>
            <a:picLocks noChangeAspect="1"/>
          </p:cNvPicPr>
          <p:nvPr/>
        </p:nvPicPr>
        <p:blipFill>
          <a:blip r:embed="rId3"/>
          <a:srcRect/>
          <a:stretch>
            <a:fillRect/>
          </a:stretch>
        </p:blipFill>
        <p:spPr>
          <a:xfrm>
            <a:off x="427753" y="3300468"/>
            <a:ext cx="3107055" cy="3107055"/>
          </a:xfrm>
          <a:prstGeom prst="rect">
            <a:avLst/>
          </a:prstGeom>
        </p:spPr>
      </p:pic>
    </p:spTree>
    <p:extLst>
      <p:ext uri="{BB962C8B-B14F-4D97-AF65-F5344CB8AC3E}">
        <p14:creationId xmlns:p14="http://schemas.microsoft.com/office/powerpoint/2010/main" val="3194704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723536"/>
            <a:ext cx="5781368" cy="4090220"/>
          </a:xfrm>
        </p:spPr>
        <p:txBody>
          <a:bodyPr rtlCol="0" anchor="ctr" anchorCtr="1">
            <a:noAutofit/>
          </a:bodyPr>
          <a:lstStyle/>
          <a:p>
            <a:pPr fontAlgn="auto">
              <a:spcBef>
                <a:spcPts val="0"/>
              </a:spcBef>
              <a:spcAft>
                <a:spcPts val="1200"/>
              </a:spcAft>
              <a:defRPr/>
            </a:pPr>
            <a:r>
              <a:rPr lang="en-GB" sz="2400" b="1" dirty="0" smtClean="0">
                <a:solidFill>
                  <a:schemeClr val="bg1"/>
                </a:solidFill>
              </a:rPr>
              <a:t>6.1 </a:t>
            </a:r>
            <a:r>
              <a:rPr lang="en-GB" sz="2400" dirty="0" smtClean="0">
                <a:solidFill>
                  <a:schemeClr val="bg1"/>
                </a:solidFill>
              </a:rPr>
              <a:t>By 2030, achieve universal and equitable access to safe and affordable drinking water for all</a:t>
            </a:r>
          </a:p>
          <a:p>
            <a:pPr fontAlgn="auto">
              <a:spcBef>
                <a:spcPts val="0"/>
              </a:spcBef>
              <a:spcAft>
                <a:spcPts val="1200"/>
              </a:spcAft>
              <a:defRPr/>
            </a:pPr>
            <a:r>
              <a:rPr lang="en-GB" sz="2400" dirty="0" smtClean="0">
                <a:solidFill>
                  <a:schemeClr val="bg1"/>
                </a:solidFill>
              </a:rPr>
              <a:t>This will be direct contribution to preventing child labour by limiting demand on children’s time and labour in communities with access to water currently</a:t>
            </a:r>
            <a:endParaRPr lang="en-GB" sz="24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Fetching water may amount to child labour…</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427752" y="3300468"/>
            <a:ext cx="3107055" cy="3107055"/>
          </a:xfrm>
          <a:prstGeom prst="rect">
            <a:avLst/>
          </a:prstGeom>
        </p:spPr>
      </p:pic>
    </p:spTree>
    <p:extLst>
      <p:ext uri="{BB962C8B-B14F-4D97-AF65-F5344CB8AC3E}">
        <p14:creationId xmlns:p14="http://schemas.microsoft.com/office/powerpoint/2010/main" val="1107694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723536"/>
            <a:ext cx="5781368" cy="4090220"/>
          </a:xfrm>
        </p:spPr>
        <p:txBody>
          <a:bodyPr rtlCol="0" anchor="ctr" anchorCtr="1">
            <a:noAutofit/>
          </a:bodyPr>
          <a:lstStyle/>
          <a:p>
            <a:pPr fontAlgn="auto">
              <a:spcBef>
                <a:spcPts val="0"/>
              </a:spcBef>
              <a:spcAft>
                <a:spcPts val="1200"/>
              </a:spcAft>
              <a:defRPr/>
            </a:pPr>
            <a:r>
              <a:rPr lang="en-GB" sz="2400" b="1" dirty="0" smtClean="0">
                <a:solidFill>
                  <a:schemeClr val="bg1"/>
                </a:solidFill>
              </a:rPr>
              <a:t>7.1</a:t>
            </a:r>
            <a:r>
              <a:rPr lang="en-GB" sz="2400" dirty="0" smtClean="0">
                <a:solidFill>
                  <a:schemeClr val="bg1"/>
                </a:solidFill>
              </a:rPr>
              <a:t> By 2030, ensure universal access to affordable, reliable and modern energy services.</a:t>
            </a:r>
          </a:p>
          <a:p>
            <a:pPr fontAlgn="auto">
              <a:spcBef>
                <a:spcPts val="0"/>
              </a:spcBef>
              <a:spcAft>
                <a:spcPts val="1200"/>
              </a:spcAft>
              <a:defRPr/>
            </a:pPr>
            <a:r>
              <a:rPr lang="en-GB" sz="2400" dirty="0" smtClean="0">
                <a:solidFill>
                  <a:schemeClr val="bg1"/>
                </a:solidFill>
              </a:rPr>
              <a:t>As in the case of water, fetching firewood is time demanding and heavy and may keep children away from school.</a:t>
            </a:r>
          </a:p>
          <a:p>
            <a:pPr fontAlgn="auto">
              <a:spcBef>
                <a:spcPts val="0"/>
              </a:spcBef>
              <a:spcAft>
                <a:spcPts val="1200"/>
              </a:spcAft>
              <a:defRPr/>
            </a:pPr>
            <a:r>
              <a:rPr lang="en-GB" sz="2400" dirty="0" smtClean="0">
                <a:solidFill>
                  <a:schemeClr val="bg1"/>
                </a:solidFill>
              </a:rPr>
              <a:t>Target 7.1. may therefore be important to prevent child labour.</a:t>
            </a:r>
            <a:endParaRPr lang="en-GB" sz="24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US" sz="2800" b="1" dirty="0" smtClean="0">
                <a:solidFill>
                  <a:schemeClr val="bg1"/>
                </a:solidFill>
                <a:effectLst>
                  <a:outerShdw blurRad="38100" dist="38100" dir="2700000" algn="tl">
                    <a:srgbClr val="000000">
                      <a:alpha val="43137"/>
                    </a:srgbClr>
                  </a:outerShdw>
                </a:effectLst>
                <a:latin typeface="Cambria" pitchFamily="18" charset="0"/>
              </a:rPr>
              <a:t>…and </a:t>
            </a:r>
            <a:r>
              <a:rPr lang="en-US" sz="2800" b="1" dirty="0">
                <a:solidFill>
                  <a:schemeClr val="bg1"/>
                </a:solidFill>
                <a:effectLst>
                  <a:outerShdw blurRad="38100" dist="38100" dir="2700000" algn="tl">
                    <a:srgbClr val="000000">
                      <a:alpha val="43137"/>
                    </a:srgbClr>
                  </a:outerShdw>
                </a:effectLst>
                <a:latin typeface="Cambria" pitchFamily="18" charset="0"/>
              </a:rPr>
              <a:t>so may fetching firewood!</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6" name="Pladsholder til indhold 4"/>
          <p:cNvPicPr>
            <a:picLocks noChangeAspect="1"/>
          </p:cNvPicPr>
          <p:nvPr/>
        </p:nvPicPr>
        <p:blipFill>
          <a:blip r:embed="rId3"/>
          <a:srcRect/>
          <a:stretch>
            <a:fillRect/>
          </a:stretch>
        </p:blipFill>
        <p:spPr>
          <a:xfrm>
            <a:off x="427752" y="3300467"/>
            <a:ext cx="3107055" cy="3107055"/>
          </a:xfrm>
          <a:prstGeom prst="rect">
            <a:avLst/>
          </a:prstGeom>
        </p:spPr>
      </p:pic>
    </p:spTree>
    <p:extLst>
      <p:ext uri="{BB962C8B-B14F-4D97-AF65-F5344CB8AC3E}">
        <p14:creationId xmlns:p14="http://schemas.microsoft.com/office/powerpoint/2010/main" val="191254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723536"/>
            <a:ext cx="5781368" cy="4090220"/>
          </a:xfrm>
        </p:spPr>
        <p:txBody>
          <a:bodyPr rtlCol="0" anchor="ctr" anchorCtr="1">
            <a:noAutofit/>
          </a:bodyPr>
          <a:lstStyle/>
          <a:p>
            <a:pPr fontAlgn="auto">
              <a:spcBef>
                <a:spcPts val="0"/>
              </a:spcBef>
              <a:spcAft>
                <a:spcPts val="1200"/>
              </a:spcAft>
              <a:defRPr/>
            </a:pPr>
            <a:r>
              <a:rPr lang="en-GB" b="1" dirty="0" smtClean="0">
                <a:solidFill>
                  <a:schemeClr val="bg1"/>
                </a:solidFill>
              </a:rPr>
              <a:t>8.7 </a:t>
            </a:r>
            <a:r>
              <a:rPr lang="en-GB" dirty="0" smtClean="0">
                <a:solidFill>
                  <a:schemeClr val="bg1"/>
                </a:solidFill>
              </a:rPr>
              <a:t>Take immediate and effective measures to eradicate forced labour, end modern slavery and human trafficking and secure the prohibition and elimination of the worst forms of child labour, including recruitment and use of child soldiers, and by 2025 end child labour in all its forms.</a:t>
            </a:r>
            <a:endParaRPr lang="en-GB"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From the perspective of elimination</a:t>
            </a:r>
            <a:br>
              <a:rPr lang="en-GB" sz="2800" b="1" dirty="0" smtClean="0">
                <a:solidFill>
                  <a:schemeClr val="bg1"/>
                </a:solidFill>
                <a:effectLst>
                  <a:outerShdw blurRad="38100" dist="38100" dir="2700000" algn="tl">
                    <a:srgbClr val="000000">
                      <a:alpha val="43137"/>
                    </a:srgbClr>
                  </a:outerShdw>
                </a:effectLst>
                <a:latin typeface="Cambria" pitchFamily="18" charset="0"/>
              </a:rPr>
            </a:br>
            <a:r>
              <a:rPr lang="en-GB" sz="2800" b="1" dirty="0" smtClean="0">
                <a:solidFill>
                  <a:schemeClr val="bg1"/>
                </a:solidFill>
                <a:effectLst>
                  <a:outerShdw blurRad="38100" dist="38100" dir="2700000" algn="tl">
                    <a:srgbClr val="000000">
                      <a:alpha val="43137"/>
                    </a:srgbClr>
                  </a:outerShdw>
                </a:effectLst>
                <a:latin typeface="Cambria" pitchFamily="18" charset="0"/>
              </a:rPr>
              <a:t>child labour and forced labour this is goal no. 1!</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427752" y="3300466"/>
            <a:ext cx="3107055" cy="3107055"/>
          </a:xfrm>
          <a:prstGeom prst="rect">
            <a:avLst/>
          </a:prstGeom>
        </p:spPr>
      </p:pic>
    </p:spTree>
    <p:extLst>
      <p:ext uri="{BB962C8B-B14F-4D97-AF65-F5344CB8AC3E}">
        <p14:creationId xmlns:p14="http://schemas.microsoft.com/office/powerpoint/2010/main" val="2829605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930012"/>
            <a:ext cx="5781368" cy="3883743"/>
          </a:xfrm>
        </p:spPr>
        <p:txBody>
          <a:bodyPr rtlCol="0" anchor="ctr" anchorCtr="1">
            <a:noAutofit/>
          </a:bodyPr>
          <a:lstStyle/>
          <a:p>
            <a:pPr marL="0" indent="0" fontAlgn="auto">
              <a:spcBef>
                <a:spcPts val="0"/>
              </a:spcBef>
              <a:spcAft>
                <a:spcPts val="1200"/>
              </a:spcAft>
              <a:buNone/>
              <a:defRPr/>
            </a:pPr>
            <a:r>
              <a:rPr lang="en-GB" sz="2400" b="1" dirty="0" smtClean="0">
                <a:solidFill>
                  <a:schemeClr val="bg1"/>
                </a:solidFill>
              </a:rPr>
              <a:t>Indicator 8.7.1:</a:t>
            </a:r>
          </a:p>
          <a:p>
            <a:pPr fontAlgn="auto">
              <a:spcBef>
                <a:spcPts val="0"/>
              </a:spcBef>
              <a:spcAft>
                <a:spcPts val="1200"/>
              </a:spcAft>
              <a:defRPr/>
            </a:pPr>
            <a:r>
              <a:rPr lang="en-GB" sz="2400" dirty="0" smtClean="0">
                <a:solidFill>
                  <a:schemeClr val="bg1"/>
                </a:solidFill>
              </a:rPr>
              <a:t>Percentage and number of children aged 5-17 engaged in child labour, by sex and age group</a:t>
            </a:r>
          </a:p>
          <a:p>
            <a:pPr fontAlgn="auto">
              <a:spcBef>
                <a:spcPts val="0"/>
              </a:spcBef>
              <a:spcAft>
                <a:spcPts val="1200"/>
              </a:spcAft>
              <a:defRPr/>
            </a:pPr>
            <a:r>
              <a:rPr lang="en-GB" sz="2400" dirty="0" smtClean="0">
                <a:solidFill>
                  <a:schemeClr val="bg1"/>
                </a:solidFill>
              </a:rPr>
              <a:t>Alliance 8.7 established to promote global cooperation towards realization of target 8.7</a:t>
            </a:r>
          </a:p>
          <a:p>
            <a:pPr fontAlgn="auto">
              <a:spcBef>
                <a:spcPts val="0"/>
              </a:spcBef>
              <a:spcAft>
                <a:spcPts val="1200"/>
              </a:spcAft>
              <a:defRPr/>
            </a:pPr>
            <a:r>
              <a:rPr lang="en-GB" sz="2400" dirty="0" smtClean="0">
                <a:solidFill>
                  <a:schemeClr val="bg1"/>
                </a:solidFill>
              </a:rPr>
              <a:t>8.7 is THE TARGET but other targets are important too:</a:t>
            </a:r>
            <a:endParaRPr lang="en-GB" sz="24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From the perspective of elimination</a:t>
            </a:r>
            <a:br>
              <a:rPr lang="en-GB" sz="2800" b="1" dirty="0" smtClean="0">
                <a:solidFill>
                  <a:schemeClr val="bg1"/>
                </a:solidFill>
                <a:effectLst>
                  <a:outerShdw blurRad="38100" dist="38100" dir="2700000" algn="tl">
                    <a:srgbClr val="000000">
                      <a:alpha val="43137"/>
                    </a:srgbClr>
                  </a:outerShdw>
                </a:effectLst>
                <a:latin typeface="Cambria" pitchFamily="18" charset="0"/>
              </a:rPr>
            </a:br>
            <a:r>
              <a:rPr lang="en-GB" sz="2800" b="1" dirty="0" smtClean="0">
                <a:solidFill>
                  <a:schemeClr val="bg1"/>
                </a:solidFill>
                <a:effectLst>
                  <a:outerShdw blurRad="38100" dist="38100" dir="2700000" algn="tl">
                    <a:srgbClr val="000000">
                      <a:alpha val="43137"/>
                    </a:srgbClr>
                  </a:outerShdw>
                </a:effectLst>
                <a:latin typeface="Cambria" pitchFamily="18" charset="0"/>
              </a:rPr>
              <a:t>child labour and forced labour this is goal no. 1!</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427752" y="3300466"/>
            <a:ext cx="3107055" cy="3107055"/>
          </a:xfrm>
          <a:prstGeom prst="rect">
            <a:avLst/>
          </a:prstGeom>
        </p:spPr>
      </p:pic>
    </p:spTree>
    <p:extLst>
      <p:ext uri="{BB962C8B-B14F-4D97-AF65-F5344CB8AC3E}">
        <p14:creationId xmlns:p14="http://schemas.microsoft.com/office/powerpoint/2010/main" val="3008256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83458" y="2998840"/>
            <a:ext cx="9311149" cy="4070548"/>
          </a:xfrm>
        </p:spPr>
        <p:txBody>
          <a:bodyPr rtlCol="0" anchor="ctr" anchorCtr="1">
            <a:noAutofit/>
          </a:bodyPr>
          <a:lstStyle/>
          <a:p>
            <a:pPr marL="0" indent="0" fontAlgn="auto">
              <a:spcBef>
                <a:spcPts val="0"/>
              </a:spcBef>
              <a:spcAft>
                <a:spcPts val="1200"/>
              </a:spcAft>
              <a:buNone/>
              <a:defRPr/>
            </a:pPr>
            <a:r>
              <a:rPr lang="en-GB" sz="1700" b="1" dirty="0" smtClean="0">
                <a:solidFill>
                  <a:schemeClr val="bg1"/>
                </a:solidFill>
              </a:rPr>
              <a:t>8.1</a:t>
            </a:r>
            <a:r>
              <a:rPr lang="en-GB" sz="1700" dirty="0" smtClean="0">
                <a:solidFill>
                  <a:schemeClr val="bg1"/>
                </a:solidFill>
              </a:rPr>
              <a:t> Sustain per capita economic growth in accordance with national circumstances and, in particular, at least 7 per cent gross domestic product growth per annum in the least developed countries.</a:t>
            </a:r>
          </a:p>
          <a:p>
            <a:pPr marL="0" indent="0" fontAlgn="auto">
              <a:spcBef>
                <a:spcPts val="0"/>
              </a:spcBef>
              <a:spcAft>
                <a:spcPts val="1200"/>
              </a:spcAft>
              <a:buNone/>
              <a:defRPr/>
            </a:pPr>
            <a:r>
              <a:rPr lang="en-GB" sz="1700" b="1" dirty="0" smtClean="0">
                <a:solidFill>
                  <a:schemeClr val="bg1"/>
                </a:solidFill>
              </a:rPr>
              <a:t>8.2</a:t>
            </a:r>
            <a:r>
              <a:rPr lang="en-GB" sz="1700" dirty="0" smtClean="0">
                <a:solidFill>
                  <a:schemeClr val="bg1"/>
                </a:solidFill>
              </a:rPr>
              <a:t> Achieve higher levels of economic productivity through diversification, technological upgrading and innovation, including through a focus on high-value added and labour-intensive sectors.</a:t>
            </a:r>
          </a:p>
          <a:p>
            <a:pPr marL="0" indent="0" fontAlgn="auto">
              <a:spcBef>
                <a:spcPts val="0"/>
              </a:spcBef>
              <a:spcAft>
                <a:spcPts val="1200"/>
              </a:spcAft>
              <a:buNone/>
              <a:defRPr/>
            </a:pPr>
            <a:r>
              <a:rPr lang="en-GB" sz="1700" b="1" dirty="0" smtClean="0">
                <a:solidFill>
                  <a:schemeClr val="bg1"/>
                </a:solidFill>
              </a:rPr>
              <a:t>8.3</a:t>
            </a:r>
            <a:r>
              <a:rPr lang="en-GB" sz="1700" dirty="0" smtClean="0">
                <a:solidFill>
                  <a:schemeClr val="bg1"/>
                </a:solidFill>
              </a:rPr>
              <a:t> Promote development-oriented policies that support productive activities, decent job creation, entrepreneurship, creativity and innovation, and encourage the formalization and growth of micro-, small- and medium-sized enterprises, including through access to financial services.</a:t>
            </a:r>
          </a:p>
          <a:p>
            <a:pPr marL="0" indent="0" fontAlgn="auto">
              <a:spcBef>
                <a:spcPts val="0"/>
              </a:spcBef>
              <a:spcAft>
                <a:spcPts val="1200"/>
              </a:spcAft>
              <a:buNone/>
              <a:defRPr/>
            </a:pPr>
            <a:r>
              <a:rPr lang="en-GB" sz="1700" b="1" dirty="0" smtClean="0">
                <a:solidFill>
                  <a:schemeClr val="bg1"/>
                </a:solidFill>
              </a:rPr>
              <a:t>8.4</a:t>
            </a:r>
            <a:r>
              <a:rPr lang="en-GB" sz="1700" dirty="0" smtClean="0">
                <a:solidFill>
                  <a:schemeClr val="bg1"/>
                </a:solidFill>
              </a:rPr>
              <a:t> Improve progressively, through 2030, global resource efficiency in consumption and production and endeavour to decouple economic growth from environmental degradation, in accordance with the 10-year framework of programmes on sustainable consumption and production, with developed countries taking the lead.</a:t>
            </a:r>
          </a:p>
          <a:p>
            <a:pPr marL="0" indent="0" fontAlgn="auto">
              <a:spcBef>
                <a:spcPts val="0"/>
              </a:spcBef>
              <a:spcAft>
                <a:spcPts val="1200"/>
              </a:spcAft>
              <a:buNone/>
              <a:defRPr/>
            </a:pPr>
            <a:r>
              <a:rPr lang="en-GB" sz="1700" b="1" dirty="0" smtClean="0">
                <a:solidFill>
                  <a:schemeClr val="bg1"/>
                </a:solidFill>
              </a:rPr>
              <a:t>8.5</a:t>
            </a:r>
            <a:r>
              <a:rPr lang="en-GB" sz="1700" dirty="0" smtClean="0">
                <a:solidFill>
                  <a:schemeClr val="bg1"/>
                </a:solidFill>
              </a:rPr>
              <a:t> By 2030, achieve full and productive employment and decent work for all women and men, including for young people and persons with disabilities, and equal pay for work of equal value. </a:t>
            </a:r>
          </a:p>
          <a:p>
            <a:pPr marL="0" indent="0" fontAlgn="auto">
              <a:spcBef>
                <a:spcPts val="0"/>
              </a:spcBef>
              <a:spcAft>
                <a:spcPts val="1200"/>
              </a:spcAft>
              <a:buNone/>
              <a:defRPr/>
            </a:pPr>
            <a:r>
              <a:rPr lang="en-GB" sz="1700" b="1" dirty="0" smtClean="0">
                <a:solidFill>
                  <a:schemeClr val="bg1"/>
                </a:solidFill>
              </a:rPr>
              <a:t>8.6</a:t>
            </a:r>
            <a:r>
              <a:rPr lang="en-GB" sz="1700" dirty="0" smtClean="0">
                <a:solidFill>
                  <a:schemeClr val="bg1"/>
                </a:solidFill>
              </a:rPr>
              <a:t> By 2020, substantially reduce the proportion of youth not in employment, education or training.</a:t>
            </a:r>
            <a:endParaRPr lang="en-GB" sz="17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The other targets</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1224165" y="1947057"/>
            <a:ext cx="887730" cy="887730"/>
          </a:xfrm>
          <a:prstGeom prst="rect">
            <a:avLst/>
          </a:prstGeom>
        </p:spPr>
      </p:pic>
    </p:spTree>
    <p:extLst>
      <p:ext uri="{BB962C8B-B14F-4D97-AF65-F5344CB8AC3E}">
        <p14:creationId xmlns:p14="http://schemas.microsoft.com/office/powerpoint/2010/main" val="2524415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83458" y="2998840"/>
            <a:ext cx="9311149" cy="4070548"/>
          </a:xfrm>
        </p:spPr>
        <p:txBody>
          <a:bodyPr rtlCol="0" anchor="ctr" anchorCtr="1">
            <a:noAutofit/>
          </a:bodyPr>
          <a:lstStyle/>
          <a:p>
            <a:pPr marL="0" indent="0" fontAlgn="auto">
              <a:spcBef>
                <a:spcPts val="0"/>
              </a:spcBef>
              <a:spcAft>
                <a:spcPts val="1200"/>
              </a:spcAft>
              <a:buNone/>
              <a:defRPr/>
            </a:pPr>
            <a:r>
              <a:rPr lang="en-GB" sz="2000" b="1" dirty="0" smtClean="0">
                <a:solidFill>
                  <a:schemeClr val="bg1"/>
                </a:solidFill>
              </a:rPr>
              <a:t>8.8</a:t>
            </a:r>
            <a:r>
              <a:rPr lang="en-GB" sz="2000" dirty="0" smtClean="0">
                <a:solidFill>
                  <a:schemeClr val="bg1"/>
                </a:solidFill>
              </a:rPr>
              <a:t> Protect labour rights and promote safe and secure working environments for all workers, including migrant workers, in particular women migrants, and those in precarious employment. </a:t>
            </a:r>
          </a:p>
          <a:p>
            <a:pPr marL="0" indent="0" fontAlgn="auto">
              <a:spcBef>
                <a:spcPts val="0"/>
              </a:spcBef>
              <a:spcAft>
                <a:spcPts val="1200"/>
              </a:spcAft>
              <a:buNone/>
              <a:defRPr/>
            </a:pPr>
            <a:r>
              <a:rPr lang="en-GB" sz="2000" b="1" dirty="0" smtClean="0">
                <a:solidFill>
                  <a:schemeClr val="bg1"/>
                </a:solidFill>
              </a:rPr>
              <a:t>8.9</a:t>
            </a:r>
            <a:r>
              <a:rPr lang="en-GB" sz="2000" dirty="0" smtClean="0">
                <a:solidFill>
                  <a:schemeClr val="bg1"/>
                </a:solidFill>
              </a:rPr>
              <a:t> By 2030, devise and implement policies to promote sustainable tourism that creates jobs and promotes local culture and products.</a:t>
            </a:r>
          </a:p>
          <a:p>
            <a:pPr marL="0" indent="0" fontAlgn="auto">
              <a:spcBef>
                <a:spcPts val="0"/>
              </a:spcBef>
              <a:spcAft>
                <a:spcPts val="1200"/>
              </a:spcAft>
              <a:buNone/>
              <a:defRPr/>
            </a:pPr>
            <a:r>
              <a:rPr lang="en-GB" sz="2000" b="1" dirty="0" smtClean="0">
                <a:solidFill>
                  <a:schemeClr val="bg1"/>
                </a:solidFill>
              </a:rPr>
              <a:t>8.10</a:t>
            </a:r>
            <a:r>
              <a:rPr lang="en-GB" sz="2000" dirty="0" smtClean="0">
                <a:solidFill>
                  <a:schemeClr val="bg1"/>
                </a:solidFill>
              </a:rPr>
              <a:t> Strengthen the capacity of domestic financial institutions to encourage and expand access to banking, insurance and financial services for all.</a:t>
            </a:r>
          </a:p>
          <a:p>
            <a:pPr marL="0" indent="0" fontAlgn="auto">
              <a:spcBef>
                <a:spcPts val="0"/>
              </a:spcBef>
              <a:spcAft>
                <a:spcPts val="1200"/>
              </a:spcAft>
              <a:buNone/>
              <a:defRPr/>
            </a:pPr>
            <a:r>
              <a:rPr lang="en-GB" sz="2000" b="1" dirty="0" smtClean="0">
                <a:solidFill>
                  <a:schemeClr val="bg1"/>
                </a:solidFill>
              </a:rPr>
              <a:t>8.A</a:t>
            </a:r>
            <a:r>
              <a:rPr lang="en-GB" sz="2000" dirty="0" smtClean="0">
                <a:solidFill>
                  <a:schemeClr val="bg1"/>
                </a:solidFill>
              </a:rPr>
              <a:t> Increase Aid for Trade support for developing countries, in particular least developed countries, including through the Enhanced Integrated Framework for Trade-Related Technical Assistance to Least Developed Countries.</a:t>
            </a:r>
          </a:p>
          <a:p>
            <a:pPr marL="0" indent="0" fontAlgn="auto">
              <a:spcBef>
                <a:spcPts val="0"/>
              </a:spcBef>
              <a:spcAft>
                <a:spcPts val="1200"/>
              </a:spcAft>
              <a:buNone/>
              <a:defRPr/>
            </a:pPr>
            <a:r>
              <a:rPr lang="en-GB" sz="2000" b="1" dirty="0" smtClean="0">
                <a:solidFill>
                  <a:schemeClr val="bg1"/>
                </a:solidFill>
              </a:rPr>
              <a:t>8.B</a:t>
            </a:r>
            <a:r>
              <a:rPr lang="en-GB" sz="2000" dirty="0" smtClean="0">
                <a:solidFill>
                  <a:schemeClr val="bg1"/>
                </a:solidFill>
              </a:rPr>
              <a:t> By 2020, develop and operationalize a global strategy for youth employment and implement the Global Jobs Pact of the International Labour Organization.</a:t>
            </a:r>
            <a:endParaRPr lang="en-GB" sz="20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The other targets</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1224165" y="1964813"/>
            <a:ext cx="887730" cy="887730"/>
          </a:xfrm>
          <a:prstGeom prst="rect">
            <a:avLst/>
          </a:prstGeom>
        </p:spPr>
      </p:pic>
    </p:spTree>
    <p:extLst>
      <p:ext uri="{BB962C8B-B14F-4D97-AF65-F5344CB8AC3E}">
        <p14:creationId xmlns:p14="http://schemas.microsoft.com/office/powerpoint/2010/main" val="1418912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930012"/>
            <a:ext cx="5781368" cy="3883743"/>
          </a:xfrm>
        </p:spPr>
        <p:txBody>
          <a:bodyPr rtlCol="0" anchor="ctr" anchorCtr="1">
            <a:noAutofit/>
          </a:bodyPr>
          <a:lstStyle/>
          <a:p>
            <a:pPr fontAlgn="auto">
              <a:spcBef>
                <a:spcPts val="0"/>
              </a:spcBef>
              <a:spcAft>
                <a:spcPts val="1200"/>
              </a:spcAft>
              <a:defRPr/>
            </a:pPr>
            <a:r>
              <a:rPr lang="en-GB" sz="2200" dirty="0" smtClean="0">
                <a:solidFill>
                  <a:schemeClr val="bg1"/>
                </a:solidFill>
              </a:rPr>
              <a:t>Competing for scarce (scarce) natural resources in an unsustainable way may cause forced labour as a ”cost-cutting” measure</a:t>
            </a:r>
          </a:p>
          <a:p>
            <a:pPr fontAlgn="auto">
              <a:spcBef>
                <a:spcPts val="0"/>
              </a:spcBef>
              <a:spcAft>
                <a:spcPts val="1200"/>
              </a:spcAft>
              <a:defRPr/>
            </a:pPr>
            <a:r>
              <a:rPr lang="en-GB" sz="2200" dirty="0" smtClean="0">
                <a:solidFill>
                  <a:schemeClr val="bg1"/>
                </a:solidFill>
              </a:rPr>
              <a:t>Conversely, improving environmental and economic sustainability through technology can lead to improved productivity and less need for child labour and less use of forced labour</a:t>
            </a:r>
          </a:p>
          <a:p>
            <a:pPr fontAlgn="auto">
              <a:spcBef>
                <a:spcPts val="0"/>
              </a:spcBef>
              <a:spcAft>
                <a:spcPts val="1200"/>
              </a:spcAft>
              <a:defRPr/>
            </a:pPr>
            <a:r>
              <a:rPr lang="en-GB" sz="2200" dirty="0" smtClean="0">
                <a:solidFill>
                  <a:schemeClr val="bg1"/>
                </a:solidFill>
              </a:rPr>
              <a:t>The reputational risks associated with forced labour and child labour may threaten the very existence of an industry or enterprise – that is not sustainable!</a:t>
            </a:r>
            <a:endParaRPr lang="en-GB" sz="22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Industries are only sustainable without</a:t>
            </a:r>
            <a:br>
              <a:rPr lang="en-GB" sz="2800" b="1" dirty="0" smtClean="0">
                <a:solidFill>
                  <a:schemeClr val="bg1"/>
                </a:solidFill>
                <a:effectLst>
                  <a:outerShdw blurRad="38100" dist="38100" dir="2700000" algn="tl">
                    <a:srgbClr val="000000">
                      <a:alpha val="43137"/>
                    </a:srgbClr>
                  </a:outerShdw>
                </a:effectLst>
                <a:latin typeface="Cambria" pitchFamily="18" charset="0"/>
              </a:rPr>
            </a:br>
            <a:r>
              <a:rPr lang="en-GB" sz="2800" b="1" dirty="0" smtClean="0">
                <a:solidFill>
                  <a:schemeClr val="bg1"/>
                </a:solidFill>
                <a:effectLst>
                  <a:outerShdw blurRad="38100" dist="38100" dir="2700000" algn="tl">
                    <a:srgbClr val="000000">
                      <a:alpha val="43137"/>
                    </a:srgbClr>
                  </a:outerShdw>
                </a:effectLst>
                <a:latin typeface="Cambria" pitchFamily="18" charset="0"/>
              </a:rPr>
              <a:t>forced labour and human trafficking</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6" name="Pladsholder til indhold 4"/>
          <p:cNvPicPr>
            <a:picLocks noChangeAspect="1"/>
          </p:cNvPicPr>
          <p:nvPr/>
        </p:nvPicPr>
        <p:blipFill>
          <a:blip r:embed="rId3"/>
          <a:srcRect/>
          <a:stretch>
            <a:fillRect/>
          </a:stretch>
        </p:blipFill>
        <p:spPr>
          <a:xfrm>
            <a:off x="422946" y="3290633"/>
            <a:ext cx="3107055" cy="3107055"/>
          </a:xfrm>
          <a:prstGeom prst="rect">
            <a:avLst/>
          </a:prstGeom>
        </p:spPr>
      </p:pic>
    </p:spTree>
    <p:extLst>
      <p:ext uri="{BB962C8B-B14F-4D97-AF65-F5344CB8AC3E}">
        <p14:creationId xmlns:p14="http://schemas.microsoft.com/office/powerpoint/2010/main" val="1470773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930012"/>
            <a:ext cx="5781368" cy="3883743"/>
          </a:xfrm>
        </p:spPr>
        <p:txBody>
          <a:bodyPr rtlCol="0" anchor="ctr" anchorCtr="1">
            <a:noAutofit/>
          </a:bodyPr>
          <a:lstStyle/>
          <a:p>
            <a:pPr fontAlgn="auto">
              <a:spcBef>
                <a:spcPts val="0"/>
              </a:spcBef>
              <a:spcAft>
                <a:spcPts val="1200"/>
              </a:spcAft>
              <a:defRPr/>
            </a:pPr>
            <a:r>
              <a:rPr lang="en-GB" sz="2200" dirty="0" smtClean="0">
                <a:solidFill>
                  <a:schemeClr val="bg1"/>
                </a:solidFill>
              </a:rPr>
              <a:t>Ethnic minorities, migrants and socially marginalised communities, children and adults are at higher risk of child labour and forced labour.</a:t>
            </a:r>
          </a:p>
          <a:p>
            <a:pPr fontAlgn="auto">
              <a:spcBef>
                <a:spcPts val="0"/>
              </a:spcBef>
              <a:spcAft>
                <a:spcPts val="1200"/>
              </a:spcAft>
              <a:defRPr/>
            </a:pPr>
            <a:r>
              <a:rPr lang="en-GB" sz="2200" dirty="0" smtClean="0">
                <a:solidFill>
                  <a:schemeClr val="bg1"/>
                </a:solidFill>
              </a:rPr>
              <a:t>Also, forced labour and child labour reinforce patterns of extreme inequality.</a:t>
            </a:r>
          </a:p>
          <a:p>
            <a:pPr fontAlgn="auto">
              <a:spcBef>
                <a:spcPts val="0"/>
              </a:spcBef>
              <a:spcAft>
                <a:spcPts val="1200"/>
              </a:spcAft>
              <a:defRPr/>
            </a:pPr>
            <a:r>
              <a:rPr lang="en-GB" sz="2200" dirty="0" smtClean="0">
                <a:solidFill>
                  <a:schemeClr val="bg1"/>
                </a:solidFill>
              </a:rPr>
              <a:t>Again, the vicious spiral needs to be incepted to create a virtuous cycle.</a:t>
            </a:r>
            <a:endParaRPr lang="en-GB" sz="22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a:solidFill>
                  <a:schemeClr val="bg1"/>
                </a:solidFill>
                <a:effectLst>
                  <a:outerShdw blurRad="38100" dist="38100" dir="2700000" algn="tl">
                    <a:srgbClr val="000000">
                      <a:alpha val="43137"/>
                    </a:srgbClr>
                  </a:outerShdw>
                </a:effectLst>
                <a:latin typeface="Cambria" pitchFamily="18" charset="0"/>
              </a:rPr>
              <a:t>Inequality breeds exploitation</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422946" y="3290632"/>
            <a:ext cx="3107055" cy="3107055"/>
          </a:xfrm>
          <a:prstGeom prst="rect">
            <a:avLst/>
          </a:prstGeom>
        </p:spPr>
      </p:pic>
    </p:spTree>
    <p:extLst>
      <p:ext uri="{BB962C8B-B14F-4D97-AF65-F5344CB8AC3E}">
        <p14:creationId xmlns:p14="http://schemas.microsoft.com/office/powerpoint/2010/main" val="29643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930012"/>
            <a:ext cx="5781368" cy="3883743"/>
          </a:xfrm>
        </p:spPr>
        <p:txBody>
          <a:bodyPr rtlCol="0" anchor="ctr" anchorCtr="1">
            <a:noAutofit/>
          </a:bodyPr>
          <a:lstStyle/>
          <a:p>
            <a:pPr fontAlgn="auto">
              <a:spcBef>
                <a:spcPts val="0"/>
              </a:spcBef>
              <a:spcAft>
                <a:spcPts val="1200"/>
              </a:spcAft>
              <a:defRPr/>
            </a:pPr>
            <a:r>
              <a:rPr lang="en-GB" sz="2200" b="1" dirty="0" smtClean="0">
                <a:solidFill>
                  <a:schemeClr val="bg1"/>
                </a:solidFill>
              </a:rPr>
              <a:t>11.1</a:t>
            </a:r>
            <a:r>
              <a:rPr lang="en-GB" sz="2200" dirty="0" smtClean="0">
                <a:solidFill>
                  <a:schemeClr val="bg1"/>
                </a:solidFill>
              </a:rPr>
              <a:t> By 2030, ensure access for all to adequate, safe and affordable housing and basic services and upgrade slums.</a:t>
            </a:r>
          </a:p>
          <a:p>
            <a:pPr fontAlgn="auto">
              <a:spcBef>
                <a:spcPts val="0"/>
              </a:spcBef>
              <a:spcAft>
                <a:spcPts val="1200"/>
              </a:spcAft>
              <a:defRPr/>
            </a:pPr>
            <a:r>
              <a:rPr lang="en-GB" sz="2200" dirty="0" smtClean="0">
                <a:solidFill>
                  <a:schemeClr val="bg1"/>
                </a:solidFill>
              </a:rPr>
              <a:t>Housing links with poverty and child labour as a survival strategy. </a:t>
            </a:r>
          </a:p>
          <a:p>
            <a:pPr fontAlgn="auto">
              <a:spcBef>
                <a:spcPts val="0"/>
              </a:spcBef>
              <a:spcAft>
                <a:spcPts val="1200"/>
              </a:spcAft>
              <a:defRPr/>
            </a:pPr>
            <a:r>
              <a:rPr lang="en-GB" sz="2200" dirty="0" smtClean="0">
                <a:solidFill>
                  <a:schemeClr val="bg1"/>
                </a:solidFill>
              </a:rPr>
              <a:t>Safe, affordable housing and community services is an element of ensuring the family resilience that prevents child labour and forced labour.</a:t>
            </a:r>
            <a:endParaRPr lang="en-GB" sz="22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US" sz="2800" b="1" dirty="0">
                <a:solidFill>
                  <a:schemeClr val="bg1"/>
                </a:solidFill>
                <a:effectLst>
                  <a:outerShdw blurRad="38100" dist="38100" dir="2700000" algn="tl">
                    <a:srgbClr val="000000">
                      <a:alpha val="43137"/>
                    </a:srgbClr>
                  </a:outerShdw>
                </a:effectLst>
                <a:latin typeface="Cambria" pitchFamily="18" charset="0"/>
              </a:rPr>
              <a:t>Yes, there is a link!</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6" name="Pladsholder til indhold 4"/>
          <p:cNvPicPr>
            <a:picLocks noChangeAspect="1"/>
          </p:cNvPicPr>
          <p:nvPr/>
        </p:nvPicPr>
        <p:blipFill>
          <a:blip r:embed="rId3"/>
          <a:srcRect/>
          <a:stretch>
            <a:fillRect/>
          </a:stretch>
        </p:blipFill>
        <p:spPr>
          <a:xfrm>
            <a:off x="422945" y="3290632"/>
            <a:ext cx="3107055" cy="3107055"/>
          </a:xfrm>
          <a:prstGeom prst="rect">
            <a:avLst/>
          </a:prstGeom>
        </p:spPr>
      </p:pic>
    </p:spTree>
    <p:extLst>
      <p:ext uri="{BB962C8B-B14F-4D97-AF65-F5344CB8AC3E}">
        <p14:creationId xmlns:p14="http://schemas.microsoft.com/office/powerpoint/2010/main" val="3006190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930012"/>
            <a:ext cx="5781368" cy="3883743"/>
          </a:xfrm>
        </p:spPr>
        <p:txBody>
          <a:bodyPr rtlCol="0" anchor="ctr" anchorCtr="1">
            <a:noAutofit/>
          </a:bodyPr>
          <a:lstStyle/>
          <a:p>
            <a:pPr fontAlgn="auto">
              <a:spcBef>
                <a:spcPts val="0"/>
              </a:spcBef>
              <a:spcAft>
                <a:spcPts val="1200"/>
              </a:spcAft>
              <a:defRPr/>
            </a:pPr>
            <a:r>
              <a:rPr lang="en-GB" sz="2200" dirty="0" smtClean="0">
                <a:solidFill>
                  <a:schemeClr val="bg1"/>
                </a:solidFill>
              </a:rPr>
              <a:t>Demand for products that are (too!) cheap may cause forced labour and child labour in global supply chains.</a:t>
            </a:r>
          </a:p>
          <a:p>
            <a:pPr fontAlgn="auto">
              <a:spcBef>
                <a:spcPts val="0"/>
              </a:spcBef>
              <a:spcAft>
                <a:spcPts val="1200"/>
              </a:spcAft>
              <a:defRPr/>
            </a:pPr>
            <a:r>
              <a:rPr lang="en-GB" sz="2200" dirty="0" smtClean="0">
                <a:solidFill>
                  <a:schemeClr val="bg1"/>
                </a:solidFill>
              </a:rPr>
              <a:t>Forced labour and child labour MUST be eliminated from supply chains before they can be considered sustainable.</a:t>
            </a:r>
            <a:endParaRPr lang="en-GB" sz="22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US" sz="2800" b="1" dirty="0">
                <a:solidFill>
                  <a:schemeClr val="bg1"/>
                </a:solidFill>
                <a:effectLst>
                  <a:outerShdw blurRad="38100" dist="38100" dir="2700000" algn="tl">
                    <a:srgbClr val="000000">
                      <a:alpha val="43137"/>
                    </a:srgbClr>
                  </a:outerShdw>
                </a:effectLst>
                <a:latin typeface="Cambria" pitchFamily="18" charset="0"/>
              </a:rPr>
              <a:t>You get what you pay for!</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422944" y="3290632"/>
            <a:ext cx="3107055" cy="3107055"/>
          </a:xfrm>
          <a:prstGeom prst="rect">
            <a:avLst/>
          </a:prstGeom>
        </p:spPr>
      </p:pic>
    </p:spTree>
    <p:extLst>
      <p:ext uri="{BB962C8B-B14F-4D97-AF65-F5344CB8AC3E}">
        <p14:creationId xmlns:p14="http://schemas.microsoft.com/office/powerpoint/2010/main" val="541205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930012"/>
            <a:ext cx="5781368" cy="3883743"/>
          </a:xfrm>
        </p:spPr>
        <p:txBody>
          <a:bodyPr rtlCol="0" anchor="ctr" anchorCtr="1">
            <a:noAutofit/>
          </a:bodyPr>
          <a:lstStyle/>
          <a:p>
            <a:pPr fontAlgn="auto">
              <a:spcBef>
                <a:spcPts val="0"/>
              </a:spcBef>
              <a:spcAft>
                <a:spcPts val="1200"/>
              </a:spcAft>
              <a:defRPr/>
            </a:pPr>
            <a:r>
              <a:rPr lang="en-GB" sz="2200" b="1" dirty="0" smtClean="0">
                <a:solidFill>
                  <a:schemeClr val="bg1"/>
                </a:solidFill>
              </a:rPr>
              <a:t>13.1</a:t>
            </a:r>
            <a:r>
              <a:rPr lang="en-GB" sz="2200" dirty="0" smtClean="0">
                <a:solidFill>
                  <a:schemeClr val="bg1"/>
                </a:solidFill>
              </a:rPr>
              <a:t> Strengthen resilience and adaptive capacity to climate-related hazards and natural disasters in all countries.</a:t>
            </a:r>
          </a:p>
          <a:p>
            <a:pPr fontAlgn="auto">
              <a:spcBef>
                <a:spcPts val="0"/>
              </a:spcBef>
              <a:spcAft>
                <a:spcPts val="1200"/>
              </a:spcAft>
              <a:defRPr/>
            </a:pPr>
            <a:r>
              <a:rPr lang="en-GB" sz="2200" dirty="0" smtClean="0">
                <a:solidFill>
                  <a:schemeClr val="bg1"/>
                </a:solidFill>
              </a:rPr>
              <a:t>Climate change – natural disasters – food insecurity and depletion of household resources – child labour as a “survival strategy”.</a:t>
            </a:r>
            <a:endParaRPr lang="en-GB" sz="22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Climate change causes child labour!</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6" name="Pladsholder til indhold 4"/>
          <p:cNvPicPr>
            <a:picLocks noChangeAspect="1"/>
          </p:cNvPicPr>
          <p:nvPr/>
        </p:nvPicPr>
        <p:blipFill>
          <a:blip r:embed="rId3"/>
          <a:srcRect/>
          <a:stretch>
            <a:fillRect/>
          </a:stretch>
        </p:blipFill>
        <p:spPr>
          <a:xfrm>
            <a:off x="422944" y="3290632"/>
            <a:ext cx="3107055" cy="3107055"/>
          </a:xfrm>
          <a:prstGeom prst="rect">
            <a:avLst/>
          </a:prstGeom>
        </p:spPr>
      </p:pic>
    </p:spTree>
    <p:extLst>
      <p:ext uri="{BB962C8B-B14F-4D97-AF65-F5344CB8AC3E}">
        <p14:creationId xmlns:p14="http://schemas.microsoft.com/office/powerpoint/2010/main" val="237211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Natural resources are a precondition for eradicating poverty induced labour exploitation</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1594756" y="3290454"/>
            <a:ext cx="3107055" cy="3107055"/>
          </a:xfrm>
          <a:prstGeom prst="rect">
            <a:avLst/>
          </a:prstGeom>
        </p:spPr>
      </p:pic>
      <p:pic>
        <p:nvPicPr>
          <p:cNvPr id="7" name="Pladsholder til indhold 5"/>
          <p:cNvPicPr>
            <a:picLocks noChangeAspect="1"/>
          </p:cNvPicPr>
          <p:nvPr/>
        </p:nvPicPr>
        <p:blipFill>
          <a:blip r:embed="rId4"/>
          <a:srcRect/>
          <a:stretch>
            <a:fillRect/>
          </a:stretch>
        </p:blipFill>
        <p:spPr>
          <a:xfrm>
            <a:off x="5209559" y="3281576"/>
            <a:ext cx="3107055" cy="3107055"/>
          </a:xfrm>
          <a:prstGeom prst="rect">
            <a:avLst/>
          </a:prstGeom>
        </p:spPr>
      </p:pic>
    </p:spTree>
    <p:extLst>
      <p:ext uri="{BB962C8B-B14F-4D97-AF65-F5344CB8AC3E}">
        <p14:creationId xmlns:p14="http://schemas.microsoft.com/office/powerpoint/2010/main" val="1259729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930012"/>
            <a:ext cx="5905464" cy="3883743"/>
          </a:xfrm>
        </p:spPr>
        <p:txBody>
          <a:bodyPr rtlCol="0" anchor="ctr" anchorCtr="1">
            <a:noAutofit/>
          </a:bodyPr>
          <a:lstStyle/>
          <a:p>
            <a:pPr fontAlgn="auto">
              <a:spcBef>
                <a:spcPts val="0"/>
              </a:spcBef>
              <a:spcAft>
                <a:spcPts val="300"/>
              </a:spcAft>
              <a:defRPr/>
            </a:pPr>
            <a:r>
              <a:rPr lang="en-US" sz="2200" b="1" spc="-30" dirty="0">
                <a:solidFill>
                  <a:schemeClr val="bg1"/>
                </a:solidFill>
              </a:rPr>
              <a:t>16.1</a:t>
            </a:r>
            <a:r>
              <a:rPr lang="en-US" sz="2200" spc="-30" dirty="0">
                <a:solidFill>
                  <a:schemeClr val="bg1"/>
                </a:solidFill>
              </a:rPr>
              <a:t> Significantly reduce all forms of </a:t>
            </a:r>
            <a:r>
              <a:rPr lang="en-US" sz="2200" spc="-30" dirty="0" smtClean="0">
                <a:solidFill>
                  <a:schemeClr val="bg1"/>
                </a:solidFill>
              </a:rPr>
              <a:t>violence</a:t>
            </a:r>
            <a:br>
              <a:rPr lang="en-US" sz="2200" spc="-30" dirty="0" smtClean="0">
                <a:solidFill>
                  <a:schemeClr val="bg1"/>
                </a:solidFill>
              </a:rPr>
            </a:br>
            <a:r>
              <a:rPr lang="en-US" sz="2200" spc="-30" dirty="0" smtClean="0">
                <a:solidFill>
                  <a:schemeClr val="bg1"/>
                </a:solidFill>
              </a:rPr>
              <a:t>and </a:t>
            </a:r>
            <a:r>
              <a:rPr lang="en-US" sz="2200" spc="-30" dirty="0">
                <a:solidFill>
                  <a:schemeClr val="bg1"/>
                </a:solidFill>
              </a:rPr>
              <a:t>related death rates </a:t>
            </a:r>
            <a:r>
              <a:rPr lang="en-US" sz="2200" spc="-30" dirty="0" smtClean="0">
                <a:solidFill>
                  <a:schemeClr val="bg1"/>
                </a:solidFill>
              </a:rPr>
              <a:t>everywhere.</a:t>
            </a:r>
          </a:p>
          <a:p>
            <a:pPr fontAlgn="auto">
              <a:spcBef>
                <a:spcPts val="0"/>
              </a:spcBef>
              <a:spcAft>
                <a:spcPts val="300"/>
              </a:spcAft>
              <a:defRPr/>
            </a:pPr>
            <a:r>
              <a:rPr lang="en-US" sz="2200" b="1" spc="-30" dirty="0" smtClean="0">
                <a:solidFill>
                  <a:schemeClr val="bg1"/>
                </a:solidFill>
              </a:rPr>
              <a:t>16.2</a:t>
            </a:r>
            <a:r>
              <a:rPr lang="en-US" sz="2200" spc="-30" dirty="0" smtClean="0">
                <a:solidFill>
                  <a:schemeClr val="bg1"/>
                </a:solidFill>
              </a:rPr>
              <a:t> </a:t>
            </a:r>
            <a:r>
              <a:rPr lang="en-US" sz="2200" spc="-30" dirty="0">
                <a:solidFill>
                  <a:schemeClr val="bg1"/>
                </a:solidFill>
              </a:rPr>
              <a:t>End abuse, exploitation, trafficking and all forms of violence against and torture of </a:t>
            </a:r>
            <a:r>
              <a:rPr lang="en-US" sz="2200" spc="-30" dirty="0" smtClean="0">
                <a:solidFill>
                  <a:schemeClr val="bg1"/>
                </a:solidFill>
              </a:rPr>
              <a:t>children.</a:t>
            </a:r>
            <a:r>
              <a:rPr lang="en-US" sz="2200" spc="-30" dirty="0">
                <a:solidFill>
                  <a:schemeClr val="bg1"/>
                </a:solidFill>
              </a:rPr>
              <a:t> </a:t>
            </a:r>
            <a:endParaRPr lang="en-US" sz="2200" spc="-30" dirty="0" smtClean="0">
              <a:solidFill>
                <a:schemeClr val="bg1"/>
              </a:solidFill>
            </a:endParaRPr>
          </a:p>
          <a:p>
            <a:pPr fontAlgn="auto">
              <a:spcBef>
                <a:spcPts val="0"/>
              </a:spcBef>
              <a:spcAft>
                <a:spcPts val="300"/>
              </a:spcAft>
              <a:defRPr/>
            </a:pPr>
            <a:r>
              <a:rPr lang="en-US" sz="2200" b="1" spc="-30" dirty="0" smtClean="0">
                <a:solidFill>
                  <a:schemeClr val="bg1"/>
                </a:solidFill>
              </a:rPr>
              <a:t>16.3</a:t>
            </a:r>
            <a:r>
              <a:rPr lang="en-US" sz="2200" spc="-30" dirty="0" smtClean="0">
                <a:solidFill>
                  <a:schemeClr val="bg1"/>
                </a:solidFill>
              </a:rPr>
              <a:t> </a:t>
            </a:r>
            <a:r>
              <a:rPr lang="en-US" sz="2200" spc="-30" dirty="0">
                <a:solidFill>
                  <a:schemeClr val="bg1"/>
                </a:solidFill>
              </a:rPr>
              <a:t>Promote the rule of law at the national and international levels and ensure equal access to justice for </a:t>
            </a:r>
            <a:r>
              <a:rPr lang="en-US" sz="2200" spc="-30" dirty="0" smtClean="0">
                <a:solidFill>
                  <a:schemeClr val="bg1"/>
                </a:solidFill>
              </a:rPr>
              <a:t>all.</a:t>
            </a:r>
          </a:p>
          <a:p>
            <a:pPr fontAlgn="auto">
              <a:spcBef>
                <a:spcPts val="0"/>
              </a:spcBef>
              <a:spcAft>
                <a:spcPts val="300"/>
              </a:spcAft>
              <a:defRPr/>
            </a:pPr>
            <a:r>
              <a:rPr lang="en-US" sz="2200" b="1" spc="-30" dirty="0" smtClean="0">
                <a:solidFill>
                  <a:schemeClr val="bg1"/>
                </a:solidFill>
              </a:rPr>
              <a:t>16.4</a:t>
            </a:r>
            <a:r>
              <a:rPr lang="en-US" sz="2200" spc="-30" dirty="0" smtClean="0">
                <a:solidFill>
                  <a:schemeClr val="bg1"/>
                </a:solidFill>
              </a:rPr>
              <a:t> </a:t>
            </a:r>
            <a:r>
              <a:rPr lang="en-US" sz="2200" spc="-30" dirty="0">
                <a:solidFill>
                  <a:schemeClr val="bg1"/>
                </a:solidFill>
              </a:rPr>
              <a:t>By 2030, significantly reduce illicit financial and arms flows, strengthen the recovery and return of stolen assets and combat all forms of organized </a:t>
            </a:r>
            <a:r>
              <a:rPr lang="en-US" sz="2200" spc="-30" dirty="0" smtClean="0">
                <a:solidFill>
                  <a:schemeClr val="bg1"/>
                </a:solidFill>
              </a:rPr>
              <a:t>crime.</a:t>
            </a:r>
          </a:p>
          <a:p>
            <a:pPr fontAlgn="auto">
              <a:spcBef>
                <a:spcPts val="0"/>
              </a:spcBef>
              <a:spcAft>
                <a:spcPts val="300"/>
              </a:spcAft>
              <a:defRPr/>
            </a:pPr>
            <a:r>
              <a:rPr lang="en-US" sz="2200" b="1" spc="-30" dirty="0" smtClean="0">
                <a:solidFill>
                  <a:schemeClr val="bg1"/>
                </a:solidFill>
              </a:rPr>
              <a:t>16.5</a:t>
            </a:r>
            <a:r>
              <a:rPr lang="en-US" sz="2200" spc="-30" dirty="0" smtClean="0">
                <a:solidFill>
                  <a:schemeClr val="bg1"/>
                </a:solidFill>
              </a:rPr>
              <a:t> </a:t>
            </a:r>
            <a:r>
              <a:rPr lang="en-US" sz="2200" spc="-30" dirty="0">
                <a:solidFill>
                  <a:schemeClr val="bg1"/>
                </a:solidFill>
              </a:rPr>
              <a:t>Substantially reduce corruption and bribery in all their </a:t>
            </a:r>
            <a:r>
              <a:rPr lang="en-US" sz="2200" spc="-30" dirty="0" smtClean="0">
                <a:solidFill>
                  <a:schemeClr val="bg1"/>
                </a:solidFill>
              </a:rPr>
              <a:t>forms.</a:t>
            </a:r>
            <a:endParaRPr lang="en-US" sz="2200" spc="-3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GB" sz="2800" b="1" dirty="0" smtClean="0">
                <a:solidFill>
                  <a:schemeClr val="bg1"/>
                </a:solidFill>
                <a:effectLst>
                  <a:outerShdw blurRad="38100" dist="38100" dir="2700000" algn="tl">
                    <a:srgbClr val="000000">
                      <a:alpha val="43137"/>
                    </a:srgbClr>
                  </a:outerShdw>
                </a:effectLst>
                <a:latin typeface="Cambria" pitchFamily="18" charset="0"/>
              </a:rPr>
              <a:t>Wars and injustice breed child labour and</a:t>
            </a:r>
            <a:br>
              <a:rPr lang="en-GB" sz="2800" b="1" dirty="0" smtClean="0">
                <a:solidFill>
                  <a:schemeClr val="bg1"/>
                </a:solidFill>
                <a:effectLst>
                  <a:outerShdw blurRad="38100" dist="38100" dir="2700000" algn="tl">
                    <a:srgbClr val="000000">
                      <a:alpha val="43137"/>
                    </a:srgbClr>
                  </a:outerShdw>
                </a:effectLst>
                <a:latin typeface="Cambria" pitchFamily="18" charset="0"/>
              </a:rPr>
            </a:br>
            <a:r>
              <a:rPr lang="en-GB" sz="2800" b="1" dirty="0" smtClean="0">
                <a:solidFill>
                  <a:schemeClr val="bg1"/>
                </a:solidFill>
                <a:effectLst>
                  <a:outerShdw blurRad="38100" dist="38100" dir="2700000" algn="tl">
                    <a:srgbClr val="000000">
                      <a:alpha val="43137"/>
                    </a:srgbClr>
                  </a:outerShdw>
                </a:effectLst>
                <a:latin typeface="Cambria" pitchFamily="18" charset="0"/>
              </a:rPr>
              <a:t>forced labour is linked with organised crime</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rcRect/>
          <a:stretch>
            <a:fillRect/>
          </a:stretch>
        </p:blipFill>
        <p:spPr>
          <a:xfrm>
            <a:off x="422944" y="3290631"/>
            <a:ext cx="3107055" cy="3107055"/>
          </a:xfrm>
          <a:prstGeom prst="rect">
            <a:avLst/>
          </a:prstGeom>
          <a:ln>
            <a:noFill/>
          </a:ln>
        </p:spPr>
      </p:pic>
    </p:spTree>
    <p:extLst>
      <p:ext uri="{BB962C8B-B14F-4D97-AF65-F5344CB8AC3E}">
        <p14:creationId xmlns:p14="http://schemas.microsoft.com/office/powerpoint/2010/main" val="2398212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4294967295"/>
          </p:nvPr>
        </p:nvSpPr>
        <p:spPr>
          <a:xfrm>
            <a:off x="3913239" y="2930012"/>
            <a:ext cx="5781368" cy="3883743"/>
          </a:xfrm>
        </p:spPr>
        <p:txBody>
          <a:bodyPr rtlCol="0" anchor="ctr" anchorCtr="1">
            <a:noAutofit/>
          </a:bodyPr>
          <a:lstStyle/>
          <a:p>
            <a:pPr marL="0" indent="0" fontAlgn="auto">
              <a:spcBef>
                <a:spcPts val="0"/>
              </a:spcBef>
              <a:spcAft>
                <a:spcPts val="1200"/>
              </a:spcAft>
              <a:buNone/>
              <a:defRPr/>
            </a:pPr>
            <a:r>
              <a:rPr lang="en-GB" sz="2200" b="1" dirty="0" smtClean="0">
                <a:solidFill>
                  <a:schemeClr val="bg1"/>
                </a:solidFill>
              </a:rPr>
              <a:t>Needless to say, that: </a:t>
            </a:r>
          </a:p>
          <a:p>
            <a:pPr fontAlgn="auto">
              <a:spcBef>
                <a:spcPts val="0"/>
              </a:spcBef>
              <a:spcAft>
                <a:spcPts val="1200"/>
              </a:spcAft>
              <a:defRPr/>
            </a:pPr>
            <a:r>
              <a:rPr lang="en-GB" sz="2200" dirty="0" smtClean="0">
                <a:solidFill>
                  <a:schemeClr val="bg1"/>
                </a:solidFill>
              </a:rPr>
              <a:t>In a globalised world the persistence of forced labour and child labour anywhere is a problem everywhere!</a:t>
            </a:r>
          </a:p>
          <a:p>
            <a:pPr fontAlgn="auto">
              <a:spcBef>
                <a:spcPts val="0"/>
              </a:spcBef>
              <a:spcAft>
                <a:spcPts val="1200"/>
              </a:spcAft>
              <a:defRPr/>
            </a:pPr>
            <a:r>
              <a:rPr lang="en-GB" sz="2200" dirty="0" smtClean="0">
                <a:solidFill>
                  <a:schemeClr val="bg1"/>
                </a:solidFill>
              </a:rPr>
              <a:t>Signing up the SDGs requires commitment in action and allocation of resources by all countries.</a:t>
            </a:r>
            <a:endParaRPr lang="en-GB" sz="2200" dirty="0">
              <a:solidFill>
                <a:schemeClr val="bg1"/>
              </a:solidFill>
            </a:endParaRPr>
          </a:p>
        </p:txBody>
      </p:sp>
      <p:sp>
        <p:nvSpPr>
          <p:cNvPr id="2" name="TextBox 1"/>
          <p:cNvSpPr txBox="1"/>
          <p:nvPr/>
        </p:nvSpPr>
        <p:spPr>
          <a:xfrm>
            <a:off x="-1" y="1700982"/>
            <a:ext cx="9905999" cy="1022554"/>
          </a:xfrm>
          <a:prstGeom prst="rect">
            <a:avLst/>
          </a:prstGeom>
          <a:noFill/>
        </p:spPr>
        <p:txBody>
          <a:bodyPr wrap="square" rtlCol="0" anchor="ctr" anchorCtr="1">
            <a:noAutofit/>
          </a:bodyPr>
          <a:lstStyle/>
          <a:p>
            <a:pPr algn="ctr"/>
            <a:r>
              <a:rPr lang="en-US" sz="2800" b="1" dirty="0">
                <a:solidFill>
                  <a:schemeClr val="bg1"/>
                </a:solidFill>
                <a:effectLst>
                  <a:outerShdw blurRad="38100" dist="38100" dir="2700000" algn="tl">
                    <a:srgbClr val="000000">
                      <a:alpha val="43137"/>
                    </a:srgbClr>
                  </a:outerShdw>
                </a:effectLst>
                <a:latin typeface="Cambria" pitchFamily="18" charset="0"/>
              </a:rPr>
              <a:t>We are all in this together!</a:t>
            </a:r>
            <a:endParaRPr lang="en-GB" sz="2800" b="1" dirty="0">
              <a:solidFill>
                <a:schemeClr val="bg1"/>
              </a:solidFill>
              <a:effectLst>
                <a:outerShdw blurRad="38100" dist="38100" dir="2700000" algn="tl">
                  <a:srgbClr val="000000">
                    <a:alpha val="43137"/>
                  </a:srgbClr>
                </a:outerShdw>
              </a:effectLst>
              <a:latin typeface="Cambria" pitchFamily="18" charset="0"/>
            </a:endParaRPr>
          </a:p>
        </p:txBody>
      </p:sp>
      <p:pic>
        <p:nvPicPr>
          <p:cNvPr id="5" name="Pladsholder til indhold 4"/>
          <p:cNvPicPr>
            <a:picLocks noChangeAspect="1"/>
          </p:cNvPicPr>
          <p:nvPr/>
        </p:nvPicPr>
        <p:blipFill>
          <a:blip r:embed="rId3"/>
          <a:stretch>
            <a:fillRect/>
          </a:stretch>
        </p:blipFill>
        <p:spPr>
          <a:xfrm>
            <a:off x="422943" y="3290632"/>
            <a:ext cx="3107055" cy="3107055"/>
          </a:xfrm>
          <a:prstGeom prst="rect">
            <a:avLst/>
          </a:prstGeom>
        </p:spPr>
      </p:pic>
    </p:spTree>
    <p:extLst>
      <p:ext uri="{BB962C8B-B14F-4D97-AF65-F5344CB8AC3E}">
        <p14:creationId xmlns:p14="http://schemas.microsoft.com/office/powerpoint/2010/main" val="3045955754"/>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2259</Words>
  <Application>Microsoft Office PowerPoint</Application>
  <PresentationFormat>A4 Paper (210x297 mm)</PresentationFormat>
  <Paragraphs>141</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SDGs and Child Labour/Forced Labour</dc:title>
  <dc:creator>Birgitte Krogh-Poulsen</dc:creator>
  <cp:lastModifiedBy>User2</cp:lastModifiedBy>
  <cp:revision>53</cp:revision>
  <dcterms:created xsi:type="dcterms:W3CDTF">2016-05-04T08:16:47Z</dcterms:created>
  <dcterms:modified xsi:type="dcterms:W3CDTF">2018-02-16T09:33:53Z</dcterms:modified>
</cp:coreProperties>
</file>