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handoutMasterIdLst>
    <p:handoutMasterId r:id="rId15"/>
  </p:handoutMasterIdLst>
  <p:sldIdLst>
    <p:sldId id="318" r:id="rId2"/>
    <p:sldId id="319" r:id="rId3"/>
    <p:sldId id="320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28" r:id="rId13"/>
  </p:sldIdLst>
  <p:sldSz cx="9906000" cy="6858000" type="A4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ED7D31"/>
    <a:srgbClr val="FF9900"/>
    <a:srgbClr val="00CC66"/>
    <a:srgbClr val="33CC33"/>
    <a:srgbClr val="FFCC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910" autoAdjust="0"/>
  </p:normalViewPr>
  <p:slideViewPr>
    <p:cSldViewPr>
      <p:cViewPr varScale="1">
        <p:scale>
          <a:sx n="61" d="100"/>
          <a:sy n="61" d="100"/>
        </p:scale>
        <p:origin x="1116" y="-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3316A5C-F022-4AA5-890F-C712951D52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632BC57-60B7-4AE6-BBFC-1BF01B86D3C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783AF987-1D1E-749C-C980-4932C9A403D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72F1CB1F-9D48-60AA-D8FF-146B51D9DEA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9A5D418-CD80-4DA7-BBC1-913A6A7EE765}" type="slidenum">
              <a:rPr lang="en-GB" altLang="da-DK"/>
              <a:pPr/>
              <a:t>‹#›</a:t>
            </a:fld>
            <a:endParaRPr lang="en-GB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CCBDDAD-87C7-0EBF-DCD5-3075ACF305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6AA8B78-A0C3-A173-76DF-2779D9B53E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D6AD745-00DD-1E06-673C-69D63C7A674E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39B16CD7-A57C-2034-CFC0-E4ABC9353F0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347C9ED6-CB0A-8628-847F-5B40B3C3863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6D7D9665-2CE3-DB34-83F0-2138325099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F9051F7-8F41-4627-B1B7-ED7A23C524C2}" type="slidenum">
              <a:rPr lang="en-GB" altLang="da-DK"/>
              <a:pPr/>
              <a:t>‹#›</a:t>
            </a:fld>
            <a:endParaRPr lang="en-GB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7BEE8579-A882-B57E-207A-0E5DDDB6C6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06F074CF-B7D2-E817-C29E-803B52870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da-DK"/>
              <a:t>The two ILO conventions provide the most detailed framework for action against child labour (especially with accompanying recommendations). We’ll come back to these in more detail in a minute!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517C2D57-E477-2AE3-A4CC-D3F185A44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01648E-BDAA-48D7-AAA1-58D009A6EBCD}" type="slidenum">
              <a:rPr lang="en-GB" altLang="da-DK" sz="1200"/>
              <a:pPr/>
              <a:t>3</a:t>
            </a:fld>
            <a:endParaRPr lang="en-GB" altLang="da-DK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3FFF83E5-52E3-9E1B-8C54-C84018712586}"/>
              </a:ext>
            </a:extLst>
          </p:cNvPr>
          <p:cNvSpPr/>
          <p:nvPr userDrawn="1"/>
        </p:nvSpPr>
        <p:spPr>
          <a:xfrm>
            <a:off x="7724775" y="1017588"/>
            <a:ext cx="1344613" cy="460375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 anchorCtr="1"/>
          <a:lstStyle/>
          <a:p>
            <a:pPr algn="ctr">
              <a:defRPr/>
            </a:pPr>
            <a:r>
              <a:rPr lang="es-ES_tradn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Tool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A.2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Pladsholder til titel 1">
            <a:extLst>
              <a:ext uri="{FF2B5EF4-FFF2-40B4-BE49-F238E27FC236}">
                <a16:creationId xmlns:a16="http://schemas.microsoft.com/office/drawing/2014/main" id="{DD2840D3-FE76-4818-1CBF-B1E4CE47FBD8}"/>
              </a:ext>
            </a:extLst>
          </p:cNvPr>
          <p:cNvSpPr txBox="1">
            <a:spLocks/>
          </p:cNvSpPr>
          <p:nvPr userDrawn="1"/>
        </p:nvSpPr>
        <p:spPr>
          <a:xfrm>
            <a:off x="1139825" y="96838"/>
            <a:ext cx="7626350" cy="73025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da-DK" dirty="0"/>
              <a:t>Tool kit for development and implementation of</a:t>
            </a:r>
            <a:endParaRPr lang="da-DK" sz="3200" dirty="0"/>
          </a:p>
          <a:p>
            <a:pPr>
              <a:lnSpc>
                <a:spcPct val="100000"/>
              </a:lnSpc>
              <a:defRPr/>
            </a:pPr>
            <a:r>
              <a:rPr lang="da-DK" sz="2600" dirty="0">
                <a:latin typeface="Arial Rounded MT Bold" pitchFamily="34" charset="0"/>
              </a:rPr>
              <a:t>National Action Plans (NAPs) on Child Labour</a:t>
            </a:r>
            <a:endParaRPr lang="en-GB" sz="2600" dirty="0">
              <a:latin typeface="Arial Rounded MT Bold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975B27-3323-4ED8-7F06-349FE9CDC7B8}"/>
              </a:ext>
            </a:extLst>
          </p:cNvPr>
          <p:cNvSpPr txBox="1"/>
          <p:nvPr userDrawn="1"/>
        </p:nvSpPr>
        <p:spPr>
          <a:xfrm>
            <a:off x="1144588" y="817563"/>
            <a:ext cx="6184900" cy="860425"/>
          </a:xfrm>
          <a:prstGeom prst="rect">
            <a:avLst/>
          </a:prstGeom>
          <a:noFill/>
        </p:spPr>
        <p:txBody>
          <a:bodyPr wrap="none" anchor="ctr"/>
          <a:lstStyle/>
          <a:p>
            <a:pPr>
              <a:defRPr/>
            </a:pPr>
            <a:r>
              <a:rPr lang="en-GB" altLang="da-DK" sz="2800" b="1" dirty="0"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Costing &amp; Resource Mobilisation</a:t>
            </a:r>
            <a:endParaRPr lang="en-GB" sz="2800" b="1" dirty="0"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BE765B05-3975-7FA1-2929-D6D4275EB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www.ilo.org/childlabour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12C0050-134D-050D-FC49-6C4489B312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A991D0-981A-4DD9-8696-C3DB6016FBA5}" type="slidenum">
              <a:rPr lang="en-US" altLang="da-DK"/>
              <a:pPr/>
              <a:t>‹#›</a:t>
            </a:fld>
            <a:endParaRPr lang="en-US" altLang="da-DK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E022217-C44E-6D8C-9076-4C5A2B0433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Fundamental Principles and Rights at Work (FUNDAMENTALS)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0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9894EE4E-AAFE-38EC-0D7F-5009BB30043D}"/>
              </a:ext>
            </a:extLst>
          </p:cNvPr>
          <p:cNvSpPr/>
          <p:nvPr userDrawn="1"/>
        </p:nvSpPr>
        <p:spPr>
          <a:xfrm>
            <a:off x="1270000" y="4360863"/>
            <a:ext cx="1344613" cy="460375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 anchorCtr="1"/>
          <a:lstStyle/>
          <a:p>
            <a:pPr algn="ctr">
              <a:defRPr/>
            </a:pPr>
            <a:r>
              <a:rPr lang="es-ES_tradn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Tool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A.2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Pladsholder til titel 1">
            <a:extLst>
              <a:ext uri="{FF2B5EF4-FFF2-40B4-BE49-F238E27FC236}">
                <a16:creationId xmlns:a16="http://schemas.microsoft.com/office/drawing/2014/main" id="{9A4CC854-627C-A678-04D9-BEFFE81B62AC}"/>
              </a:ext>
            </a:extLst>
          </p:cNvPr>
          <p:cNvSpPr txBox="1">
            <a:spLocks/>
          </p:cNvSpPr>
          <p:nvPr userDrawn="1"/>
        </p:nvSpPr>
        <p:spPr>
          <a:xfrm>
            <a:off x="1139825" y="204788"/>
            <a:ext cx="7626350" cy="146208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da-DK" dirty="0"/>
              <a:t>Tool kit for development and implementation of</a:t>
            </a:r>
            <a:endParaRPr lang="da-DK" sz="3200" dirty="0"/>
          </a:p>
          <a:p>
            <a:pPr>
              <a:lnSpc>
                <a:spcPct val="100000"/>
              </a:lnSpc>
              <a:defRPr/>
            </a:pPr>
            <a:r>
              <a:rPr lang="da-DK" sz="3200" dirty="0">
                <a:latin typeface="Arial Rounded MT Bold" pitchFamily="34" charset="0"/>
              </a:rPr>
              <a:t>National Action Plans (NAPs)</a:t>
            </a:r>
            <a:br>
              <a:rPr lang="da-DK" sz="3200" dirty="0">
                <a:latin typeface="Arial Rounded MT Bold" pitchFamily="34" charset="0"/>
              </a:rPr>
            </a:br>
            <a:r>
              <a:rPr lang="da-DK" sz="3200" dirty="0">
                <a:latin typeface="Arial Rounded MT Bold" pitchFamily="34" charset="0"/>
              </a:rPr>
              <a:t>on Child Labour</a:t>
            </a:r>
            <a:endParaRPr lang="en-GB" sz="3200" dirty="0">
              <a:latin typeface="Arial Rounded MT Bold" pitchFamily="34" charset="0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1A2F3CF6-2B0C-B22D-A4FB-6746E67C0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www.ilo.org/childlabour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5D8606E-B878-157E-0DA3-09EDDFF6AF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BA11FF6-2BE8-4BA9-BED2-7B60A00E5D0A}" type="slidenum">
              <a:rPr lang="en-US" altLang="da-DK"/>
              <a:pPr/>
              <a:t>‹#›</a:t>
            </a:fld>
            <a:endParaRPr lang="en-US" alt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C678F1-A700-A089-8505-D218C06EEF9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Fundamental Principles and Rights at Work (FUNDAMENTALS)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93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CC514750-60FA-298A-0934-A93093374A2F}"/>
              </a:ext>
            </a:extLst>
          </p:cNvPr>
          <p:cNvSpPr/>
          <p:nvPr userDrawn="1"/>
        </p:nvSpPr>
        <p:spPr>
          <a:xfrm>
            <a:off x="7477125" y="1089025"/>
            <a:ext cx="1344613" cy="460375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 anchorCtr="1"/>
          <a:lstStyle/>
          <a:p>
            <a:pPr algn="ctr">
              <a:defRPr/>
            </a:pPr>
            <a:r>
              <a:rPr lang="es-ES_tradn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Tool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A.2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Pladsholder til titel 1">
            <a:extLst>
              <a:ext uri="{FF2B5EF4-FFF2-40B4-BE49-F238E27FC236}">
                <a16:creationId xmlns:a16="http://schemas.microsoft.com/office/drawing/2014/main" id="{2F16F9B9-6E97-DFF4-5116-E087B7B0AA13}"/>
              </a:ext>
            </a:extLst>
          </p:cNvPr>
          <p:cNvSpPr txBox="1">
            <a:spLocks/>
          </p:cNvSpPr>
          <p:nvPr userDrawn="1"/>
        </p:nvSpPr>
        <p:spPr>
          <a:xfrm>
            <a:off x="1139825" y="204788"/>
            <a:ext cx="7626350" cy="146208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da-DK" dirty="0"/>
              <a:t>Tool kit for development and implementation of</a:t>
            </a:r>
            <a:endParaRPr lang="da-DK" sz="3200" dirty="0"/>
          </a:p>
          <a:p>
            <a:pPr>
              <a:lnSpc>
                <a:spcPct val="100000"/>
              </a:lnSpc>
              <a:defRPr/>
            </a:pPr>
            <a:r>
              <a:rPr lang="da-DK" sz="3200" dirty="0">
                <a:latin typeface="Arial Rounded MT Bold" pitchFamily="34" charset="0"/>
              </a:rPr>
              <a:t>National Action Plans (NAPs)</a:t>
            </a:r>
            <a:br>
              <a:rPr lang="da-DK" sz="3200" dirty="0">
                <a:latin typeface="Arial Rounded MT Bold" pitchFamily="34" charset="0"/>
              </a:rPr>
            </a:br>
            <a:r>
              <a:rPr lang="da-DK" sz="3200" dirty="0">
                <a:latin typeface="Arial Rounded MT Bold" pitchFamily="34" charset="0"/>
              </a:rPr>
              <a:t>on Child Labour</a:t>
            </a:r>
            <a:endParaRPr lang="en-GB" sz="3200" dirty="0">
              <a:latin typeface="Arial Rounded MT Bold" pitchFamily="34" charset="0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21B566AF-A880-C581-85F9-5A3217743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www.ilo.org/childlabour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03654EB-368C-085B-197A-0301FC2B95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188A4A-3BE5-47C4-8A2E-D676642C3B51}" type="slidenum">
              <a:rPr lang="en-US" altLang="da-DK"/>
              <a:pPr/>
              <a:t>‹#›</a:t>
            </a:fld>
            <a:endParaRPr lang="en-US" alt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F5EC35E-3A17-4762-ED75-ADBC86A95F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Fundamental Principles and Rights at Work (FUNDAMENTALS)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8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 Single Corner Rectangle 13">
            <a:extLst>
              <a:ext uri="{FF2B5EF4-FFF2-40B4-BE49-F238E27FC236}">
                <a16:creationId xmlns:a16="http://schemas.microsoft.com/office/drawing/2014/main" id="{3C1861CC-6D7E-68B1-4A99-93C6711383E7}"/>
              </a:ext>
            </a:extLst>
          </p:cNvPr>
          <p:cNvSpPr/>
          <p:nvPr userDrawn="1"/>
        </p:nvSpPr>
        <p:spPr>
          <a:xfrm flipH="1">
            <a:off x="0" y="1673225"/>
            <a:ext cx="9906000" cy="5572125"/>
          </a:xfrm>
          <a:prstGeom prst="round1Rect">
            <a:avLst/>
          </a:prstGeom>
          <a:solidFill>
            <a:srgbClr val="00719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027" name="Picture 14">
            <a:extLst>
              <a:ext uri="{FF2B5EF4-FFF2-40B4-BE49-F238E27FC236}">
                <a16:creationId xmlns:a16="http://schemas.microsoft.com/office/drawing/2014/main" id="{7930FF8D-9E37-7C95-9D4B-D45699BE175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8912225" y="204788"/>
            <a:ext cx="8921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5">
            <a:extLst>
              <a:ext uri="{FF2B5EF4-FFF2-40B4-BE49-F238E27FC236}">
                <a16:creationId xmlns:a16="http://schemas.microsoft.com/office/drawing/2014/main" id="{6CD6C4BC-A62B-1BDF-66AA-7B0DBAF1577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6" t="19571" r="24332" b="15109"/>
          <a:stretch>
            <a:fillRect/>
          </a:stretch>
        </p:blipFill>
        <p:spPr bwMode="auto">
          <a:xfrm>
            <a:off x="288925" y="119063"/>
            <a:ext cx="7175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Pladsholder til dato 3">
            <a:extLst>
              <a:ext uri="{FF2B5EF4-FFF2-40B4-BE49-F238E27FC236}">
                <a16:creationId xmlns:a16="http://schemas.microsoft.com/office/drawing/2014/main" id="{F9786B55-225C-0744-2773-152398AC5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76950" y="6797675"/>
            <a:ext cx="2136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www.ilo.org/childlabour</a:t>
            </a:r>
          </a:p>
        </p:txBody>
      </p:sp>
      <p:sp>
        <p:nvSpPr>
          <p:cNvPr id="19" name="Pladsholder til slidenummer 5">
            <a:extLst>
              <a:ext uri="{FF2B5EF4-FFF2-40B4-BE49-F238E27FC236}">
                <a16:creationId xmlns:a16="http://schemas.microsoft.com/office/drawing/2014/main" id="{00B85215-880F-861D-73E2-0BD6508F0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1663" y="6792913"/>
            <a:ext cx="142398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8B21F3A-6181-4C22-BF36-55AC746B4C44}" type="slidenum">
              <a:rPr lang="en-US" altLang="da-DK"/>
              <a:pPr/>
              <a:t>‹#›</a:t>
            </a:fld>
            <a:endParaRPr lang="en-US" altLang="da-DK"/>
          </a:p>
        </p:txBody>
      </p:sp>
      <p:sp>
        <p:nvSpPr>
          <p:cNvPr id="20" name="Pladsholder til sidefod 4">
            <a:extLst>
              <a:ext uri="{FF2B5EF4-FFF2-40B4-BE49-F238E27FC236}">
                <a16:creationId xmlns:a16="http://schemas.microsoft.com/office/drawing/2014/main" id="{400228C3-1822-74FB-25CE-B4DC98A96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5475" y="6792913"/>
            <a:ext cx="5451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GB"/>
              <a:t>Fundamental Principles and Rights at Work (FUNDAMENTALS)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1FED7B85-1914-0C34-6E0B-8EEB096B6516}"/>
              </a:ext>
            </a:extLst>
          </p:cNvPr>
          <p:cNvSpPr txBox="1">
            <a:spLocks/>
          </p:cNvSpPr>
          <p:nvPr/>
        </p:nvSpPr>
        <p:spPr bwMode="auto">
          <a:xfrm>
            <a:off x="1096963" y="2120900"/>
            <a:ext cx="8469312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da-DK" sz="6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Costing &amp;</a:t>
            </a:r>
            <a:br>
              <a:rPr lang="en-GB" altLang="da-DK" sz="6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da-DK" sz="6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 Mobilisation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B04A5C1-1ADD-B01F-53FC-AE7E1F726A01}"/>
              </a:ext>
            </a:extLst>
          </p:cNvPr>
          <p:cNvSpPr txBox="1">
            <a:spLocks/>
          </p:cNvSpPr>
          <p:nvPr/>
        </p:nvSpPr>
        <p:spPr>
          <a:xfrm>
            <a:off x="1273175" y="5237163"/>
            <a:ext cx="8010525" cy="79533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da-DK" sz="2000" dirty="0">
                <a:solidFill>
                  <a:srgbClr val="898989"/>
                </a:solidFill>
                <a:latin typeface="Calibri" pitchFamily="34" charset="0"/>
                <a:cs typeface="Calibri" pitchFamily="34" charset="0"/>
              </a:rPr>
              <a:t>Draft Sample tool</a:t>
            </a:r>
            <a:endParaRPr lang="en-GB" altLang="da-DK" sz="2000" dirty="0">
              <a:solidFill>
                <a:srgbClr val="898989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6C44A4E8-7773-A6DC-B917-9B5320BB6855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136650" y="2708275"/>
            <a:ext cx="8123238" cy="331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r>
              <a:rPr lang="en-GB" altLang="da-DK" sz="2800">
                <a:solidFill>
                  <a:schemeClr val="bg1"/>
                </a:solidFill>
              </a:rPr>
              <a:t>Activity based budgets are fundamental to results based management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r>
              <a:rPr lang="en-GB" altLang="da-DK" sz="2800">
                <a:solidFill>
                  <a:schemeClr val="bg1"/>
                </a:solidFill>
              </a:rPr>
              <a:t>So, NAP must give solid idea about activities before costing can be done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Tx/>
              <a:buAutoNum type="arabicPeriod"/>
            </a:pPr>
            <a:r>
              <a:rPr lang="en-GB" altLang="da-DK" sz="2800">
                <a:solidFill>
                  <a:schemeClr val="bg1"/>
                </a:solidFill>
              </a:rPr>
              <a:t>If detailed activities are not included in the NAP they must be included in the Implementation Framework/Operational Plan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5F33AE9-F128-5A47-4646-E19566AC44B1}"/>
              </a:ext>
            </a:extLst>
          </p:cNvPr>
          <p:cNvSpPr txBox="1">
            <a:spLocks/>
          </p:cNvSpPr>
          <p:nvPr/>
        </p:nvSpPr>
        <p:spPr bwMode="auto">
          <a:xfrm>
            <a:off x="0" y="1671638"/>
            <a:ext cx="99060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  <a:t>Basic principles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04AD1049-677B-A3A1-1478-668F4B033BB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81113" y="2636838"/>
            <a:ext cx="8064500" cy="348932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/>
            </a:pPr>
            <a:r>
              <a:rPr lang="en-GB" sz="2800" dirty="0">
                <a:solidFill>
                  <a:schemeClr val="bg1"/>
                </a:solidFill>
              </a:rPr>
              <a:t>When costing and mobilising resources remember that:</a:t>
            </a:r>
          </a:p>
          <a:p>
            <a:pPr marL="512064" indent="-512064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dirty="0">
                <a:solidFill>
                  <a:schemeClr val="bg1"/>
                </a:solidFill>
              </a:rPr>
              <a:t>Resources constitute more than funds (human resources, knowledge, skills, logistics)</a:t>
            </a:r>
          </a:p>
          <a:p>
            <a:pPr marL="512064" indent="-512064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dirty="0">
                <a:solidFill>
                  <a:schemeClr val="bg1"/>
                </a:solidFill>
              </a:rPr>
              <a:t>Resources can be mobilised in several ways, so when costing think about where resources may come from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id="{F0134842-1E7D-5643-A524-79E749627B94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136650" y="2924175"/>
            <a:ext cx="8137525" cy="331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</a:rPr>
              <a:t>Mainstreaming and integration with existing budgets and programmes (both government, social partners, NGOs etc.)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</a:rPr>
              <a:t>Some activities are already funded through other plans (for example education sector plan)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</a:rPr>
              <a:t>Map out where programmes and funds cover already (requires working in partnerships)</a:t>
            </a:r>
          </a:p>
        </p:txBody>
      </p:sp>
      <p:sp>
        <p:nvSpPr>
          <p:cNvPr id="8195" name="Title 1">
            <a:extLst>
              <a:ext uri="{FF2B5EF4-FFF2-40B4-BE49-F238E27FC236}">
                <a16:creationId xmlns:a16="http://schemas.microsoft.com/office/drawing/2014/main" id="{ED6C8CFC-5B1C-07DB-0171-305D4FF603FD}"/>
              </a:ext>
            </a:extLst>
          </p:cNvPr>
          <p:cNvSpPr txBox="1">
            <a:spLocks/>
          </p:cNvSpPr>
          <p:nvPr/>
        </p:nvSpPr>
        <p:spPr bwMode="auto">
          <a:xfrm>
            <a:off x="0" y="1671638"/>
            <a:ext cx="99060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  <a:t>Mobilising existing resources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37AC35EC-2DED-F48D-7E6E-0038134E5F98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208088" y="2565400"/>
            <a:ext cx="8066087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da-DK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activities and programmes where child labour initiatives can be included without extra costs 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da-DK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 can take the lead – but must work with other line ministries and with relevant planning and finance departments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da-DK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Applies not only to government! Civil society/</a:t>
            </a:r>
            <a:r>
              <a:rPr lang="en-GB" altLang="da-DK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partner</a:t>
            </a:r>
            <a:r>
              <a:rPr lang="en-GB" altLang="da-DK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organisations also have on-going 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CEA86960-792D-72E7-4018-35CB109C667A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208088" y="2565400"/>
            <a:ext cx="7993062" cy="356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 to align programming and budget cycle with existing cycles (national planning and budget cycles)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countries do mapping/study of existing budgets and cycles (e.g. Ghana)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analysis may also help (child friendly budget analysis, educational expense analysis, etc.) This may have been done already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BAC0D-537B-54DA-66A2-AFA35592FA9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8088" y="2997200"/>
            <a:ext cx="7705725" cy="36004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FontTx/>
              <a:buNone/>
              <a:defRPr/>
            </a:pPr>
            <a:r>
              <a:rPr lang="en-GB" sz="2800" b="1" i="1" u="sn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Government</a:t>
            </a:r>
          </a:p>
          <a:p>
            <a:pPr marL="512064" indent="-512064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Advocating for additional government resources (new budget lines)</a:t>
            </a:r>
          </a:p>
          <a:p>
            <a:pPr marL="512064" indent="-512064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Can be lengthy process, so sometimes best for long term activities</a:t>
            </a:r>
          </a:p>
          <a:p>
            <a:pPr marL="512064" indent="-512064">
              <a:lnSpc>
                <a:spcPct val="90000"/>
              </a:lnSpc>
              <a:spcBef>
                <a:spcPts val="1000"/>
              </a:spcBef>
              <a:defRPr/>
            </a:pPr>
            <a:r>
              <a:rPr lang="en-GB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Child friendly budget analysis and advocacy may help</a:t>
            </a:r>
          </a:p>
        </p:txBody>
      </p:sp>
      <p:sp>
        <p:nvSpPr>
          <p:cNvPr id="11267" name="Title 1">
            <a:extLst>
              <a:ext uri="{FF2B5EF4-FFF2-40B4-BE49-F238E27FC236}">
                <a16:creationId xmlns:a16="http://schemas.microsoft.com/office/drawing/2014/main" id="{828E2B73-59B2-565E-8C08-9F6EF44B32B6}"/>
              </a:ext>
            </a:extLst>
          </p:cNvPr>
          <p:cNvSpPr txBox="1">
            <a:spLocks/>
          </p:cNvSpPr>
          <p:nvPr/>
        </p:nvSpPr>
        <p:spPr bwMode="auto">
          <a:xfrm>
            <a:off x="0" y="1671638"/>
            <a:ext cx="99060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  <a:t>Mobilising additional resources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>
            <a:extLst>
              <a:ext uri="{FF2B5EF4-FFF2-40B4-BE49-F238E27FC236}">
                <a16:creationId xmlns:a16="http://schemas.microsoft.com/office/drawing/2014/main" id="{4EB991B0-AED8-5C39-C48E-ED5C85967639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136650" y="2354263"/>
            <a:ext cx="8915400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1175" indent="-511175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</a:pPr>
            <a:r>
              <a:rPr lang="en-GB" altLang="en-US" sz="2800" b="1" i="1" u="sng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 domestic resources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sector (especially if win-win for companies), Public Private Partnerships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resources often more extensive than first believed, cost-sharing – Community committees key to mobilising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 raising drives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>
            <a:extLst>
              <a:ext uri="{FF2B5EF4-FFF2-40B4-BE49-F238E27FC236}">
                <a16:creationId xmlns:a16="http://schemas.microsoft.com/office/drawing/2014/main" id="{A68A5354-9F8F-C21B-D827-92F76002BDDF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136650" y="2997200"/>
            <a:ext cx="7778750" cy="312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1175" indent="-511175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</a:pPr>
            <a:r>
              <a:rPr lang="en-GB" altLang="en-US" sz="2800" b="1" i="1" u="sng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External resources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development partners, skills in proposal drafting required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partners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Funds, in-kind, technical support all increase resource base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>
            <a:extLst>
              <a:ext uri="{FF2B5EF4-FFF2-40B4-BE49-F238E27FC236}">
                <a16:creationId xmlns:a16="http://schemas.microsoft.com/office/drawing/2014/main" id="{119E7A22-6E7D-3437-FF6E-4182B6570CB1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208088" y="3141663"/>
            <a:ext cx="7705725" cy="32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 mobilisation plan can be included in Implementation framework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be developed with costing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costing, think about where the resources will come from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realistic!</a:t>
            </a:r>
          </a:p>
        </p:txBody>
      </p:sp>
      <p:sp>
        <p:nvSpPr>
          <p:cNvPr id="14339" name="Title 1">
            <a:extLst>
              <a:ext uri="{FF2B5EF4-FFF2-40B4-BE49-F238E27FC236}">
                <a16:creationId xmlns:a16="http://schemas.microsoft.com/office/drawing/2014/main" id="{BCAEF801-0B28-2C24-9890-67E00F03E1D8}"/>
              </a:ext>
            </a:extLst>
          </p:cNvPr>
          <p:cNvSpPr txBox="1">
            <a:spLocks/>
          </p:cNvSpPr>
          <p:nvPr/>
        </p:nvSpPr>
        <p:spPr bwMode="auto">
          <a:xfrm>
            <a:off x="0" y="1671638"/>
            <a:ext cx="99060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  <a:t>Resource mobilisation strategy/plan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F9C7A147-57DA-F6C5-61D3-34BDCBA3763F}"/>
              </a:ext>
            </a:extLst>
          </p:cNvPr>
          <p:cNvSpPr>
            <a:spLocks noGrp="1"/>
          </p:cNvSpPr>
          <p:nvPr>
            <p:ph idx="4294967295"/>
          </p:nvPr>
        </p:nvSpPr>
        <p:spPr bwMode="auto">
          <a:xfrm>
            <a:off x="1136650" y="2708275"/>
            <a:ext cx="763270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groups, identify for each result area: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sources of funding, human resources and expertise, additional capacity development needed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where your own organisation can contribute to NAP implementation</a:t>
            </a:r>
          </a:p>
          <a:p>
            <a:pPr marL="511175" indent="-511175">
              <a:lnSpc>
                <a:spcPct val="90000"/>
              </a:lnSpc>
              <a:spcBef>
                <a:spcPts val="1000"/>
              </a:spcBef>
            </a:pPr>
            <a:r>
              <a:rPr lang="en-GB" altLang="en-US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other possible sources of funding</a:t>
            </a:r>
          </a:p>
        </p:txBody>
      </p:sp>
      <p:sp>
        <p:nvSpPr>
          <p:cNvPr id="15363" name="Title 1">
            <a:extLst>
              <a:ext uri="{FF2B5EF4-FFF2-40B4-BE49-F238E27FC236}">
                <a16:creationId xmlns:a16="http://schemas.microsoft.com/office/drawing/2014/main" id="{B7D3D2C0-17F9-A7EC-954F-4BFA7F4E40E6}"/>
              </a:ext>
            </a:extLst>
          </p:cNvPr>
          <p:cNvSpPr txBox="1">
            <a:spLocks/>
          </p:cNvSpPr>
          <p:nvPr/>
        </p:nvSpPr>
        <p:spPr bwMode="auto">
          <a:xfrm>
            <a:off x="0" y="1671638"/>
            <a:ext cx="99060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  <a:t>Exercise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C999AB06-12CF-2584-76EA-685038114BFE}"/>
              </a:ext>
            </a:extLst>
          </p:cNvPr>
          <p:cNvSpPr txBox="1">
            <a:spLocks/>
          </p:cNvSpPr>
          <p:nvPr/>
        </p:nvSpPr>
        <p:spPr bwMode="auto">
          <a:xfrm>
            <a:off x="0" y="2373313"/>
            <a:ext cx="9906000" cy="297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  <a:t>Thank you for your attention!</a:t>
            </a:r>
            <a:br>
              <a:rPr lang="en-GB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br>
              <a:rPr lang="en-US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br>
              <a:rPr lang="en-US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br>
              <a:rPr lang="en-US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n-US" altLang="en-US" sz="3200" u="sng">
                <a:solidFill>
                  <a:schemeClr val="bg1"/>
                </a:solidFill>
                <a:latin typeface="Arial Rounded MT Bold" panose="020F0704030504030204" pitchFamily="34" charset="0"/>
              </a:rPr>
              <a:t>Any questions?</a:t>
            </a:r>
            <a:endParaRPr lang="en-GB" altLang="en-US" sz="3200" u="sng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G:\Presentation\ipec-module test.pot</Template>
  <TotalTime>0</TotalTime>
  <Words>462</Words>
  <Application>Microsoft Office PowerPoint</Application>
  <PresentationFormat>A4 Paper (210x297 mm)</PresentationFormat>
  <Paragraphs>45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Times New Roman</vt:lpstr>
      <vt:lpstr>Arial</vt:lpstr>
      <vt:lpstr>Calibri</vt:lpstr>
      <vt:lpstr>Arial Rounded MT Bold</vt:lpstr>
      <vt:lpstr>Wingdings 2</vt:lpstr>
      <vt:lpstr>Wingdings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ILO</dc:creator>
  <cp:lastModifiedBy>Castillo, Liliana</cp:lastModifiedBy>
  <cp:revision>210</cp:revision>
  <dcterms:created xsi:type="dcterms:W3CDTF">2000-12-12T13:48:24Z</dcterms:created>
  <dcterms:modified xsi:type="dcterms:W3CDTF">2026-03-11T22:29:05Z</dcterms:modified>
</cp:coreProperties>
</file>