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1" r:id="rId1"/>
  </p:sldMasterIdLst>
  <p:notesMasterIdLst>
    <p:notesMasterId r:id="rId29"/>
  </p:notesMasterIdLst>
  <p:sldIdLst>
    <p:sldId id="257" r:id="rId2"/>
    <p:sldId id="270" r:id="rId3"/>
    <p:sldId id="258" r:id="rId4"/>
    <p:sldId id="259" r:id="rId5"/>
    <p:sldId id="271" r:id="rId6"/>
    <p:sldId id="272" r:id="rId7"/>
    <p:sldId id="260" r:id="rId8"/>
    <p:sldId id="261" r:id="rId9"/>
    <p:sldId id="274" r:id="rId10"/>
    <p:sldId id="262" r:id="rId11"/>
    <p:sldId id="287" r:id="rId12"/>
    <p:sldId id="265" r:id="rId13"/>
    <p:sldId id="263" r:id="rId14"/>
    <p:sldId id="264" r:id="rId15"/>
    <p:sldId id="275" r:id="rId16"/>
    <p:sldId id="278" r:id="rId17"/>
    <p:sldId id="279" r:id="rId18"/>
    <p:sldId id="280" r:id="rId19"/>
    <p:sldId id="281" r:id="rId20"/>
    <p:sldId id="282" r:id="rId21"/>
    <p:sldId id="283" r:id="rId22"/>
    <p:sldId id="284" r:id="rId23"/>
    <p:sldId id="268" r:id="rId24"/>
    <p:sldId id="269" r:id="rId25"/>
    <p:sldId id="285" r:id="rId26"/>
    <p:sldId id="286" r:id="rId27"/>
    <p:sldId id="288" r:id="rId28"/>
  </p:sldIdLst>
  <p:sldSz cx="9906000" cy="6858000" type="A4"/>
  <p:notesSz cx="6858000" cy="9144000"/>
  <p:defaultTextStyle>
    <a:defPPr>
      <a:defRPr lang="da-DK"/>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irgitte Krogh-Poulsen" initials="BK"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675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40" autoAdjust="0"/>
    <p:restoredTop sz="95314" autoAdjust="0"/>
  </p:normalViewPr>
  <p:slideViewPr>
    <p:cSldViewPr snapToGrid="0">
      <p:cViewPr>
        <p:scale>
          <a:sx n="89" d="100"/>
          <a:sy n="89" d="100"/>
        </p:scale>
        <p:origin x="-318" y="-456"/>
      </p:cViewPr>
      <p:guideLst>
        <p:guide orient="horz" pos="2160"/>
        <p:guide pos="312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B525EB8-4F94-479E-997B-05E31D0BA1F2}" type="doc">
      <dgm:prSet loTypeId="urn:microsoft.com/office/officeart/2005/8/layout/bProcess2" loCatId="process" qsTypeId="urn:microsoft.com/office/officeart/2005/8/quickstyle/simple1#1" qsCatId="simple" csTypeId="urn:microsoft.com/office/officeart/2005/8/colors/colorful2" csCatId="colorful" phldr="1"/>
      <dgm:spPr/>
      <dgm:t>
        <a:bodyPr/>
        <a:lstStyle/>
        <a:p>
          <a:endParaRPr lang="da-DK"/>
        </a:p>
      </dgm:t>
    </dgm:pt>
    <dgm:pt modelId="{88836B5F-0D1B-40CD-9B5F-97985B79DEA5}">
      <dgm:prSet phldrT="[Tekst]"/>
      <dgm:spPr>
        <a:solidFill>
          <a:schemeClr val="accent6"/>
        </a:solidFill>
      </dgm:spPr>
      <dgm:t>
        <a:bodyPr/>
        <a:lstStyle/>
        <a:p>
          <a:r>
            <a:rPr lang="en-US" b="1" noProof="0" dirty="0" smtClean="0"/>
            <a:t>NATIONAL SURVEY</a:t>
          </a:r>
          <a:endParaRPr lang="en-US" b="1" noProof="0" dirty="0"/>
        </a:p>
      </dgm:t>
    </dgm:pt>
    <dgm:pt modelId="{C4198CB0-5EB4-49B1-820A-04A502294EBB}" type="parTrans" cxnId="{3F15DC3E-EC71-48F6-BBB0-0FF40F5AEDFD}">
      <dgm:prSet/>
      <dgm:spPr/>
      <dgm:t>
        <a:bodyPr/>
        <a:lstStyle/>
        <a:p>
          <a:endParaRPr lang="da-DK"/>
        </a:p>
      </dgm:t>
    </dgm:pt>
    <dgm:pt modelId="{FDC9A28A-3E44-4515-B7B6-033496CCC0F7}" type="sibTrans" cxnId="{3F15DC3E-EC71-48F6-BBB0-0FF40F5AEDFD}">
      <dgm:prSet/>
      <dgm:spPr>
        <a:solidFill>
          <a:schemeClr val="accent6"/>
        </a:solidFill>
      </dgm:spPr>
      <dgm:t>
        <a:bodyPr/>
        <a:lstStyle/>
        <a:p>
          <a:endParaRPr lang="da-DK"/>
        </a:p>
      </dgm:t>
    </dgm:pt>
    <dgm:pt modelId="{6315EE76-62FE-4D0B-AE70-3902BEE2419F}">
      <dgm:prSet phldrT="[Tekst]" custT="1"/>
      <dgm:spPr>
        <a:solidFill>
          <a:schemeClr val="accent6">
            <a:lumMod val="75000"/>
          </a:schemeClr>
        </a:solidFill>
      </dgm:spPr>
      <dgm:t>
        <a:bodyPr/>
        <a:lstStyle/>
        <a:p>
          <a:r>
            <a:rPr lang="en-US" sz="1600" b="1" noProof="0" dirty="0" smtClean="0"/>
            <a:t>Background studies and gap analysis</a:t>
          </a:r>
          <a:endParaRPr lang="en-US" sz="1600" b="1" noProof="0" dirty="0"/>
        </a:p>
      </dgm:t>
    </dgm:pt>
    <dgm:pt modelId="{F7F70AAC-9DF5-44CE-A1B6-C41A614F37D1}" type="parTrans" cxnId="{52522738-A8AA-4170-B667-4099E4ED0BDD}">
      <dgm:prSet/>
      <dgm:spPr/>
      <dgm:t>
        <a:bodyPr/>
        <a:lstStyle/>
        <a:p>
          <a:endParaRPr lang="da-DK"/>
        </a:p>
      </dgm:t>
    </dgm:pt>
    <dgm:pt modelId="{7C3A8B8E-02EF-45F4-A6E7-D13994D277B9}" type="sibTrans" cxnId="{52522738-A8AA-4170-B667-4099E4ED0BDD}">
      <dgm:prSet/>
      <dgm:spPr>
        <a:solidFill>
          <a:schemeClr val="accent6">
            <a:lumMod val="75000"/>
          </a:schemeClr>
        </a:solidFill>
      </dgm:spPr>
      <dgm:t>
        <a:bodyPr/>
        <a:lstStyle/>
        <a:p>
          <a:endParaRPr lang="da-DK"/>
        </a:p>
      </dgm:t>
    </dgm:pt>
    <dgm:pt modelId="{650D25AA-EC78-4E67-A6AA-31667050A91F}">
      <dgm:prSet phldrT="[Tekst]" custT="1"/>
      <dgm:spPr>
        <a:solidFill>
          <a:schemeClr val="accent5">
            <a:lumMod val="75000"/>
          </a:schemeClr>
        </a:solidFill>
      </dgm:spPr>
      <dgm:t>
        <a:bodyPr/>
        <a:lstStyle/>
        <a:p>
          <a:r>
            <a:rPr lang="en-US" sz="1400" b="1" noProof="0" dirty="0" smtClean="0"/>
            <a:t>Consultations  to develop NAP framework/</a:t>
          </a:r>
          <a:br>
            <a:rPr lang="en-US" sz="1400" b="1" noProof="0" dirty="0" smtClean="0"/>
          </a:br>
          <a:r>
            <a:rPr lang="en-US" sz="1400" b="1" noProof="0" dirty="0" smtClean="0"/>
            <a:t>overall priorities</a:t>
          </a:r>
          <a:endParaRPr lang="en-US" sz="1400" b="1" noProof="0" dirty="0"/>
        </a:p>
      </dgm:t>
    </dgm:pt>
    <dgm:pt modelId="{4A9E84BA-E96D-4168-8AF2-5AC256D56E4C}" type="parTrans" cxnId="{391F2D11-7BA4-4CAA-A77E-85DB20ED5233}">
      <dgm:prSet/>
      <dgm:spPr/>
      <dgm:t>
        <a:bodyPr/>
        <a:lstStyle/>
        <a:p>
          <a:endParaRPr lang="da-DK"/>
        </a:p>
      </dgm:t>
    </dgm:pt>
    <dgm:pt modelId="{8B757DEA-D897-4EB5-A4C0-0384B3D6C61A}" type="sibTrans" cxnId="{391F2D11-7BA4-4CAA-A77E-85DB20ED5233}">
      <dgm:prSet/>
      <dgm:spPr>
        <a:solidFill>
          <a:schemeClr val="accent5">
            <a:lumMod val="75000"/>
          </a:schemeClr>
        </a:solidFill>
      </dgm:spPr>
      <dgm:t>
        <a:bodyPr/>
        <a:lstStyle/>
        <a:p>
          <a:endParaRPr lang="da-DK"/>
        </a:p>
      </dgm:t>
    </dgm:pt>
    <dgm:pt modelId="{93278451-EE93-4084-8864-F52A7C2D8666}">
      <dgm:prSet phldrT="[Tekst]" custT="1"/>
      <dgm:spPr>
        <a:solidFill>
          <a:schemeClr val="accent4"/>
        </a:solidFill>
      </dgm:spPr>
      <dgm:t>
        <a:bodyPr/>
        <a:lstStyle/>
        <a:p>
          <a:r>
            <a:rPr lang="en-US" sz="1800" b="1" noProof="0" dirty="0" smtClean="0"/>
            <a:t>Drafting</a:t>
          </a:r>
          <a:endParaRPr lang="en-US" sz="1800" b="1" noProof="0" dirty="0"/>
        </a:p>
      </dgm:t>
    </dgm:pt>
    <dgm:pt modelId="{C2791205-99D1-4D80-A627-F88DDE841975}" type="parTrans" cxnId="{CF00BACE-8F9D-4507-87A2-C0D2FA32FD77}">
      <dgm:prSet/>
      <dgm:spPr/>
      <dgm:t>
        <a:bodyPr/>
        <a:lstStyle/>
        <a:p>
          <a:endParaRPr lang="da-DK"/>
        </a:p>
      </dgm:t>
    </dgm:pt>
    <dgm:pt modelId="{4D6AA74C-A9FA-46B8-8B3D-865B05184E63}" type="sibTrans" cxnId="{CF00BACE-8F9D-4507-87A2-C0D2FA32FD77}">
      <dgm:prSet/>
      <dgm:spPr>
        <a:solidFill>
          <a:schemeClr val="accent4"/>
        </a:solidFill>
      </dgm:spPr>
      <dgm:t>
        <a:bodyPr/>
        <a:lstStyle/>
        <a:p>
          <a:endParaRPr lang="da-DK"/>
        </a:p>
      </dgm:t>
    </dgm:pt>
    <dgm:pt modelId="{FD631141-A329-4FB8-B627-029C803866FA}">
      <dgm:prSet phldrT="[Tekst]" custT="1"/>
      <dgm:spPr>
        <a:solidFill>
          <a:schemeClr val="accent2"/>
        </a:solidFill>
      </dgm:spPr>
      <dgm:t>
        <a:bodyPr/>
        <a:lstStyle/>
        <a:p>
          <a:r>
            <a:rPr lang="da-DK" sz="1600" b="1" dirty="0"/>
            <a:t>More </a:t>
          </a:r>
          <a:r>
            <a:rPr lang="da-DK" sz="1600" b="1" dirty="0" smtClean="0"/>
            <a:t>consulta-tions  </a:t>
          </a:r>
          <a:r>
            <a:rPr lang="da-DK" sz="1600" b="1" dirty="0"/>
            <a:t>and validation</a:t>
          </a:r>
        </a:p>
      </dgm:t>
    </dgm:pt>
    <dgm:pt modelId="{9ADBAD01-C811-49C3-9013-45C87E925D26}" type="parTrans" cxnId="{B0CE11A0-368F-4774-A9B5-31498BCA1663}">
      <dgm:prSet/>
      <dgm:spPr/>
      <dgm:t>
        <a:bodyPr/>
        <a:lstStyle/>
        <a:p>
          <a:endParaRPr lang="da-DK"/>
        </a:p>
      </dgm:t>
    </dgm:pt>
    <dgm:pt modelId="{55A627ED-0BAD-430B-AB34-9BFEBB088401}" type="sibTrans" cxnId="{B0CE11A0-368F-4774-A9B5-31498BCA1663}">
      <dgm:prSet/>
      <dgm:spPr>
        <a:solidFill>
          <a:schemeClr val="accent2"/>
        </a:solidFill>
      </dgm:spPr>
      <dgm:t>
        <a:bodyPr/>
        <a:lstStyle/>
        <a:p>
          <a:endParaRPr lang="da-DK"/>
        </a:p>
      </dgm:t>
    </dgm:pt>
    <dgm:pt modelId="{CE895961-2F4B-44C3-9E9E-34370DA8D108}">
      <dgm:prSet phldrT="[Tekst]" custT="1"/>
      <dgm:spPr>
        <a:solidFill>
          <a:srgbClr val="E96755"/>
        </a:solidFill>
      </dgm:spPr>
      <dgm:t>
        <a:bodyPr/>
        <a:lstStyle/>
        <a:p>
          <a:r>
            <a:rPr lang="en-US" sz="1200" b="1" noProof="0" dirty="0" smtClean="0"/>
            <a:t>Adoption/</a:t>
          </a:r>
          <a:br>
            <a:rPr lang="en-US" sz="1200" b="1" noProof="0" dirty="0" smtClean="0"/>
          </a:br>
          <a:r>
            <a:rPr lang="en-US" sz="1200" b="1" noProof="0" dirty="0" smtClean="0"/>
            <a:t>launch</a:t>
          </a:r>
          <a:br>
            <a:rPr lang="en-US" sz="1200" b="1" noProof="0" dirty="0" smtClean="0"/>
          </a:br>
          <a:r>
            <a:rPr lang="en-US" sz="1200" b="1" noProof="0" dirty="0" smtClean="0"/>
            <a:t>(may require building political commitment)</a:t>
          </a:r>
          <a:endParaRPr lang="en-US" sz="1200" b="1" noProof="0" dirty="0"/>
        </a:p>
      </dgm:t>
    </dgm:pt>
    <dgm:pt modelId="{73F4ACA3-5D0B-448E-A9C8-63AD7098FECD}" type="parTrans" cxnId="{3DE2336B-35BB-45C5-A181-EB553D7E2DDB}">
      <dgm:prSet/>
      <dgm:spPr/>
      <dgm:t>
        <a:bodyPr/>
        <a:lstStyle/>
        <a:p>
          <a:endParaRPr lang="da-DK"/>
        </a:p>
      </dgm:t>
    </dgm:pt>
    <dgm:pt modelId="{7D2B7817-25CA-4445-8130-8AA6F18B6193}" type="sibTrans" cxnId="{3DE2336B-35BB-45C5-A181-EB553D7E2DDB}">
      <dgm:prSet/>
      <dgm:spPr>
        <a:solidFill>
          <a:srgbClr val="E96755"/>
        </a:solidFill>
      </dgm:spPr>
      <dgm:t>
        <a:bodyPr/>
        <a:lstStyle/>
        <a:p>
          <a:endParaRPr lang="da-DK"/>
        </a:p>
      </dgm:t>
    </dgm:pt>
    <dgm:pt modelId="{327A9B8B-BE02-4A3C-A438-D46B0522CC9D}">
      <dgm:prSet phldrT="[Tekst]" custT="1"/>
      <dgm:spPr>
        <a:solidFill>
          <a:schemeClr val="accent1">
            <a:lumMod val="75000"/>
          </a:schemeClr>
        </a:solidFill>
      </dgm:spPr>
      <dgm:t>
        <a:bodyPr/>
        <a:lstStyle/>
        <a:p>
          <a:r>
            <a:rPr lang="en-US" sz="1400" b="1" noProof="0" dirty="0" err="1" smtClean="0"/>
            <a:t>Implementa-tion</a:t>
          </a:r>
          <a:r>
            <a:rPr lang="en-US" sz="1400" b="1" noProof="0" dirty="0" smtClean="0"/>
            <a:t> (plan)</a:t>
          </a:r>
          <a:endParaRPr lang="en-US" sz="1400" b="1" noProof="0" dirty="0"/>
        </a:p>
      </dgm:t>
    </dgm:pt>
    <dgm:pt modelId="{5B6DA9ED-D3DB-4595-9B40-7D1ABB0609EB}" type="parTrans" cxnId="{668DF868-9107-43D8-986A-7CD08F7E8FE3}">
      <dgm:prSet/>
      <dgm:spPr/>
      <dgm:t>
        <a:bodyPr/>
        <a:lstStyle/>
        <a:p>
          <a:endParaRPr lang="da-DK"/>
        </a:p>
      </dgm:t>
    </dgm:pt>
    <dgm:pt modelId="{BDEC82FF-3069-4378-829F-2907F9B8AC0D}" type="sibTrans" cxnId="{668DF868-9107-43D8-986A-7CD08F7E8FE3}">
      <dgm:prSet/>
      <dgm:spPr>
        <a:solidFill>
          <a:schemeClr val="accent1">
            <a:lumMod val="75000"/>
          </a:schemeClr>
        </a:solidFill>
      </dgm:spPr>
      <dgm:t>
        <a:bodyPr/>
        <a:lstStyle/>
        <a:p>
          <a:endParaRPr lang="da-DK"/>
        </a:p>
      </dgm:t>
    </dgm:pt>
    <dgm:pt modelId="{EABFC5A6-08E9-4453-BAFF-C79A4446AA91}">
      <dgm:prSet phldrT="[Tekst]"/>
      <dgm:spPr>
        <a:solidFill>
          <a:srgbClr val="00B050"/>
        </a:solidFill>
      </dgm:spPr>
      <dgm:t>
        <a:bodyPr/>
        <a:lstStyle/>
        <a:p>
          <a:r>
            <a:rPr lang="da-DK" b="1" dirty="0" smtClean="0"/>
            <a:t>M&amp;E, NEW PHASE?</a:t>
          </a:r>
          <a:endParaRPr lang="da-DK" b="1" dirty="0"/>
        </a:p>
      </dgm:t>
    </dgm:pt>
    <dgm:pt modelId="{0AA135BF-A44B-4C81-B751-8C886E037C70}" type="parTrans" cxnId="{6D035A6F-F490-45EE-BA22-43142449C53C}">
      <dgm:prSet/>
      <dgm:spPr/>
      <dgm:t>
        <a:bodyPr/>
        <a:lstStyle/>
        <a:p>
          <a:endParaRPr lang="da-DK"/>
        </a:p>
      </dgm:t>
    </dgm:pt>
    <dgm:pt modelId="{B4814818-18E6-4B19-8CF4-C9EDE6AC33BC}" type="sibTrans" cxnId="{6D035A6F-F490-45EE-BA22-43142449C53C}">
      <dgm:prSet/>
      <dgm:spPr/>
      <dgm:t>
        <a:bodyPr/>
        <a:lstStyle/>
        <a:p>
          <a:endParaRPr lang="da-DK"/>
        </a:p>
      </dgm:t>
    </dgm:pt>
    <dgm:pt modelId="{7993051D-6996-4D6F-9CD5-2DC858D6BCAF}" type="pres">
      <dgm:prSet presAssocID="{2B525EB8-4F94-479E-997B-05E31D0BA1F2}" presName="diagram" presStyleCnt="0">
        <dgm:presLayoutVars>
          <dgm:dir/>
          <dgm:resizeHandles/>
        </dgm:presLayoutVars>
      </dgm:prSet>
      <dgm:spPr/>
      <dgm:t>
        <a:bodyPr/>
        <a:lstStyle/>
        <a:p>
          <a:endParaRPr lang="en-US"/>
        </a:p>
      </dgm:t>
    </dgm:pt>
    <dgm:pt modelId="{7DF69ED7-719D-4CAE-B28F-5D3449D64544}" type="pres">
      <dgm:prSet presAssocID="{88836B5F-0D1B-40CD-9B5F-97985B79DEA5}" presName="firstNode" presStyleLbl="node1" presStyleIdx="0" presStyleCnt="8">
        <dgm:presLayoutVars>
          <dgm:bulletEnabled val="1"/>
        </dgm:presLayoutVars>
      </dgm:prSet>
      <dgm:spPr/>
      <dgm:t>
        <a:bodyPr/>
        <a:lstStyle/>
        <a:p>
          <a:endParaRPr lang="en-US"/>
        </a:p>
      </dgm:t>
    </dgm:pt>
    <dgm:pt modelId="{A5371B3A-ABE4-4FEE-B3CF-711CB1F0692C}" type="pres">
      <dgm:prSet presAssocID="{FDC9A28A-3E44-4515-B7B6-033496CCC0F7}" presName="sibTrans" presStyleLbl="sibTrans2D1" presStyleIdx="0" presStyleCnt="7"/>
      <dgm:spPr/>
      <dgm:t>
        <a:bodyPr/>
        <a:lstStyle/>
        <a:p>
          <a:endParaRPr lang="en-US"/>
        </a:p>
      </dgm:t>
    </dgm:pt>
    <dgm:pt modelId="{4FD5A130-9068-48A4-916B-70B0DAE8A2FD}" type="pres">
      <dgm:prSet presAssocID="{6315EE76-62FE-4D0B-AE70-3902BEE2419F}" presName="middleNode" presStyleCnt="0"/>
      <dgm:spPr/>
    </dgm:pt>
    <dgm:pt modelId="{F3AAB726-AE08-4883-BBF4-5CF87C785826}" type="pres">
      <dgm:prSet presAssocID="{6315EE76-62FE-4D0B-AE70-3902BEE2419F}" presName="padding" presStyleLbl="node1" presStyleIdx="0" presStyleCnt="8"/>
      <dgm:spPr/>
    </dgm:pt>
    <dgm:pt modelId="{333F0093-3244-41B7-A1AC-5385DF023440}" type="pres">
      <dgm:prSet presAssocID="{6315EE76-62FE-4D0B-AE70-3902BEE2419F}" presName="shape" presStyleLbl="node1" presStyleIdx="1" presStyleCnt="8" custScaleX="160465" custScaleY="145537">
        <dgm:presLayoutVars>
          <dgm:bulletEnabled val="1"/>
        </dgm:presLayoutVars>
      </dgm:prSet>
      <dgm:spPr/>
      <dgm:t>
        <a:bodyPr/>
        <a:lstStyle/>
        <a:p>
          <a:endParaRPr lang="en-US"/>
        </a:p>
      </dgm:t>
    </dgm:pt>
    <dgm:pt modelId="{7BAB23DF-416B-4DF2-AC94-C88E8487633F}" type="pres">
      <dgm:prSet presAssocID="{7C3A8B8E-02EF-45F4-A6E7-D13994D277B9}" presName="sibTrans" presStyleLbl="sibTrans2D1" presStyleIdx="1" presStyleCnt="7"/>
      <dgm:spPr/>
      <dgm:t>
        <a:bodyPr/>
        <a:lstStyle/>
        <a:p>
          <a:endParaRPr lang="en-US"/>
        </a:p>
      </dgm:t>
    </dgm:pt>
    <dgm:pt modelId="{B106AA7D-EFFD-4CF7-B9F4-FCE3BF3C1559}" type="pres">
      <dgm:prSet presAssocID="{650D25AA-EC78-4E67-A6AA-31667050A91F}" presName="middleNode" presStyleCnt="0"/>
      <dgm:spPr/>
    </dgm:pt>
    <dgm:pt modelId="{F66A24D4-9048-477A-9172-A6ECA3506B71}" type="pres">
      <dgm:prSet presAssocID="{650D25AA-EC78-4E67-A6AA-31667050A91F}" presName="padding" presStyleLbl="node1" presStyleIdx="1" presStyleCnt="8"/>
      <dgm:spPr/>
    </dgm:pt>
    <dgm:pt modelId="{E8278009-6852-471D-A563-ECE4338A9467}" type="pres">
      <dgm:prSet presAssocID="{650D25AA-EC78-4E67-A6AA-31667050A91F}" presName="shape" presStyleLbl="node1" presStyleIdx="2" presStyleCnt="8" custScaleX="174502" custScaleY="166067">
        <dgm:presLayoutVars>
          <dgm:bulletEnabled val="1"/>
        </dgm:presLayoutVars>
      </dgm:prSet>
      <dgm:spPr/>
      <dgm:t>
        <a:bodyPr/>
        <a:lstStyle/>
        <a:p>
          <a:endParaRPr lang="en-US"/>
        </a:p>
      </dgm:t>
    </dgm:pt>
    <dgm:pt modelId="{0AA21C2D-4383-408A-B1DB-97D0A4E7AAF1}" type="pres">
      <dgm:prSet presAssocID="{8B757DEA-D897-4EB5-A4C0-0384B3D6C61A}" presName="sibTrans" presStyleLbl="sibTrans2D1" presStyleIdx="2" presStyleCnt="7"/>
      <dgm:spPr/>
      <dgm:t>
        <a:bodyPr/>
        <a:lstStyle/>
        <a:p>
          <a:endParaRPr lang="en-US"/>
        </a:p>
      </dgm:t>
    </dgm:pt>
    <dgm:pt modelId="{121C0DD0-E0B5-45A3-996C-9CC9294E1781}" type="pres">
      <dgm:prSet presAssocID="{93278451-EE93-4084-8864-F52A7C2D8666}" presName="middleNode" presStyleCnt="0"/>
      <dgm:spPr/>
    </dgm:pt>
    <dgm:pt modelId="{8DC15071-3882-41A8-8661-2E1F07017CD2}" type="pres">
      <dgm:prSet presAssocID="{93278451-EE93-4084-8864-F52A7C2D8666}" presName="padding" presStyleLbl="node1" presStyleIdx="2" presStyleCnt="8"/>
      <dgm:spPr/>
    </dgm:pt>
    <dgm:pt modelId="{65F8D674-8755-43AB-AB6D-087CB0D41389}" type="pres">
      <dgm:prSet presAssocID="{93278451-EE93-4084-8864-F52A7C2D8666}" presName="shape" presStyleLbl="node1" presStyleIdx="3" presStyleCnt="8" custScaleX="155027" custScaleY="155808" custLinFactNeighborX="2634" custLinFactNeighborY="11416">
        <dgm:presLayoutVars>
          <dgm:bulletEnabled val="1"/>
        </dgm:presLayoutVars>
      </dgm:prSet>
      <dgm:spPr/>
      <dgm:t>
        <a:bodyPr/>
        <a:lstStyle/>
        <a:p>
          <a:endParaRPr lang="en-US"/>
        </a:p>
      </dgm:t>
    </dgm:pt>
    <dgm:pt modelId="{A4CB3C1F-7692-41C0-8845-391648E31983}" type="pres">
      <dgm:prSet presAssocID="{4D6AA74C-A9FA-46B8-8B3D-865B05184E63}" presName="sibTrans" presStyleLbl="sibTrans2D1" presStyleIdx="3" presStyleCnt="7"/>
      <dgm:spPr/>
      <dgm:t>
        <a:bodyPr/>
        <a:lstStyle/>
        <a:p>
          <a:endParaRPr lang="en-US"/>
        </a:p>
      </dgm:t>
    </dgm:pt>
    <dgm:pt modelId="{0F0084DC-FE6B-468E-A76B-24874CF93DA5}" type="pres">
      <dgm:prSet presAssocID="{FD631141-A329-4FB8-B627-029C803866FA}" presName="middleNode" presStyleCnt="0"/>
      <dgm:spPr/>
    </dgm:pt>
    <dgm:pt modelId="{C261D4E8-1B9B-4428-B3DE-953A4406716A}" type="pres">
      <dgm:prSet presAssocID="{FD631141-A329-4FB8-B627-029C803866FA}" presName="padding" presStyleLbl="node1" presStyleIdx="3" presStyleCnt="8"/>
      <dgm:spPr/>
    </dgm:pt>
    <dgm:pt modelId="{34261717-10A2-44DE-A2C4-F889D1A70295}" type="pres">
      <dgm:prSet presAssocID="{FD631141-A329-4FB8-B627-029C803866FA}" presName="shape" presStyleLbl="node1" presStyleIdx="4" presStyleCnt="8" custScaleX="155971" custScaleY="155203">
        <dgm:presLayoutVars>
          <dgm:bulletEnabled val="1"/>
        </dgm:presLayoutVars>
      </dgm:prSet>
      <dgm:spPr/>
      <dgm:t>
        <a:bodyPr/>
        <a:lstStyle/>
        <a:p>
          <a:endParaRPr lang="en-US"/>
        </a:p>
      </dgm:t>
    </dgm:pt>
    <dgm:pt modelId="{ACD2BAED-B091-4229-9EF4-1F881B7C54A1}" type="pres">
      <dgm:prSet presAssocID="{55A627ED-0BAD-430B-AB34-9BFEBB088401}" presName="sibTrans" presStyleLbl="sibTrans2D1" presStyleIdx="4" presStyleCnt="7"/>
      <dgm:spPr/>
      <dgm:t>
        <a:bodyPr/>
        <a:lstStyle/>
        <a:p>
          <a:endParaRPr lang="en-US"/>
        </a:p>
      </dgm:t>
    </dgm:pt>
    <dgm:pt modelId="{80740592-CB0B-4ABF-8DF7-5277F314C9CA}" type="pres">
      <dgm:prSet presAssocID="{CE895961-2F4B-44C3-9E9E-34370DA8D108}" presName="middleNode" presStyleCnt="0"/>
      <dgm:spPr/>
    </dgm:pt>
    <dgm:pt modelId="{E8E7D01A-71F6-4894-A5A9-8F95ED78CABE}" type="pres">
      <dgm:prSet presAssocID="{CE895961-2F4B-44C3-9E9E-34370DA8D108}" presName="padding" presStyleLbl="node1" presStyleIdx="4" presStyleCnt="8"/>
      <dgm:spPr/>
    </dgm:pt>
    <dgm:pt modelId="{9E1E0485-7FDE-4AED-A6D7-1A446FD77862}" type="pres">
      <dgm:prSet presAssocID="{CE895961-2F4B-44C3-9E9E-34370DA8D108}" presName="shape" presStyleLbl="node1" presStyleIdx="5" presStyleCnt="8" custScaleX="153089" custScaleY="152860">
        <dgm:presLayoutVars>
          <dgm:bulletEnabled val="1"/>
        </dgm:presLayoutVars>
      </dgm:prSet>
      <dgm:spPr/>
      <dgm:t>
        <a:bodyPr/>
        <a:lstStyle/>
        <a:p>
          <a:endParaRPr lang="en-US"/>
        </a:p>
      </dgm:t>
    </dgm:pt>
    <dgm:pt modelId="{9E7611E5-E2DE-43F8-9E36-9196925425E7}" type="pres">
      <dgm:prSet presAssocID="{7D2B7817-25CA-4445-8130-8AA6F18B6193}" presName="sibTrans" presStyleLbl="sibTrans2D1" presStyleIdx="5" presStyleCnt="7"/>
      <dgm:spPr/>
      <dgm:t>
        <a:bodyPr/>
        <a:lstStyle/>
        <a:p>
          <a:endParaRPr lang="en-US"/>
        </a:p>
      </dgm:t>
    </dgm:pt>
    <dgm:pt modelId="{CEC6BFBA-747A-419B-B08B-5D7E52F1DC45}" type="pres">
      <dgm:prSet presAssocID="{327A9B8B-BE02-4A3C-A438-D46B0522CC9D}" presName="middleNode" presStyleCnt="0"/>
      <dgm:spPr/>
    </dgm:pt>
    <dgm:pt modelId="{B2AAD585-263A-4304-B266-378A89D09949}" type="pres">
      <dgm:prSet presAssocID="{327A9B8B-BE02-4A3C-A438-D46B0522CC9D}" presName="padding" presStyleLbl="node1" presStyleIdx="5" presStyleCnt="8"/>
      <dgm:spPr/>
    </dgm:pt>
    <dgm:pt modelId="{7A50C155-AC56-4DE4-A2EF-83ABF7C2CB5A}" type="pres">
      <dgm:prSet presAssocID="{327A9B8B-BE02-4A3C-A438-D46B0522CC9D}" presName="shape" presStyleLbl="node1" presStyleIdx="6" presStyleCnt="8" custScaleX="153668" custScaleY="145868" custLinFactNeighborX="17721" custLinFactNeighborY="6464">
        <dgm:presLayoutVars>
          <dgm:bulletEnabled val="1"/>
        </dgm:presLayoutVars>
      </dgm:prSet>
      <dgm:spPr/>
      <dgm:t>
        <a:bodyPr/>
        <a:lstStyle/>
        <a:p>
          <a:endParaRPr lang="en-US"/>
        </a:p>
      </dgm:t>
    </dgm:pt>
    <dgm:pt modelId="{200E1923-785A-4C29-8C40-733112F2F135}" type="pres">
      <dgm:prSet presAssocID="{BDEC82FF-3069-4378-829F-2907F9B8AC0D}" presName="sibTrans" presStyleLbl="sibTrans2D1" presStyleIdx="6" presStyleCnt="7"/>
      <dgm:spPr/>
      <dgm:t>
        <a:bodyPr/>
        <a:lstStyle/>
        <a:p>
          <a:endParaRPr lang="en-US"/>
        </a:p>
      </dgm:t>
    </dgm:pt>
    <dgm:pt modelId="{18F6D993-5C23-472D-A9A7-4B986D514760}" type="pres">
      <dgm:prSet presAssocID="{EABFC5A6-08E9-4453-BAFF-C79A4446AA91}" presName="lastNode" presStyleLbl="node1" presStyleIdx="7" presStyleCnt="8">
        <dgm:presLayoutVars>
          <dgm:bulletEnabled val="1"/>
        </dgm:presLayoutVars>
      </dgm:prSet>
      <dgm:spPr/>
      <dgm:t>
        <a:bodyPr/>
        <a:lstStyle/>
        <a:p>
          <a:endParaRPr lang="en-US"/>
        </a:p>
      </dgm:t>
    </dgm:pt>
  </dgm:ptLst>
  <dgm:cxnLst>
    <dgm:cxn modelId="{29ADB8C4-A35A-4439-A88A-3D8348E82557}" type="presOf" srcId="{FDC9A28A-3E44-4515-B7B6-033496CCC0F7}" destId="{A5371B3A-ABE4-4FEE-B3CF-711CB1F0692C}" srcOrd="0" destOrd="0" presId="urn:microsoft.com/office/officeart/2005/8/layout/bProcess2"/>
    <dgm:cxn modelId="{B0CE11A0-368F-4774-A9B5-31498BCA1663}" srcId="{2B525EB8-4F94-479E-997B-05E31D0BA1F2}" destId="{FD631141-A329-4FB8-B627-029C803866FA}" srcOrd="4" destOrd="0" parTransId="{9ADBAD01-C811-49C3-9013-45C87E925D26}" sibTransId="{55A627ED-0BAD-430B-AB34-9BFEBB088401}"/>
    <dgm:cxn modelId="{E7EB414B-AAD1-4D4C-B15B-73CDDAAA8022}" type="presOf" srcId="{FD631141-A329-4FB8-B627-029C803866FA}" destId="{34261717-10A2-44DE-A2C4-F889D1A70295}" srcOrd="0" destOrd="0" presId="urn:microsoft.com/office/officeart/2005/8/layout/bProcess2"/>
    <dgm:cxn modelId="{DB966BDC-7CA1-4575-9DBB-1BF8D4E29CC7}" type="presOf" srcId="{BDEC82FF-3069-4378-829F-2907F9B8AC0D}" destId="{200E1923-785A-4C29-8C40-733112F2F135}" srcOrd="0" destOrd="0" presId="urn:microsoft.com/office/officeart/2005/8/layout/bProcess2"/>
    <dgm:cxn modelId="{493BE7DF-D5EC-439D-A3F2-9EBD1C21390E}" type="presOf" srcId="{7C3A8B8E-02EF-45F4-A6E7-D13994D277B9}" destId="{7BAB23DF-416B-4DF2-AC94-C88E8487633F}" srcOrd="0" destOrd="0" presId="urn:microsoft.com/office/officeart/2005/8/layout/bProcess2"/>
    <dgm:cxn modelId="{6D035A6F-F490-45EE-BA22-43142449C53C}" srcId="{2B525EB8-4F94-479E-997B-05E31D0BA1F2}" destId="{EABFC5A6-08E9-4453-BAFF-C79A4446AA91}" srcOrd="7" destOrd="0" parTransId="{0AA135BF-A44B-4C81-B751-8C886E037C70}" sibTransId="{B4814818-18E6-4B19-8CF4-C9EDE6AC33BC}"/>
    <dgm:cxn modelId="{391F2D11-7BA4-4CAA-A77E-85DB20ED5233}" srcId="{2B525EB8-4F94-479E-997B-05E31D0BA1F2}" destId="{650D25AA-EC78-4E67-A6AA-31667050A91F}" srcOrd="2" destOrd="0" parTransId="{4A9E84BA-E96D-4168-8AF2-5AC256D56E4C}" sibTransId="{8B757DEA-D897-4EB5-A4C0-0384B3D6C61A}"/>
    <dgm:cxn modelId="{3F15DC3E-EC71-48F6-BBB0-0FF40F5AEDFD}" srcId="{2B525EB8-4F94-479E-997B-05E31D0BA1F2}" destId="{88836B5F-0D1B-40CD-9B5F-97985B79DEA5}" srcOrd="0" destOrd="0" parTransId="{C4198CB0-5EB4-49B1-820A-04A502294EBB}" sibTransId="{FDC9A28A-3E44-4515-B7B6-033496CCC0F7}"/>
    <dgm:cxn modelId="{BA09899A-1674-4AA1-AFF3-F519E1693704}" type="presOf" srcId="{8B757DEA-D897-4EB5-A4C0-0384B3D6C61A}" destId="{0AA21C2D-4383-408A-B1DB-97D0A4E7AAF1}" srcOrd="0" destOrd="0" presId="urn:microsoft.com/office/officeart/2005/8/layout/bProcess2"/>
    <dgm:cxn modelId="{AA3EF577-A3E9-4B85-8E6A-259D266CE127}" type="presOf" srcId="{4D6AA74C-A9FA-46B8-8B3D-865B05184E63}" destId="{A4CB3C1F-7692-41C0-8845-391648E31983}" srcOrd="0" destOrd="0" presId="urn:microsoft.com/office/officeart/2005/8/layout/bProcess2"/>
    <dgm:cxn modelId="{4943DEBD-1D86-418C-90AD-B33DE0FD8972}" type="presOf" srcId="{650D25AA-EC78-4E67-A6AA-31667050A91F}" destId="{E8278009-6852-471D-A563-ECE4338A9467}" srcOrd="0" destOrd="0" presId="urn:microsoft.com/office/officeart/2005/8/layout/bProcess2"/>
    <dgm:cxn modelId="{4DFAB68A-AE30-43A3-8B61-F65D5A71BD69}" type="presOf" srcId="{7D2B7817-25CA-4445-8130-8AA6F18B6193}" destId="{9E7611E5-E2DE-43F8-9E36-9196925425E7}" srcOrd="0" destOrd="0" presId="urn:microsoft.com/office/officeart/2005/8/layout/bProcess2"/>
    <dgm:cxn modelId="{CF00BACE-8F9D-4507-87A2-C0D2FA32FD77}" srcId="{2B525EB8-4F94-479E-997B-05E31D0BA1F2}" destId="{93278451-EE93-4084-8864-F52A7C2D8666}" srcOrd="3" destOrd="0" parTransId="{C2791205-99D1-4D80-A627-F88DDE841975}" sibTransId="{4D6AA74C-A9FA-46B8-8B3D-865B05184E63}"/>
    <dgm:cxn modelId="{735C232E-4985-4C99-8FED-113E6C39E3C9}" type="presOf" srcId="{CE895961-2F4B-44C3-9E9E-34370DA8D108}" destId="{9E1E0485-7FDE-4AED-A6D7-1A446FD77862}" srcOrd="0" destOrd="0" presId="urn:microsoft.com/office/officeart/2005/8/layout/bProcess2"/>
    <dgm:cxn modelId="{CF1DDF1B-3A14-4FD4-97D1-E10B828ED1C8}" type="presOf" srcId="{EABFC5A6-08E9-4453-BAFF-C79A4446AA91}" destId="{18F6D993-5C23-472D-A9A7-4B986D514760}" srcOrd="0" destOrd="0" presId="urn:microsoft.com/office/officeart/2005/8/layout/bProcess2"/>
    <dgm:cxn modelId="{3DE2336B-35BB-45C5-A181-EB553D7E2DDB}" srcId="{2B525EB8-4F94-479E-997B-05E31D0BA1F2}" destId="{CE895961-2F4B-44C3-9E9E-34370DA8D108}" srcOrd="5" destOrd="0" parTransId="{73F4ACA3-5D0B-448E-A9C8-63AD7098FECD}" sibTransId="{7D2B7817-25CA-4445-8130-8AA6F18B6193}"/>
    <dgm:cxn modelId="{4F0675DF-0953-4D00-A944-C3BEBC633C74}" type="presOf" srcId="{327A9B8B-BE02-4A3C-A438-D46B0522CC9D}" destId="{7A50C155-AC56-4DE4-A2EF-83ABF7C2CB5A}" srcOrd="0" destOrd="0" presId="urn:microsoft.com/office/officeart/2005/8/layout/bProcess2"/>
    <dgm:cxn modelId="{52522738-A8AA-4170-B667-4099E4ED0BDD}" srcId="{2B525EB8-4F94-479E-997B-05E31D0BA1F2}" destId="{6315EE76-62FE-4D0B-AE70-3902BEE2419F}" srcOrd="1" destOrd="0" parTransId="{F7F70AAC-9DF5-44CE-A1B6-C41A614F37D1}" sibTransId="{7C3A8B8E-02EF-45F4-A6E7-D13994D277B9}"/>
    <dgm:cxn modelId="{8DC91BCC-858E-486F-B3A5-115A9FDD39A1}" type="presOf" srcId="{55A627ED-0BAD-430B-AB34-9BFEBB088401}" destId="{ACD2BAED-B091-4229-9EF4-1F881B7C54A1}" srcOrd="0" destOrd="0" presId="urn:microsoft.com/office/officeart/2005/8/layout/bProcess2"/>
    <dgm:cxn modelId="{9201A2F8-C501-481F-B87A-24EC1DFD1CAE}" type="presOf" srcId="{6315EE76-62FE-4D0B-AE70-3902BEE2419F}" destId="{333F0093-3244-41B7-A1AC-5385DF023440}" srcOrd="0" destOrd="0" presId="urn:microsoft.com/office/officeart/2005/8/layout/bProcess2"/>
    <dgm:cxn modelId="{16C26AFC-D2C5-4EF3-BB9F-238C3826679C}" type="presOf" srcId="{88836B5F-0D1B-40CD-9B5F-97985B79DEA5}" destId="{7DF69ED7-719D-4CAE-B28F-5D3449D64544}" srcOrd="0" destOrd="0" presId="urn:microsoft.com/office/officeart/2005/8/layout/bProcess2"/>
    <dgm:cxn modelId="{5022C22E-4A7F-4AAA-913B-9E70DDACB615}" type="presOf" srcId="{93278451-EE93-4084-8864-F52A7C2D8666}" destId="{65F8D674-8755-43AB-AB6D-087CB0D41389}" srcOrd="0" destOrd="0" presId="urn:microsoft.com/office/officeart/2005/8/layout/bProcess2"/>
    <dgm:cxn modelId="{668DF868-9107-43D8-986A-7CD08F7E8FE3}" srcId="{2B525EB8-4F94-479E-997B-05E31D0BA1F2}" destId="{327A9B8B-BE02-4A3C-A438-D46B0522CC9D}" srcOrd="6" destOrd="0" parTransId="{5B6DA9ED-D3DB-4595-9B40-7D1ABB0609EB}" sibTransId="{BDEC82FF-3069-4378-829F-2907F9B8AC0D}"/>
    <dgm:cxn modelId="{377A9955-142A-45BE-A5D1-83B43DC3C857}" type="presOf" srcId="{2B525EB8-4F94-479E-997B-05E31D0BA1F2}" destId="{7993051D-6996-4D6F-9CD5-2DC858D6BCAF}" srcOrd="0" destOrd="0" presId="urn:microsoft.com/office/officeart/2005/8/layout/bProcess2"/>
    <dgm:cxn modelId="{20DA1C82-42F3-4925-BADC-17EFC419A331}" type="presParOf" srcId="{7993051D-6996-4D6F-9CD5-2DC858D6BCAF}" destId="{7DF69ED7-719D-4CAE-B28F-5D3449D64544}" srcOrd="0" destOrd="0" presId="urn:microsoft.com/office/officeart/2005/8/layout/bProcess2"/>
    <dgm:cxn modelId="{DE857818-441E-4511-8C88-A40A7490E2A2}" type="presParOf" srcId="{7993051D-6996-4D6F-9CD5-2DC858D6BCAF}" destId="{A5371B3A-ABE4-4FEE-B3CF-711CB1F0692C}" srcOrd="1" destOrd="0" presId="urn:microsoft.com/office/officeart/2005/8/layout/bProcess2"/>
    <dgm:cxn modelId="{57FA7A40-64B1-4C2D-9388-3398EF1812E6}" type="presParOf" srcId="{7993051D-6996-4D6F-9CD5-2DC858D6BCAF}" destId="{4FD5A130-9068-48A4-916B-70B0DAE8A2FD}" srcOrd="2" destOrd="0" presId="urn:microsoft.com/office/officeart/2005/8/layout/bProcess2"/>
    <dgm:cxn modelId="{30A401BE-C85F-4E23-A499-8C9BDA3E713D}" type="presParOf" srcId="{4FD5A130-9068-48A4-916B-70B0DAE8A2FD}" destId="{F3AAB726-AE08-4883-BBF4-5CF87C785826}" srcOrd="0" destOrd="0" presId="urn:microsoft.com/office/officeart/2005/8/layout/bProcess2"/>
    <dgm:cxn modelId="{5760FB05-C051-498E-8465-02E4AE2624C1}" type="presParOf" srcId="{4FD5A130-9068-48A4-916B-70B0DAE8A2FD}" destId="{333F0093-3244-41B7-A1AC-5385DF023440}" srcOrd="1" destOrd="0" presId="urn:microsoft.com/office/officeart/2005/8/layout/bProcess2"/>
    <dgm:cxn modelId="{4BFB75A1-2B1A-45CA-92E9-67F5857EE76F}" type="presParOf" srcId="{7993051D-6996-4D6F-9CD5-2DC858D6BCAF}" destId="{7BAB23DF-416B-4DF2-AC94-C88E8487633F}" srcOrd="3" destOrd="0" presId="urn:microsoft.com/office/officeart/2005/8/layout/bProcess2"/>
    <dgm:cxn modelId="{C73E7C4E-CC2F-4DE2-A1F7-D1BDD55C6F64}" type="presParOf" srcId="{7993051D-6996-4D6F-9CD5-2DC858D6BCAF}" destId="{B106AA7D-EFFD-4CF7-B9F4-FCE3BF3C1559}" srcOrd="4" destOrd="0" presId="urn:microsoft.com/office/officeart/2005/8/layout/bProcess2"/>
    <dgm:cxn modelId="{31E2CCD9-0D89-4980-89EC-2ED01CD0D44D}" type="presParOf" srcId="{B106AA7D-EFFD-4CF7-B9F4-FCE3BF3C1559}" destId="{F66A24D4-9048-477A-9172-A6ECA3506B71}" srcOrd="0" destOrd="0" presId="urn:microsoft.com/office/officeart/2005/8/layout/bProcess2"/>
    <dgm:cxn modelId="{51F24E56-FBC5-4A35-861B-C68F51223584}" type="presParOf" srcId="{B106AA7D-EFFD-4CF7-B9F4-FCE3BF3C1559}" destId="{E8278009-6852-471D-A563-ECE4338A9467}" srcOrd="1" destOrd="0" presId="urn:microsoft.com/office/officeart/2005/8/layout/bProcess2"/>
    <dgm:cxn modelId="{9F1865B4-EA41-4808-9ADF-06D744536429}" type="presParOf" srcId="{7993051D-6996-4D6F-9CD5-2DC858D6BCAF}" destId="{0AA21C2D-4383-408A-B1DB-97D0A4E7AAF1}" srcOrd="5" destOrd="0" presId="urn:microsoft.com/office/officeart/2005/8/layout/bProcess2"/>
    <dgm:cxn modelId="{AA4A6344-88A2-46BF-BFE7-91CEFD6B1995}" type="presParOf" srcId="{7993051D-6996-4D6F-9CD5-2DC858D6BCAF}" destId="{121C0DD0-E0B5-45A3-996C-9CC9294E1781}" srcOrd="6" destOrd="0" presId="urn:microsoft.com/office/officeart/2005/8/layout/bProcess2"/>
    <dgm:cxn modelId="{C42B6FD7-ABC9-42A5-B00B-7ADA97691F04}" type="presParOf" srcId="{121C0DD0-E0B5-45A3-996C-9CC9294E1781}" destId="{8DC15071-3882-41A8-8661-2E1F07017CD2}" srcOrd="0" destOrd="0" presId="urn:microsoft.com/office/officeart/2005/8/layout/bProcess2"/>
    <dgm:cxn modelId="{10F97DB6-0C04-4EFF-A833-1E4CBFCF7A81}" type="presParOf" srcId="{121C0DD0-E0B5-45A3-996C-9CC9294E1781}" destId="{65F8D674-8755-43AB-AB6D-087CB0D41389}" srcOrd="1" destOrd="0" presId="urn:microsoft.com/office/officeart/2005/8/layout/bProcess2"/>
    <dgm:cxn modelId="{1E1A1577-37EE-423E-A00C-B5C6D8278863}" type="presParOf" srcId="{7993051D-6996-4D6F-9CD5-2DC858D6BCAF}" destId="{A4CB3C1F-7692-41C0-8845-391648E31983}" srcOrd="7" destOrd="0" presId="urn:microsoft.com/office/officeart/2005/8/layout/bProcess2"/>
    <dgm:cxn modelId="{7E3B206E-3EAA-4425-AE98-4C76C3EF046F}" type="presParOf" srcId="{7993051D-6996-4D6F-9CD5-2DC858D6BCAF}" destId="{0F0084DC-FE6B-468E-A76B-24874CF93DA5}" srcOrd="8" destOrd="0" presId="urn:microsoft.com/office/officeart/2005/8/layout/bProcess2"/>
    <dgm:cxn modelId="{52A27F94-5CB8-4B94-A6D0-3CEE2C25DD4C}" type="presParOf" srcId="{0F0084DC-FE6B-468E-A76B-24874CF93DA5}" destId="{C261D4E8-1B9B-4428-B3DE-953A4406716A}" srcOrd="0" destOrd="0" presId="urn:microsoft.com/office/officeart/2005/8/layout/bProcess2"/>
    <dgm:cxn modelId="{1457B281-B2C2-41DC-8967-2D98874EFA88}" type="presParOf" srcId="{0F0084DC-FE6B-468E-A76B-24874CF93DA5}" destId="{34261717-10A2-44DE-A2C4-F889D1A70295}" srcOrd="1" destOrd="0" presId="urn:microsoft.com/office/officeart/2005/8/layout/bProcess2"/>
    <dgm:cxn modelId="{F3E65959-4E36-4AD2-82D5-7EAB34506DE8}" type="presParOf" srcId="{7993051D-6996-4D6F-9CD5-2DC858D6BCAF}" destId="{ACD2BAED-B091-4229-9EF4-1F881B7C54A1}" srcOrd="9" destOrd="0" presId="urn:microsoft.com/office/officeart/2005/8/layout/bProcess2"/>
    <dgm:cxn modelId="{5947DAB2-0BAB-420F-B214-AEB24DC811C7}" type="presParOf" srcId="{7993051D-6996-4D6F-9CD5-2DC858D6BCAF}" destId="{80740592-CB0B-4ABF-8DF7-5277F314C9CA}" srcOrd="10" destOrd="0" presId="urn:microsoft.com/office/officeart/2005/8/layout/bProcess2"/>
    <dgm:cxn modelId="{E7DA17D1-CFD8-461F-8978-8DBCFE9CFF3D}" type="presParOf" srcId="{80740592-CB0B-4ABF-8DF7-5277F314C9CA}" destId="{E8E7D01A-71F6-4894-A5A9-8F95ED78CABE}" srcOrd="0" destOrd="0" presId="urn:microsoft.com/office/officeart/2005/8/layout/bProcess2"/>
    <dgm:cxn modelId="{4E72BFBC-7974-45D9-AC6C-AC54FC85EAC0}" type="presParOf" srcId="{80740592-CB0B-4ABF-8DF7-5277F314C9CA}" destId="{9E1E0485-7FDE-4AED-A6D7-1A446FD77862}" srcOrd="1" destOrd="0" presId="urn:microsoft.com/office/officeart/2005/8/layout/bProcess2"/>
    <dgm:cxn modelId="{3B97AF06-992D-4F9A-B650-AEF9AF2EFAFF}" type="presParOf" srcId="{7993051D-6996-4D6F-9CD5-2DC858D6BCAF}" destId="{9E7611E5-E2DE-43F8-9E36-9196925425E7}" srcOrd="11" destOrd="0" presId="urn:microsoft.com/office/officeart/2005/8/layout/bProcess2"/>
    <dgm:cxn modelId="{DE589AE9-5044-4D76-B586-6F7E7241658D}" type="presParOf" srcId="{7993051D-6996-4D6F-9CD5-2DC858D6BCAF}" destId="{CEC6BFBA-747A-419B-B08B-5D7E52F1DC45}" srcOrd="12" destOrd="0" presId="urn:microsoft.com/office/officeart/2005/8/layout/bProcess2"/>
    <dgm:cxn modelId="{C00F6024-7AAC-4176-84A1-C5B1634C5F17}" type="presParOf" srcId="{CEC6BFBA-747A-419B-B08B-5D7E52F1DC45}" destId="{B2AAD585-263A-4304-B266-378A89D09949}" srcOrd="0" destOrd="0" presId="urn:microsoft.com/office/officeart/2005/8/layout/bProcess2"/>
    <dgm:cxn modelId="{44CBE4FD-04F5-4B78-B0A8-1CBC7D846F39}" type="presParOf" srcId="{CEC6BFBA-747A-419B-B08B-5D7E52F1DC45}" destId="{7A50C155-AC56-4DE4-A2EF-83ABF7C2CB5A}" srcOrd="1" destOrd="0" presId="urn:microsoft.com/office/officeart/2005/8/layout/bProcess2"/>
    <dgm:cxn modelId="{226640C8-FB4E-4E68-88F6-4A9765123CAB}" type="presParOf" srcId="{7993051D-6996-4D6F-9CD5-2DC858D6BCAF}" destId="{200E1923-785A-4C29-8C40-733112F2F135}" srcOrd="13" destOrd="0" presId="urn:microsoft.com/office/officeart/2005/8/layout/bProcess2"/>
    <dgm:cxn modelId="{10FFECD6-A431-431E-8D40-A5450BA93581}" type="presParOf" srcId="{7993051D-6996-4D6F-9CD5-2DC858D6BCAF}" destId="{18F6D993-5C23-472D-A9A7-4B986D514760}" srcOrd="14" destOrd="0" presId="urn:microsoft.com/office/officeart/2005/8/layout/b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bProcess2">
  <dgm:title val=""/>
  <dgm:desc val=""/>
  <dgm:catLst>
    <dgm:cat type="process" pri="24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dgm:varLst>
    <dgm:choose name="Name0">
      <dgm:if name="Name1" func="var" arg="dir" op="equ" val="norm">
        <dgm:alg type="snake">
          <dgm:param type="grDir" val="tL"/>
          <dgm:param type="flowDir" val="col"/>
          <dgm:param type="contDir" val="revDir"/>
        </dgm:alg>
      </dgm:if>
      <dgm:else name="Name2">
        <dgm:alg type="snake">
          <dgm:param type="grDir" val="tR"/>
          <dgm:param type="flowDir" val="col"/>
          <dgm:param type="contDir" val="revDir"/>
        </dgm:alg>
      </dgm:else>
    </dgm:choose>
    <dgm:shape xmlns:r="http://schemas.openxmlformats.org/officeDocument/2006/relationships" r:blip="">
      <dgm:adjLst/>
    </dgm:shape>
    <dgm:presOf/>
    <dgm:constrLst>
      <dgm:constr type="w" for="ch" forName="firstNode" refType="w"/>
      <dgm:constr type="w" for="ch" forName="lastNode" refType="w" refFor="ch" refForName="firstNode" op="equ"/>
      <dgm:constr type="w" for="ch" forName="middleNode" refType="w" refFor="ch" refForName="firstNode" op="equ"/>
      <dgm:constr type="h" for="ch" ptType="sibTrans" refType="w" refFor="ch" refForName="middleNode" op="equ" fact="0.35"/>
      <dgm:constr type="sp" refType="w" refFor="ch" refForName="middleNode" fact="0.5"/>
      <dgm:constr type="connDist" for="des" ptType="sibTrans" op="equ"/>
      <dgm:constr type="primFontSz" for="ch" forName="firstNode" val="65"/>
      <dgm:constr type="primFontSz" for="ch" forName="lastNode" refType="primFontSz" refFor="ch" refForName="firstNode" op="equ"/>
      <dgm:constr type="primFontSz" for="des" forName="shape" val="65"/>
      <dgm:constr type="primFontSz" for="des" forName="shape" refType="primFontSz" refFor="ch" refForName="firstNode" op="lte"/>
      <dgm:constr type="primFontSz" for="des" forName="shape" refType="primFontSz" refFor="ch" refForName="lastNode" op="lte"/>
    </dgm:constrLst>
    <dgm:ruleLst/>
    <dgm:forEach name="Name3" axis="ch" ptType="node">
      <dgm:choose name="Name4">
        <dgm:if name="Name5" axis="self" ptType="node" func="pos" op="equ" val="1">
          <dgm:layoutNode name="fir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if name="Name6" axis="self" ptType="node" func="revPos" op="equ" val="1">
          <dgm:layoutNode name="la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7">
          <dgm:layoutNode name="middleNode">
            <dgm:alg type="composite"/>
            <dgm:shape xmlns:r="http://schemas.openxmlformats.org/officeDocument/2006/relationships" r:blip="">
              <dgm:adjLst/>
            </dgm:shape>
            <dgm:presOf/>
            <dgm:constrLst>
              <dgm:constr type="h" refType="w"/>
              <dgm:constr type="w" for="ch" forName="padding" refType="w"/>
              <dgm:constr type="h" for="ch" forName="padding" refType="h"/>
              <dgm:constr type="w" for="ch" forName="shape" refType="w" fact="0.667"/>
              <dgm:constr type="h" for="ch" forName="shape" refType="h" fact="0.667"/>
              <dgm:constr type="ctrX" for="ch" forName="shape" refType="w" fact="0.5"/>
              <dgm:constr type="ctrY" for="ch" forName="shape" refType="h" fact="0.5"/>
            </dgm:constrLst>
            <dgm:ruleLst/>
            <dgm:layoutNode name="padding">
              <dgm:alg type="sp"/>
              <dgm:shape xmlns:r="http://schemas.openxmlformats.org/officeDocument/2006/relationships" type="ellipse" r:blip="" hideGeom="1">
                <dgm:adjLst/>
              </dgm:shape>
              <dgm:presOf/>
              <dgm:constrLst/>
              <dgm:ruleLst/>
            </dgm:layoutNode>
            <dgm:layoutNode name="shap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else>
      </dgm:choose>
      <dgm:forEach name="Name8" axis="followSib" ptType="sibTrans" cnt="1">
        <dgm:layoutNode name="sibTrans">
          <dgm:choose name="Name9">
            <dgm:if name="Name10" func="var" arg="dir" op="equ" val="norm">
              <dgm:choose name="Name11">
                <dgm:if name="Name12" axis="self" ptType="sibTrans" func="pos" op="equ" val="1">
                  <dgm:alg type="conn">
                    <dgm:param type="begPts" val="auto"/>
                    <dgm:param type="endPts" val="auto"/>
                    <dgm:param type="srcNode" val="firstNode"/>
                    <dgm:param type="dstNode" val="shape"/>
                  </dgm:alg>
                </dgm:if>
                <dgm:if name="Name13" axis="self" ptType="sibTrans" func="revPos" op="equ" val="1">
                  <dgm:alg type="conn">
                    <dgm:param type="begPts" val="auto"/>
                    <dgm:param type="endPts" val="auto"/>
                    <dgm:param type="srcNode" val="shape"/>
                    <dgm:param type="dstNode" val="lastNode"/>
                  </dgm:alg>
                </dgm:if>
                <dgm:else name="Name14">
                  <dgm:alg type="conn">
                    <dgm:param type="begPts" val="auto"/>
                    <dgm:param type="endPts" val="auto"/>
                    <dgm:param type="srcNode" val="shape"/>
                    <dgm:param type="dstNode" val="shape"/>
                  </dgm:alg>
                </dgm:else>
              </dgm:choose>
            </dgm:if>
            <dgm:else name="Name15">
              <dgm:choose name="Name16">
                <dgm:if name="Name17" axis="self" ptType="sibTrans" func="pos" op="equ" val="1">
                  <dgm:alg type="conn">
                    <dgm:param type="begPts" val="auto"/>
                    <dgm:param type="endPts" val="auto"/>
                    <dgm:param type="srcNode" val="firstNode"/>
                    <dgm:param type="dstNode" val="shape"/>
                  </dgm:alg>
                </dgm:if>
                <dgm:if name="Name18" axis="self" ptType="sibTrans" func="revPos" op="equ" val="1">
                  <dgm:alg type="conn">
                    <dgm:param type="begPts" val="auto"/>
                    <dgm:param type="endPts" val="auto"/>
                    <dgm:param type="srcNode" val="shape"/>
                    <dgm:param type="dstNode" val="lastNode"/>
                  </dgm:alg>
                </dgm:if>
                <dgm:else name="Name19">
                  <dgm:alg type="conn">
                    <dgm:param type="begPts" val="auto"/>
                    <dgm:param type="endPts" val="auto"/>
                    <dgm:param type="srcNode" val="shape"/>
                    <dgm:param type="dstNode" val="shape"/>
                  </dgm:alg>
                </dgm:else>
              </dgm:choose>
            </dgm:else>
          </dgm:choose>
          <dgm:shape xmlns:r="http://schemas.openxmlformats.org/officeDocument/2006/relationships" rot="90" type="triangle" r:blip="">
            <dgm:adjLst/>
          </dgm:shape>
          <dgm:presOf axis="self"/>
          <dgm:constrLst>
            <dgm:constr type="w" refType="h"/>
            <dgm:constr type="connDist"/>
            <dgm:constr type="begPad" refType="connDist" fact="0.25"/>
            <dgm:constr type="endPad" refType="connDist" fact="0.22"/>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588C577F-5F1A-421F-87DD-80B4CF35EB4F}" type="datetimeFigureOut">
              <a:rPr lang="da-DK"/>
              <a:pPr>
                <a:defRPr/>
              </a:pPr>
              <a:t>15-02-2018</a:t>
            </a:fld>
            <a:endParaRPr lang="da-DK"/>
          </a:p>
        </p:txBody>
      </p:sp>
      <p:sp>
        <p:nvSpPr>
          <p:cNvPr id="4" name="Pladsholder til slidebillede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pPr lvl="0"/>
            <a:endParaRPr lang="da-DK" noProof="0"/>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noProof="0"/>
              <a:t>Klik for at redigere i master</a:t>
            </a:r>
          </a:p>
          <a:p>
            <a:pPr lvl="1"/>
            <a:r>
              <a:rPr lang="da-DK" noProof="0"/>
              <a:t>Andet niveau</a:t>
            </a:r>
          </a:p>
          <a:p>
            <a:pPr lvl="2"/>
            <a:r>
              <a:rPr lang="da-DK" noProof="0"/>
              <a:t>Tredje niveau</a:t>
            </a:r>
          </a:p>
          <a:p>
            <a:pPr lvl="3"/>
            <a:r>
              <a:rPr lang="da-DK" noProof="0"/>
              <a:t>Fjerde niveau</a:t>
            </a:r>
          </a:p>
          <a:p>
            <a:pPr lvl="4"/>
            <a:r>
              <a:rPr lang="da-DK" noProof="0"/>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FD088476-824C-4FD9-9E30-E5E1BE154CD3}" type="slidenum">
              <a:rPr lang="da-DK"/>
              <a:pPr>
                <a:defRPr/>
              </a:pPr>
              <a:t>‹#›</a:t>
            </a:fld>
            <a:endParaRPr lang="da-DK"/>
          </a:p>
        </p:txBody>
      </p:sp>
    </p:spTree>
    <p:extLst>
      <p:ext uri="{BB962C8B-B14F-4D97-AF65-F5344CB8AC3E}">
        <p14:creationId xmlns:p14="http://schemas.microsoft.com/office/powerpoint/2010/main" val="12546183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Pladsholder til slidebillede 1"/>
          <p:cNvSpPr>
            <a:spLocks noGrp="1" noRot="1" noChangeAspect="1"/>
          </p:cNvSpPr>
          <p:nvPr>
            <p:ph type="sldImg"/>
          </p:nvPr>
        </p:nvSpPr>
        <p:spPr bwMode="auto">
          <a:xfrm>
            <a:off x="1200150" y="1143000"/>
            <a:ext cx="4457700" cy="3086100"/>
          </a:xfrm>
          <a:noFill/>
          <a:ln>
            <a:solidFill>
              <a:srgbClr val="000000"/>
            </a:solidFill>
            <a:miter lim="800000"/>
            <a:headEnd/>
            <a:tailEnd/>
          </a:ln>
        </p:spPr>
      </p:sp>
      <p:sp>
        <p:nvSpPr>
          <p:cNvPr id="29698" name="Pladsholder til no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da-DK"/>
              <a:t>The slides in this tool can be used as a full presentation or selected slides can be copied into other presentations</a:t>
            </a:r>
          </a:p>
        </p:txBody>
      </p:sp>
      <p:sp>
        <p:nvSpPr>
          <p:cNvPr id="29699" name="Pladsholder til slide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B42E38C-6114-4397-BF3E-C1FB3D22EBB1}" type="slidenum">
              <a:rPr lang="da-DK">
                <a:cs typeface="Arial" charset="0"/>
              </a:rPr>
              <a:pPr fontAlgn="base">
                <a:spcBef>
                  <a:spcPct val="0"/>
                </a:spcBef>
                <a:spcAft>
                  <a:spcPct val="0"/>
                </a:spcAft>
              </a:pPr>
              <a:t>1</a:t>
            </a:fld>
            <a:endParaRPr lang="da-DK">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bwMode="auto">
          <a:xfrm>
            <a:off x="709613" y="744538"/>
            <a:ext cx="5378450" cy="3722687"/>
          </a:xfrm>
          <a:noFill/>
          <a:ln>
            <a:solidFill>
              <a:srgbClr val="000000"/>
            </a:solidFill>
            <a:miter lim="800000"/>
            <a:headEnd/>
            <a:tailEnd/>
          </a:ln>
        </p:spPr>
      </p:sp>
      <p:sp>
        <p:nvSpPr>
          <p:cNvPr id="3277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GB" altLang="da-DK"/>
              <a:t>C182 and the 2014 Protocol provide the most detailed framework for action (especially with accompanying recommendations), but you may want to add additional conventions, depending on the context. If one or more of the fundamental rights conventions are not ratified in your country this could be raised here</a:t>
            </a:r>
          </a:p>
        </p:txBody>
      </p:sp>
      <p:sp>
        <p:nvSpPr>
          <p:cNvPr id="3277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196CA31-0178-4635-A5D7-8D674F23C834}" type="slidenum">
              <a:rPr lang="en-GB" altLang="da-DK">
                <a:solidFill>
                  <a:srgbClr val="000000"/>
                </a:solidFill>
                <a:latin typeface="Times New Roman" pitchFamily="18" charset="0"/>
                <a:cs typeface="Arial" charset="0"/>
              </a:rPr>
              <a:pPr fontAlgn="base">
                <a:spcBef>
                  <a:spcPct val="0"/>
                </a:spcBef>
                <a:spcAft>
                  <a:spcPct val="0"/>
                </a:spcAft>
              </a:pPr>
              <a:t>3</a:t>
            </a:fld>
            <a:endParaRPr lang="en-GB" altLang="da-DK">
              <a:solidFill>
                <a:srgbClr val="000000"/>
              </a:solidFill>
              <a:latin typeface="Times New Roman" pitchFamily="18" charset="0"/>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Pladsholder til slidebillede 1"/>
          <p:cNvSpPr>
            <a:spLocks noGrp="1" noRot="1" noChangeAspect="1"/>
          </p:cNvSpPr>
          <p:nvPr>
            <p:ph type="sldImg"/>
          </p:nvPr>
        </p:nvSpPr>
        <p:spPr bwMode="auto">
          <a:xfrm>
            <a:off x="1200150" y="1143000"/>
            <a:ext cx="4457700" cy="3086100"/>
          </a:xfrm>
          <a:noFill/>
          <a:ln>
            <a:solidFill>
              <a:srgbClr val="000000"/>
            </a:solidFill>
            <a:miter lim="800000"/>
            <a:headEnd/>
            <a:tailEnd/>
          </a:ln>
        </p:spPr>
      </p:sp>
      <p:sp>
        <p:nvSpPr>
          <p:cNvPr id="35842" name="Pladsholder til no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da-DK"/>
              <a:t>Not a straight jacket means the NAP mus be flexible enough to respond to changing circumstances during it’s lifetime  - but on the other hand it must be specific. It isn’t a general statemnet of intent or an overall policy – the NAP must contain specific, achieveable results and concrete actvities, specific, designated roles for specific designated partners etc.</a:t>
            </a:r>
          </a:p>
        </p:txBody>
      </p:sp>
      <p:sp>
        <p:nvSpPr>
          <p:cNvPr id="35843" name="Pladsholder til slide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30259D4-F9C7-4DEC-A367-B8258177121D}" type="slidenum">
              <a:rPr lang="da-DK">
                <a:cs typeface="Arial" charset="0"/>
              </a:rPr>
              <a:pPr fontAlgn="base">
                <a:spcBef>
                  <a:spcPct val="0"/>
                </a:spcBef>
                <a:spcAft>
                  <a:spcPct val="0"/>
                </a:spcAft>
              </a:pPr>
              <a:t>5</a:t>
            </a:fld>
            <a:endParaRPr lang="da-DK">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bwMode="auto">
          <a:xfrm>
            <a:off x="1200150" y="1143000"/>
            <a:ext cx="4457700" cy="3086100"/>
          </a:xfrm>
          <a:noFill/>
          <a:ln>
            <a:solidFill>
              <a:srgbClr val="000000"/>
            </a:solidFill>
            <a:miter lim="800000"/>
            <a:headEnd/>
            <a:tailEnd/>
          </a:ln>
        </p:spPr>
      </p:sp>
      <p:sp>
        <p:nvSpPr>
          <p:cNvPr id="3789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GB"/>
              <a:t>By practical solutions we mean </a:t>
            </a:r>
            <a:r>
              <a:rPr lang="en-GB" u="sng"/>
              <a:t>relevant, specific and implementable</a:t>
            </a:r>
            <a:r>
              <a:rPr lang="en-GB"/>
              <a:t> interventions that are presented in a clear way – for example an implementation framework (unless the NAP contain a very detailed results framework or log frame)</a:t>
            </a:r>
          </a:p>
        </p:txBody>
      </p:sp>
      <p:sp>
        <p:nvSpPr>
          <p:cNvPr id="3789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E9AF3FD-F13E-42A9-8103-E1C1F1DEA786}" type="slidenum">
              <a:rPr lang="da-DK">
                <a:cs typeface="Arial" charset="0"/>
              </a:rPr>
              <a:pPr fontAlgn="base">
                <a:spcBef>
                  <a:spcPct val="0"/>
                </a:spcBef>
                <a:spcAft>
                  <a:spcPct val="0"/>
                </a:spcAft>
              </a:pPr>
              <a:t>6</a:t>
            </a:fld>
            <a:endParaRPr lang="da-DK">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bwMode="auto">
          <a:xfrm>
            <a:off x="1200150" y="1143000"/>
            <a:ext cx="4457700" cy="3086100"/>
          </a:xfrm>
          <a:noFill/>
          <a:ln>
            <a:solidFill>
              <a:srgbClr val="000000"/>
            </a:solidFill>
            <a:miter lim="800000"/>
            <a:headEnd/>
            <a:tailEnd/>
          </a:ln>
        </p:spPr>
      </p:sp>
      <p:sp>
        <p:nvSpPr>
          <p:cNvPr id="3993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GB"/>
              <a:t>Partners capacity: It is no use allocating responsibility to partners that do not have capacity to match. Some countries (e.g. Ghana) undertakes partner capacity mapping/assessment to be able to determine who will be responsible for what</a:t>
            </a:r>
          </a:p>
        </p:txBody>
      </p:sp>
      <p:sp>
        <p:nvSpPr>
          <p:cNvPr id="3993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EBFCE36-B409-4742-BE7F-283ED77C17EF}" type="slidenum">
              <a:rPr lang="da-DK">
                <a:cs typeface="Arial" charset="0"/>
              </a:rPr>
              <a:pPr fontAlgn="base">
                <a:spcBef>
                  <a:spcPct val="0"/>
                </a:spcBef>
                <a:spcAft>
                  <a:spcPct val="0"/>
                </a:spcAft>
              </a:pPr>
              <a:t>7</a:t>
            </a:fld>
            <a:endParaRPr lang="da-DK">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Pladsholder til slidebillede 1"/>
          <p:cNvSpPr>
            <a:spLocks noGrp="1" noRot="1" noChangeAspect="1"/>
          </p:cNvSpPr>
          <p:nvPr>
            <p:ph type="sldImg"/>
          </p:nvPr>
        </p:nvSpPr>
        <p:spPr bwMode="auto">
          <a:xfrm>
            <a:off x="1200150" y="1143000"/>
            <a:ext cx="4457700" cy="3086100"/>
          </a:xfrm>
          <a:noFill/>
          <a:ln>
            <a:solidFill>
              <a:srgbClr val="000000"/>
            </a:solidFill>
            <a:miter lim="800000"/>
            <a:headEnd/>
            <a:tailEnd/>
          </a:ln>
        </p:spPr>
      </p:sp>
      <p:sp>
        <p:nvSpPr>
          <p:cNvPr id="41986" name="Pladsholder til no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da-DK"/>
              <a:t>This table is meant to illustrate to partners what needs to go into a NAP and how it can be presented in an easy, schematic way – it is NOT a blue print and should be adjusted to context. This includes adjusting terminology to one that is familiar to partners (e.g. use ”results” or ”outcomes” as is more familiar in column 2)</a:t>
            </a:r>
          </a:p>
        </p:txBody>
      </p:sp>
      <p:sp>
        <p:nvSpPr>
          <p:cNvPr id="41987" name="Pladsholder til slide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F5165B5-419D-46CB-9E5B-9EAB7021DACC}" type="slidenum">
              <a:rPr lang="da-DK">
                <a:cs typeface="Arial" charset="0"/>
              </a:rPr>
              <a:pPr fontAlgn="base">
                <a:spcBef>
                  <a:spcPct val="0"/>
                </a:spcBef>
                <a:spcAft>
                  <a:spcPct val="0"/>
                </a:spcAft>
              </a:pPr>
              <a:t>8</a:t>
            </a:fld>
            <a:endParaRPr lang="da-DK">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p:cNvSpPr>
          <p:nvPr>
            <p:ph type="sldImg"/>
          </p:nvPr>
        </p:nvSpPr>
        <p:spPr bwMode="auto">
          <a:xfrm>
            <a:off x="1200150" y="1143000"/>
            <a:ext cx="4457700" cy="3086100"/>
          </a:xfrm>
          <a:noFill/>
          <a:ln>
            <a:solidFill>
              <a:srgbClr val="000000"/>
            </a:solidFill>
            <a:miter lim="800000"/>
            <a:headEnd/>
            <a:tailEnd/>
          </a:ln>
        </p:spPr>
      </p:sp>
      <p:sp>
        <p:nvSpPr>
          <p:cNvPr id="4505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GB"/>
              <a:t>This is an actual exerpt from a NAP (work in progress) in Suriname (though the country name has been removed). It is meant as an example to give partners an idea of what a NAP matrix may look like. If you work in another region, you may want to substitute with an example from a country in the region</a:t>
            </a:r>
          </a:p>
          <a:p>
            <a:pPr>
              <a:spcBef>
                <a:spcPct val="0"/>
              </a:spcBef>
            </a:pPr>
            <a:r>
              <a:rPr lang="en-GB"/>
              <a:t>Additional examples (full NAPs or excerpts) can be shared as hand-out/electronically</a:t>
            </a:r>
          </a:p>
        </p:txBody>
      </p:sp>
      <p:sp>
        <p:nvSpPr>
          <p:cNvPr id="4505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89C9EB8-E28F-4BFE-8E94-59C67ABFDE02}" type="slidenum">
              <a:rPr lang="da-DK">
                <a:cs typeface="Arial" charset="0"/>
              </a:rPr>
              <a:pPr fontAlgn="base">
                <a:spcBef>
                  <a:spcPct val="0"/>
                </a:spcBef>
                <a:spcAft>
                  <a:spcPct val="0"/>
                </a:spcAft>
              </a:pPr>
              <a:t>9</a:t>
            </a:fld>
            <a:endParaRPr lang="da-DK">
              <a:cs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p:cNvSpPr>
          <p:nvPr>
            <p:ph type="sldImg"/>
          </p:nvPr>
        </p:nvSpPr>
        <p:spPr bwMode="auto">
          <a:xfrm>
            <a:off x="1200150" y="1143000"/>
            <a:ext cx="4457700" cy="3086100"/>
          </a:xfrm>
          <a:noFill/>
          <a:ln>
            <a:solidFill>
              <a:srgbClr val="000000"/>
            </a:solidFill>
            <a:miter lim="800000"/>
            <a:headEnd/>
            <a:tailEnd/>
          </a:ln>
        </p:spPr>
      </p:sp>
      <p:sp>
        <p:nvSpPr>
          <p:cNvPr id="4710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GB"/>
              <a:t>Please, also refer to M&amp;E plan tool</a:t>
            </a:r>
          </a:p>
          <a:p>
            <a:pPr>
              <a:spcBef>
                <a:spcPct val="0"/>
              </a:spcBef>
            </a:pPr>
            <a:r>
              <a:rPr lang="en-GB"/>
              <a:t>Example: Thailand NAP I no M&amp;E framework – almost impossible to measure progress =&gt; NAP II (2015) includes M&amp;E framework as part of main NAP</a:t>
            </a:r>
          </a:p>
        </p:txBody>
      </p:sp>
      <p:sp>
        <p:nvSpPr>
          <p:cNvPr id="4710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2FDD742-16F4-43BB-A4DF-597487BA9216}" type="slidenum">
              <a:rPr lang="da-DK">
                <a:cs typeface="Arial" charset="0"/>
              </a:rPr>
              <a:pPr fontAlgn="base">
                <a:spcBef>
                  <a:spcPct val="0"/>
                </a:spcBef>
                <a:spcAft>
                  <a:spcPct val="0"/>
                </a:spcAft>
              </a:pPr>
              <a:t>10</a:t>
            </a:fld>
            <a:endParaRPr lang="da-DK">
              <a:cs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Pladsholder til slidebillede 1"/>
          <p:cNvSpPr>
            <a:spLocks noGrp="1" noRot="1" noChangeAspect="1"/>
          </p:cNvSpPr>
          <p:nvPr>
            <p:ph type="sldImg"/>
          </p:nvPr>
        </p:nvSpPr>
        <p:spPr bwMode="auto">
          <a:xfrm>
            <a:off x="1200150" y="1143000"/>
            <a:ext cx="4457700" cy="3086100"/>
          </a:xfrm>
          <a:noFill/>
          <a:ln>
            <a:solidFill>
              <a:srgbClr val="000000"/>
            </a:solidFill>
            <a:miter lim="800000"/>
            <a:headEnd/>
            <a:tailEnd/>
          </a:ln>
        </p:spPr>
      </p:sp>
      <p:sp>
        <p:nvSpPr>
          <p:cNvPr id="49154" name="Pladsholder til no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da-DK"/>
              <a:t>This matrix is another example – it should be adjusted to context.</a:t>
            </a:r>
          </a:p>
        </p:txBody>
      </p:sp>
      <p:sp>
        <p:nvSpPr>
          <p:cNvPr id="49155" name="Pladsholder til slide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2324584-E8A1-43F2-BF21-11409929CF76}" type="slidenum">
              <a:rPr lang="da-DK">
                <a:cs typeface="Arial" charset="0"/>
              </a:rPr>
              <a:pPr fontAlgn="base">
                <a:spcBef>
                  <a:spcPct val="0"/>
                </a:spcBef>
                <a:spcAft>
                  <a:spcPct val="0"/>
                </a:spcAft>
              </a:pPr>
              <a:t>11</a:t>
            </a:fld>
            <a:endParaRPr lang="da-DK">
              <a:cs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Pladsholder til slidebillede 1"/>
          <p:cNvSpPr>
            <a:spLocks noGrp="1" noRot="1" noChangeAspect="1"/>
          </p:cNvSpPr>
          <p:nvPr>
            <p:ph type="sldImg"/>
          </p:nvPr>
        </p:nvSpPr>
        <p:spPr bwMode="auto">
          <a:xfrm>
            <a:off x="1200150" y="1143000"/>
            <a:ext cx="4457700" cy="3086100"/>
          </a:xfrm>
          <a:noFill/>
          <a:ln>
            <a:solidFill>
              <a:srgbClr val="000000"/>
            </a:solidFill>
            <a:miter lim="800000"/>
            <a:headEnd/>
            <a:tailEnd/>
          </a:ln>
        </p:spPr>
      </p:sp>
      <p:sp>
        <p:nvSpPr>
          <p:cNvPr id="51202" name="Pladsholder til no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da-DK"/>
              <a:t>Please, refer also to the tool on implementation plans</a:t>
            </a:r>
          </a:p>
        </p:txBody>
      </p:sp>
      <p:sp>
        <p:nvSpPr>
          <p:cNvPr id="51203" name="Pladsholder til slide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CA3E73C-8F67-48C9-AB10-93964884ADF6}" type="slidenum">
              <a:rPr lang="da-DK">
                <a:cs typeface="Arial" charset="0"/>
              </a:rPr>
              <a:pPr fontAlgn="base">
                <a:spcBef>
                  <a:spcPct val="0"/>
                </a:spcBef>
                <a:spcAft>
                  <a:spcPct val="0"/>
                </a:spcAft>
              </a:pPr>
              <a:t>12</a:t>
            </a:fld>
            <a:endParaRPr lang="da-DK">
              <a:cs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p:cNvSpPr>
          <p:nvPr>
            <p:ph type="sldImg"/>
          </p:nvPr>
        </p:nvSpPr>
        <p:spPr bwMode="auto">
          <a:xfrm>
            <a:off x="1200150" y="1143000"/>
            <a:ext cx="4457700" cy="3086100"/>
          </a:xfrm>
          <a:noFill/>
          <a:ln>
            <a:solidFill>
              <a:srgbClr val="000000"/>
            </a:solidFill>
            <a:miter lim="800000"/>
            <a:headEnd/>
            <a:tailEnd/>
          </a:ln>
        </p:spPr>
      </p:sp>
      <p:sp>
        <p:nvSpPr>
          <p:cNvPr id="5325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a:p>
        </p:txBody>
      </p:sp>
      <p:sp>
        <p:nvSpPr>
          <p:cNvPr id="5325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1ECE25-42A5-408A-874E-68DFDC4089BD}" type="slidenum">
              <a:rPr lang="da-DK">
                <a:cs typeface="Arial" charset="0"/>
              </a:rPr>
              <a:pPr fontAlgn="base">
                <a:spcBef>
                  <a:spcPct val="0"/>
                </a:spcBef>
                <a:spcAft>
                  <a:spcPct val="0"/>
                </a:spcAft>
              </a:pPr>
              <a:t>13</a:t>
            </a:fld>
            <a:endParaRPr lang="da-DK">
              <a:cs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p:cNvSpPr>
          <p:nvPr>
            <p:ph type="sldImg"/>
          </p:nvPr>
        </p:nvSpPr>
        <p:spPr bwMode="auto">
          <a:xfrm>
            <a:off x="1200150" y="1143000"/>
            <a:ext cx="4457700" cy="3086100"/>
          </a:xfrm>
          <a:noFill/>
          <a:ln>
            <a:solidFill>
              <a:srgbClr val="000000"/>
            </a:solidFill>
            <a:miter lim="800000"/>
            <a:headEnd/>
            <a:tailEnd/>
          </a:ln>
        </p:spPr>
      </p:sp>
      <p:sp>
        <p:nvSpPr>
          <p:cNvPr id="5529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GB"/>
              <a:t>This is the template from the implementation plan tool (based on the LAO PDR implementation plan) </a:t>
            </a:r>
          </a:p>
          <a:p>
            <a:pPr>
              <a:spcBef>
                <a:spcPct val="0"/>
              </a:spcBef>
            </a:pPr>
            <a:r>
              <a:rPr lang="en-GB"/>
              <a:t>Example: In Lao PDR, the NAP on Child Labour was fairly generic and did not give detailed guidance on the activities and who would be responsible for implementing them. Hence, the implementation plan was developed AFTER the NAP was adopted to guide implementation. Developing the implementation plan after the NAP, meant a  more speedy adoption of the NAP and provides a measure of flexibility during implementation, as the implementation plan is easier to revise and adjust to developments than the NAP itself</a:t>
            </a:r>
          </a:p>
        </p:txBody>
      </p:sp>
      <p:sp>
        <p:nvSpPr>
          <p:cNvPr id="5529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6CFF1ED-317F-43C8-B0CC-E57458116683}" type="slidenum">
              <a:rPr lang="da-DK">
                <a:cs typeface="Arial" charset="0"/>
              </a:rPr>
              <a:pPr fontAlgn="base">
                <a:spcBef>
                  <a:spcPct val="0"/>
                </a:spcBef>
                <a:spcAft>
                  <a:spcPct val="0"/>
                </a:spcAft>
              </a:pPr>
              <a:t>14</a:t>
            </a:fld>
            <a:endParaRPr lang="da-DK">
              <a:cs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Pladsholder til slidebillede 1"/>
          <p:cNvSpPr>
            <a:spLocks noGrp="1" noRot="1" noChangeAspect="1"/>
          </p:cNvSpPr>
          <p:nvPr>
            <p:ph type="sldImg"/>
          </p:nvPr>
        </p:nvSpPr>
        <p:spPr bwMode="auto">
          <a:xfrm>
            <a:off x="1200150" y="1143000"/>
            <a:ext cx="4457700" cy="3086100"/>
          </a:xfrm>
          <a:noFill/>
          <a:ln>
            <a:solidFill>
              <a:srgbClr val="000000"/>
            </a:solidFill>
            <a:miter lim="800000"/>
            <a:headEnd/>
            <a:tailEnd/>
          </a:ln>
        </p:spPr>
      </p:sp>
      <p:sp>
        <p:nvSpPr>
          <p:cNvPr id="57346" name="Pladsholder til no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da-DK"/>
              <a:t>Please, refer also to the NAP costing and budgeting tool. A number of slides in this presentation are identical to the slides in the budgeting presentation. Hence this presentation may substitute the budgeting presentation</a:t>
            </a:r>
          </a:p>
        </p:txBody>
      </p:sp>
      <p:sp>
        <p:nvSpPr>
          <p:cNvPr id="57347" name="Pladsholder til slide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F54EF8E-BF8B-4FF5-92B7-6760B430902F}" type="slidenum">
              <a:rPr lang="da-DK">
                <a:cs typeface="Arial" charset="0"/>
              </a:rPr>
              <a:pPr fontAlgn="base">
                <a:spcBef>
                  <a:spcPct val="0"/>
                </a:spcBef>
                <a:spcAft>
                  <a:spcPct val="0"/>
                </a:spcAft>
              </a:pPr>
              <a:t>15</a:t>
            </a:fld>
            <a:endParaRPr lang="da-DK">
              <a:cs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noTextEdit="1"/>
          </p:cNvSpPr>
          <p:nvPr>
            <p:ph type="sldImg"/>
          </p:nvPr>
        </p:nvSpPr>
        <p:spPr bwMode="auto">
          <a:xfrm>
            <a:off x="709613" y="744538"/>
            <a:ext cx="5378450" cy="3722687"/>
          </a:xfrm>
          <a:noFill/>
          <a:ln>
            <a:solidFill>
              <a:srgbClr val="000000"/>
            </a:solidFill>
            <a:miter lim="800000"/>
            <a:headEnd/>
            <a:tailEnd/>
          </a:ln>
        </p:spPr>
      </p:sp>
      <p:sp>
        <p:nvSpPr>
          <p:cNvPr id="6656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GB" altLang="da-DK" dirty="0"/>
              <a:t>You can</a:t>
            </a:r>
            <a:r>
              <a:rPr lang="en-GB" altLang="da-DK" baseline="0" dirty="0"/>
              <a:t> change this to actual name of the relevant department in your country</a:t>
            </a:r>
            <a:endParaRPr lang="en-GB" altLang="da-DK" dirty="0"/>
          </a:p>
          <a:p>
            <a:pPr>
              <a:spcBef>
                <a:spcPct val="0"/>
              </a:spcBef>
            </a:pPr>
            <a:r>
              <a:rPr lang="en-GB" altLang="da-DK" dirty="0"/>
              <a:t>Please, also refer to the ownership negotiation tool</a:t>
            </a:r>
          </a:p>
          <a:p>
            <a:pPr>
              <a:spcBef>
                <a:spcPct val="0"/>
              </a:spcBef>
            </a:pPr>
            <a:endParaRPr lang="en-GB" altLang="da-DK" dirty="0"/>
          </a:p>
          <a:p>
            <a:pPr>
              <a:spcBef>
                <a:spcPct val="0"/>
              </a:spcBef>
            </a:pPr>
            <a:r>
              <a:rPr lang="en-GB" altLang="da-DK" dirty="0"/>
              <a:t>Decentralisation or not? Zambia and Uganda: Extensive NAP consultations locally – very time demanding! Size of the country and level of decentralisation in administration important to make decision on this</a:t>
            </a:r>
          </a:p>
          <a:p>
            <a:pPr>
              <a:spcBef>
                <a:spcPct val="0"/>
              </a:spcBef>
            </a:pPr>
            <a:r>
              <a:rPr lang="en-GB" altLang="da-DK" dirty="0"/>
              <a:t>“devil is in the detail” – so detailed plans take time! But need to make sure they are in place…LAO follow the framework first model  - so did Thailand in NAP 1 – but they never got to details! So NAP 2, implementation and M&amp;E framework are integral part of the plan</a:t>
            </a:r>
          </a:p>
        </p:txBody>
      </p:sp>
      <p:sp>
        <p:nvSpPr>
          <p:cNvPr id="6656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E8F331E-9F7B-4C8F-9DFD-17A7DB6785CF}" type="slidenum">
              <a:rPr lang="en-GB" altLang="da-DK">
                <a:solidFill>
                  <a:srgbClr val="000000"/>
                </a:solidFill>
                <a:latin typeface="Times New Roman" pitchFamily="18" charset="0"/>
                <a:cs typeface="Arial" charset="0"/>
              </a:rPr>
              <a:pPr fontAlgn="base">
                <a:spcBef>
                  <a:spcPct val="0"/>
                </a:spcBef>
                <a:spcAft>
                  <a:spcPct val="0"/>
                </a:spcAft>
              </a:pPr>
              <a:t>23</a:t>
            </a:fld>
            <a:endParaRPr lang="en-GB" altLang="da-DK">
              <a:solidFill>
                <a:srgbClr val="000000"/>
              </a:solidFill>
              <a:latin typeface="Times New Roman" pitchFamily="18" charset="0"/>
              <a:cs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p:cNvSpPr>
          <p:nvPr>
            <p:ph type="sldImg"/>
          </p:nvPr>
        </p:nvSpPr>
        <p:spPr bwMode="auto">
          <a:xfrm>
            <a:off x="1200150" y="1143000"/>
            <a:ext cx="4457700" cy="3086100"/>
          </a:xfrm>
          <a:noFill/>
          <a:ln>
            <a:solidFill>
              <a:srgbClr val="000000"/>
            </a:solidFill>
            <a:miter lim="800000"/>
            <a:headEnd/>
            <a:tailEnd/>
          </a:ln>
        </p:spPr>
      </p:sp>
      <p:sp>
        <p:nvSpPr>
          <p:cNvPr id="6861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GB"/>
              <a:t>Order often reversed on survey and background study </a:t>
            </a:r>
          </a:p>
          <a:p>
            <a:pPr>
              <a:spcBef>
                <a:spcPct val="0"/>
              </a:spcBef>
            </a:pPr>
            <a:r>
              <a:rPr lang="en-GB"/>
              <a:t>Consultations can be organised in various ways: as national/local workshops, as a series of small group consultations, in writing etc. Often, more than one form of consultation at different stages will be needed</a:t>
            </a:r>
          </a:p>
        </p:txBody>
      </p:sp>
      <p:sp>
        <p:nvSpPr>
          <p:cNvPr id="6861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46C31E8-EFA9-4ED6-9BAB-822EDB532B56}" type="slidenum">
              <a:rPr lang="da-DK">
                <a:cs typeface="Arial" charset="0"/>
              </a:rPr>
              <a:pPr fontAlgn="base">
                <a:spcBef>
                  <a:spcPct val="0"/>
                </a:spcBef>
                <a:spcAft>
                  <a:spcPct val="0"/>
                </a:spcAft>
              </a:pPr>
              <a:t>24</a:t>
            </a:fld>
            <a:endParaRPr lang="da-DK">
              <a:cs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bwMode="auto">
          <a:xfrm>
            <a:off x="1200150" y="1143000"/>
            <a:ext cx="4457700" cy="3086100"/>
          </a:xfrm>
          <a:noFill/>
          <a:ln>
            <a:solidFill>
              <a:srgbClr val="000000"/>
            </a:solidFill>
            <a:miter lim="800000"/>
            <a:headEnd/>
            <a:tailEnd/>
          </a:ln>
        </p:spPr>
      </p:sp>
      <p:sp>
        <p:nvSpPr>
          <p:cNvPr id="7065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a:p>
        </p:txBody>
      </p:sp>
      <p:sp>
        <p:nvSpPr>
          <p:cNvPr id="7065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E954168-FA9C-4D7B-88BF-600C4142367F}" type="slidenum">
              <a:rPr lang="da-DK">
                <a:cs typeface="Arial" charset="0"/>
              </a:rPr>
              <a:pPr fontAlgn="base">
                <a:spcBef>
                  <a:spcPct val="0"/>
                </a:spcBef>
                <a:spcAft>
                  <a:spcPct val="0"/>
                </a:spcAft>
              </a:pPr>
              <a:t>25</a:t>
            </a:fld>
            <a:endParaRPr lang="da-DK">
              <a:cs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Pladsholder til slidebillede 1"/>
          <p:cNvSpPr>
            <a:spLocks noGrp="1" noRot="1" noChangeAspect="1"/>
          </p:cNvSpPr>
          <p:nvPr>
            <p:ph type="sldImg"/>
          </p:nvPr>
        </p:nvSpPr>
        <p:spPr bwMode="auto">
          <a:xfrm>
            <a:off x="1200150" y="1143000"/>
            <a:ext cx="4457700" cy="3086100"/>
          </a:xfrm>
          <a:noFill/>
          <a:ln>
            <a:solidFill>
              <a:srgbClr val="000000"/>
            </a:solidFill>
            <a:miter lim="800000"/>
            <a:headEnd/>
            <a:tailEnd/>
          </a:ln>
        </p:spPr>
      </p:sp>
      <p:sp>
        <p:nvSpPr>
          <p:cNvPr id="72706" name="Pladsholder til no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a:p>
        </p:txBody>
      </p:sp>
      <p:sp>
        <p:nvSpPr>
          <p:cNvPr id="72707" name="Pladsholder til slide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E082ED0-52B6-4F92-9843-324CCCCCBA6A}" type="slidenum">
              <a:rPr lang="da-DK">
                <a:cs typeface="Arial" charset="0"/>
              </a:rPr>
              <a:pPr fontAlgn="base">
                <a:spcBef>
                  <a:spcPct val="0"/>
                </a:spcBef>
                <a:spcAft>
                  <a:spcPct val="0"/>
                </a:spcAft>
              </a:pPr>
              <a:t>26</a:t>
            </a:fld>
            <a:endParaRPr lang="da-DK">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Normal_Slide">
    <p:spTree>
      <p:nvGrpSpPr>
        <p:cNvPr id="1" name=""/>
        <p:cNvGrpSpPr/>
        <p:nvPr/>
      </p:nvGrpSpPr>
      <p:grpSpPr>
        <a:xfrm>
          <a:off x="0" y="0"/>
          <a:ext cx="0" cy="0"/>
          <a:chOff x="0" y="0"/>
          <a:chExt cx="0" cy="0"/>
        </a:xfrm>
      </p:grpSpPr>
      <p:sp>
        <p:nvSpPr>
          <p:cNvPr id="7" name="Date Placeholder 2"/>
          <p:cNvSpPr>
            <a:spLocks noGrp="1"/>
          </p:cNvSpPr>
          <p:nvPr>
            <p:ph type="dt" sz="half" idx="10"/>
          </p:nvPr>
        </p:nvSpPr>
        <p:spPr>
          <a:xfrm>
            <a:off x="6077120" y="6797475"/>
            <a:ext cx="2136296" cy="365125"/>
          </a:xfrm>
        </p:spPr>
        <p:txBody>
          <a:bodyPr/>
          <a:lstStyle/>
          <a:p>
            <a:pPr>
              <a:defRPr/>
            </a:pPr>
            <a:r>
              <a:rPr lang="en-US" smtClean="0"/>
              <a:t>www.ilo.org/childlabour</a:t>
            </a:r>
            <a:endParaRPr lang="en-US" dirty="0"/>
          </a:p>
        </p:txBody>
      </p:sp>
      <p:sp>
        <p:nvSpPr>
          <p:cNvPr id="8" name="Slide Number Placeholder 3"/>
          <p:cNvSpPr>
            <a:spLocks noGrp="1"/>
          </p:cNvSpPr>
          <p:nvPr>
            <p:ph type="sldNum" sz="quarter" idx="11"/>
          </p:nvPr>
        </p:nvSpPr>
        <p:spPr>
          <a:xfrm>
            <a:off x="8221509" y="6793319"/>
            <a:ext cx="1424198" cy="365125"/>
          </a:xfrm>
        </p:spPr>
        <p:txBody>
          <a:bodyPr/>
          <a:lstStyle/>
          <a:p>
            <a:pPr>
              <a:defRPr/>
            </a:pPr>
            <a:fld id="{58599375-3773-4CDD-A0A8-EA392E1583D9}" type="slidenum">
              <a:rPr lang="en-US" altLang="da-DK" smtClean="0"/>
              <a:pPr>
                <a:defRPr/>
              </a:pPr>
              <a:t>‹#›</a:t>
            </a:fld>
            <a:endParaRPr lang="en-US" altLang="da-DK"/>
          </a:p>
        </p:txBody>
      </p:sp>
      <p:sp>
        <p:nvSpPr>
          <p:cNvPr id="9" name="Footer Placeholder 4"/>
          <p:cNvSpPr>
            <a:spLocks noGrp="1"/>
          </p:cNvSpPr>
          <p:nvPr>
            <p:ph type="ftr" sz="quarter" idx="12"/>
          </p:nvPr>
        </p:nvSpPr>
        <p:spPr>
          <a:xfrm>
            <a:off x="624841" y="6793319"/>
            <a:ext cx="5452278" cy="365125"/>
          </a:xfrm>
        </p:spPr>
        <p:txBody>
          <a:bodyPr/>
          <a:lstStyle/>
          <a:p>
            <a:pPr algn="l">
              <a:defRPr/>
            </a:pPr>
            <a:r>
              <a:rPr lang="en-GB" smtClean="0"/>
              <a:t>Fundamental Principles and Rights at Work (FUNDAMENTALS)</a:t>
            </a:r>
            <a:endParaRPr lang="en-US" dirty="0"/>
          </a:p>
        </p:txBody>
      </p:sp>
      <p:sp>
        <p:nvSpPr>
          <p:cNvPr id="2" name="Rounded Rectangle 1"/>
          <p:cNvSpPr/>
          <p:nvPr userDrawn="1"/>
        </p:nvSpPr>
        <p:spPr>
          <a:xfrm>
            <a:off x="7723990" y="1017231"/>
            <a:ext cx="1344708" cy="46076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r>
              <a:rPr lang="es-ES_tradnl" sz="2400" b="1" dirty="0" err="1" smtClean="0">
                <a:effectLst>
                  <a:outerShdw blurRad="38100" dist="38100" dir="2700000" algn="tl">
                    <a:srgbClr val="000000">
                      <a:alpha val="43137"/>
                    </a:srgbClr>
                  </a:outerShdw>
                </a:effectLst>
                <a:latin typeface="+mn-lt"/>
              </a:rPr>
              <a:t>Tool</a:t>
            </a:r>
            <a:r>
              <a:rPr lang="es-ES_tradnl" sz="2400" b="1" dirty="0" smtClean="0">
                <a:effectLst>
                  <a:outerShdw blurRad="38100" dist="38100" dir="2700000" algn="tl">
                    <a:srgbClr val="000000">
                      <a:alpha val="43137"/>
                    </a:srgbClr>
                  </a:outerShdw>
                </a:effectLst>
                <a:latin typeface="+mn-lt"/>
              </a:rPr>
              <a:t> A.1</a:t>
            </a:r>
            <a:endParaRPr lang="en-GB" sz="2400" b="1" dirty="0">
              <a:effectLst>
                <a:outerShdw blurRad="38100" dist="38100" dir="2700000" algn="tl">
                  <a:srgbClr val="000000">
                    <a:alpha val="43137"/>
                  </a:srgbClr>
                </a:outerShdw>
              </a:effectLst>
              <a:latin typeface="+mn-lt"/>
            </a:endParaRPr>
          </a:p>
        </p:txBody>
      </p:sp>
      <p:sp>
        <p:nvSpPr>
          <p:cNvPr id="10" name="Pladsholder til titel 1"/>
          <p:cNvSpPr txBox="1">
            <a:spLocks/>
          </p:cNvSpPr>
          <p:nvPr userDrawn="1"/>
        </p:nvSpPr>
        <p:spPr>
          <a:xfrm>
            <a:off x="1139845" y="96273"/>
            <a:ext cx="7626310" cy="73096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kern="1200" baseline="0">
                <a:solidFill>
                  <a:schemeClr val="tx1"/>
                </a:solidFill>
                <a:latin typeface="+mj-lt"/>
                <a:ea typeface="+mj-ea"/>
                <a:cs typeface="+mj-cs"/>
              </a:defRPr>
            </a:lvl1pPr>
          </a:lstStyle>
          <a:p>
            <a:pPr>
              <a:lnSpc>
                <a:spcPct val="100000"/>
              </a:lnSpc>
            </a:pPr>
            <a:r>
              <a:rPr lang="da-DK" sz="2400" dirty="0" smtClean="0"/>
              <a:t>Tool kit for development and implementation of</a:t>
            </a:r>
            <a:endParaRPr lang="da-DK" sz="3200" dirty="0" smtClean="0"/>
          </a:p>
          <a:p>
            <a:pPr>
              <a:lnSpc>
                <a:spcPct val="100000"/>
              </a:lnSpc>
            </a:pPr>
            <a:r>
              <a:rPr lang="da-DK" sz="2600" dirty="0" smtClean="0">
                <a:latin typeface="Arial Rounded MT Bold" pitchFamily="34" charset="0"/>
              </a:rPr>
              <a:t>National Action Plans (NAPs) on Child Labour</a:t>
            </a:r>
            <a:endParaRPr lang="en-GB" sz="2600" dirty="0">
              <a:latin typeface="Arial Rounded MT Bold" pitchFamily="34" charset="0"/>
            </a:endParaRPr>
          </a:p>
        </p:txBody>
      </p:sp>
      <p:sp>
        <p:nvSpPr>
          <p:cNvPr id="4" name="TextBox 3"/>
          <p:cNvSpPr txBox="1"/>
          <p:nvPr userDrawn="1"/>
        </p:nvSpPr>
        <p:spPr>
          <a:xfrm>
            <a:off x="1144327" y="817033"/>
            <a:ext cx="5912690" cy="861160"/>
          </a:xfrm>
          <a:prstGeom prst="rect">
            <a:avLst/>
          </a:prstGeom>
          <a:noFill/>
        </p:spPr>
        <p:txBody>
          <a:bodyPr wrap="none" rtlCol="0" anchor="ctr">
            <a:noAutofit/>
          </a:bodyPr>
          <a:lstStyle/>
          <a:p>
            <a:r>
              <a:rPr lang="en-GB" altLang="da-DK" sz="2800" b="1" dirty="0" smtClean="0">
                <a:solidFill>
                  <a:schemeClr val="accent2"/>
                </a:solidFill>
                <a:effectLst>
                  <a:outerShdw blurRad="38100" dist="38100" dir="2700000" algn="tl">
                    <a:srgbClr val="000000">
                      <a:alpha val="43137"/>
                    </a:srgbClr>
                  </a:outerShdw>
                </a:effectLst>
                <a:latin typeface="Arial Rounded MT Bold" pitchFamily="34" charset="0"/>
              </a:rPr>
              <a:t>Development </a:t>
            </a:r>
            <a:r>
              <a:rPr lang="en-GB" altLang="da-DK" sz="2800" b="1" dirty="0" smtClean="0">
                <a:solidFill>
                  <a:schemeClr val="accent2"/>
                </a:solidFill>
                <a:effectLst>
                  <a:outerShdw blurRad="38100" dist="38100" dir="2700000" algn="tl">
                    <a:srgbClr val="000000">
                      <a:alpha val="43137"/>
                    </a:srgbClr>
                  </a:outerShdw>
                </a:effectLst>
                <a:latin typeface="Arial Rounded MT Bold" pitchFamily="34" charset="0"/>
              </a:rPr>
              <a:t>Processes &amp; Issues</a:t>
            </a:r>
            <a:endParaRPr lang="en-GB" sz="2800" b="1" dirty="0">
              <a:solidFill>
                <a:schemeClr val="accent2"/>
              </a:solidFill>
              <a:effectLst>
                <a:outerShdw blurRad="38100" dist="38100" dir="2700000" algn="tl">
                  <a:srgbClr val="000000">
                    <a:alpha val="43137"/>
                  </a:srgbClr>
                </a:outerShdw>
              </a:effectLst>
              <a:latin typeface="Arial Rounded MT Bold" pitchFamily="34" charset="0"/>
            </a:endParaRPr>
          </a:p>
        </p:txBody>
      </p:sp>
    </p:spTree>
    <p:extLst>
      <p:ext uri="{BB962C8B-B14F-4D97-AF65-F5344CB8AC3E}">
        <p14:creationId xmlns:p14="http://schemas.microsoft.com/office/powerpoint/2010/main" val="261450528"/>
      </p:ext>
    </p:extLst>
  </p:cSld>
  <p:clrMapOvr>
    <a:masterClrMapping/>
  </p:clrMapOvr>
  <p:hf hdr="0"/>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First Slide">
    <p:spTree>
      <p:nvGrpSpPr>
        <p:cNvPr id="1" name=""/>
        <p:cNvGrpSpPr/>
        <p:nvPr/>
      </p:nvGrpSpPr>
      <p:grpSpPr>
        <a:xfrm>
          <a:off x="0" y="0"/>
          <a:ext cx="0" cy="0"/>
          <a:chOff x="0" y="0"/>
          <a:chExt cx="0" cy="0"/>
        </a:xfrm>
      </p:grpSpPr>
      <p:sp>
        <p:nvSpPr>
          <p:cNvPr id="2" name="Titel 1"/>
          <p:cNvSpPr>
            <a:spLocks noGrp="1"/>
          </p:cNvSpPr>
          <p:nvPr>
            <p:ph type="title"/>
          </p:nvPr>
        </p:nvSpPr>
        <p:spPr>
          <a:xfrm>
            <a:off x="675878" y="1709739"/>
            <a:ext cx="8543925" cy="2852737"/>
          </a:xfrm>
          <a:prstGeom prst="rect">
            <a:avLst/>
          </a:prstGeom>
        </p:spPr>
        <p:txBody>
          <a:bodyPr anchor="b"/>
          <a:lstStyle>
            <a:lvl1pPr>
              <a:defRPr sz="6000"/>
            </a:lvl1pPr>
          </a:lstStyle>
          <a:p>
            <a:r>
              <a:rPr lang="da-DK"/>
              <a:t>Klik for at redigere i master</a:t>
            </a:r>
            <a:endParaRPr lang="en-GB"/>
          </a:p>
        </p:txBody>
      </p:sp>
      <p:sp>
        <p:nvSpPr>
          <p:cNvPr id="3" name="Pladsholder til tekst 2"/>
          <p:cNvSpPr>
            <a:spLocks noGrp="1"/>
          </p:cNvSpPr>
          <p:nvPr>
            <p:ph type="body" idx="1"/>
          </p:nvPr>
        </p:nvSpPr>
        <p:spPr>
          <a:xfrm>
            <a:off x="675878" y="4589464"/>
            <a:ext cx="8543925"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Rediger typografien i masterens</a:t>
            </a:r>
          </a:p>
        </p:txBody>
      </p:sp>
      <p:sp>
        <p:nvSpPr>
          <p:cNvPr id="7" name="Date Placeholder 2"/>
          <p:cNvSpPr>
            <a:spLocks noGrp="1"/>
          </p:cNvSpPr>
          <p:nvPr>
            <p:ph type="dt" sz="half" idx="10"/>
          </p:nvPr>
        </p:nvSpPr>
        <p:spPr>
          <a:xfrm>
            <a:off x="6077120" y="6797475"/>
            <a:ext cx="2136296" cy="365125"/>
          </a:xfrm>
        </p:spPr>
        <p:txBody>
          <a:bodyPr/>
          <a:lstStyle/>
          <a:p>
            <a:pPr>
              <a:defRPr/>
            </a:pPr>
            <a:r>
              <a:rPr lang="en-US" smtClean="0"/>
              <a:t>www.ilo.org/childlabour</a:t>
            </a:r>
            <a:endParaRPr lang="en-US" dirty="0"/>
          </a:p>
        </p:txBody>
      </p:sp>
      <p:sp>
        <p:nvSpPr>
          <p:cNvPr id="8" name="Slide Number Placeholder 3"/>
          <p:cNvSpPr>
            <a:spLocks noGrp="1"/>
          </p:cNvSpPr>
          <p:nvPr>
            <p:ph type="sldNum" sz="quarter" idx="11"/>
          </p:nvPr>
        </p:nvSpPr>
        <p:spPr>
          <a:xfrm>
            <a:off x="8221509" y="6793319"/>
            <a:ext cx="1424198" cy="365125"/>
          </a:xfrm>
        </p:spPr>
        <p:txBody>
          <a:bodyPr/>
          <a:lstStyle/>
          <a:p>
            <a:pPr>
              <a:defRPr/>
            </a:pPr>
            <a:fld id="{58599375-3773-4CDD-A0A8-EA392E1583D9}" type="slidenum">
              <a:rPr lang="en-US" altLang="da-DK" smtClean="0"/>
              <a:pPr>
                <a:defRPr/>
              </a:pPr>
              <a:t>‹#›</a:t>
            </a:fld>
            <a:endParaRPr lang="en-US" altLang="da-DK"/>
          </a:p>
        </p:txBody>
      </p:sp>
      <p:sp>
        <p:nvSpPr>
          <p:cNvPr id="9" name="Footer Placeholder 4"/>
          <p:cNvSpPr>
            <a:spLocks noGrp="1"/>
          </p:cNvSpPr>
          <p:nvPr>
            <p:ph type="ftr" sz="quarter" idx="12"/>
          </p:nvPr>
        </p:nvSpPr>
        <p:spPr>
          <a:xfrm>
            <a:off x="624841" y="6793319"/>
            <a:ext cx="5452278" cy="365125"/>
          </a:xfrm>
        </p:spPr>
        <p:txBody>
          <a:bodyPr/>
          <a:lstStyle/>
          <a:p>
            <a:pPr algn="l">
              <a:defRPr/>
            </a:pPr>
            <a:r>
              <a:rPr lang="en-GB" smtClean="0"/>
              <a:t>Fundamental Principles and Rights at Work (FUNDAMENTALS)</a:t>
            </a:r>
            <a:endParaRPr lang="en-US" dirty="0"/>
          </a:p>
        </p:txBody>
      </p:sp>
      <p:sp>
        <p:nvSpPr>
          <p:cNvPr id="10" name="Rounded Rectangle 9"/>
          <p:cNvSpPr/>
          <p:nvPr userDrawn="1"/>
        </p:nvSpPr>
        <p:spPr>
          <a:xfrm>
            <a:off x="1269400" y="4361200"/>
            <a:ext cx="1344708" cy="46076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r>
              <a:rPr lang="es-ES_tradnl" sz="2400" b="1" dirty="0" err="1" smtClean="0">
                <a:effectLst>
                  <a:outerShdw blurRad="38100" dist="38100" dir="2700000" algn="tl">
                    <a:srgbClr val="000000">
                      <a:alpha val="43137"/>
                    </a:srgbClr>
                  </a:outerShdw>
                </a:effectLst>
                <a:latin typeface="+mn-lt"/>
              </a:rPr>
              <a:t>Tool</a:t>
            </a:r>
            <a:r>
              <a:rPr lang="es-ES_tradnl" sz="2400" b="1" dirty="0" smtClean="0">
                <a:effectLst>
                  <a:outerShdw blurRad="38100" dist="38100" dir="2700000" algn="tl">
                    <a:srgbClr val="000000">
                      <a:alpha val="43137"/>
                    </a:srgbClr>
                  </a:outerShdw>
                </a:effectLst>
                <a:latin typeface="+mn-lt"/>
              </a:rPr>
              <a:t> A.1</a:t>
            </a:r>
            <a:endParaRPr lang="en-GB" sz="2400" b="1" dirty="0">
              <a:effectLst>
                <a:outerShdw blurRad="38100" dist="38100" dir="2700000" algn="tl">
                  <a:srgbClr val="000000">
                    <a:alpha val="43137"/>
                  </a:srgbClr>
                </a:outerShdw>
              </a:effectLst>
              <a:latin typeface="+mn-lt"/>
            </a:endParaRPr>
          </a:p>
        </p:txBody>
      </p:sp>
      <p:sp>
        <p:nvSpPr>
          <p:cNvPr id="11" name="Pladsholder til titel 1"/>
          <p:cNvSpPr txBox="1">
            <a:spLocks/>
          </p:cNvSpPr>
          <p:nvPr userDrawn="1"/>
        </p:nvSpPr>
        <p:spPr>
          <a:xfrm>
            <a:off x="1139845" y="204890"/>
            <a:ext cx="7626310" cy="146193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kern="1200" baseline="0">
                <a:solidFill>
                  <a:schemeClr val="tx1"/>
                </a:solidFill>
                <a:latin typeface="+mj-lt"/>
                <a:ea typeface="+mj-ea"/>
                <a:cs typeface="+mj-cs"/>
              </a:defRPr>
            </a:lvl1pPr>
          </a:lstStyle>
          <a:p>
            <a:pPr>
              <a:lnSpc>
                <a:spcPct val="100000"/>
              </a:lnSpc>
            </a:pPr>
            <a:r>
              <a:rPr lang="da-DK" sz="2400" dirty="0" smtClean="0"/>
              <a:t>Tool kit for development and implementation of</a:t>
            </a:r>
            <a:endParaRPr lang="da-DK" sz="3200" dirty="0" smtClean="0"/>
          </a:p>
          <a:p>
            <a:pPr>
              <a:lnSpc>
                <a:spcPct val="100000"/>
              </a:lnSpc>
            </a:pPr>
            <a:r>
              <a:rPr lang="da-DK" sz="3200" dirty="0" smtClean="0">
                <a:latin typeface="Arial Rounded MT Bold" pitchFamily="34" charset="0"/>
              </a:rPr>
              <a:t>National Action Plans (NAPs)</a:t>
            </a:r>
            <a:br>
              <a:rPr lang="da-DK" sz="3200" dirty="0" smtClean="0">
                <a:latin typeface="Arial Rounded MT Bold" pitchFamily="34" charset="0"/>
              </a:rPr>
            </a:br>
            <a:r>
              <a:rPr lang="da-DK" sz="3200" dirty="0" smtClean="0">
                <a:latin typeface="Arial Rounded MT Bold" pitchFamily="34" charset="0"/>
              </a:rPr>
              <a:t>on Child Labour</a:t>
            </a:r>
            <a:endParaRPr lang="en-GB" sz="3200" dirty="0">
              <a:latin typeface="Arial Rounded MT Bold" pitchFamily="34" charset="0"/>
            </a:endParaRPr>
          </a:p>
        </p:txBody>
      </p:sp>
    </p:spTree>
    <p:extLst>
      <p:ext uri="{BB962C8B-B14F-4D97-AF65-F5344CB8AC3E}">
        <p14:creationId xmlns:p14="http://schemas.microsoft.com/office/powerpoint/2010/main" val="1768783816"/>
      </p:ext>
    </p:extLst>
  </p:cSld>
  <p:clrMapOvr>
    <a:masterClrMapping/>
  </p:clrMapOvr>
  <p:hf hdr="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ND">
    <p:spTree>
      <p:nvGrpSpPr>
        <p:cNvPr id="1" name=""/>
        <p:cNvGrpSpPr/>
        <p:nvPr/>
      </p:nvGrpSpPr>
      <p:grpSpPr>
        <a:xfrm>
          <a:off x="0" y="0"/>
          <a:ext cx="0" cy="0"/>
          <a:chOff x="0" y="0"/>
          <a:chExt cx="0" cy="0"/>
        </a:xfrm>
      </p:grpSpPr>
      <p:sp>
        <p:nvSpPr>
          <p:cNvPr id="5" name="Date Placeholder 2"/>
          <p:cNvSpPr>
            <a:spLocks noGrp="1"/>
          </p:cNvSpPr>
          <p:nvPr>
            <p:ph type="dt" sz="half" idx="10"/>
          </p:nvPr>
        </p:nvSpPr>
        <p:spPr>
          <a:xfrm>
            <a:off x="6077120" y="6797475"/>
            <a:ext cx="2136296" cy="365125"/>
          </a:xfrm>
        </p:spPr>
        <p:txBody>
          <a:bodyPr/>
          <a:lstStyle/>
          <a:p>
            <a:pPr>
              <a:defRPr/>
            </a:pPr>
            <a:r>
              <a:rPr lang="en-US" smtClean="0"/>
              <a:t>www.ilo.org/childlabour</a:t>
            </a:r>
            <a:endParaRPr lang="en-US" dirty="0"/>
          </a:p>
        </p:txBody>
      </p:sp>
      <p:sp>
        <p:nvSpPr>
          <p:cNvPr id="6" name="Slide Number Placeholder 3"/>
          <p:cNvSpPr>
            <a:spLocks noGrp="1"/>
          </p:cNvSpPr>
          <p:nvPr>
            <p:ph type="sldNum" sz="quarter" idx="11"/>
          </p:nvPr>
        </p:nvSpPr>
        <p:spPr>
          <a:xfrm>
            <a:off x="8221509" y="6793319"/>
            <a:ext cx="1424198" cy="365125"/>
          </a:xfrm>
        </p:spPr>
        <p:txBody>
          <a:bodyPr/>
          <a:lstStyle/>
          <a:p>
            <a:pPr>
              <a:defRPr/>
            </a:pPr>
            <a:fld id="{58599375-3773-4CDD-A0A8-EA392E1583D9}" type="slidenum">
              <a:rPr lang="en-US" altLang="da-DK" smtClean="0"/>
              <a:pPr>
                <a:defRPr/>
              </a:pPr>
              <a:t>‹#›</a:t>
            </a:fld>
            <a:endParaRPr lang="en-US" altLang="da-DK"/>
          </a:p>
        </p:txBody>
      </p:sp>
      <p:sp>
        <p:nvSpPr>
          <p:cNvPr id="7" name="Footer Placeholder 4"/>
          <p:cNvSpPr>
            <a:spLocks noGrp="1"/>
          </p:cNvSpPr>
          <p:nvPr>
            <p:ph type="ftr" sz="quarter" idx="12"/>
          </p:nvPr>
        </p:nvSpPr>
        <p:spPr>
          <a:xfrm>
            <a:off x="624841" y="6793319"/>
            <a:ext cx="5452278" cy="365125"/>
          </a:xfrm>
        </p:spPr>
        <p:txBody>
          <a:bodyPr/>
          <a:lstStyle/>
          <a:p>
            <a:pPr algn="l">
              <a:defRPr/>
            </a:pPr>
            <a:r>
              <a:rPr lang="en-GB" smtClean="0"/>
              <a:t>Fundamental Principles and Rights at Work (FUNDAMENTALS)</a:t>
            </a:r>
            <a:endParaRPr lang="en-US" dirty="0"/>
          </a:p>
        </p:txBody>
      </p:sp>
      <p:sp>
        <p:nvSpPr>
          <p:cNvPr id="8" name="Rounded Rectangle 7"/>
          <p:cNvSpPr/>
          <p:nvPr userDrawn="1"/>
        </p:nvSpPr>
        <p:spPr>
          <a:xfrm>
            <a:off x="7476565" y="1089061"/>
            <a:ext cx="1344708" cy="46076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r>
              <a:rPr lang="es-ES_tradnl" sz="2400" b="1" dirty="0" err="1" smtClean="0">
                <a:effectLst>
                  <a:outerShdw blurRad="38100" dist="38100" dir="2700000" algn="tl">
                    <a:srgbClr val="000000">
                      <a:alpha val="43137"/>
                    </a:srgbClr>
                  </a:outerShdw>
                </a:effectLst>
                <a:latin typeface="+mn-lt"/>
              </a:rPr>
              <a:t>Tool</a:t>
            </a:r>
            <a:r>
              <a:rPr lang="es-ES_tradnl" sz="2400" b="1" dirty="0" smtClean="0">
                <a:effectLst>
                  <a:outerShdw blurRad="38100" dist="38100" dir="2700000" algn="tl">
                    <a:srgbClr val="000000">
                      <a:alpha val="43137"/>
                    </a:srgbClr>
                  </a:outerShdw>
                </a:effectLst>
                <a:latin typeface="+mn-lt"/>
              </a:rPr>
              <a:t> A.1</a:t>
            </a:r>
            <a:endParaRPr lang="en-GB" sz="2400" b="1" dirty="0">
              <a:effectLst>
                <a:outerShdw blurRad="38100" dist="38100" dir="2700000" algn="tl">
                  <a:srgbClr val="000000">
                    <a:alpha val="43137"/>
                  </a:srgbClr>
                </a:outerShdw>
              </a:effectLst>
              <a:latin typeface="+mn-lt"/>
            </a:endParaRPr>
          </a:p>
        </p:txBody>
      </p:sp>
      <p:sp>
        <p:nvSpPr>
          <p:cNvPr id="9" name="Pladsholder til titel 1"/>
          <p:cNvSpPr txBox="1">
            <a:spLocks/>
          </p:cNvSpPr>
          <p:nvPr userDrawn="1"/>
        </p:nvSpPr>
        <p:spPr>
          <a:xfrm>
            <a:off x="1139845" y="204890"/>
            <a:ext cx="7626310" cy="146193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kern="1200" baseline="0">
                <a:solidFill>
                  <a:schemeClr val="tx1"/>
                </a:solidFill>
                <a:latin typeface="+mj-lt"/>
                <a:ea typeface="+mj-ea"/>
                <a:cs typeface="+mj-cs"/>
              </a:defRPr>
            </a:lvl1pPr>
          </a:lstStyle>
          <a:p>
            <a:pPr>
              <a:lnSpc>
                <a:spcPct val="100000"/>
              </a:lnSpc>
            </a:pPr>
            <a:r>
              <a:rPr lang="da-DK" sz="2400" dirty="0" smtClean="0"/>
              <a:t>Tool kit for development and implementation of</a:t>
            </a:r>
            <a:endParaRPr lang="da-DK" sz="3200" dirty="0" smtClean="0"/>
          </a:p>
          <a:p>
            <a:pPr>
              <a:lnSpc>
                <a:spcPct val="100000"/>
              </a:lnSpc>
            </a:pPr>
            <a:r>
              <a:rPr lang="da-DK" sz="3200" dirty="0" smtClean="0">
                <a:latin typeface="Arial Rounded MT Bold" pitchFamily="34" charset="0"/>
              </a:rPr>
              <a:t>National Action Plans (NAPs)</a:t>
            </a:r>
            <a:br>
              <a:rPr lang="da-DK" sz="3200" dirty="0" smtClean="0">
                <a:latin typeface="Arial Rounded MT Bold" pitchFamily="34" charset="0"/>
              </a:rPr>
            </a:br>
            <a:r>
              <a:rPr lang="da-DK" sz="3200" dirty="0" smtClean="0">
                <a:latin typeface="Arial Rounded MT Bold" pitchFamily="34" charset="0"/>
              </a:rPr>
              <a:t>on Child Labour</a:t>
            </a:r>
            <a:endParaRPr lang="en-GB" sz="3200" dirty="0">
              <a:latin typeface="Arial Rounded MT Bold" pitchFamily="34" charset="0"/>
            </a:endParaRPr>
          </a:p>
        </p:txBody>
      </p:sp>
    </p:spTree>
    <p:extLst>
      <p:ext uri="{BB962C8B-B14F-4D97-AF65-F5344CB8AC3E}">
        <p14:creationId xmlns:p14="http://schemas.microsoft.com/office/powerpoint/2010/main" val="579718201"/>
      </p:ext>
    </p:extLst>
  </p:cSld>
  <p:clrMapOvr>
    <a:masterClrMapping/>
  </p:clrMapOvr>
  <p:hf hdr="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ound Single Corner Rectangle 6"/>
          <p:cNvSpPr/>
          <p:nvPr userDrawn="1"/>
        </p:nvSpPr>
        <p:spPr>
          <a:xfrm flipH="1">
            <a:off x="0" y="1673579"/>
            <a:ext cx="9906000" cy="5571845"/>
          </a:xfrm>
          <a:prstGeom prst="round1Rect">
            <a:avLst/>
          </a:prstGeom>
          <a:solidFill>
            <a:srgbClr val="007196"/>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pic>
        <p:nvPicPr>
          <p:cNvPr id="8" name="Picture 7"/>
          <p:cNvPicPr>
            <a:picLocks noChangeAspect="1"/>
          </p:cNvPicPr>
          <p:nvPr userDrawn="1"/>
        </p:nvPicPr>
        <p:blipFill rotWithShape="1">
          <a:blip r:embed="rId5" cstate="screen">
            <a:extLst>
              <a:ext uri="{28A0092B-C50C-407E-A947-70E740481C1C}">
                <a14:useLocalDpi xmlns:a14="http://schemas.microsoft.com/office/drawing/2010/main"/>
              </a:ext>
            </a:extLst>
          </a:blip>
          <a:srcRect b="50000"/>
          <a:stretch/>
        </p:blipFill>
        <p:spPr>
          <a:xfrm>
            <a:off x="8912943" y="204890"/>
            <a:ext cx="891011" cy="720000"/>
          </a:xfrm>
          <a:prstGeom prst="rect">
            <a:avLst/>
          </a:prstGeom>
        </p:spPr>
      </p:pic>
      <p:pic>
        <p:nvPicPr>
          <p:cNvPr id="9" name="Picture 8"/>
          <p:cNvPicPr>
            <a:picLocks noChangeAspect="1"/>
          </p:cNvPicPr>
          <p:nvPr userDrawn="1"/>
        </p:nvPicPr>
        <p:blipFill rotWithShape="1">
          <a:blip r:embed="rId6" cstate="print">
            <a:extLst>
              <a:ext uri="{28A0092B-C50C-407E-A947-70E740481C1C}">
                <a14:useLocalDpi xmlns:a14="http://schemas.microsoft.com/office/drawing/2010/main" val="0"/>
              </a:ext>
            </a:extLst>
          </a:blip>
          <a:srcRect l="25065" t="19571" r="24332" b="15110"/>
          <a:stretch/>
        </p:blipFill>
        <p:spPr>
          <a:xfrm>
            <a:off x="289520" y="118334"/>
            <a:ext cx="716820" cy="1343603"/>
          </a:xfrm>
          <a:prstGeom prst="rect">
            <a:avLst/>
          </a:prstGeom>
        </p:spPr>
      </p:pic>
      <p:sp>
        <p:nvSpPr>
          <p:cNvPr id="3" name="Pladsholder til tekst 2"/>
          <p:cNvSpPr>
            <a:spLocks noGrp="1"/>
          </p:cNvSpPr>
          <p:nvPr>
            <p:ph type="body" idx="1"/>
          </p:nvPr>
        </p:nvSpPr>
        <p:spPr>
          <a:xfrm>
            <a:off x="681038" y="1825625"/>
            <a:ext cx="8980852" cy="4809844"/>
          </a:xfrm>
          <a:prstGeom prst="rect">
            <a:avLst/>
          </a:prstGeom>
        </p:spPr>
        <p:txBody>
          <a:bodyPr vert="horz" lIns="91440" tIns="45720" rIns="91440" bIns="45720" rtlCol="0">
            <a:normAutofit/>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GB"/>
          </a:p>
        </p:txBody>
      </p:sp>
      <p:sp>
        <p:nvSpPr>
          <p:cNvPr id="4" name="Pladsholder til dato 3"/>
          <p:cNvSpPr>
            <a:spLocks noGrp="1"/>
          </p:cNvSpPr>
          <p:nvPr>
            <p:ph type="dt" sz="half" idx="2"/>
          </p:nvPr>
        </p:nvSpPr>
        <p:spPr>
          <a:xfrm>
            <a:off x="6077120" y="6797475"/>
            <a:ext cx="2136296"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r>
              <a:rPr lang="en-US" dirty="0" smtClean="0"/>
              <a:t>www.ilo.org/childlabour</a:t>
            </a:r>
            <a:endParaRPr lang="en-US" dirty="0"/>
          </a:p>
        </p:txBody>
      </p:sp>
      <p:sp>
        <p:nvSpPr>
          <p:cNvPr id="6" name="Pladsholder til slidenummer 5"/>
          <p:cNvSpPr>
            <a:spLocks noGrp="1"/>
          </p:cNvSpPr>
          <p:nvPr>
            <p:ph type="sldNum" sz="quarter" idx="4"/>
          </p:nvPr>
        </p:nvSpPr>
        <p:spPr>
          <a:xfrm>
            <a:off x="8221509" y="6793319"/>
            <a:ext cx="1424198"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58599375-3773-4CDD-A0A8-EA392E1583D9}" type="slidenum">
              <a:rPr lang="en-US" altLang="da-DK" smtClean="0"/>
              <a:pPr>
                <a:defRPr/>
              </a:pPr>
              <a:t>‹#›</a:t>
            </a:fld>
            <a:endParaRPr lang="en-US" altLang="da-DK"/>
          </a:p>
        </p:txBody>
      </p:sp>
      <p:sp>
        <p:nvSpPr>
          <p:cNvPr id="5" name="Pladsholder til sidefod 4"/>
          <p:cNvSpPr>
            <a:spLocks noGrp="1"/>
          </p:cNvSpPr>
          <p:nvPr>
            <p:ph type="ftr" sz="quarter" idx="3"/>
          </p:nvPr>
        </p:nvSpPr>
        <p:spPr>
          <a:xfrm>
            <a:off x="624841" y="6793319"/>
            <a:ext cx="545227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l">
              <a:defRPr/>
            </a:pPr>
            <a:r>
              <a:rPr lang="en-GB" dirty="0" smtClean="0"/>
              <a:t>Fundamental Principles and Rights at Work (FUNDAMENTALS)</a:t>
            </a:r>
            <a:endParaRPr lang="en-US" dirty="0"/>
          </a:p>
        </p:txBody>
      </p:sp>
    </p:spTree>
    <p:extLst>
      <p:ext uri="{BB962C8B-B14F-4D97-AF65-F5344CB8AC3E}">
        <p14:creationId xmlns:p14="http://schemas.microsoft.com/office/powerpoint/2010/main" val="1354066888"/>
      </p:ext>
    </p:extLst>
  </p:cSld>
  <p:clrMap bg1="lt1" tx1="dk1" bg2="lt2" tx2="dk2" accent1="accent1" accent2="accent2" accent3="accent3" accent4="accent4" accent5="accent5" accent6="accent6" hlink="hlink" folHlink="folHlink"/>
  <p:sldLayoutIdLst>
    <p:sldLayoutId id="2147483883" r:id="rId1"/>
    <p:sldLayoutId id="2147483884" r:id="rId2"/>
    <p:sldLayoutId id="2147483888" r:id="rId3"/>
  </p:sldLayoutIdLst>
  <p:hf hdr="0"/>
  <p:txStyles>
    <p:titleStyle>
      <a:lvl1pPr algn="l" defTabSz="914400" rtl="0" eaLnBrk="1" latinLnBrk="0" hangingPunct="1">
        <a:lnSpc>
          <a:spcPct val="90000"/>
        </a:lnSpc>
        <a:spcBef>
          <a:spcPct val="0"/>
        </a:spcBef>
        <a:buNone/>
        <a:defRPr sz="2400" b="1"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3.emf"/><Relationship Id="rId4" Type="http://schemas.openxmlformats.org/officeDocument/2006/relationships/package" Target="../embeddings/Documento_de_Microsoft_Word1.docx"/></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7" name="Title 1"/>
          <p:cNvSpPr>
            <a:spLocks noGrp="1"/>
          </p:cNvSpPr>
          <p:nvPr>
            <p:ph type="title"/>
          </p:nvPr>
        </p:nvSpPr>
        <p:spPr>
          <a:xfrm>
            <a:off x="1097277" y="2120900"/>
            <a:ext cx="8468659" cy="1895476"/>
          </a:xfrm>
          <a:noFill/>
        </p:spPr>
        <p:txBody>
          <a:bodyPr>
            <a:normAutofit/>
          </a:bodyPr>
          <a:lstStyle/>
          <a:p>
            <a:r>
              <a:rPr lang="en-GB" altLang="da-DK" dirty="0" smtClean="0">
                <a:solidFill>
                  <a:schemeClr val="bg1"/>
                </a:solidFill>
              </a:rPr>
              <a:t>Development </a:t>
            </a:r>
            <a:r>
              <a:rPr lang="en-GB" altLang="da-DK" dirty="0">
                <a:solidFill>
                  <a:schemeClr val="bg1"/>
                </a:solidFill>
              </a:rPr>
              <a:t>P</a:t>
            </a:r>
            <a:r>
              <a:rPr lang="en-GB" altLang="da-DK" dirty="0" smtClean="0">
                <a:solidFill>
                  <a:schemeClr val="bg1"/>
                </a:solidFill>
              </a:rPr>
              <a:t>rocesses &amp; Issues</a:t>
            </a:r>
            <a:endParaRPr lang="en-GB" altLang="da-DK" dirty="0">
              <a:solidFill>
                <a:schemeClr val="bg1"/>
              </a:solidFill>
            </a:endParaRPr>
          </a:p>
        </p:txBody>
      </p:sp>
      <p:sp>
        <p:nvSpPr>
          <p:cNvPr id="4099" name="Subtitle 2"/>
          <p:cNvSpPr>
            <a:spLocks noGrp="1"/>
          </p:cNvSpPr>
          <p:nvPr>
            <p:ph type="body" idx="1"/>
          </p:nvPr>
        </p:nvSpPr>
        <p:spPr>
          <a:xfrm>
            <a:off x="1262021" y="5828836"/>
            <a:ext cx="8010922" cy="795335"/>
          </a:xfrm>
          <a:prstGeom prst="roundRect">
            <a:avLst/>
          </a:prstGeom>
          <a:solidFill>
            <a:schemeClr val="bg1"/>
          </a:solidFill>
          <a:ln>
            <a:solidFill>
              <a:schemeClr val="bg1"/>
            </a:solidFill>
          </a:ln>
          <a:effectLst>
            <a:outerShdw blurRad="50800" dist="38100" dir="2700000" algn="tl"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a:normAutofit/>
          </a:bodyPr>
          <a:lstStyle/>
          <a:p>
            <a:pPr fontAlgn="auto">
              <a:spcAft>
                <a:spcPts val="0"/>
              </a:spcAft>
              <a:buFont typeface="Wingdings 2"/>
              <a:buNone/>
              <a:defRPr/>
            </a:pPr>
            <a:r>
              <a:rPr lang="en-GB" altLang="da-DK" sz="2000" dirty="0" smtClean="0"/>
              <a:t>Annotated  </a:t>
            </a:r>
            <a:r>
              <a:rPr lang="en-GB" altLang="da-DK" sz="2000" dirty="0" smtClean="0"/>
              <a:t>generic </a:t>
            </a:r>
            <a:r>
              <a:rPr lang="en-GB" altLang="da-DK" sz="2000" dirty="0" smtClean="0"/>
              <a:t> slides </a:t>
            </a:r>
            <a:r>
              <a:rPr lang="en-GB" altLang="da-DK" sz="2000" dirty="0"/>
              <a:t>for partner orientation, May </a:t>
            </a:r>
            <a:r>
              <a:rPr lang="en-GB" altLang="da-DK" sz="2000" dirty="0" smtClean="0"/>
              <a:t>2016</a:t>
            </a:r>
            <a:br>
              <a:rPr lang="en-GB" altLang="da-DK" sz="2000" dirty="0" smtClean="0"/>
            </a:br>
            <a:r>
              <a:rPr lang="en-GB" altLang="da-DK" sz="2000" dirty="0" smtClean="0"/>
              <a:t>(</a:t>
            </a:r>
            <a:r>
              <a:rPr lang="en-GB" altLang="da-DK" sz="2000" dirty="0"/>
              <a:t>based on presentations developed for use in Suriname and Timor </a:t>
            </a:r>
            <a:r>
              <a:rPr lang="en-GB" altLang="da-DK" sz="2000" dirty="0" err="1"/>
              <a:t>Leste</a:t>
            </a:r>
            <a:r>
              <a:rPr lang="en-GB" altLang="da-DK" sz="2000" dirty="0"/>
              <a:t>)</a:t>
            </a:r>
          </a:p>
        </p:txBody>
      </p:sp>
      <p:sp>
        <p:nvSpPr>
          <p:cNvPr id="6" name="Pladsholder til dato 3"/>
          <p:cNvSpPr>
            <a:spLocks noGrp="1"/>
          </p:cNvSpPr>
          <p:nvPr>
            <p:ph type="dt" sz="half" idx="4294967295"/>
          </p:nvPr>
        </p:nvSpPr>
        <p:spPr>
          <a:xfrm>
            <a:off x="6077120" y="6797475"/>
            <a:ext cx="2136296"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r>
              <a:rPr lang="en-US" dirty="0" smtClean="0"/>
              <a:t>www.ilo.org/childlabour</a:t>
            </a:r>
            <a:endParaRPr lang="en-US" dirty="0"/>
          </a:p>
        </p:txBody>
      </p:sp>
      <p:sp>
        <p:nvSpPr>
          <p:cNvPr id="7" name="Pladsholder til slidenummer 5"/>
          <p:cNvSpPr>
            <a:spLocks noGrp="1"/>
          </p:cNvSpPr>
          <p:nvPr>
            <p:ph type="sldNum" sz="quarter" idx="4294967295"/>
          </p:nvPr>
        </p:nvSpPr>
        <p:spPr>
          <a:xfrm>
            <a:off x="8221509" y="6793319"/>
            <a:ext cx="1424198"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58599375-3773-4CDD-A0A8-EA392E1583D9}" type="slidenum">
              <a:rPr lang="en-US" altLang="da-DK" smtClean="0"/>
              <a:pPr>
                <a:defRPr/>
              </a:pPr>
              <a:t>1</a:t>
            </a:fld>
            <a:endParaRPr lang="en-US" altLang="da-DK"/>
          </a:p>
        </p:txBody>
      </p:sp>
      <p:sp>
        <p:nvSpPr>
          <p:cNvPr id="8" name="Pladsholder til sidefod 4"/>
          <p:cNvSpPr>
            <a:spLocks noGrp="1"/>
          </p:cNvSpPr>
          <p:nvPr>
            <p:ph type="ftr" sz="quarter" idx="4294967295"/>
          </p:nvPr>
        </p:nvSpPr>
        <p:spPr>
          <a:xfrm>
            <a:off x="624841" y="6793319"/>
            <a:ext cx="545227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l">
              <a:defRPr/>
            </a:pPr>
            <a:r>
              <a:rPr lang="en-GB" dirty="0" smtClean="0"/>
              <a:t>Fundamental Principles and Rights at Work (FUNDAMENTALS)</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idx="4294967295"/>
          </p:nvPr>
        </p:nvSpPr>
        <p:spPr>
          <a:xfrm>
            <a:off x="0" y="1671614"/>
            <a:ext cx="9906000" cy="833413"/>
          </a:xfrm>
          <a:prstGeom prst="rect">
            <a:avLst/>
          </a:prstGeom>
        </p:spPr>
        <p:txBody>
          <a:bodyPr anchor="ctr" anchorCtr="1"/>
          <a:lstStyle/>
          <a:p>
            <a:pPr algn="ctr"/>
            <a:r>
              <a:rPr lang="en-GB" sz="3200" u="sng" dirty="0">
                <a:solidFill>
                  <a:schemeClr val="bg1"/>
                </a:solidFill>
                <a:latin typeface="Arial Rounded MT Bold" pitchFamily="34" charset="0"/>
              </a:rPr>
              <a:t>Presentation outline</a:t>
            </a:r>
          </a:p>
        </p:txBody>
      </p:sp>
      <p:sp>
        <p:nvSpPr>
          <p:cNvPr id="6" name="Content Placeholder 5"/>
          <p:cNvSpPr>
            <a:spLocks noGrp="1"/>
          </p:cNvSpPr>
          <p:nvPr>
            <p:ph idx="4294967295"/>
          </p:nvPr>
        </p:nvSpPr>
        <p:spPr>
          <a:xfrm>
            <a:off x="681038" y="2794000"/>
            <a:ext cx="8980852" cy="3327400"/>
          </a:xfrm>
        </p:spPr>
        <p:txBody>
          <a:bodyPr>
            <a:noAutofit/>
          </a:bodyPr>
          <a:lstStyle/>
          <a:p>
            <a:pPr marL="514350" indent="-514350" fontAlgn="auto">
              <a:spcAft>
                <a:spcPts val="0"/>
              </a:spcAft>
              <a:buFont typeface="Wingdings 2"/>
              <a:buAutoNum type="arabicPeriod"/>
              <a:defRPr/>
            </a:pPr>
            <a:r>
              <a:rPr lang="en-GB" dirty="0" smtClean="0">
                <a:solidFill>
                  <a:schemeClr val="bg1"/>
                </a:solidFill>
              </a:rPr>
              <a:t>A </a:t>
            </a:r>
            <a:r>
              <a:rPr lang="en-GB" dirty="0">
                <a:solidFill>
                  <a:schemeClr val="bg1"/>
                </a:solidFill>
              </a:rPr>
              <a:t>little background: general framework and purpose</a:t>
            </a:r>
          </a:p>
          <a:p>
            <a:pPr marL="514350" indent="-514350" fontAlgn="auto">
              <a:spcAft>
                <a:spcPts val="0"/>
              </a:spcAft>
              <a:buFont typeface="+mj-lt"/>
              <a:buAutoNum type="arabicPeriod"/>
              <a:defRPr/>
            </a:pPr>
            <a:r>
              <a:rPr lang="en-GB" dirty="0" smtClean="0">
                <a:solidFill>
                  <a:schemeClr val="bg1"/>
                </a:solidFill>
              </a:rPr>
              <a:t>What </a:t>
            </a:r>
            <a:r>
              <a:rPr lang="en-GB" dirty="0">
                <a:solidFill>
                  <a:schemeClr val="bg1"/>
                </a:solidFill>
              </a:rPr>
              <a:t>is in a NAP: Elements of the NAP:</a:t>
            </a:r>
          </a:p>
          <a:p>
            <a:pPr marL="1325880" lvl="3" indent="-457200">
              <a:buClr>
                <a:schemeClr val="bg1"/>
              </a:buClr>
              <a:buSzPct val="110000"/>
              <a:defRPr/>
            </a:pPr>
            <a:r>
              <a:rPr lang="en-GB" sz="2800" dirty="0">
                <a:solidFill>
                  <a:schemeClr val="bg1"/>
                </a:solidFill>
              </a:rPr>
              <a:t>Main elements</a:t>
            </a:r>
          </a:p>
          <a:p>
            <a:pPr marL="1325880" lvl="3" indent="-457200" fontAlgn="auto">
              <a:spcAft>
                <a:spcPts val="0"/>
              </a:spcAft>
              <a:buClr>
                <a:schemeClr val="bg1"/>
              </a:buClr>
              <a:buSzPct val="110000"/>
              <a:defRPr/>
            </a:pPr>
            <a:r>
              <a:rPr lang="en-GB" sz="2800" dirty="0">
                <a:solidFill>
                  <a:schemeClr val="bg1"/>
                </a:solidFill>
              </a:rPr>
              <a:t>The M&amp;E framework</a:t>
            </a:r>
          </a:p>
          <a:p>
            <a:pPr marL="1325880" lvl="3" indent="-457200" fontAlgn="auto">
              <a:spcAft>
                <a:spcPts val="0"/>
              </a:spcAft>
              <a:buClr>
                <a:schemeClr val="bg1"/>
              </a:buClr>
              <a:buSzPct val="110000"/>
              <a:defRPr/>
            </a:pPr>
            <a:r>
              <a:rPr lang="en-GB" sz="2800" dirty="0">
                <a:solidFill>
                  <a:schemeClr val="bg1"/>
                </a:solidFill>
              </a:rPr>
              <a:t>The implementation plan</a:t>
            </a:r>
          </a:p>
          <a:p>
            <a:pPr marL="1325880" lvl="3" indent="-457200" fontAlgn="auto">
              <a:spcAft>
                <a:spcPts val="0"/>
              </a:spcAft>
              <a:buClr>
                <a:schemeClr val="bg1"/>
              </a:buClr>
              <a:buSzPct val="110000"/>
              <a:defRPr/>
            </a:pPr>
            <a:r>
              <a:rPr lang="en-GB" sz="2800" dirty="0">
                <a:solidFill>
                  <a:schemeClr val="bg1"/>
                </a:solidFill>
              </a:rPr>
              <a:t>Costs and resources</a:t>
            </a:r>
          </a:p>
          <a:p>
            <a:pPr marL="514350" indent="-514350" fontAlgn="auto">
              <a:spcAft>
                <a:spcPts val="0"/>
              </a:spcAft>
              <a:buFont typeface="+mj-lt"/>
              <a:buAutoNum type="arabicPeriod"/>
              <a:defRPr/>
            </a:pPr>
            <a:r>
              <a:rPr lang="en-GB" dirty="0" smtClean="0">
                <a:solidFill>
                  <a:schemeClr val="bg1"/>
                </a:solidFill>
              </a:rPr>
              <a:t>The </a:t>
            </a:r>
            <a:r>
              <a:rPr lang="en-GB" dirty="0">
                <a:solidFill>
                  <a:schemeClr val="bg1"/>
                </a:solidFill>
              </a:rPr>
              <a:t>development process: issues to consider</a:t>
            </a:r>
          </a:p>
          <a:p>
            <a:pPr marL="514350" indent="-514350" fontAlgn="auto">
              <a:spcAft>
                <a:spcPts val="0"/>
              </a:spcAft>
              <a:buFont typeface="+mj-lt"/>
              <a:buAutoNum type="arabicPeriod"/>
              <a:defRPr/>
            </a:pPr>
            <a:r>
              <a:rPr lang="en-GB" dirty="0" smtClean="0">
                <a:solidFill>
                  <a:schemeClr val="bg1"/>
                </a:solidFill>
              </a:rPr>
              <a:t>Initial </a:t>
            </a:r>
            <a:r>
              <a:rPr lang="en-GB" dirty="0">
                <a:solidFill>
                  <a:schemeClr val="bg1"/>
                </a:solidFill>
              </a:rPr>
              <a:t>questions for [country</a:t>
            </a:r>
            <a:r>
              <a:rPr lang="en-GB" dirty="0" smtClean="0">
                <a:solidFill>
                  <a:schemeClr val="bg1"/>
                </a:solidFill>
              </a:rPr>
              <a:t>]</a:t>
            </a:r>
            <a:endParaRPr lang="en-GB" dirty="0"/>
          </a:p>
        </p:txBody>
      </p:sp>
      <p:sp>
        <p:nvSpPr>
          <p:cNvPr id="7" name="Pladsholder til dato 3"/>
          <p:cNvSpPr>
            <a:spLocks noGrp="1"/>
          </p:cNvSpPr>
          <p:nvPr>
            <p:ph type="dt" sz="half" idx="4294967295"/>
          </p:nvPr>
        </p:nvSpPr>
        <p:spPr>
          <a:xfrm>
            <a:off x="6077120" y="6797475"/>
            <a:ext cx="2136296"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r>
              <a:rPr lang="en-US" dirty="0" smtClean="0"/>
              <a:t>www.ilo.org/childlabour</a:t>
            </a:r>
            <a:endParaRPr lang="en-US" dirty="0"/>
          </a:p>
        </p:txBody>
      </p:sp>
      <p:sp>
        <p:nvSpPr>
          <p:cNvPr id="8" name="Pladsholder til slidenummer 5"/>
          <p:cNvSpPr>
            <a:spLocks noGrp="1"/>
          </p:cNvSpPr>
          <p:nvPr>
            <p:ph type="sldNum" sz="quarter" idx="4294967295"/>
          </p:nvPr>
        </p:nvSpPr>
        <p:spPr>
          <a:xfrm>
            <a:off x="8221509" y="6793319"/>
            <a:ext cx="1424198"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58599375-3773-4CDD-A0A8-EA392E1583D9}" type="slidenum">
              <a:rPr lang="en-US" altLang="da-DK" smtClean="0"/>
              <a:pPr>
                <a:defRPr/>
              </a:pPr>
              <a:t>2</a:t>
            </a:fld>
            <a:endParaRPr lang="en-US" altLang="da-DK"/>
          </a:p>
        </p:txBody>
      </p:sp>
      <p:sp>
        <p:nvSpPr>
          <p:cNvPr id="9" name="Pladsholder til sidefod 4"/>
          <p:cNvSpPr>
            <a:spLocks noGrp="1"/>
          </p:cNvSpPr>
          <p:nvPr>
            <p:ph type="ftr" sz="quarter" idx="4294967295"/>
          </p:nvPr>
        </p:nvSpPr>
        <p:spPr>
          <a:xfrm>
            <a:off x="624841" y="6793319"/>
            <a:ext cx="545227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l">
              <a:defRPr/>
            </a:pPr>
            <a:r>
              <a:rPr lang="en-GB" dirty="0" smtClean="0"/>
              <a:t>Fundamental Principles and Rights at Work (FUNDAMENTALS)</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Content Placeholder 2"/>
          <p:cNvSpPr>
            <a:spLocks noGrp="1"/>
          </p:cNvSpPr>
          <p:nvPr>
            <p:ph idx="4294967295"/>
          </p:nvPr>
        </p:nvSpPr>
        <p:spPr>
          <a:xfrm>
            <a:off x="681038" y="2679700"/>
            <a:ext cx="8980852" cy="4546600"/>
          </a:xfrm>
        </p:spPr>
        <p:txBody>
          <a:bodyPr>
            <a:noAutofit/>
          </a:bodyPr>
          <a:lstStyle/>
          <a:p>
            <a:pPr>
              <a:lnSpc>
                <a:spcPct val="100000"/>
              </a:lnSpc>
              <a:spcBef>
                <a:spcPts val="0"/>
              </a:spcBef>
              <a:spcAft>
                <a:spcPts val="1200"/>
              </a:spcAft>
              <a:buSzPct val="100000"/>
              <a:buFont typeface="Calibri" pitchFamily="34" charset="0"/>
              <a:buChar char="●"/>
              <a:defRPr/>
            </a:pPr>
            <a:r>
              <a:rPr lang="en-GB" altLang="da-DK" sz="2400" dirty="0" smtClean="0">
                <a:solidFill>
                  <a:schemeClr val="bg1"/>
                </a:solidFill>
              </a:rPr>
              <a:t>Fundamental </a:t>
            </a:r>
            <a:r>
              <a:rPr lang="en-GB" altLang="da-DK" sz="2400" dirty="0">
                <a:solidFill>
                  <a:schemeClr val="bg1"/>
                </a:solidFill>
              </a:rPr>
              <a:t>principles and rights at work must be a core priority in ILO member states</a:t>
            </a:r>
          </a:p>
          <a:p>
            <a:pPr>
              <a:lnSpc>
                <a:spcPct val="100000"/>
              </a:lnSpc>
              <a:spcBef>
                <a:spcPts val="0"/>
              </a:spcBef>
              <a:spcAft>
                <a:spcPts val="1200"/>
              </a:spcAft>
              <a:buSzPct val="100000"/>
              <a:buFont typeface="Calibri" pitchFamily="34" charset="0"/>
              <a:buChar char="●"/>
              <a:defRPr/>
            </a:pPr>
            <a:r>
              <a:rPr lang="en-GB" altLang="da-DK" sz="2400" dirty="0">
                <a:solidFill>
                  <a:schemeClr val="bg1"/>
                </a:solidFill>
              </a:rPr>
              <a:t>Explicit obligations to develop NAPs on child labour and forced labour through Convention No. 182 (Elimination of the Wort Forms of Child Labour) and the 2014 Protocol to Convention No. 29 (Abolition of Forced Labour)</a:t>
            </a:r>
          </a:p>
          <a:p>
            <a:pPr>
              <a:lnSpc>
                <a:spcPct val="100000"/>
              </a:lnSpc>
              <a:spcBef>
                <a:spcPts val="0"/>
              </a:spcBef>
              <a:spcAft>
                <a:spcPts val="1200"/>
              </a:spcAft>
              <a:buSzPct val="100000"/>
              <a:buFont typeface="Calibri" pitchFamily="34" charset="0"/>
              <a:buChar char="●"/>
              <a:defRPr/>
            </a:pPr>
            <a:r>
              <a:rPr lang="en-GB" altLang="da-DK" sz="2400" dirty="0">
                <a:solidFill>
                  <a:schemeClr val="bg1"/>
                </a:solidFill>
              </a:rPr>
              <a:t>NAPs</a:t>
            </a:r>
            <a:r>
              <a:rPr lang="en-GB" altLang="da-DK" sz="2400" dirty="0" smtClean="0">
                <a:solidFill>
                  <a:schemeClr val="bg1"/>
                </a:solidFill>
              </a:rPr>
              <a:t> </a:t>
            </a:r>
            <a:r>
              <a:rPr lang="en-GB" altLang="da-DK" sz="2400" dirty="0">
                <a:solidFill>
                  <a:schemeClr val="bg1"/>
                </a:solidFill>
              </a:rPr>
              <a:t>must always be: </a:t>
            </a:r>
          </a:p>
          <a:p>
            <a:pPr lvl="1">
              <a:lnSpc>
                <a:spcPct val="100000"/>
              </a:lnSpc>
              <a:spcBef>
                <a:spcPts val="0"/>
              </a:spcBef>
              <a:spcAft>
                <a:spcPts val="1200"/>
              </a:spcAft>
              <a:buSzPct val="100000"/>
              <a:buFont typeface="Courier New" pitchFamily="49" charset="0"/>
              <a:buChar char="o"/>
              <a:defRPr/>
            </a:pPr>
            <a:r>
              <a:rPr lang="en-GB" altLang="da-DK" dirty="0">
                <a:solidFill>
                  <a:schemeClr val="bg1"/>
                </a:solidFill>
              </a:rPr>
              <a:t>tailored to national circumstances and </a:t>
            </a:r>
          </a:p>
          <a:p>
            <a:pPr lvl="1">
              <a:lnSpc>
                <a:spcPct val="100000"/>
              </a:lnSpc>
              <a:spcBef>
                <a:spcPts val="0"/>
              </a:spcBef>
              <a:spcAft>
                <a:spcPts val="1200"/>
              </a:spcAft>
              <a:buSzPct val="100000"/>
              <a:buFont typeface="Courier New" pitchFamily="49" charset="0"/>
              <a:buChar char="o"/>
              <a:defRPr/>
            </a:pPr>
            <a:r>
              <a:rPr lang="en-GB" altLang="da-DK" dirty="0">
                <a:solidFill>
                  <a:schemeClr val="bg1"/>
                </a:solidFill>
              </a:rPr>
              <a:t>driven by national commitment</a:t>
            </a:r>
          </a:p>
        </p:txBody>
      </p:sp>
      <p:sp>
        <p:nvSpPr>
          <p:cNvPr id="6" name="Title 1"/>
          <p:cNvSpPr>
            <a:spLocks noGrp="1"/>
          </p:cNvSpPr>
          <p:nvPr>
            <p:ph type="title" idx="4294967295"/>
          </p:nvPr>
        </p:nvSpPr>
        <p:spPr>
          <a:xfrm>
            <a:off x="0" y="1671614"/>
            <a:ext cx="9906000" cy="833413"/>
          </a:xfrm>
          <a:prstGeom prst="rect">
            <a:avLst/>
          </a:prstGeom>
        </p:spPr>
        <p:txBody>
          <a:bodyPr anchor="ctr" anchorCtr="1"/>
          <a:lstStyle/>
          <a:p>
            <a:pPr algn="ctr"/>
            <a:r>
              <a:rPr lang="en-GB" sz="3200" u="sng" dirty="0" smtClean="0">
                <a:solidFill>
                  <a:schemeClr val="bg1"/>
                </a:solidFill>
                <a:latin typeface="Arial Rounded MT Bold" pitchFamily="34" charset="0"/>
              </a:rPr>
              <a:t>General framework</a:t>
            </a:r>
            <a:endParaRPr lang="en-GB" sz="3200" u="sng" dirty="0">
              <a:solidFill>
                <a:schemeClr val="bg1"/>
              </a:solidFill>
              <a:latin typeface="Arial Rounded MT Bold" pitchFamily="34" charset="0"/>
            </a:endParaRPr>
          </a:p>
        </p:txBody>
      </p:sp>
      <p:sp>
        <p:nvSpPr>
          <p:cNvPr id="7" name="Pladsholder til dato 3"/>
          <p:cNvSpPr>
            <a:spLocks noGrp="1"/>
          </p:cNvSpPr>
          <p:nvPr>
            <p:ph type="dt" sz="half" idx="4294967295"/>
          </p:nvPr>
        </p:nvSpPr>
        <p:spPr>
          <a:xfrm>
            <a:off x="6077120" y="6797475"/>
            <a:ext cx="2136296"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r>
              <a:rPr lang="en-US" dirty="0" smtClean="0"/>
              <a:t>www.ilo.org/childlabour</a:t>
            </a:r>
            <a:endParaRPr lang="en-US" dirty="0"/>
          </a:p>
        </p:txBody>
      </p:sp>
      <p:sp>
        <p:nvSpPr>
          <p:cNvPr id="8" name="Pladsholder til slidenummer 5"/>
          <p:cNvSpPr>
            <a:spLocks noGrp="1"/>
          </p:cNvSpPr>
          <p:nvPr>
            <p:ph type="sldNum" sz="quarter" idx="4294967295"/>
          </p:nvPr>
        </p:nvSpPr>
        <p:spPr>
          <a:xfrm>
            <a:off x="8221509" y="6793319"/>
            <a:ext cx="1424198"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58599375-3773-4CDD-A0A8-EA392E1583D9}" type="slidenum">
              <a:rPr lang="en-US" altLang="da-DK" smtClean="0"/>
              <a:pPr>
                <a:defRPr/>
              </a:pPr>
              <a:t>3</a:t>
            </a:fld>
            <a:endParaRPr lang="en-US" altLang="da-DK"/>
          </a:p>
        </p:txBody>
      </p:sp>
      <p:sp>
        <p:nvSpPr>
          <p:cNvPr id="9" name="Pladsholder til sidefod 4"/>
          <p:cNvSpPr>
            <a:spLocks noGrp="1"/>
          </p:cNvSpPr>
          <p:nvPr>
            <p:ph type="ftr" sz="quarter" idx="4294967295"/>
          </p:nvPr>
        </p:nvSpPr>
        <p:spPr>
          <a:xfrm>
            <a:off x="624841" y="6793319"/>
            <a:ext cx="545227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l">
              <a:defRPr/>
            </a:pPr>
            <a:r>
              <a:rPr lang="en-GB" dirty="0" smtClean="0"/>
              <a:t>Fundamental Principles and Rights at Work (FUNDAMENTALS)</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Content Placeholder 2"/>
          <p:cNvSpPr>
            <a:spLocks noGrp="1"/>
          </p:cNvSpPr>
          <p:nvPr>
            <p:ph idx="4294967295"/>
          </p:nvPr>
        </p:nvSpPr>
        <p:spPr>
          <a:xfrm>
            <a:off x="681038" y="2578101"/>
            <a:ext cx="8980852" cy="4057368"/>
          </a:xfrm>
        </p:spPr>
        <p:txBody>
          <a:bodyPr>
            <a:noAutofit/>
          </a:bodyPr>
          <a:lstStyle/>
          <a:p>
            <a:pPr marL="617220" lvl="1" indent="-342900" fontAlgn="auto">
              <a:lnSpc>
                <a:spcPct val="80000"/>
              </a:lnSpc>
              <a:spcAft>
                <a:spcPts val="0"/>
              </a:spcAft>
              <a:buFont typeface="Calibri" pitchFamily="34" charset="0"/>
              <a:buChar char="●"/>
              <a:defRPr/>
            </a:pPr>
            <a:endParaRPr lang="en-GB" altLang="da-DK" dirty="0">
              <a:solidFill>
                <a:schemeClr val="bg1"/>
              </a:solidFill>
            </a:endParaRPr>
          </a:p>
          <a:p>
            <a:pPr marL="617220" lvl="1" indent="-342900" fontAlgn="auto">
              <a:lnSpc>
                <a:spcPct val="100000"/>
              </a:lnSpc>
              <a:spcBef>
                <a:spcPts val="0"/>
              </a:spcBef>
              <a:spcAft>
                <a:spcPts val="1200"/>
              </a:spcAft>
              <a:buFont typeface="Calibri" pitchFamily="34" charset="0"/>
              <a:buChar char="●"/>
              <a:defRPr/>
            </a:pPr>
            <a:r>
              <a:rPr lang="en-GB" altLang="da-DK" dirty="0">
                <a:solidFill>
                  <a:schemeClr val="bg1"/>
                </a:solidFill>
              </a:rPr>
              <a:t>Highlights child labour/forced labour as national concern</a:t>
            </a:r>
          </a:p>
          <a:p>
            <a:pPr marL="617220" lvl="1" indent="-342900" fontAlgn="auto">
              <a:lnSpc>
                <a:spcPct val="100000"/>
              </a:lnSpc>
              <a:spcBef>
                <a:spcPts val="0"/>
              </a:spcBef>
              <a:spcAft>
                <a:spcPts val="1200"/>
              </a:spcAft>
              <a:buFont typeface="Calibri" pitchFamily="34" charset="0"/>
              <a:buChar char="●"/>
              <a:defRPr/>
            </a:pPr>
            <a:r>
              <a:rPr lang="en-GB" altLang="da-DK" dirty="0" smtClean="0">
                <a:solidFill>
                  <a:schemeClr val="bg1"/>
                </a:solidFill>
              </a:rPr>
              <a:t>Provides </a:t>
            </a:r>
            <a:r>
              <a:rPr lang="en-GB" altLang="da-DK" dirty="0">
                <a:solidFill>
                  <a:schemeClr val="bg1"/>
                </a:solidFill>
              </a:rPr>
              <a:t>framework for national dialogue</a:t>
            </a:r>
          </a:p>
          <a:p>
            <a:pPr marL="617220" lvl="1" indent="-342900" fontAlgn="auto">
              <a:lnSpc>
                <a:spcPct val="100000"/>
              </a:lnSpc>
              <a:spcBef>
                <a:spcPts val="0"/>
              </a:spcBef>
              <a:spcAft>
                <a:spcPts val="1200"/>
              </a:spcAft>
              <a:buFont typeface="Calibri" pitchFamily="34" charset="0"/>
              <a:buChar char="●"/>
              <a:defRPr/>
            </a:pPr>
            <a:r>
              <a:rPr lang="en-GB" altLang="da-DK" dirty="0" smtClean="0">
                <a:solidFill>
                  <a:schemeClr val="bg1"/>
                </a:solidFill>
              </a:rPr>
              <a:t>Serves </a:t>
            </a:r>
            <a:r>
              <a:rPr lang="en-GB" altLang="da-DK" dirty="0">
                <a:solidFill>
                  <a:schemeClr val="bg1"/>
                </a:solidFill>
              </a:rPr>
              <a:t>as mechanism for priority setting, policy decisions and resource allocation</a:t>
            </a:r>
          </a:p>
          <a:p>
            <a:pPr marL="617220" lvl="1" indent="-342900" fontAlgn="auto">
              <a:lnSpc>
                <a:spcPct val="100000"/>
              </a:lnSpc>
              <a:spcBef>
                <a:spcPts val="0"/>
              </a:spcBef>
              <a:spcAft>
                <a:spcPts val="1200"/>
              </a:spcAft>
              <a:buFont typeface="Calibri" pitchFamily="34" charset="0"/>
              <a:buChar char="●"/>
              <a:defRPr/>
            </a:pPr>
            <a:r>
              <a:rPr lang="en-GB" altLang="da-DK" dirty="0" smtClean="0">
                <a:solidFill>
                  <a:schemeClr val="bg1"/>
                </a:solidFill>
              </a:rPr>
              <a:t>Establishes </a:t>
            </a:r>
            <a:r>
              <a:rPr lang="en-GB" altLang="da-DK" dirty="0">
                <a:solidFill>
                  <a:schemeClr val="bg1"/>
                </a:solidFill>
              </a:rPr>
              <a:t>roles and responsibilities of stakeholders</a:t>
            </a:r>
          </a:p>
          <a:p>
            <a:pPr marL="617220" lvl="1" indent="-342900" fontAlgn="auto">
              <a:lnSpc>
                <a:spcPct val="100000"/>
              </a:lnSpc>
              <a:spcBef>
                <a:spcPts val="0"/>
              </a:spcBef>
              <a:spcAft>
                <a:spcPts val="1200"/>
              </a:spcAft>
              <a:buFont typeface="Calibri" pitchFamily="34" charset="0"/>
              <a:buChar char="●"/>
              <a:defRPr/>
            </a:pPr>
            <a:r>
              <a:rPr lang="en-GB" altLang="da-DK" dirty="0" smtClean="0">
                <a:solidFill>
                  <a:schemeClr val="bg1"/>
                </a:solidFill>
              </a:rPr>
              <a:t>Stimulates </a:t>
            </a:r>
            <a:r>
              <a:rPr lang="en-GB" altLang="da-DK" dirty="0">
                <a:solidFill>
                  <a:schemeClr val="bg1"/>
                </a:solidFill>
              </a:rPr>
              <a:t>improved performance and learning by doing</a:t>
            </a:r>
          </a:p>
          <a:p>
            <a:pPr marL="617220" lvl="1" indent="-342900" fontAlgn="auto">
              <a:lnSpc>
                <a:spcPct val="100000"/>
              </a:lnSpc>
              <a:spcBef>
                <a:spcPts val="0"/>
              </a:spcBef>
              <a:spcAft>
                <a:spcPts val="1200"/>
              </a:spcAft>
              <a:buFont typeface="Calibri" pitchFamily="34" charset="0"/>
              <a:buChar char="●"/>
              <a:defRPr/>
            </a:pPr>
            <a:r>
              <a:rPr lang="en-GB" altLang="da-DK" dirty="0" smtClean="0">
                <a:solidFill>
                  <a:schemeClr val="bg1"/>
                </a:solidFill>
              </a:rPr>
              <a:t>Provides </a:t>
            </a:r>
            <a:r>
              <a:rPr lang="en-GB" altLang="da-DK" dirty="0">
                <a:solidFill>
                  <a:schemeClr val="bg1"/>
                </a:solidFill>
              </a:rPr>
              <a:t>mechanism for assessing progress</a:t>
            </a:r>
          </a:p>
        </p:txBody>
      </p:sp>
      <p:sp>
        <p:nvSpPr>
          <p:cNvPr id="6" name="Pladsholder til dato 3"/>
          <p:cNvSpPr>
            <a:spLocks noGrp="1"/>
          </p:cNvSpPr>
          <p:nvPr>
            <p:ph type="dt" sz="half" idx="4294967295"/>
          </p:nvPr>
        </p:nvSpPr>
        <p:spPr>
          <a:xfrm>
            <a:off x="6077120" y="6797475"/>
            <a:ext cx="2136296"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r>
              <a:rPr lang="en-US" dirty="0" smtClean="0"/>
              <a:t>www.ilo.org/childlabour</a:t>
            </a:r>
            <a:endParaRPr lang="en-US" dirty="0"/>
          </a:p>
        </p:txBody>
      </p:sp>
      <p:sp>
        <p:nvSpPr>
          <p:cNvPr id="7" name="Pladsholder til slidenummer 5"/>
          <p:cNvSpPr>
            <a:spLocks noGrp="1"/>
          </p:cNvSpPr>
          <p:nvPr>
            <p:ph type="sldNum" sz="quarter" idx="4294967295"/>
          </p:nvPr>
        </p:nvSpPr>
        <p:spPr>
          <a:xfrm>
            <a:off x="8221509" y="6793319"/>
            <a:ext cx="1424198"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58599375-3773-4CDD-A0A8-EA392E1583D9}" type="slidenum">
              <a:rPr lang="en-US" altLang="da-DK" smtClean="0"/>
              <a:pPr>
                <a:defRPr/>
              </a:pPr>
              <a:t>4</a:t>
            </a:fld>
            <a:endParaRPr lang="en-US" altLang="da-DK"/>
          </a:p>
        </p:txBody>
      </p:sp>
      <p:sp>
        <p:nvSpPr>
          <p:cNvPr id="8" name="Pladsholder til sidefod 4"/>
          <p:cNvSpPr>
            <a:spLocks noGrp="1"/>
          </p:cNvSpPr>
          <p:nvPr>
            <p:ph type="ftr" sz="quarter" idx="4294967295"/>
          </p:nvPr>
        </p:nvSpPr>
        <p:spPr>
          <a:xfrm>
            <a:off x="624841" y="6793319"/>
            <a:ext cx="545227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l">
              <a:defRPr/>
            </a:pPr>
            <a:r>
              <a:rPr lang="en-GB" dirty="0" smtClean="0"/>
              <a:t>Fundamental Principles and Rights at Work (FUNDAMENTALS)</a:t>
            </a:r>
            <a:endParaRPr lang="en-US" dirty="0"/>
          </a:p>
        </p:txBody>
      </p:sp>
      <p:sp>
        <p:nvSpPr>
          <p:cNvPr id="9" name="Title 1"/>
          <p:cNvSpPr txBox="1">
            <a:spLocks/>
          </p:cNvSpPr>
          <p:nvPr/>
        </p:nvSpPr>
        <p:spPr>
          <a:xfrm>
            <a:off x="0" y="1671614"/>
            <a:ext cx="9906000" cy="833413"/>
          </a:xfrm>
          <a:prstGeom prst="rect">
            <a:avLst/>
          </a:prstGeom>
        </p:spPr>
        <p:txBody>
          <a:bodyPr anchor="ctr" anchorCtr="1"/>
          <a:lstStyle>
            <a:lvl1pPr algn="l" defTabSz="914400" rtl="0" eaLnBrk="1" latinLnBrk="0" hangingPunct="1">
              <a:lnSpc>
                <a:spcPct val="90000"/>
              </a:lnSpc>
              <a:spcBef>
                <a:spcPct val="0"/>
              </a:spcBef>
              <a:buNone/>
              <a:defRPr sz="2400" b="1" kern="1200" baseline="0">
                <a:solidFill>
                  <a:schemeClr val="tx1"/>
                </a:solidFill>
                <a:latin typeface="+mj-lt"/>
                <a:ea typeface="+mj-ea"/>
                <a:cs typeface="+mj-cs"/>
              </a:defRPr>
            </a:lvl1pPr>
          </a:lstStyle>
          <a:p>
            <a:pPr algn="ctr"/>
            <a:r>
              <a:rPr lang="en-GB" sz="3200" u="sng" dirty="0" smtClean="0">
                <a:solidFill>
                  <a:schemeClr val="bg1"/>
                </a:solidFill>
                <a:latin typeface="Arial Rounded MT Bold" pitchFamily="34" charset="0"/>
              </a:rPr>
              <a:t>Purpose of NAPs</a:t>
            </a:r>
            <a:endParaRPr lang="en-GB" sz="3200" u="sng" dirty="0">
              <a:solidFill>
                <a:schemeClr val="bg1"/>
              </a:solidFill>
              <a:latin typeface="Arial Rounded MT Bol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81038" y="2501900"/>
            <a:ext cx="8980852" cy="4133569"/>
          </a:xfrm>
        </p:spPr>
        <p:txBody>
          <a:bodyPr wrap="square">
            <a:noAutofit/>
          </a:bodyPr>
          <a:lstStyle/>
          <a:p>
            <a:pPr marL="0" indent="0">
              <a:lnSpc>
                <a:spcPct val="100000"/>
              </a:lnSpc>
              <a:spcBef>
                <a:spcPts val="0"/>
              </a:spcBef>
              <a:spcAft>
                <a:spcPts val="1200"/>
              </a:spcAft>
              <a:buFont typeface="Wingdings 2" pitchFamily="18" charset="2"/>
              <a:buNone/>
            </a:pPr>
            <a:r>
              <a:rPr lang="en-GB" sz="2400" dirty="0">
                <a:solidFill>
                  <a:schemeClr val="bg1"/>
                </a:solidFill>
              </a:rPr>
              <a:t>These lessons are derived from ILO support to child labour NAPs for over a decade:</a:t>
            </a:r>
          </a:p>
          <a:p>
            <a:pPr marL="617220" lvl="1" indent="-342900">
              <a:lnSpc>
                <a:spcPct val="100000"/>
              </a:lnSpc>
              <a:spcBef>
                <a:spcPts val="0"/>
              </a:spcBef>
              <a:spcAft>
                <a:spcPts val="1200"/>
              </a:spcAft>
              <a:buFont typeface="Calibri" pitchFamily="34" charset="0"/>
              <a:buChar char="●"/>
              <a:defRPr/>
            </a:pPr>
            <a:r>
              <a:rPr lang="en-GB" dirty="0">
                <a:solidFill>
                  <a:schemeClr val="bg1"/>
                </a:solidFill>
              </a:rPr>
              <a:t>NAP is not a straight jacket!</a:t>
            </a:r>
          </a:p>
          <a:p>
            <a:pPr marL="617220" lvl="1" indent="-342900">
              <a:lnSpc>
                <a:spcPct val="100000"/>
              </a:lnSpc>
              <a:spcBef>
                <a:spcPts val="0"/>
              </a:spcBef>
              <a:spcAft>
                <a:spcPts val="1200"/>
              </a:spcAft>
              <a:buFont typeface="Calibri" pitchFamily="34" charset="0"/>
              <a:buChar char="●"/>
              <a:defRPr/>
            </a:pPr>
            <a:r>
              <a:rPr lang="en-GB" dirty="0">
                <a:solidFill>
                  <a:schemeClr val="bg1"/>
                </a:solidFill>
              </a:rPr>
              <a:t>Nor a general statement of intent!</a:t>
            </a:r>
          </a:p>
          <a:p>
            <a:pPr marL="617220" lvl="1" indent="-342900">
              <a:lnSpc>
                <a:spcPct val="100000"/>
              </a:lnSpc>
              <a:spcBef>
                <a:spcPts val="0"/>
              </a:spcBef>
              <a:spcAft>
                <a:spcPts val="1200"/>
              </a:spcAft>
              <a:buFont typeface="Calibri" pitchFamily="34" charset="0"/>
              <a:buChar char="●"/>
              <a:defRPr/>
            </a:pPr>
            <a:r>
              <a:rPr lang="en-GB" dirty="0">
                <a:solidFill>
                  <a:schemeClr val="bg1"/>
                </a:solidFill>
              </a:rPr>
              <a:t>A working document that is meant to be implemented</a:t>
            </a:r>
          </a:p>
          <a:p>
            <a:pPr marL="617220" lvl="1" indent="-342900">
              <a:lnSpc>
                <a:spcPct val="100000"/>
              </a:lnSpc>
              <a:spcBef>
                <a:spcPts val="0"/>
              </a:spcBef>
              <a:spcAft>
                <a:spcPts val="1200"/>
              </a:spcAft>
              <a:buFont typeface="Calibri" pitchFamily="34" charset="0"/>
              <a:buChar char="●"/>
              <a:defRPr/>
            </a:pPr>
            <a:r>
              <a:rPr lang="en-GB" dirty="0">
                <a:solidFill>
                  <a:schemeClr val="bg1"/>
                </a:solidFill>
              </a:rPr>
              <a:t>Ownership by all concerned national partners and Government leadership is key</a:t>
            </a:r>
          </a:p>
          <a:p>
            <a:pPr marL="617220" lvl="1" indent="-342900">
              <a:lnSpc>
                <a:spcPct val="100000"/>
              </a:lnSpc>
              <a:spcBef>
                <a:spcPts val="0"/>
              </a:spcBef>
              <a:spcAft>
                <a:spcPts val="1200"/>
              </a:spcAft>
              <a:buFont typeface="Calibri" pitchFamily="34" charset="0"/>
              <a:buChar char="●"/>
              <a:defRPr/>
            </a:pPr>
            <a:r>
              <a:rPr lang="en-GB" dirty="0">
                <a:solidFill>
                  <a:schemeClr val="bg1"/>
                </a:solidFill>
              </a:rPr>
              <a:t>Links up different stakeholders and clarifies their roles in CL/FL elimination</a:t>
            </a:r>
          </a:p>
        </p:txBody>
      </p:sp>
      <p:sp>
        <p:nvSpPr>
          <p:cNvPr id="6" name="Pladsholder til dato 3"/>
          <p:cNvSpPr>
            <a:spLocks noGrp="1"/>
          </p:cNvSpPr>
          <p:nvPr>
            <p:ph type="dt" sz="half" idx="4294967295"/>
          </p:nvPr>
        </p:nvSpPr>
        <p:spPr>
          <a:xfrm>
            <a:off x="6077120" y="6797475"/>
            <a:ext cx="2136296"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r>
              <a:rPr lang="en-US" dirty="0" smtClean="0"/>
              <a:t>www.ilo.org/childlabour</a:t>
            </a:r>
            <a:endParaRPr lang="en-US" dirty="0"/>
          </a:p>
        </p:txBody>
      </p:sp>
      <p:sp>
        <p:nvSpPr>
          <p:cNvPr id="7" name="Pladsholder til slidenummer 5"/>
          <p:cNvSpPr>
            <a:spLocks noGrp="1"/>
          </p:cNvSpPr>
          <p:nvPr>
            <p:ph type="sldNum" sz="quarter" idx="4294967295"/>
          </p:nvPr>
        </p:nvSpPr>
        <p:spPr>
          <a:xfrm>
            <a:off x="8221509" y="6793319"/>
            <a:ext cx="1424198"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58599375-3773-4CDD-A0A8-EA392E1583D9}" type="slidenum">
              <a:rPr lang="en-US" altLang="da-DK" smtClean="0"/>
              <a:pPr>
                <a:defRPr/>
              </a:pPr>
              <a:t>5</a:t>
            </a:fld>
            <a:endParaRPr lang="en-US" altLang="da-DK"/>
          </a:p>
        </p:txBody>
      </p:sp>
      <p:sp>
        <p:nvSpPr>
          <p:cNvPr id="8" name="Pladsholder til sidefod 4"/>
          <p:cNvSpPr>
            <a:spLocks noGrp="1"/>
          </p:cNvSpPr>
          <p:nvPr>
            <p:ph type="ftr" sz="quarter" idx="4294967295"/>
          </p:nvPr>
        </p:nvSpPr>
        <p:spPr>
          <a:xfrm>
            <a:off x="624841" y="6793319"/>
            <a:ext cx="545227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l">
              <a:defRPr/>
            </a:pPr>
            <a:r>
              <a:rPr lang="en-GB" dirty="0" smtClean="0"/>
              <a:t>Fundamental Principles and Rights at Work (FUNDAMENTALS)</a:t>
            </a:r>
            <a:endParaRPr lang="en-US" dirty="0"/>
          </a:p>
        </p:txBody>
      </p:sp>
      <p:sp>
        <p:nvSpPr>
          <p:cNvPr id="9" name="Title 1"/>
          <p:cNvSpPr txBox="1">
            <a:spLocks/>
          </p:cNvSpPr>
          <p:nvPr/>
        </p:nvSpPr>
        <p:spPr>
          <a:xfrm>
            <a:off x="0" y="1671614"/>
            <a:ext cx="9906000" cy="833413"/>
          </a:xfrm>
          <a:prstGeom prst="rect">
            <a:avLst/>
          </a:prstGeom>
        </p:spPr>
        <p:txBody>
          <a:bodyPr anchor="ctr" anchorCtr="1"/>
          <a:lstStyle>
            <a:lvl1pPr algn="l" defTabSz="914400" rtl="0" eaLnBrk="1" latinLnBrk="0" hangingPunct="1">
              <a:lnSpc>
                <a:spcPct val="90000"/>
              </a:lnSpc>
              <a:spcBef>
                <a:spcPct val="0"/>
              </a:spcBef>
              <a:buNone/>
              <a:defRPr sz="2400" b="1" kern="1200" baseline="0">
                <a:solidFill>
                  <a:schemeClr val="tx1"/>
                </a:solidFill>
                <a:latin typeface="+mj-lt"/>
                <a:ea typeface="+mj-ea"/>
                <a:cs typeface="+mj-cs"/>
              </a:defRPr>
            </a:lvl1pPr>
          </a:lstStyle>
          <a:p>
            <a:pPr algn="ctr"/>
            <a:r>
              <a:rPr lang="en-GB" sz="3200" u="sng" dirty="0" smtClean="0">
                <a:solidFill>
                  <a:schemeClr val="bg1"/>
                </a:solidFill>
                <a:latin typeface="Arial Rounded MT Bold" pitchFamily="34" charset="0"/>
              </a:rPr>
              <a:t>Global NAP lessons</a:t>
            </a:r>
            <a:endParaRPr lang="en-GB" sz="3200" u="sng" dirty="0">
              <a:solidFill>
                <a:schemeClr val="bg1"/>
              </a:solidFill>
              <a:latin typeface="Arial Rounded MT Bold"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Content Placeholder 2"/>
          <p:cNvSpPr>
            <a:spLocks noGrp="1"/>
          </p:cNvSpPr>
          <p:nvPr>
            <p:ph idx="4294967295"/>
          </p:nvPr>
        </p:nvSpPr>
        <p:spPr>
          <a:xfrm>
            <a:off x="681038" y="2425701"/>
            <a:ext cx="8980852" cy="4209768"/>
          </a:xfrm>
        </p:spPr>
        <p:txBody>
          <a:bodyPr>
            <a:normAutofit/>
          </a:bodyPr>
          <a:lstStyle/>
          <a:p>
            <a:pPr marL="617220" lvl="1" indent="-342900">
              <a:lnSpc>
                <a:spcPct val="110000"/>
              </a:lnSpc>
              <a:spcBef>
                <a:spcPts val="0"/>
              </a:spcBef>
              <a:spcAft>
                <a:spcPts val="1200"/>
              </a:spcAft>
              <a:buFont typeface="Calibri" pitchFamily="34" charset="0"/>
              <a:buChar char="●"/>
              <a:defRPr/>
            </a:pPr>
            <a:r>
              <a:rPr lang="en-GB" dirty="0" smtClean="0">
                <a:solidFill>
                  <a:schemeClr val="bg1"/>
                </a:solidFill>
              </a:rPr>
              <a:t>Should </a:t>
            </a:r>
            <a:r>
              <a:rPr lang="en-GB" dirty="0">
                <a:solidFill>
                  <a:schemeClr val="bg1"/>
                </a:solidFill>
              </a:rPr>
              <a:t>be based on solid knowledge (e.g. survey)</a:t>
            </a:r>
          </a:p>
          <a:p>
            <a:pPr marL="617220" lvl="1" indent="-342900">
              <a:lnSpc>
                <a:spcPct val="110000"/>
              </a:lnSpc>
              <a:spcBef>
                <a:spcPts val="0"/>
              </a:spcBef>
              <a:spcAft>
                <a:spcPts val="1200"/>
              </a:spcAft>
              <a:buFont typeface="Calibri" pitchFamily="34" charset="0"/>
              <a:buChar char="●"/>
              <a:defRPr/>
            </a:pPr>
            <a:r>
              <a:rPr lang="en-GB" dirty="0">
                <a:solidFill>
                  <a:schemeClr val="bg1"/>
                </a:solidFill>
              </a:rPr>
              <a:t>Requires analysis and clear priority setting</a:t>
            </a:r>
          </a:p>
          <a:p>
            <a:pPr marL="617220" lvl="1" indent="-342900">
              <a:lnSpc>
                <a:spcPct val="110000"/>
              </a:lnSpc>
              <a:spcBef>
                <a:spcPts val="0"/>
              </a:spcBef>
              <a:spcAft>
                <a:spcPts val="1200"/>
              </a:spcAft>
              <a:buFont typeface="Calibri" pitchFamily="34" charset="0"/>
              <a:buChar char="●"/>
              <a:defRPr/>
            </a:pPr>
            <a:r>
              <a:rPr lang="en-GB" dirty="0">
                <a:solidFill>
                  <a:schemeClr val="bg1"/>
                </a:solidFill>
              </a:rPr>
              <a:t>Practical solutions/implementation framework</a:t>
            </a:r>
          </a:p>
          <a:p>
            <a:pPr marL="617220" lvl="1" indent="-342900">
              <a:lnSpc>
                <a:spcPct val="110000"/>
              </a:lnSpc>
              <a:spcBef>
                <a:spcPts val="0"/>
              </a:spcBef>
              <a:spcAft>
                <a:spcPts val="1200"/>
              </a:spcAft>
              <a:buFont typeface="Calibri" pitchFamily="34" charset="0"/>
              <a:buChar char="●"/>
              <a:defRPr/>
            </a:pPr>
            <a:r>
              <a:rPr lang="en-GB" dirty="0">
                <a:solidFill>
                  <a:schemeClr val="bg1"/>
                </a:solidFill>
              </a:rPr>
              <a:t>Clear M&amp;E framework to measure progress</a:t>
            </a:r>
          </a:p>
          <a:p>
            <a:pPr marL="617220" lvl="1" indent="-342900">
              <a:lnSpc>
                <a:spcPct val="110000"/>
              </a:lnSpc>
              <a:spcBef>
                <a:spcPts val="0"/>
              </a:spcBef>
              <a:spcAft>
                <a:spcPts val="1200"/>
              </a:spcAft>
              <a:buFont typeface="Calibri" pitchFamily="34" charset="0"/>
              <a:buChar char="●"/>
              <a:defRPr/>
            </a:pPr>
            <a:r>
              <a:rPr lang="en-GB" dirty="0">
                <a:solidFill>
                  <a:schemeClr val="bg1"/>
                </a:solidFill>
              </a:rPr>
              <a:t>Includes narrative analysis and “log frame” type matrices – balance depends on circumstances in each country</a:t>
            </a:r>
          </a:p>
          <a:p>
            <a:pPr marL="617220" lvl="1" indent="-342900">
              <a:lnSpc>
                <a:spcPct val="110000"/>
              </a:lnSpc>
              <a:spcBef>
                <a:spcPts val="0"/>
              </a:spcBef>
              <a:spcAft>
                <a:spcPts val="1200"/>
              </a:spcAft>
              <a:buFont typeface="Calibri" pitchFamily="34" charset="0"/>
              <a:buChar char="●"/>
              <a:defRPr/>
            </a:pPr>
            <a:r>
              <a:rPr lang="en-GB" dirty="0">
                <a:solidFill>
                  <a:schemeClr val="bg1"/>
                </a:solidFill>
              </a:rPr>
              <a:t>Often linked to specific national </a:t>
            </a:r>
            <a:r>
              <a:rPr lang="en-GB" dirty="0" smtClean="0">
                <a:solidFill>
                  <a:schemeClr val="bg1"/>
                </a:solidFill>
              </a:rPr>
              <a:t>policy/policies</a:t>
            </a:r>
            <a:endParaRPr lang="en-GB" dirty="0">
              <a:solidFill>
                <a:schemeClr val="bg1"/>
              </a:solidFill>
            </a:endParaRPr>
          </a:p>
        </p:txBody>
      </p:sp>
      <p:sp>
        <p:nvSpPr>
          <p:cNvPr id="10" name="Pladsholder til dato 3"/>
          <p:cNvSpPr>
            <a:spLocks noGrp="1"/>
          </p:cNvSpPr>
          <p:nvPr>
            <p:ph type="dt" sz="half" idx="4294967295"/>
          </p:nvPr>
        </p:nvSpPr>
        <p:spPr>
          <a:xfrm>
            <a:off x="6077120" y="6797475"/>
            <a:ext cx="2136296"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r>
              <a:rPr lang="en-US" dirty="0" smtClean="0"/>
              <a:t>www.ilo.org/childlabour</a:t>
            </a:r>
            <a:endParaRPr lang="en-US" dirty="0"/>
          </a:p>
        </p:txBody>
      </p:sp>
      <p:sp>
        <p:nvSpPr>
          <p:cNvPr id="11" name="Pladsholder til slidenummer 5"/>
          <p:cNvSpPr>
            <a:spLocks noGrp="1"/>
          </p:cNvSpPr>
          <p:nvPr>
            <p:ph type="sldNum" sz="quarter" idx="4294967295"/>
          </p:nvPr>
        </p:nvSpPr>
        <p:spPr>
          <a:xfrm>
            <a:off x="8221509" y="6793319"/>
            <a:ext cx="1424198"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58599375-3773-4CDD-A0A8-EA392E1583D9}" type="slidenum">
              <a:rPr lang="en-US" altLang="da-DK" smtClean="0"/>
              <a:pPr>
                <a:defRPr/>
              </a:pPr>
              <a:t>6</a:t>
            </a:fld>
            <a:endParaRPr lang="en-US" altLang="da-DK"/>
          </a:p>
        </p:txBody>
      </p:sp>
      <p:sp>
        <p:nvSpPr>
          <p:cNvPr id="12" name="Pladsholder til sidefod 4"/>
          <p:cNvSpPr>
            <a:spLocks noGrp="1"/>
          </p:cNvSpPr>
          <p:nvPr>
            <p:ph type="ftr" sz="quarter" idx="4294967295"/>
          </p:nvPr>
        </p:nvSpPr>
        <p:spPr>
          <a:xfrm>
            <a:off x="624841" y="6793319"/>
            <a:ext cx="545227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l">
              <a:defRPr/>
            </a:pPr>
            <a:r>
              <a:rPr lang="en-GB" dirty="0" smtClean="0"/>
              <a:t>Fundamental Principles and Rights at Work (FUNDAMENTALS)</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p:cNvSpPr>
            <a:spLocks noGrp="1"/>
          </p:cNvSpPr>
          <p:nvPr>
            <p:ph idx="4294967295"/>
          </p:nvPr>
        </p:nvSpPr>
        <p:spPr>
          <a:xfrm>
            <a:off x="681038" y="2806701"/>
            <a:ext cx="8980852" cy="4051300"/>
          </a:xfrm>
        </p:spPr>
        <p:txBody>
          <a:bodyPr>
            <a:noAutofit/>
          </a:bodyPr>
          <a:lstStyle/>
          <a:p>
            <a:pPr marL="617220" lvl="1" indent="-342900" fontAlgn="auto">
              <a:lnSpc>
                <a:spcPct val="100000"/>
              </a:lnSpc>
              <a:spcBef>
                <a:spcPts val="0"/>
              </a:spcBef>
              <a:spcAft>
                <a:spcPts val="1200"/>
              </a:spcAft>
              <a:buFont typeface="Calibri" pitchFamily="34" charset="0"/>
              <a:buChar char="●"/>
              <a:defRPr/>
            </a:pPr>
            <a:r>
              <a:rPr lang="en-US" dirty="0" smtClean="0">
                <a:solidFill>
                  <a:schemeClr val="bg1"/>
                </a:solidFill>
              </a:rPr>
              <a:t>Introduction</a:t>
            </a:r>
          </a:p>
          <a:p>
            <a:pPr marL="617220" lvl="1" indent="-342900" fontAlgn="auto">
              <a:lnSpc>
                <a:spcPct val="100000"/>
              </a:lnSpc>
              <a:spcBef>
                <a:spcPts val="0"/>
              </a:spcBef>
              <a:spcAft>
                <a:spcPts val="1200"/>
              </a:spcAft>
              <a:buFont typeface="Calibri" pitchFamily="34" charset="0"/>
              <a:buChar char="●"/>
              <a:defRPr/>
            </a:pPr>
            <a:r>
              <a:rPr lang="en-US" dirty="0" smtClean="0">
                <a:solidFill>
                  <a:schemeClr val="bg1"/>
                </a:solidFill>
              </a:rPr>
              <a:t>Analysis (causes and consequences)</a:t>
            </a:r>
          </a:p>
          <a:p>
            <a:pPr marL="617220" lvl="1" indent="-342900" fontAlgn="auto">
              <a:lnSpc>
                <a:spcPct val="100000"/>
              </a:lnSpc>
              <a:spcBef>
                <a:spcPts val="0"/>
              </a:spcBef>
              <a:spcAft>
                <a:spcPts val="1200"/>
              </a:spcAft>
              <a:buFont typeface="Calibri" pitchFamily="34" charset="0"/>
              <a:buChar char="●"/>
              <a:defRPr/>
            </a:pPr>
            <a:r>
              <a:rPr lang="en-US" dirty="0" smtClean="0">
                <a:solidFill>
                  <a:schemeClr val="bg1"/>
                </a:solidFill>
              </a:rPr>
              <a:t>Strategy description</a:t>
            </a:r>
          </a:p>
          <a:p>
            <a:pPr marL="617220" lvl="1" indent="-342900" fontAlgn="auto">
              <a:lnSpc>
                <a:spcPct val="100000"/>
              </a:lnSpc>
              <a:spcBef>
                <a:spcPts val="0"/>
              </a:spcBef>
              <a:spcAft>
                <a:spcPts val="1200"/>
              </a:spcAft>
              <a:buFont typeface="Calibri" pitchFamily="34" charset="0"/>
              <a:buChar char="●"/>
              <a:defRPr/>
            </a:pPr>
            <a:r>
              <a:rPr lang="en-US" dirty="0" smtClean="0">
                <a:solidFill>
                  <a:schemeClr val="bg1"/>
                </a:solidFill>
              </a:rPr>
              <a:t>Objectives, (outcome/output), key activities</a:t>
            </a:r>
          </a:p>
          <a:p>
            <a:pPr marL="617220" lvl="1" indent="-342900" fontAlgn="auto">
              <a:lnSpc>
                <a:spcPct val="100000"/>
              </a:lnSpc>
              <a:spcBef>
                <a:spcPts val="0"/>
              </a:spcBef>
              <a:spcAft>
                <a:spcPts val="1200"/>
              </a:spcAft>
              <a:buFont typeface="Calibri" pitchFamily="34" charset="0"/>
              <a:buChar char="●"/>
              <a:defRPr/>
            </a:pPr>
            <a:r>
              <a:rPr lang="en-US" dirty="0" smtClean="0">
                <a:solidFill>
                  <a:schemeClr val="bg1"/>
                </a:solidFill>
              </a:rPr>
              <a:t>Partners (consider partners’ capacity)</a:t>
            </a:r>
          </a:p>
          <a:p>
            <a:pPr marL="617220" lvl="1" indent="-342900" fontAlgn="auto">
              <a:lnSpc>
                <a:spcPct val="100000"/>
              </a:lnSpc>
              <a:spcBef>
                <a:spcPts val="0"/>
              </a:spcBef>
              <a:spcAft>
                <a:spcPts val="1200"/>
              </a:spcAft>
              <a:buFont typeface="Calibri" pitchFamily="34" charset="0"/>
              <a:buChar char="●"/>
              <a:defRPr/>
            </a:pPr>
            <a:r>
              <a:rPr lang="en-US" dirty="0" smtClean="0">
                <a:solidFill>
                  <a:schemeClr val="bg1"/>
                </a:solidFill>
              </a:rPr>
              <a:t>M&amp;E</a:t>
            </a:r>
          </a:p>
          <a:p>
            <a:pPr marL="617220" lvl="1" indent="-342900" fontAlgn="auto">
              <a:lnSpc>
                <a:spcPct val="100000"/>
              </a:lnSpc>
              <a:spcBef>
                <a:spcPts val="0"/>
              </a:spcBef>
              <a:spcAft>
                <a:spcPts val="1200"/>
              </a:spcAft>
              <a:buFont typeface="Calibri" pitchFamily="34" charset="0"/>
              <a:buChar char="●"/>
              <a:defRPr/>
            </a:pPr>
            <a:r>
              <a:rPr lang="en-US" dirty="0" smtClean="0">
                <a:solidFill>
                  <a:schemeClr val="bg1"/>
                </a:solidFill>
              </a:rPr>
              <a:t>Budget/resources</a:t>
            </a:r>
          </a:p>
          <a:p>
            <a:pPr marL="0" indent="0" fontAlgn="auto">
              <a:lnSpc>
                <a:spcPct val="100000"/>
              </a:lnSpc>
              <a:spcBef>
                <a:spcPts val="0"/>
              </a:spcBef>
              <a:spcAft>
                <a:spcPts val="1200"/>
              </a:spcAft>
              <a:buFont typeface="Wingdings 2"/>
              <a:buNone/>
              <a:defRPr/>
            </a:pPr>
            <a:r>
              <a:rPr lang="en-US" sz="2400" i="1" dirty="0" smtClean="0">
                <a:solidFill>
                  <a:schemeClr val="bg1"/>
                </a:solidFill>
              </a:rPr>
              <a:t>Level of detail – needs to be considered/decided</a:t>
            </a:r>
            <a:endParaRPr lang="en-US" sz="2400" i="1" dirty="0">
              <a:solidFill>
                <a:schemeClr val="bg1"/>
              </a:solidFill>
            </a:endParaRPr>
          </a:p>
        </p:txBody>
      </p:sp>
      <p:sp>
        <p:nvSpPr>
          <p:cNvPr id="5" name="Title 1"/>
          <p:cNvSpPr txBox="1">
            <a:spLocks/>
          </p:cNvSpPr>
          <p:nvPr/>
        </p:nvSpPr>
        <p:spPr>
          <a:xfrm>
            <a:off x="0" y="1671614"/>
            <a:ext cx="9906000" cy="8334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kern="1200" baseline="0">
                <a:solidFill>
                  <a:schemeClr val="tx1"/>
                </a:solidFill>
                <a:latin typeface="+mj-lt"/>
                <a:ea typeface="+mj-ea"/>
                <a:cs typeface="+mj-cs"/>
              </a:defRPr>
            </a:lvl1pPr>
          </a:lstStyle>
          <a:p>
            <a:pPr algn="ctr"/>
            <a:r>
              <a:rPr lang="en-US" sz="3200" i="1" u="sng" dirty="0">
                <a:solidFill>
                  <a:schemeClr val="bg1"/>
                </a:solidFill>
                <a:latin typeface="Arial Rounded MT Bold" pitchFamily="34" charset="0"/>
              </a:rPr>
              <a:t>What is in a NAP</a:t>
            </a:r>
            <a:r>
              <a:rPr lang="en-US" sz="3200" i="1" u="sng" dirty="0" smtClean="0">
                <a:solidFill>
                  <a:schemeClr val="bg1"/>
                </a:solidFill>
                <a:latin typeface="Arial Rounded MT Bold" pitchFamily="34" charset="0"/>
              </a:rPr>
              <a:t>?</a:t>
            </a:r>
            <a:r>
              <a:rPr lang="en-US" sz="3200" u="sng" dirty="0" smtClean="0">
                <a:solidFill>
                  <a:schemeClr val="bg1"/>
                </a:solidFill>
                <a:latin typeface="Arial Rounded MT Bold" pitchFamily="34" charset="0"/>
              </a:rPr>
              <a:t>    </a:t>
            </a:r>
            <a:r>
              <a:rPr lang="en-US" sz="3200" u="sng" dirty="0">
                <a:solidFill>
                  <a:schemeClr val="bg1"/>
                </a:solidFill>
                <a:latin typeface="Arial Rounded MT Bold" pitchFamily="34" charset="0"/>
              </a:rPr>
              <a:t>The main elements</a:t>
            </a:r>
            <a:endParaRPr lang="en-GB" sz="3200" u="sng" dirty="0">
              <a:solidFill>
                <a:schemeClr val="bg1"/>
              </a:solidFill>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Pladsholder til indhold 6"/>
          <p:cNvGraphicFramePr>
            <a:graphicFrameLocks noGrp="1"/>
          </p:cNvGraphicFramePr>
          <p:nvPr>
            <p:ph idx="4294967295"/>
            <p:extLst>
              <p:ext uri="{D42A27DB-BD31-4B8C-83A1-F6EECF244321}">
                <p14:modId xmlns:p14="http://schemas.microsoft.com/office/powerpoint/2010/main" val="3404126981"/>
              </p:ext>
            </p:extLst>
          </p:nvPr>
        </p:nvGraphicFramePr>
        <p:xfrm>
          <a:off x="777777" y="2344420"/>
          <a:ext cx="8467825" cy="3429659"/>
        </p:xfrm>
        <a:graphic>
          <a:graphicData uri="http://schemas.openxmlformats.org/drawingml/2006/table">
            <a:tbl>
              <a:tblPr firstRow="1" bandRow="1">
                <a:tableStyleId>{7DF18680-E054-41AD-8BC1-D1AEF772440D}</a:tableStyleId>
              </a:tblPr>
              <a:tblGrid>
                <a:gridCol w="1693565">
                  <a:extLst>
                    <a:ext uri="{9D8B030D-6E8A-4147-A177-3AD203B41FA5}">
                      <a16:colId xmlns="" xmlns:a16="http://schemas.microsoft.com/office/drawing/2014/main" val="20000"/>
                    </a:ext>
                  </a:extLst>
                </a:gridCol>
                <a:gridCol w="1693565">
                  <a:extLst>
                    <a:ext uri="{9D8B030D-6E8A-4147-A177-3AD203B41FA5}">
                      <a16:colId xmlns="" xmlns:a16="http://schemas.microsoft.com/office/drawing/2014/main" val="20001"/>
                    </a:ext>
                  </a:extLst>
                </a:gridCol>
                <a:gridCol w="1372349">
                  <a:extLst>
                    <a:ext uri="{9D8B030D-6E8A-4147-A177-3AD203B41FA5}">
                      <a16:colId xmlns="" xmlns:a16="http://schemas.microsoft.com/office/drawing/2014/main" val="20002"/>
                    </a:ext>
                  </a:extLst>
                </a:gridCol>
                <a:gridCol w="1640120">
                  <a:extLst>
                    <a:ext uri="{9D8B030D-6E8A-4147-A177-3AD203B41FA5}">
                      <a16:colId xmlns="" xmlns:a16="http://schemas.microsoft.com/office/drawing/2014/main" val="20003"/>
                    </a:ext>
                  </a:extLst>
                </a:gridCol>
                <a:gridCol w="2068226">
                  <a:extLst>
                    <a:ext uri="{9D8B030D-6E8A-4147-A177-3AD203B41FA5}">
                      <a16:colId xmlns="" xmlns:a16="http://schemas.microsoft.com/office/drawing/2014/main" val="20004"/>
                    </a:ext>
                  </a:extLst>
                </a:gridCol>
              </a:tblGrid>
              <a:tr h="529449">
                <a:tc gridSpan="5">
                  <a:txBody>
                    <a:bodyPr/>
                    <a:lstStyle/>
                    <a:p>
                      <a:pPr algn="ctr"/>
                      <a:r>
                        <a:rPr lang="da-DK" dirty="0" smtClean="0">
                          <a:solidFill>
                            <a:schemeClr val="bg1"/>
                          </a:solidFill>
                        </a:rPr>
                        <a:t>OVERALL OBJECTIVE</a:t>
                      </a:r>
                      <a:endParaRPr lang="da-DK" dirty="0">
                        <a:solidFill>
                          <a:schemeClr val="bg1"/>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hMerge="1">
                  <a:txBody>
                    <a:bodyPr/>
                    <a:lstStyle/>
                    <a:p>
                      <a:endParaRPr lang="da-DK" dirty="0"/>
                    </a:p>
                  </a:txBody>
                  <a:tcPr/>
                </a:tc>
                <a:tc hMerge="1">
                  <a:txBody>
                    <a:bodyPr/>
                    <a:lstStyle/>
                    <a:p>
                      <a:endParaRPr lang="da-DK" dirty="0"/>
                    </a:p>
                  </a:txBody>
                  <a:tcPr/>
                </a:tc>
                <a:tc hMerge="1">
                  <a:txBody>
                    <a:bodyPr/>
                    <a:lstStyle/>
                    <a:p>
                      <a:endParaRPr lang="da-DK" dirty="0"/>
                    </a:p>
                  </a:txBody>
                  <a:tcPr/>
                </a:tc>
                <a:tc hMerge="1">
                  <a:txBody>
                    <a:bodyPr/>
                    <a:lstStyle/>
                    <a:p>
                      <a:endParaRPr lang="da-DK" dirty="0"/>
                    </a:p>
                  </a:txBody>
                  <a:tcPr/>
                </a:tc>
                <a:extLst>
                  <a:ext uri="{0D108BD9-81ED-4DB2-BD59-A6C34878D82A}">
                    <a16:rowId xmlns="" xmlns:a16="http://schemas.microsoft.com/office/drawing/2014/main" val="10000"/>
                  </a:ext>
                </a:extLst>
              </a:tr>
              <a:tr h="605931">
                <a:tc>
                  <a:txBody>
                    <a:bodyPr/>
                    <a:lstStyle/>
                    <a:p>
                      <a:r>
                        <a:rPr lang="en-US" sz="1400" b="1" noProof="0" dirty="0" smtClean="0">
                          <a:solidFill>
                            <a:schemeClr val="bg1"/>
                          </a:solidFill>
                        </a:rPr>
                        <a:t>IMMEDIATE OBJECTIVES</a:t>
                      </a:r>
                      <a:endParaRPr lang="en-US" sz="1400" b="1" noProof="0" dirty="0">
                        <a:solidFill>
                          <a:schemeClr val="bg1"/>
                        </a:solidFill>
                      </a:endParaRPr>
                    </a:p>
                  </a:txBody>
                  <a:tcPr marL="74295" marR="7429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400" b="1" noProof="0" dirty="0" smtClean="0">
                          <a:solidFill>
                            <a:schemeClr val="bg1"/>
                          </a:solidFill>
                        </a:rPr>
                        <a:t>OUTCOMES/</a:t>
                      </a:r>
                      <a:br>
                        <a:rPr lang="en-US" sz="1400" b="1" noProof="0" dirty="0" smtClean="0">
                          <a:solidFill>
                            <a:schemeClr val="bg1"/>
                          </a:solidFill>
                        </a:rPr>
                      </a:br>
                      <a:r>
                        <a:rPr lang="en-US" sz="1400" b="1" noProof="0" dirty="0" smtClean="0">
                          <a:solidFill>
                            <a:schemeClr val="bg1"/>
                          </a:solidFill>
                        </a:rPr>
                        <a:t>RESULTS</a:t>
                      </a:r>
                      <a:endParaRPr lang="en-US" sz="1400" b="1" noProof="0" dirty="0">
                        <a:solidFill>
                          <a:schemeClr val="bg1"/>
                        </a:solidFill>
                      </a:endParaRPr>
                    </a:p>
                  </a:txBody>
                  <a:tcPr marL="74295" marR="7429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400" b="1" noProof="0" dirty="0" smtClean="0">
                          <a:solidFill>
                            <a:schemeClr val="bg1"/>
                          </a:solidFill>
                        </a:rPr>
                        <a:t>KEY ACTIVITIES</a:t>
                      </a:r>
                      <a:endParaRPr lang="en-US" sz="1400" b="1" noProof="0" dirty="0">
                        <a:solidFill>
                          <a:schemeClr val="bg1"/>
                        </a:solidFill>
                      </a:endParaRPr>
                    </a:p>
                  </a:txBody>
                  <a:tcPr marL="74295" marR="7429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400" b="1" noProof="0" dirty="0" smtClean="0">
                          <a:solidFill>
                            <a:schemeClr val="bg1"/>
                          </a:solidFill>
                        </a:rPr>
                        <a:t>IMPACT</a:t>
                      </a:r>
                      <a:r>
                        <a:rPr lang="en-US" sz="1400" b="1" baseline="0" noProof="0" dirty="0" smtClean="0">
                          <a:solidFill>
                            <a:schemeClr val="bg1"/>
                          </a:solidFill>
                        </a:rPr>
                        <a:t> </a:t>
                      </a:r>
                      <a:r>
                        <a:rPr lang="en-US" sz="1400" b="1" noProof="0" dirty="0" smtClean="0">
                          <a:solidFill>
                            <a:schemeClr val="bg1"/>
                          </a:solidFill>
                        </a:rPr>
                        <a:t>INDICATORS</a:t>
                      </a:r>
                      <a:endParaRPr lang="en-US" sz="1400" b="1" noProof="0" dirty="0">
                        <a:solidFill>
                          <a:schemeClr val="bg1"/>
                        </a:solidFill>
                      </a:endParaRPr>
                    </a:p>
                  </a:txBody>
                  <a:tcPr marL="74295" marR="7429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400" b="1" noProof="0" dirty="0" smtClean="0">
                          <a:solidFill>
                            <a:schemeClr val="bg1"/>
                          </a:solidFill>
                        </a:rPr>
                        <a:t>IMPLEMENTING</a:t>
                      </a:r>
                      <a:r>
                        <a:rPr lang="en-US" sz="1400" b="1" baseline="0" noProof="0" dirty="0" smtClean="0">
                          <a:solidFill>
                            <a:schemeClr val="bg1"/>
                          </a:solidFill>
                        </a:rPr>
                        <a:t> </a:t>
                      </a:r>
                      <a:r>
                        <a:rPr lang="en-US" sz="1400" b="1" noProof="0" dirty="0" smtClean="0">
                          <a:solidFill>
                            <a:schemeClr val="bg1"/>
                          </a:solidFill>
                        </a:rPr>
                        <a:t>PARTNERS</a:t>
                      </a:r>
                      <a:endParaRPr lang="en-US" sz="1400" b="1" noProof="0" dirty="0">
                        <a:solidFill>
                          <a:schemeClr val="bg1"/>
                        </a:solidFill>
                      </a:endParaRPr>
                    </a:p>
                  </a:txBody>
                  <a:tcPr marL="74295" marR="7429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 xmlns:a16="http://schemas.microsoft.com/office/drawing/2014/main" val="10001"/>
                  </a:ext>
                </a:extLst>
              </a:tr>
              <a:tr h="2294279">
                <a:tc>
                  <a:txBody>
                    <a:bodyPr/>
                    <a:lstStyle/>
                    <a:p>
                      <a:r>
                        <a:rPr lang="en-US" sz="1400" b="1" noProof="0" dirty="0" smtClean="0">
                          <a:solidFill>
                            <a:schemeClr val="bg1"/>
                          </a:solidFill>
                        </a:rPr>
                        <a:t>By 20XX this impact will have been achieved…..</a:t>
                      </a:r>
                    </a:p>
                    <a:p>
                      <a:endParaRPr lang="en-US" sz="1400" b="1" noProof="0" dirty="0" smtClean="0">
                        <a:solidFill>
                          <a:schemeClr val="bg1"/>
                        </a:solidFill>
                      </a:endParaRPr>
                    </a:p>
                    <a:p>
                      <a:r>
                        <a:rPr lang="en-US" sz="1400" b="1" noProof="0" dirty="0" smtClean="0">
                          <a:solidFill>
                            <a:schemeClr val="bg1"/>
                          </a:solidFill>
                        </a:rPr>
                        <a:t>Several immediate objectives are usually needed for a NAP</a:t>
                      </a:r>
                      <a:endParaRPr lang="en-US" sz="1400" b="1" noProof="0" dirty="0">
                        <a:solidFill>
                          <a:schemeClr val="bg1"/>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400" b="1" noProof="0" dirty="0" smtClean="0">
                          <a:solidFill>
                            <a:schemeClr val="bg1"/>
                          </a:solidFill>
                        </a:rPr>
                        <a:t>For each objective, results,</a:t>
                      </a:r>
                      <a:r>
                        <a:rPr lang="en-US" sz="1400" b="1" baseline="0" noProof="0" dirty="0" smtClean="0">
                          <a:solidFill>
                            <a:schemeClr val="bg1"/>
                          </a:solidFill>
                        </a:rPr>
                        <a:t> that will lead to achieving the objective, need to be specified</a:t>
                      </a:r>
                      <a:endParaRPr lang="en-US" sz="1400" b="1" noProof="0" dirty="0">
                        <a:solidFill>
                          <a:schemeClr val="bg1"/>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400" b="1" noProof="0" dirty="0" smtClean="0">
                          <a:solidFill>
                            <a:schemeClr val="bg1"/>
                          </a:solidFill>
                        </a:rPr>
                        <a:t>List of activities needed to achieve results</a:t>
                      </a:r>
                      <a:endParaRPr lang="en-US" sz="1400" b="1" noProof="0" dirty="0">
                        <a:solidFill>
                          <a:schemeClr val="bg1"/>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400" b="1" u="sng" noProof="0" dirty="0" smtClean="0">
                          <a:solidFill>
                            <a:schemeClr val="bg1"/>
                          </a:solidFill>
                        </a:rPr>
                        <a:t>SMART</a:t>
                      </a:r>
                      <a:r>
                        <a:rPr lang="en-US" sz="1400" b="1" u="none" noProof="0" dirty="0" smtClean="0">
                          <a:solidFill>
                            <a:schemeClr val="bg1"/>
                          </a:solidFill>
                        </a:rPr>
                        <a:t> indicators to measure impact (will</a:t>
                      </a:r>
                      <a:r>
                        <a:rPr lang="en-US" sz="1400" b="1" u="none" baseline="0" noProof="0" dirty="0" smtClean="0">
                          <a:solidFill>
                            <a:schemeClr val="bg1"/>
                          </a:solidFill>
                        </a:rPr>
                        <a:t> be detailed further in M&amp;E plan)</a:t>
                      </a:r>
                      <a:endParaRPr lang="en-US" sz="1400" b="1" u="sng" noProof="0" dirty="0">
                        <a:solidFill>
                          <a:schemeClr val="bg1"/>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400" b="1" u="sng" noProof="0" dirty="0" smtClean="0">
                          <a:solidFill>
                            <a:schemeClr val="bg1"/>
                          </a:solidFill>
                        </a:rPr>
                        <a:t>Specific</a:t>
                      </a:r>
                      <a:r>
                        <a:rPr lang="en-US" sz="1400" b="1" u="none" baseline="0" noProof="0" dirty="0" smtClean="0">
                          <a:solidFill>
                            <a:schemeClr val="bg1"/>
                          </a:solidFill>
                        </a:rPr>
                        <a:t> list of partners responsible for implementing and coordinating activities in column 3</a:t>
                      </a:r>
                      <a:endParaRPr lang="en-US" sz="1400" b="1" u="sng" noProof="0" dirty="0">
                        <a:solidFill>
                          <a:schemeClr val="bg1"/>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 xmlns:a16="http://schemas.microsoft.com/office/drawing/2014/main" val="10002"/>
                  </a:ext>
                </a:extLst>
              </a:tr>
            </a:tbl>
          </a:graphicData>
        </a:graphic>
      </p:graphicFrame>
      <p:sp>
        <p:nvSpPr>
          <p:cNvPr id="13" name="Pladsholder til dato 3"/>
          <p:cNvSpPr>
            <a:spLocks noGrp="1"/>
          </p:cNvSpPr>
          <p:nvPr>
            <p:ph type="dt" sz="half" idx="4294967295"/>
          </p:nvPr>
        </p:nvSpPr>
        <p:spPr>
          <a:xfrm>
            <a:off x="6077120" y="6797475"/>
            <a:ext cx="2136296"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r>
              <a:rPr lang="en-US" dirty="0" smtClean="0"/>
              <a:t>www.ilo.org/childlabour</a:t>
            </a:r>
            <a:endParaRPr lang="en-US" dirty="0"/>
          </a:p>
        </p:txBody>
      </p:sp>
      <p:sp>
        <p:nvSpPr>
          <p:cNvPr id="14" name="Pladsholder til slidenummer 5"/>
          <p:cNvSpPr>
            <a:spLocks noGrp="1"/>
          </p:cNvSpPr>
          <p:nvPr>
            <p:ph type="sldNum" sz="quarter" idx="4294967295"/>
          </p:nvPr>
        </p:nvSpPr>
        <p:spPr>
          <a:xfrm>
            <a:off x="8221509" y="6793319"/>
            <a:ext cx="1424198"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58599375-3773-4CDD-A0A8-EA392E1583D9}" type="slidenum">
              <a:rPr lang="en-US" altLang="da-DK" smtClean="0"/>
              <a:pPr>
                <a:defRPr/>
              </a:pPr>
              <a:t>8</a:t>
            </a:fld>
            <a:endParaRPr lang="en-US" altLang="da-DK"/>
          </a:p>
        </p:txBody>
      </p:sp>
      <p:sp>
        <p:nvSpPr>
          <p:cNvPr id="15" name="Pladsholder til sidefod 4"/>
          <p:cNvSpPr>
            <a:spLocks noGrp="1"/>
          </p:cNvSpPr>
          <p:nvPr>
            <p:ph type="ftr" sz="quarter" idx="4294967295"/>
          </p:nvPr>
        </p:nvSpPr>
        <p:spPr>
          <a:xfrm>
            <a:off x="624841" y="6793319"/>
            <a:ext cx="545227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l">
              <a:defRPr/>
            </a:pPr>
            <a:r>
              <a:rPr lang="en-GB" dirty="0" smtClean="0"/>
              <a:t>Fundamental Principles and Rights at Work (FUNDAMENTALS)</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6" name="Object 8"/>
          <p:cNvGraphicFramePr>
            <a:graphicFrameLocks noChangeAspect="1"/>
          </p:cNvGraphicFramePr>
          <p:nvPr>
            <p:extLst>
              <p:ext uri="{D42A27DB-BD31-4B8C-83A1-F6EECF244321}">
                <p14:modId xmlns:p14="http://schemas.microsoft.com/office/powerpoint/2010/main" val="1899520095"/>
              </p:ext>
            </p:extLst>
          </p:nvPr>
        </p:nvGraphicFramePr>
        <p:xfrm>
          <a:off x="1270000" y="2527300"/>
          <a:ext cx="6916738" cy="4454525"/>
        </p:xfrm>
        <a:graphic>
          <a:graphicData uri="http://schemas.openxmlformats.org/presentationml/2006/ole">
            <mc:AlternateContent xmlns:mc="http://schemas.openxmlformats.org/markup-compatibility/2006">
              <mc:Choice xmlns:v="urn:schemas-microsoft-com:vml" Requires="v">
                <p:oleObj spid="_x0000_s2106" name="Document" r:id="rId4" imgW="9028056" imgH="5821798" progId="Word.Document.12">
                  <p:embed/>
                </p:oleObj>
              </mc:Choice>
              <mc:Fallback>
                <p:oleObj name="Document" r:id="rId4" imgW="9028056" imgH="5821798" progId="Word.Document.12">
                  <p:embed/>
                  <p:pic>
                    <p:nvPicPr>
                      <p:cNvPr id="0" name="Picture 8"/>
                      <p:cNvPicPr>
                        <a:picLocks noChangeAspect="1" noChangeArrowheads="1"/>
                      </p:cNvPicPr>
                      <p:nvPr/>
                    </p:nvPicPr>
                    <p:blipFill>
                      <a:blip r:embed="rId5"/>
                      <a:srcRect/>
                      <a:stretch>
                        <a:fillRect/>
                      </a:stretch>
                    </p:blipFill>
                    <p:spPr bwMode="auto">
                      <a:xfrm>
                        <a:off x="1270000" y="2527300"/>
                        <a:ext cx="6916738" cy="4454525"/>
                      </a:xfrm>
                      <a:prstGeom prst="rect">
                        <a:avLst/>
                      </a:prstGeom>
                      <a:noFill/>
                      <a:extLst/>
                    </p:spPr>
                  </p:pic>
                </p:oleObj>
              </mc:Fallback>
            </mc:AlternateContent>
          </a:graphicData>
        </a:graphic>
      </p:graphicFrame>
      <p:sp>
        <p:nvSpPr>
          <p:cNvPr id="12" name="Pladsholder til dato 3"/>
          <p:cNvSpPr>
            <a:spLocks noGrp="1"/>
          </p:cNvSpPr>
          <p:nvPr>
            <p:ph type="dt" sz="half" idx="4294967295"/>
          </p:nvPr>
        </p:nvSpPr>
        <p:spPr>
          <a:xfrm>
            <a:off x="6077120" y="6797475"/>
            <a:ext cx="2136296"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r>
              <a:rPr lang="en-US" dirty="0" smtClean="0"/>
              <a:t>www.ilo.org/childlabour</a:t>
            </a:r>
            <a:endParaRPr lang="en-US" dirty="0"/>
          </a:p>
        </p:txBody>
      </p:sp>
      <p:sp>
        <p:nvSpPr>
          <p:cNvPr id="13" name="Pladsholder til slidenummer 5"/>
          <p:cNvSpPr>
            <a:spLocks noGrp="1"/>
          </p:cNvSpPr>
          <p:nvPr>
            <p:ph type="sldNum" sz="quarter" idx="4294967295"/>
          </p:nvPr>
        </p:nvSpPr>
        <p:spPr>
          <a:xfrm>
            <a:off x="8221509" y="6793319"/>
            <a:ext cx="1424198"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58599375-3773-4CDD-A0A8-EA392E1583D9}" type="slidenum">
              <a:rPr lang="en-US" altLang="da-DK" smtClean="0"/>
              <a:pPr>
                <a:defRPr/>
              </a:pPr>
              <a:t>9</a:t>
            </a:fld>
            <a:endParaRPr lang="en-US" altLang="da-DK"/>
          </a:p>
        </p:txBody>
      </p:sp>
      <p:sp>
        <p:nvSpPr>
          <p:cNvPr id="14" name="Pladsholder til sidefod 4"/>
          <p:cNvSpPr>
            <a:spLocks noGrp="1"/>
          </p:cNvSpPr>
          <p:nvPr>
            <p:ph type="ftr" sz="quarter" idx="4294967295"/>
          </p:nvPr>
        </p:nvSpPr>
        <p:spPr>
          <a:xfrm>
            <a:off x="624841" y="6793319"/>
            <a:ext cx="545227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l">
              <a:defRPr/>
            </a:pPr>
            <a:r>
              <a:rPr lang="en-GB" dirty="0" smtClean="0"/>
              <a:t>Fundamental Principles and Rights at Work (FUNDAMENTALS)</a:t>
            </a:r>
            <a:endParaRPr lang="en-US" dirty="0"/>
          </a:p>
        </p:txBody>
      </p:sp>
      <p:sp>
        <p:nvSpPr>
          <p:cNvPr id="8" name="TextBox 7"/>
          <p:cNvSpPr txBox="1"/>
          <p:nvPr/>
        </p:nvSpPr>
        <p:spPr>
          <a:xfrm>
            <a:off x="1155700" y="1790700"/>
            <a:ext cx="8140700" cy="584775"/>
          </a:xfrm>
          <a:prstGeom prst="rect">
            <a:avLst/>
          </a:prstGeom>
          <a:noFill/>
        </p:spPr>
        <p:txBody>
          <a:bodyPr wrap="square" rtlCol="0">
            <a:spAutoFit/>
          </a:bodyPr>
          <a:lstStyle/>
          <a:p>
            <a:r>
              <a:rPr lang="en-US" sz="1600" b="1" dirty="0">
                <a:solidFill>
                  <a:schemeClr val="bg1"/>
                </a:solidFill>
                <a:latin typeface="Arial Rounded MT Bold" pitchFamily="34" charset="0"/>
              </a:rPr>
              <a:t>Overall goal: by 2020 the worst forms of child </a:t>
            </a:r>
            <a:r>
              <a:rPr lang="en-US" sz="1600" b="1" dirty="0" err="1">
                <a:solidFill>
                  <a:schemeClr val="bg1"/>
                </a:solidFill>
                <a:latin typeface="Arial Rounded MT Bold" pitchFamily="34" charset="0"/>
              </a:rPr>
              <a:t>labour</a:t>
            </a:r>
            <a:r>
              <a:rPr lang="en-US" sz="1600" b="1" dirty="0">
                <a:solidFill>
                  <a:schemeClr val="bg1"/>
                </a:solidFill>
                <a:latin typeface="Arial Rounded MT Bold" pitchFamily="34" charset="0"/>
              </a:rPr>
              <a:t> will be eliminated in a country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5" name="Pladsholder til indhold 2"/>
          <p:cNvSpPr>
            <a:spLocks noGrp="1"/>
          </p:cNvSpPr>
          <p:nvPr>
            <p:ph idx="4294967295"/>
          </p:nvPr>
        </p:nvSpPr>
        <p:spPr>
          <a:xfrm>
            <a:off x="681038" y="2946399"/>
            <a:ext cx="8980852" cy="3689069"/>
          </a:xfrm>
        </p:spPr>
        <p:txBody>
          <a:bodyPr>
            <a:normAutofit/>
          </a:bodyPr>
          <a:lstStyle/>
          <a:p>
            <a:pPr marL="457200" indent="-457200">
              <a:lnSpc>
                <a:spcPct val="100000"/>
              </a:lnSpc>
              <a:spcBef>
                <a:spcPts val="0"/>
              </a:spcBef>
              <a:spcAft>
                <a:spcPts val="1200"/>
              </a:spcAft>
              <a:buFont typeface="Calibri" pitchFamily="34" charset="0"/>
              <a:buChar char="●"/>
            </a:pPr>
            <a:r>
              <a:rPr lang="da-DK" sz="2400" b="1" dirty="0" smtClean="0">
                <a:solidFill>
                  <a:schemeClr val="bg1"/>
                </a:solidFill>
              </a:rPr>
              <a:t>M&amp;E </a:t>
            </a:r>
            <a:r>
              <a:rPr lang="da-DK" sz="2400" b="1" dirty="0">
                <a:solidFill>
                  <a:schemeClr val="bg1"/>
                </a:solidFill>
              </a:rPr>
              <a:t>framework </a:t>
            </a:r>
            <a:r>
              <a:rPr lang="da-DK" sz="2400" dirty="0">
                <a:solidFill>
                  <a:schemeClr val="bg1"/>
                </a:solidFill>
              </a:rPr>
              <a:t>– no NAP is complete without it!</a:t>
            </a:r>
          </a:p>
          <a:p>
            <a:pPr marL="457200" indent="-457200">
              <a:lnSpc>
                <a:spcPct val="100000"/>
              </a:lnSpc>
              <a:spcBef>
                <a:spcPts val="0"/>
              </a:spcBef>
              <a:spcAft>
                <a:spcPts val="1200"/>
              </a:spcAft>
              <a:buFont typeface="Calibri" pitchFamily="34" charset="0"/>
              <a:buChar char="●"/>
            </a:pPr>
            <a:r>
              <a:rPr lang="da-DK" sz="2400" dirty="0" smtClean="0">
                <a:solidFill>
                  <a:schemeClr val="bg1"/>
                </a:solidFill>
              </a:rPr>
              <a:t>Can </a:t>
            </a:r>
            <a:r>
              <a:rPr lang="da-DK" sz="2400" dirty="0">
                <a:solidFill>
                  <a:schemeClr val="bg1"/>
                </a:solidFill>
              </a:rPr>
              <a:t>be done as part of main NAP (recommended) or later</a:t>
            </a:r>
          </a:p>
          <a:p>
            <a:pPr marL="457200" indent="-457200">
              <a:lnSpc>
                <a:spcPct val="100000"/>
              </a:lnSpc>
              <a:spcBef>
                <a:spcPts val="0"/>
              </a:spcBef>
              <a:spcAft>
                <a:spcPts val="1200"/>
              </a:spcAft>
              <a:buFont typeface="Calibri" pitchFamily="34" charset="0"/>
              <a:buChar char="●"/>
            </a:pPr>
            <a:r>
              <a:rPr lang="da-DK" sz="2400" dirty="0">
                <a:solidFill>
                  <a:schemeClr val="bg1"/>
                </a:solidFill>
              </a:rPr>
              <a:t>What to measure: impact, progress or both?</a:t>
            </a:r>
          </a:p>
          <a:p>
            <a:pPr marL="457200" indent="-457200">
              <a:lnSpc>
                <a:spcPct val="100000"/>
              </a:lnSpc>
              <a:spcBef>
                <a:spcPts val="0"/>
              </a:spcBef>
              <a:spcAft>
                <a:spcPts val="1200"/>
              </a:spcAft>
              <a:buFont typeface="Calibri" pitchFamily="34" charset="0"/>
              <a:buChar char="●"/>
            </a:pPr>
            <a:r>
              <a:rPr lang="da-DK" sz="2400" dirty="0">
                <a:solidFill>
                  <a:schemeClr val="bg1"/>
                </a:solidFill>
              </a:rPr>
              <a:t>Should include indicators, means of verification (MoV) and targets for progress monitoring</a:t>
            </a:r>
          </a:p>
          <a:p>
            <a:pPr marL="457200" indent="-457200">
              <a:lnSpc>
                <a:spcPct val="100000"/>
              </a:lnSpc>
              <a:spcBef>
                <a:spcPts val="0"/>
              </a:spcBef>
              <a:spcAft>
                <a:spcPts val="1200"/>
              </a:spcAft>
              <a:buFont typeface="Calibri" pitchFamily="34" charset="0"/>
              <a:buChar char="●"/>
            </a:pPr>
            <a:r>
              <a:rPr lang="da-DK" sz="2400" dirty="0">
                <a:solidFill>
                  <a:schemeClr val="bg1"/>
                </a:solidFill>
              </a:rPr>
              <a:t>Matrices, matrices, matrices…….</a:t>
            </a:r>
          </a:p>
        </p:txBody>
      </p:sp>
      <p:sp>
        <p:nvSpPr>
          <p:cNvPr id="5" name="Title 1"/>
          <p:cNvSpPr txBox="1">
            <a:spLocks/>
          </p:cNvSpPr>
          <p:nvPr/>
        </p:nvSpPr>
        <p:spPr>
          <a:xfrm>
            <a:off x="0" y="1671614"/>
            <a:ext cx="9906000" cy="8334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kern="1200" baseline="0">
                <a:solidFill>
                  <a:schemeClr val="tx1"/>
                </a:solidFill>
                <a:latin typeface="+mj-lt"/>
                <a:ea typeface="+mj-ea"/>
                <a:cs typeface="+mj-cs"/>
              </a:defRPr>
            </a:lvl1pPr>
          </a:lstStyle>
          <a:p>
            <a:pPr algn="ctr"/>
            <a:r>
              <a:rPr lang="en-US" sz="3200" i="1" u="sng" dirty="0">
                <a:solidFill>
                  <a:schemeClr val="bg1"/>
                </a:solidFill>
                <a:latin typeface="Arial Rounded MT Bold" pitchFamily="34" charset="0"/>
              </a:rPr>
              <a:t>What is in a </a:t>
            </a:r>
            <a:r>
              <a:rPr lang="en-US" sz="3200" i="1" u="sng" dirty="0" smtClean="0">
                <a:solidFill>
                  <a:schemeClr val="bg1"/>
                </a:solidFill>
                <a:latin typeface="Arial Rounded MT Bold" pitchFamily="34" charset="0"/>
              </a:rPr>
              <a:t>NAP?    </a:t>
            </a:r>
            <a:r>
              <a:rPr lang="en-US" sz="3200" u="sng" dirty="0" smtClean="0">
                <a:solidFill>
                  <a:schemeClr val="bg1"/>
                </a:solidFill>
                <a:latin typeface="Arial Rounded MT Bold" pitchFamily="34" charset="0"/>
              </a:rPr>
              <a:t>The </a:t>
            </a:r>
            <a:r>
              <a:rPr lang="en-US" sz="3200" u="sng" dirty="0">
                <a:solidFill>
                  <a:schemeClr val="bg1"/>
                </a:solidFill>
                <a:latin typeface="Arial Rounded MT Bold" pitchFamily="34" charset="0"/>
              </a:rPr>
              <a:t>M&amp;E </a:t>
            </a:r>
            <a:r>
              <a:rPr lang="en-US" sz="3200" u="sng" dirty="0" smtClean="0">
                <a:solidFill>
                  <a:schemeClr val="bg1"/>
                </a:solidFill>
                <a:latin typeface="Arial Rounded MT Bold" pitchFamily="34" charset="0"/>
              </a:rPr>
              <a:t>Framework</a:t>
            </a:r>
            <a:endParaRPr lang="en-GB" sz="3200" u="sng" dirty="0">
              <a:solidFill>
                <a:schemeClr val="bg1"/>
              </a:solidFill>
              <a:latin typeface="Arial Rounded MT Bold" pitchFamily="34" charset="0"/>
            </a:endParaRPr>
          </a:p>
        </p:txBody>
      </p:sp>
      <p:sp>
        <p:nvSpPr>
          <p:cNvPr id="10" name="Pladsholder til dato 3"/>
          <p:cNvSpPr>
            <a:spLocks noGrp="1"/>
          </p:cNvSpPr>
          <p:nvPr>
            <p:ph type="dt" sz="half" idx="4294967295"/>
          </p:nvPr>
        </p:nvSpPr>
        <p:spPr>
          <a:xfrm>
            <a:off x="6077120" y="6797475"/>
            <a:ext cx="2136296"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r>
              <a:rPr lang="en-US" dirty="0" smtClean="0"/>
              <a:t>www.ilo.org/childlabour</a:t>
            </a:r>
            <a:endParaRPr lang="en-US" dirty="0"/>
          </a:p>
        </p:txBody>
      </p:sp>
      <p:sp>
        <p:nvSpPr>
          <p:cNvPr id="11" name="Pladsholder til slidenummer 5"/>
          <p:cNvSpPr>
            <a:spLocks noGrp="1"/>
          </p:cNvSpPr>
          <p:nvPr>
            <p:ph type="sldNum" sz="quarter" idx="4294967295"/>
          </p:nvPr>
        </p:nvSpPr>
        <p:spPr>
          <a:xfrm>
            <a:off x="8221509" y="6793319"/>
            <a:ext cx="1424198"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58599375-3773-4CDD-A0A8-EA392E1583D9}" type="slidenum">
              <a:rPr lang="en-US" altLang="da-DK" smtClean="0"/>
              <a:pPr>
                <a:defRPr/>
              </a:pPr>
              <a:t>10</a:t>
            </a:fld>
            <a:endParaRPr lang="en-US" altLang="da-DK"/>
          </a:p>
        </p:txBody>
      </p:sp>
      <p:sp>
        <p:nvSpPr>
          <p:cNvPr id="12" name="Pladsholder til sidefod 4"/>
          <p:cNvSpPr>
            <a:spLocks noGrp="1"/>
          </p:cNvSpPr>
          <p:nvPr>
            <p:ph type="ftr" sz="quarter" idx="4294967295"/>
          </p:nvPr>
        </p:nvSpPr>
        <p:spPr>
          <a:xfrm>
            <a:off x="624841" y="6793319"/>
            <a:ext cx="545227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l">
              <a:defRPr/>
            </a:pPr>
            <a:r>
              <a:rPr lang="en-GB" dirty="0" smtClean="0"/>
              <a:t>Fundamental Principles and Rights at Work (FUNDAMENTALS)</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Pladsholder til indhold 6"/>
          <p:cNvGraphicFramePr>
            <a:graphicFrameLocks noGrp="1"/>
          </p:cNvGraphicFramePr>
          <p:nvPr>
            <p:ph idx="4294967295"/>
            <p:extLst>
              <p:ext uri="{D42A27DB-BD31-4B8C-83A1-F6EECF244321}">
                <p14:modId xmlns:p14="http://schemas.microsoft.com/office/powerpoint/2010/main" val="917994297"/>
              </p:ext>
            </p:extLst>
          </p:nvPr>
        </p:nvGraphicFramePr>
        <p:xfrm>
          <a:off x="887524" y="1959866"/>
          <a:ext cx="8543928" cy="4758434"/>
        </p:xfrm>
        <a:graphic>
          <a:graphicData uri="http://schemas.openxmlformats.org/drawingml/2006/table">
            <a:tbl>
              <a:tblPr firstRow="1" bandRow="1">
                <a:tableStyleId>{5C22544A-7EE6-4342-B048-85BDC9FD1C3A}</a:tableStyleId>
              </a:tblPr>
              <a:tblGrid>
                <a:gridCol w="1423988">
                  <a:extLst>
                    <a:ext uri="{9D8B030D-6E8A-4147-A177-3AD203B41FA5}">
                      <a16:colId xmlns="" xmlns:a16="http://schemas.microsoft.com/office/drawing/2014/main" val="20000"/>
                    </a:ext>
                  </a:extLst>
                </a:gridCol>
                <a:gridCol w="1423988">
                  <a:extLst>
                    <a:ext uri="{9D8B030D-6E8A-4147-A177-3AD203B41FA5}">
                      <a16:colId xmlns="" xmlns:a16="http://schemas.microsoft.com/office/drawing/2014/main" val="20001"/>
                    </a:ext>
                  </a:extLst>
                </a:gridCol>
                <a:gridCol w="1423988">
                  <a:extLst>
                    <a:ext uri="{9D8B030D-6E8A-4147-A177-3AD203B41FA5}">
                      <a16:colId xmlns="" xmlns:a16="http://schemas.microsoft.com/office/drawing/2014/main" val="20002"/>
                    </a:ext>
                  </a:extLst>
                </a:gridCol>
                <a:gridCol w="1423988">
                  <a:extLst>
                    <a:ext uri="{9D8B030D-6E8A-4147-A177-3AD203B41FA5}">
                      <a16:colId xmlns="" xmlns:a16="http://schemas.microsoft.com/office/drawing/2014/main" val="20003"/>
                    </a:ext>
                  </a:extLst>
                </a:gridCol>
                <a:gridCol w="1423988">
                  <a:extLst>
                    <a:ext uri="{9D8B030D-6E8A-4147-A177-3AD203B41FA5}">
                      <a16:colId xmlns="" xmlns:a16="http://schemas.microsoft.com/office/drawing/2014/main" val="20004"/>
                    </a:ext>
                  </a:extLst>
                </a:gridCol>
                <a:gridCol w="1423988">
                  <a:extLst>
                    <a:ext uri="{9D8B030D-6E8A-4147-A177-3AD203B41FA5}">
                      <a16:colId xmlns="" xmlns:a16="http://schemas.microsoft.com/office/drawing/2014/main" val="20005"/>
                    </a:ext>
                  </a:extLst>
                </a:gridCol>
              </a:tblGrid>
              <a:tr h="399794">
                <a:tc>
                  <a:txBody>
                    <a:bodyPr/>
                    <a:lstStyle/>
                    <a:p>
                      <a:r>
                        <a:rPr lang="en-US" sz="1600" noProof="0" dirty="0" smtClean="0">
                          <a:solidFill>
                            <a:schemeClr val="bg1"/>
                          </a:solidFill>
                        </a:rPr>
                        <a:t>OBJECTIVES</a:t>
                      </a:r>
                      <a:endParaRPr lang="en-US" sz="1600" noProof="0" dirty="0">
                        <a:solidFill>
                          <a:schemeClr val="bg1"/>
                        </a:solidFill>
                      </a:endParaRPr>
                    </a:p>
                  </a:txBody>
                  <a:tcPr marL="68897" marR="6889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600" noProof="0" dirty="0" smtClean="0">
                          <a:solidFill>
                            <a:schemeClr val="bg1"/>
                          </a:solidFill>
                        </a:rPr>
                        <a:t>INDICATORS</a:t>
                      </a:r>
                      <a:endParaRPr lang="en-US" sz="1600" noProof="0" dirty="0">
                        <a:solidFill>
                          <a:schemeClr val="bg1"/>
                        </a:solidFill>
                      </a:endParaRPr>
                    </a:p>
                  </a:txBody>
                  <a:tcPr marL="68897" marR="6889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600" noProof="0" dirty="0" smtClean="0">
                          <a:solidFill>
                            <a:schemeClr val="bg1"/>
                          </a:solidFill>
                        </a:rPr>
                        <a:t>RESULTS</a:t>
                      </a:r>
                      <a:endParaRPr lang="en-US" sz="1600" noProof="0" dirty="0">
                        <a:solidFill>
                          <a:schemeClr val="bg1"/>
                        </a:solidFill>
                      </a:endParaRPr>
                    </a:p>
                  </a:txBody>
                  <a:tcPr marL="68897" marR="6889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600" noProof="0" dirty="0" smtClean="0">
                          <a:solidFill>
                            <a:schemeClr val="bg1"/>
                          </a:solidFill>
                        </a:rPr>
                        <a:t>TARGETS</a:t>
                      </a:r>
                      <a:endParaRPr lang="en-US" sz="1600" noProof="0" dirty="0">
                        <a:solidFill>
                          <a:schemeClr val="bg1"/>
                        </a:solidFill>
                      </a:endParaRPr>
                    </a:p>
                  </a:txBody>
                  <a:tcPr marL="68897" marR="6889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600" noProof="0" dirty="0" smtClean="0">
                          <a:solidFill>
                            <a:schemeClr val="bg1"/>
                          </a:solidFill>
                        </a:rPr>
                        <a:t>MOVS</a:t>
                      </a:r>
                      <a:endParaRPr lang="en-US" sz="1600" noProof="0" dirty="0">
                        <a:solidFill>
                          <a:schemeClr val="bg1"/>
                        </a:solidFill>
                      </a:endParaRPr>
                    </a:p>
                  </a:txBody>
                  <a:tcPr marL="68897" marR="6889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600" noProof="0" dirty="0" smtClean="0">
                          <a:solidFill>
                            <a:schemeClr val="bg1"/>
                          </a:solidFill>
                        </a:rPr>
                        <a:t>FREQUENCY</a:t>
                      </a:r>
                      <a:endParaRPr lang="en-US" sz="1600" noProof="0" dirty="0">
                        <a:solidFill>
                          <a:schemeClr val="bg1"/>
                        </a:solidFill>
                      </a:endParaRPr>
                    </a:p>
                  </a:txBody>
                  <a:tcPr marL="68897" marR="6889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 xmlns:a16="http://schemas.microsoft.com/office/drawing/2014/main" val="10000"/>
                  </a:ext>
                </a:extLst>
              </a:tr>
              <a:tr h="370840">
                <a:tc>
                  <a:txBody>
                    <a:bodyPr/>
                    <a:lstStyle/>
                    <a:p>
                      <a:r>
                        <a:rPr lang="en-US" sz="1400" noProof="0" dirty="0" smtClean="0">
                          <a:solidFill>
                            <a:schemeClr val="bg1"/>
                          </a:solidFill>
                        </a:rPr>
                        <a:t>This column contains</a:t>
                      </a:r>
                      <a:r>
                        <a:rPr lang="en-US" sz="1400" baseline="0" noProof="0" dirty="0" smtClean="0">
                          <a:solidFill>
                            <a:schemeClr val="bg1"/>
                          </a:solidFill>
                        </a:rPr>
                        <a:t> the NAP objectives</a:t>
                      </a:r>
                      <a:endParaRPr lang="en-US" sz="1400" noProof="0" dirty="0">
                        <a:solidFill>
                          <a:schemeClr val="bg1"/>
                        </a:solidFill>
                      </a:endParaRPr>
                    </a:p>
                  </a:txBody>
                  <a:tcPr marL="68897" marR="68897">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400" noProof="0" smtClean="0">
                          <a:solidFill>
                            <a:schemeClr val="bg1"/>
                          </a:solidFill>
                        </a:rPr>
                        <a:t>SMART</a:t>
                      </a:r>
                      <a:r>
                        <a:rPr lang="en-US" sz="1400" baseline="0" noProof="0" smtClean="0">
                          <a:solidFill>
                            <a:schemeClr val="bg1"/>
                          </a:solidFill>
                        </a:rPr>
                        <a:t> indicators to measure </a:t>
                      </a:r>
                      <a:r>
                        <a:rPr lang="en-US" sz="1400" u="sng" baseline="0" noProof="0" smtClean="0">
                          <a:solidFill>
                            <a:schemeClr val="bg1"/>
                          </a:solidFill>
                        </a:rPr>
                        <a:t>impact</a:t>
                      </a:r>
                      <a:r>
                        <a:rPr lang="en-US" sz="1400" u="none" baseline="0" noProof="0" smtClean="0">
                          <a:solidFill>
                            <a:schemeClr val="bg1"/>
                          </a:solidFill>
                        </a:rPr>
                        <a:t> can be listed here</a:t>
                      </a:r>
                    </a:p>
                    <a:p>
                      <a:endParaRPr lang="en-US" sz="1400" u="none" baseline="0" noProof="0" smtClean="0">
                        <a:solidFill>
                          <a:schemeClr val="bg1"/>
                        </a:solidFill>
                      </a:endParaRPr>
                    </a:p>
                    <a:p>
                      <a:r>
                        <a:rPr lang="en-US" sz="1400" u="none" baseline="0" noProof="0" smtClean="0">
                          <a:solidFill>
                            <a:schemeClr val="bg1"/>
                          </a:solidFill>
                        </a:rPr>
                        <a:t>Indicators are ”proxies” used to measure those tings that we cannot measure directly (e.g. ”awareness”)</a:t>
                      </a:r>
                    </a:p>
                    <a:p>
                      <a:endParaRPr lang="en-US" sz="1400" u="none" baseline="0" noProof="0" smtClean="0">
                        <a:solidFill>
                          <a:schemeClr val="bg1"/>
                        </a:solidFill>
                      </a:endParaRPr>
                    </a:p>
                    <a:p>
                      <a:r>
                        <a:rPr lang="en-US" sz="1400" u="none" baseline="0" noProof="0" smtClean="0">
                          <a:solidFill>
                            <a:schemeClr val="bg1"/>
                          </a:solidFill>
                        </a:rPr>
                        <a:t>Indicators can be both qualitative and quantitative</a:t>
                      </a:r>
                      <a:endParaRPr lang="en-US" sz="1400" noProof="0">
                        <a:solidFill>
                          <a:schemeClr val="bg1"/>
                        </a:solidFill>
                      </a:endParaRPr>
                    </a:p>
                  </a:txBody>
                  <a:tcPr marL="68897" marR="68897">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400" noProof="0" dirty="0" smtClean="0">
                          <a:solidFill>
                            <a:schemeClr val="bg1"/>
                          </a:solidFill>
                        </a:rPr>
                        <a:t>This column contains the results in NAP</a:t>
                      </a:r>
                      <a:endParaRPr lang="en-US" sz="1400" noProof="0" dirty="0">
                        <a:solidFill>
                          <a:schemeClr val="bg1"/>
                        </a:solidFill>
                      </a:endParaRPr>
                    </a:p>
                  </a:txBody>
                  <a:tcPr marL="68897" marR="68897">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400" noProof="0" dirty="0" smtClean="0">
                          <a:solidFill>
                            <a:schemeClr val="bg1"/>
                          </a:solidFill>
                        </a:rPr>
                        <a:t>Targets (or bench marks) can be a</a:t>
                      </a:r>
                      <a:r>
                        <a:rPr lang="en-US" sz="1400" baseline="0" noProof="0" dirty="0" smtClean="0">
                          <a:solidFill>
                            <a:schemeClr val="bg1"/>
                          </a:solidFill>
                        </a:rPr>
                        <a:t> way to steer implementation and to measure progress (i.e. did we achieve the target)</a:t>
                      </a:r>
                      <a:endParaRPr lang="en-US" sz="1400" noProof="0" dirty="0">
                        <a:solidFill>
                          <a:schemeClr val="bg1"/>
                        </a:solidFill>
                      </a:endParaRPr>
                    </a:p>
                  </a:txBody>
                  <a:tcPr marL="68897" marR="68897">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400" noProof="0" dirty="0" smtClean="0">
                          <a:solidFill>
                            <a:schemeClr val="bg1"/>
                          </a:solidFill>
                        </a:rPr>
                        <a:t>Means of verification (MOVs) establishes </a:t>
                      </a:r>
                      <a:r>
                        <a:rPr lang="en-US" sz="1400" u="sng" noProof="0" dirty="0" smtClean="0">
                          <a:solidFill>
                            <a:schemeClr val="bg1"/>
                          </a:solidFill>
                        </a:rPr>
                        <a:t>how</a:t>
                      </a:r>
                      <a:r>
                        <a:rPr lang="en-US" sz="1400" u="none" noProof="0" dirty="0" smtClean="0">
                          <a:solidFill>
                            <a:schemeClr val="bg1"/>
                          </a:solidFill>
                        </a:rPr>
                        <a:t> we will get the information we need to verify our indicators and targets. If we cannot get the information required, the indicator/target will be of no use</a:t>
                      </a:r>
                    </a:p>
                    <a:p>
                      <a:endParaRPr lang="en-US" sz="1400" u="none" noProof="0" dirty="0" smtClean="0">
                        <a:solidFill>
                          <a:schemeClr val="bg1"/>
                        </a:solidFill>
                      </a:endParaRPr>
                    </a:p>
                    <a:p>
                      <a:r>
                        <a:rPr lang="en-US" sz="1400" u="none" noProof="0" dirty="0" smtClean="0">
                          <a:solidFill>
                            <a:schemeClr val="bg1"/>
                          </a:solidFill>
                        </a:rPr>
                        <a:t>Gathering information may be costly (time etc.). Consider this as well</a:t>
                      </a:r>
                      <a:endParaRPr lang="en-US" sz="1400" noProof="0" dirty="0">
                        <a:solidFill>
                          <a:schemeClr val="bg1"/>
                        </a:solidFill>
                      </a:endParaRPr>
                    </a:p>
                  </a:txBody>
                  <a:tcPr marL="68897" marR="68897">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US" sz="1400" noProof="0" dirty="0" smtClean="0">
                          <a:solidFill>
                            <a:schemeClr val="bg1"/>
                          </a:solidFill>
                        </a:rPr>
                        <a:t>Here</a:t>
                      </a:r>
                      <a:r>
                        <a:rPr lang="en-US" sz="1400" baseline="0" noProof="0" dirty="0" smtClean="0">
                          <a:solidFill>
                            <a:schemeClr val="bg1"/>
                          </a:solidFill>
                        </a:rPr>
                        <a:t> we can define how often we will gather information to for each indicator/target</a:t>
                      </a:r>
                      <a:endParaRPr lang="en-US" sz="1400" noProof="0" dirty="0">
                        <a:solidFill>
                          <a:schemeClr val="bg1"/>
                        </a:solidFill>
                      </a:endParaRPr>
                    </a:p>
                  </a:txBody>
                  <a:tcPr marL="68897" marR="68897">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 xmlns:a16="http://schemas.microsoft.com/office/drawing/2014/main" val="10001"/>
                  </a:ext>
                </a:extLst>
              </a:tr>
            </a:tbl>
          </a:graphicData>
        </a:graphic>
      </p:graphicFrame>
      <p:sp>
        <p:nvSpPr>
          <p:cNvPr id="12" name="Pladsholder til dato 3"/>
          <p:cNvSpPr>
            <a:spLocks noGrp="1"/>
          </p:cNvSpPr>
          <p:nvPr>
            <p:ph type="dt" sz="half" idx="4294967295"/>
          </p:nvPr>
        </p:nvSpPr>
        <p:spPr>
          <a:xfrm>
            <a:off x="6077120" y="6797475"/>
            <a:ext cx="2136296"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r>
              <a:rPr lang="en-US" dirty="0" smtClean="0"/>
              <a:t>www.ilo.org/childlabour</a:t>
            </a:r>
            <a:endParaRPr lang="en-US" dirty="0"/>
          </a:p>
        </p:txBody>
      </p:sp>
      <p:sp>
        <p:nvSpPr>
          <p:cNvPr id="13" name="Pladsholder til slidenummer 5"/>
          <p:cNvSpPr>
            <a:spLocks noGrp="1"/>
          </p:cNvSpPr>
          <p:nvPr>
            <p:ph type="sldNum" sz="quarter" idx="4294967295"/>
          </p:nvPr>
        </p:nvSpPr>
        <p:spPr>
          <a:xfrm>
            <a:off x="8221509" y="6793319"/>
            <a:ext cx="1424198"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58599375-3773-4CDD-A0A8-EA392E1583D9}" type="slidenum">
              <a:rPr lang="en-US" altLang="da-DK" smtClean="0"/>
              <a:pPr>
                <a:defRPr/>
              </a:pPr>
              <a:t>11</a:t>
            </a:fld>
            <a:endParaRPr lang="en-US" altLang="da-DK"/>
          </a:p>
        </p:txBody>
      </p:sp>
      <p:sp>
        <p:nvSpPr>
          <p:cNvPr id="14" name="Pladsholder til sidefod 4"/>
          <p:cNvSpPr>
            <a:spLocks noGrp="1"/>
          </p:cNvSpPr>
          <p:nvPr>
            <p:ph type="ftr" sz="quarter" idx="4294967295"/>
          </p:nvPr>
        </p:nvSpPr>
        <p:spPr>
          <a:xfrm>
            <a:off x="624841" y="6793319"/>
            <a:ext cx="545227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l">
              <a:defRPr/>
            </a:pPr>
            <a:r>
              <a:rPr lang="en-GB" dirty="0" smtClean="0"/>
              <a:t>Fundamental Principles and Rights at Work (FUNDAMENTALS)</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1" name="Pladsholder til indhold 2"/>
          <p:cNvSpPr>
            <a:spLocks noGrp="1"/>
          </p:cNvSpPr>
          <p:nvPr>
            <p:ph idx="4294967295"/>
          </p:nvPr>
        </p:nvSpPr>
        <p:spPr>
          <a:xfrm>
            <a:off x="558800" y="2705101"/>
            <a:ext cx="8915400" cy="3930368"/>
          </a:xfrm>
        </p:spPr>
        <p:txBody>
          <a:bodyPr>
            <a:noAutofit/>
          </a:bodyPr>
          <a:lstStyle/>
          <a:p>
            <a:pPr marL="342900" indent="-342900">
              <a:lnSpc>
                <a:spcPct val="100000"/>
              </a:lnSpc>
              <a:spcBef>
                <a:spcPts val="0"/>
              </a:spcBef>
              <a:spcAft>
                <a:spcPts val="600"/>
              </a:spcAft>
              <a:buFont typeface="Calibri" pitchFamily="34" charset="0"/>
              <a:buChar char="●"/>
            </a:pPr>
            <a:r>
              <a:rPr lang="da-DK" sz="2400" dirty="0" smtClean="0">
                <a:solidFill>
                  <a:schemeClr val="bg1"/>
                </a:solidFill>
              </a:rPr>
              <a:t>Defines </a:t>
            </a:r>
            <a:r>
              <a:rPr lang="da-DK" sz="2400" dirty="0">
                <a:solidFill>
                  <a:schemeClr val="bg1"/>
                </a:solidFill>
              </a:rPr>
              <a:t>the practical ”how to do it”</a:t>
            </a:r>
          </a:p>
          <a:p>
            <a:pPr marL="342900" indent="-342900">
              <a:lnSpc>
                <a:spcPct val="100000"/>
              </a:lnSpc>
              <a:spcBef>
                <a:spcPts val="0"/>
              </a:spcBef>
              <a:spcAft>
                <a:spcPts val="600"/>
              </a:spcAft>
              <a:buFont typeface="Calibri" pitchFamily="34" charset="0"/>
              <a:buChar char="●"/>
            </a:pPr>
            <a:r>
              <a:rPr lang="da-DK" sz="2400" dirty="0">
                <a:solidFill>
                  <a:schemeClr val="bg1"/>
                </a:solidFill>
              </a:rPr>
              <a:t>Is the link that allows mainstraming of child labour issues into existing programmes</a:t>
            </a:r>
          </a:p>
          <a:p>
            <a:pPr marL="342900" indent="-342900">
              <a:lnSpc>
                <a:spcPct val="100000"/>
              </a:lnSpc>
              <a:spcBef>
                <a:spcPts val="0"/>
              </a:spcBef>
              <a:spcAft>
                <a:spcPts val="600"/>
              </a:spcAft>
              <a:buFont typeface="Calibri" pitchFamily="34" charset="0"/>
              <a:buChar char="●"/>
            </a:pPr>
            <a:r>
              <a:rPr lang="da-DK" sz="2400" dirty="0">
                <a:solidFill>
                  <a:schemeClr val="bg1"/>
                </a:solidFill>
              </a:rPr>
              <a:t>Can be part of overall NAP or completed after the main NAP is adopted</a:t>
            </a:r>
          </a:p>
          <a:p>
            <a:pPr marL="342900" indent="-342900">
              <a:lnSpc>
                <a:spcPct val="100000"/>
              </a:lnSpc>
              <a:spcBef>
                <a:spcPts val="0"/>
              </a:spcBef>
              <a:spcAft>
                <a:spcPts val="600"/>
              </a:spcAft>
              <a:buFont typeface="Calibri" pitchFamily="34" charset="0"/>
              <a:buChar char="●"/>
            </a:pPr>
            <a:r>
              <a:rPr lang="da-DK" sz="2400" dirty="0">
                <a:solidFill>
                  <a:schemeClr val="bg1"/>
                </a:solidFill>
              </a:rPr>
              <a:t>Can be very detailed</a:t>
            </a:r>
          </a:p>
          <a:p>
            <a:pPr marL="342900" indent="-342900">
              <a:lnSpc>
                <a:spcPct val="100000"/>
              </a:lnSpc>
              <a:spcBef>
                <a:spcPts val="0"/>
              </a:spcBef>
              <a:spcAft>
                <a:spcPts val="600"/>
              </a:spcAft>
              <a:buFont typeface="Calibri" pitchFamily="34" charset="0"/>
              <a:buChar char="●"/>
            </a:pPr>
            <a:r>
              <a:rPr lang="da-DK" sz="2400" dirty="0">
                <a:solidFill>
                  <a:schemeClr val="bg1"/>
                </a:solidFill>
              </a:rPr>
              <a:t>Adds flexibility</a:t>
            </a:r>
          </a:p>
          <a:p>
            <a:pPr marL="342900" indent="-342900">
              <a:lnSpc>
                <a:spcPct val="100000"/>
              </a:lnSpc>
              <a:spcBef>
                <a:spcPts val="0"/>
              </a:spcBef>
              <a:spcAft>
                <a:spcPts val="600"/>
              </a:spcAft>
              <a:buFont typeface="Calibri" pitchFamily="34" charset="0"/>
              <a:buChar char="●"/>
            </a:pPr>
            <a:r>
              <a:rPr lang="da-DK" sz="2400" dirty="0">
                <a:solidFill>
                  <a:schemeClr val="bg1"/>
                </a:solidFill>
              </a:rPr>
              <a:t>Can be ”periodic”, e.g. yearly if not part of main NAP</a:t>
            </a:r>
          </a:p>
          <a:p>
            <a:pPr marL="342900" indent="-342900">
              <a:lnSpc>
                <a:spcPct val="100000"/>
              </a:lnSpc>
              <a:spcBef>
                <a:spcPts val="0"/>
              </a:spcBef>
              <a:spcAft>
                <a:spcPts val="600"/>
              </a:spcAft>
              <a:buFont typeface="Calibri" pitchFamily="34" charset="0"/>
              <a:buChar char="●"/>
            </a:pPr>
            <a:r>
              <a:rPr lang="da-DK" sz="2400" dirty="0">
                <a:solidFill>
                  <a:schemeClr val="bg1"/>
                </a:solidFill>
              </a:rPr>
              <a:t>Must be aligned with national planning/budget cycles</a:t>
            </a:r>
          </a:p>
        </p:txBody>
      </p:sp>
      <p:sp>
        <p:nvSpPr>
          <p:cNvPr id="7" name="Title 1"/>
          <p:cNvSpPr txBox="1">
            <a:spLocks/>
          </p:cNvSpPr>
          <p:nvPr/>
        </p:nvSpPr>
        <p:spPr>
          <a:xfrm>
            <a:off x="0" y="1671614"/>
            <a:ext cx="9906000" cy="8334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kern="1200" baseline="0">
                <a:solidFill>
                  <a:schemeClr val="tx1"/>
                </a:solidFill>
                <a:latin typeface="+mj-lt"/>
                <a:ea typeface="+mj-ea"/>
                <a:cs typeface="+mj-cs"/>
              </a:defRPr>
            </a:lvl1pPr>
          </a:lstStyle>
          <a:p>
            <a:pPr algn="ctr"/>
            <a:r>
              <a:rPr lang="en-US" sz="3200" i="1" u="sng" dirty="0">
                <a:solidFill>
                  <a:schemeClr val="bg1"/>
                </a:solidFill>
                <a:latin typeface="Arial Rounded MT Bold" pitchFamily="34" charset="0"/>
              </a:rPr>
              <a:t>What is in a </a:t>
            </a:r>
            <a:r>
              <a:rPr lang="en-US" sz="3200" i="1" u="sng" dirty="0" smtClean="0">
                <a:solidFill>
                  <a:schemeClr val="bg1"/>
                </a:solidFill>
                <a:latin typeface="Arial Rounded MT Bold" pitchFamily="34" charset="0"/>
              </a:rPr>
              <a:t>NAP?    </a:t>
            </a:r>
            <a:r>
              <a:rPr lang="en-US" sz="3200" u="sng" dirty="0">
                <a:solidFill>
                  <a:schemeClr val="bg1"/>
                </a:solidFill>
                <a:latin typeface="Arial Rounded MT Bold" pitchFamily="34" charset="0"/>
              </a:rPr>
              <a:t>The Implementation Plan</a:t>
            </a:r>
            <a:endParaRPr lang="en-GB" sz="3200" u="sng" dirty="0">
              <a:solidFill>
                <a:schemeClr val="bg1"/>
              </a:solidFill>
              <a:latin typeface="Arial Rounded MT Bold" pitchFamily="34" charset="0"/>
            </a:endParaRPr>
          </a:p>
        </p:txBody>
      </p:sp>
      <p:sp>
        <p:nvSpPr>
          <p:cNvPr id="12" name="Pladsholder til dato 3"/>
          <p:cNvSpPr>
            <a:spLocks noGrp="1"/>
          </p:cNvSpPr>
          <p:nvPr>
            <p:ph type="dt" sz="half" idx="4294967295"/>
          </p:nvPr>
        </p:nvSpPr>
        <p:spPr>
          <a:xfrm>
            <a:off x="6077120" y="6797475"/>
            <a:ext cx="2136296"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r>
              <a:rPr lang="en-US" dirty="0" smtClean="0"/>
              <a:t>www.ilo.org/childlabour</a:t>
            </a:r>
            <a:endParaRPr lang="en-US" dirty="0"/>
          </a:p>
        </p:txBody>
      </p:sp>
      <p:sp>
        <p:nvSpPr>
          <p:cNvPr id="13" name="Pladsholder til slidenummer 5"/>
          <p:cNvSpPr>
            <a:spLocks noGrp="1"/>
          </p:cNvSpPr>
          <p:nvPr>
            <p:ph type="sldNum" sz="quarter" idx="4294967295"/>
          </p:nvPr>
        </p:nvSpPr>
        <p:spPr>
          <a:xfrm>
            <a:off x="8221509" y="6793319"/>
            <a:ext cx="1424198"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58599375-3773-4CDD-A0A8-EA392E1583D9}" type="slidenum">
              <a:rPr lang="en-US" altLang="da-DK" smtClean="0"/>
              <a:pPr>
                <a:defRPr/>
              </a:pPr>
              <a:t>12</a:t>
            </a:fld>
            <a:endParaRPr lang="en-US" altLang="da-DK"/>
          </a:p>
        </p:txBody>
      </p:sp>
      <p:sp>
        <p:nvSpPr>
          <p:cNvPr id="14" name="Pladsholder til sidefod 4"/>
          <p:cNvSpPr>
            <a:spLocks noGrp="1"/>
          </p:cNvSpPr>
          <p:nvPr>
            <p:ph type="ftr" sz="quarter" idx="4294967295"/>
          </p:nvPr>
        </p:nvSpPr>
        <p:spPr>
          <a:xfrm>
            <a:off x="624841" y="6793319"/>
            <a:ext cx="545227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l">
              <a:defRPr/>
            </a:pPr>
            <a:r>
              <a:rPr lang="en-GB" dirty="0" smtClean="0"/>
              <a:t>Fundamental Principles and Rights at Work (FUNDAMENTALS)</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Content Placeholder 2"/>
          <p:cNvSpPr>
            <a:spLocks noGrp="1"/>
          </p:cNvSpPr>
          <p:nvPr>
            <p:ph idx="4294967295"/>
          </p:nvPr>
        </p:nvSpPr>
        <p:spPr>
          <a:xfrm>
            <a:off x="681038" y="2019299"/>
            <a:ext cx="8980852" cy="4616169"/>
          </a:xfrm>
        </p:spPr>
        <p:txBody>
          <a:bodyPr>
            <a:normAutofit/>
          </a:bodyPr>
          <a:lstStyle/>
          <a:p>
            <a:pPr marL="0" indent="0" fontAlgn="auto">
              <a:spcAft>
                <a:spcPts val="0"/>
              </a:spcAft>
              <a:buFont typeface="Wingdings 2"/>
              <a:buNone/>
              <a:defRPr/>
            </a:pPr>
            <a:r>
              <a:rPr lang="en-US" sz="2400" b="1" dirty="0">
                <a:solidFill>
                  <a:schemeClr val="bg1"/>
                </a:solidFill>
              </a:rPr>
              <a:t>The implementation plan is “THE BRIDGE” between the NAP (as a national policy document) and </a:t>
            </a:r>
            <a:r>
              <a:rPr lang="en-US" sz="2400" b="1" dirty="0" smtClean="0">
                <a:solidFill>
                  <a:schemeClr val="bg1"/>
                </a:solidFill>
              </a:rPr>
              <a:t>organizational work plans </a:t>
            </a:r>
            <a:r>
              <a:rPr lang="en-US" sz="2400" b="1" dirty="0">
                <a:solidFill>
                  <a:schemeClr val="bg1"/>
                </a:solidFill>
              </a:rPr>
              <a:t>and </a:t>
            </a:r>
            <a:r>
              <a:rPr lang="en-US" sz="2400" b="1" dirty="0" smtClean="0">
                <a:solidFill>
                  <a:schemeClr val="bg1"/>
                </a:solidFill>
              </a:rPr>
              <a:t>budgets</a:t>
            </a:r>
            <a:endParaRPr lang="en-GB" altLang="da-DK" sz="2400" dirty="0">
              <a:solidFill>
                <a:schemeClr val="bg1"/>
              </a:solidFill>
            </a:endParaRPr>
          </a:p>
        </p:txBody>
      </p:sp>
      <p:pic>
        <p:nvPicPr>
          <p:cNvPr id="52230" name="Picture 2"/>
          <p:cNvPicPr>
            <a:picLocks noChangeAspect="1" noChangeArrowheads="1"/>
          </p:cNvPicPr>
          <p:nvPr/>
        </p:nvPicPr>
        <p:blipFill>
          <a:blip r:embed="rId3"/>
          <a:srcRect/>
          <a:stretch>
            <a:fillRect/>
          </a:stretch>
        </p:blipFill>
        <p:spPr bwMode="auto">
          <a:xfrm>
            <a:off x="1471712" y="3136306"/>
            <a:ext cx="6962577" cy="3035893"/>
          </a:xfrm>
          <a:prstGeom prst="rect">
            <a:avLst/>
          </a:prstGeom>
          <a:noFill/>
          <a:ln w="9525">
            <a:noFill/>
            <a:miter lim="800000"/>
            <a:headEnd/>
            <a:tailEnd/>
          </a:ln>
        </p:spPr>
      </p:pic>
      <p:sp>
        <p:nvSpPr>
          <p:cNvPr id="10" name="Pladsholder til dato 3"/>
          <p:cNvSpPr>
            <a:spLocks noGrp="1"/>
          </p:cNvSpPr>
          <p:nvPr>
            <p:ph type="dt" sz="half" idx="4294967295"/>
          </p:nvPr>
        </p:nvSpPr>
        <p:spPr>
          <a:xfrm>
            <a:off x="6077120" y="6797475"/>
            <a:ext cx="2136296"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r>
              <a:rPr lang="en-US" dirty="0" smtClean="0"/>
              <a:t>www.ilo.org/childlabour</a:t>
            </a:r>
            <a:endParaRPr lang="en-US" dirty="0"/>
          </a:p>
        </p:txBody>
      </p:sp>
      <p:sp>
        <p:nvSpPr>
          <p:cNvPr id="11" name="Pladsholder til slidenummer 5"/>
          <p:cNvSpPr>
            <a:spLocks noGrp="1"/>
          </p:cNvSpPr>
          <p:nvPr>
            <p:ph type="sldNum" sz="quarter" idx="4294967295"/>
          </p:nvPr>
        </p:nvSpPr>
        <p:spPr>
          <a:xfrm>
            <a:off x="8221509" y="6793319"/>
            <a:ext cx="1424198"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58599375-3773-4CDD-A0A8-EA392E1583D9}" type="slidenum">
              <a:rPr lang="en-US" altLang="da-DK" smtClean="0"/>
              <a:pPr>
                <a:defRPr/>
              </a:pPr>
              <a:t>13</a:t>
            </a:fld>
            <a:endParaRPr lang="en-US" altLang="da-DK"/>
          </a:p>
        </p:txBody>
      </p:sp>
      <p:sp>
        <p:nvSpPr>
          <p:cNvPr id="12" name="Pladsholder til sidefod 4"/>
          <p:cNvSpPr>
            <a:spLocks noGrp="1"/>
          </p:cNvSpPr>
          <p:nvPr>
            <p:ph type="ftr" sz="quarter" idx="4294967295"/>
          </p:nvPr>
        </p:nvSpPr>
        <p:spPr>
          <a:xfrm>
            <a:off x="624841" y="6793319"/>
            <a:ext cx="545227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l">
              <a:defRPr/>
            </a:pPr>
            <a:r>
              <a:rPr lang="en-GB" dirty="0" smtClean="0"/>
              <a:t>Fundamental Principles and Rights at Work (FUNDAMENTALS)</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7" name="Picture 3"/>
          <p:cNvPicPr>
            <a:picLocks noGrp="1" noChangeAspect="1" noChangeArrowheads="1"/>
          </p:cNvPicPr>
          <p:nvPr>
            <p:ph idx="4294967295"/>
          </p:nvPr>
        </p:nvPicPr>
        <p:blipFill>
          <a:blip r:embed="rId3"/>
          <a:stretch>
            <a:fillRect/>
          </a:stretch>
        </p:blipFill>
        <p:spPr>
          <a:xfrm>
            <a:off x="1079501" y="2976651"/>
            <a:ext cx="8013700" cy="2049285"/>
          </a:xfrm>
        </p:spPr>
      </p:pic>
      <p:sp>
        <p:nvSpPr>
          <p:cNvPr id="10" name="Pladsholder til dato 3"/>
          <p:cNvSpPr>
            <a:spLocks noGrp="1"/>
          </p:cNvSpPr>
          <p:nvPr>
            <p:ph type="dt" sz="half" idx="4294967295"/>
          </p:nvPr>
        </p:nvSpPr>
        <p:spPr>
          <a:xfrm>
            <a:off x="6077120" y="6797475"/>
            <a:ext cx="2136296"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r>
              <a:rPr lang="en-US" dirty="0" smtClean="0"/>
              <a:t>www.ilo.org/childlabour</a:t>
            </a:r>
            <a:endParaRPr lang="en-US" dirty="0"/>
          </a:p>
        </p:txBody>
      </p:sp>
      <p:sp>
        <p:nvSpPr>
          <p:cNvPr id="11" name="Pladsholder til slidenummer 5"/>
          <p:cNvSpPr>
            <a:spLocks noGrp="1"/>
          </p:cNvSpPr>
          <p:nvPr>
            <p:ph type="sldNum" sz="quarter" idx="4294967295"/>
          </p:nvPr>
        </p:nvSpPr>
        <p:spPr>
          <a:xfrm>
            <a:off x="8221509" y="6793319"/>
            <a:ext cx="1424198"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58599375-3773-4CDD-A0A8-EA392E1583D9}" type="slidenum">
              <a:rPr lang="en-US" altLang="da-DK" smtClean="0"/>
              <a:pPr>
                <a:defRPr/>
              </a:pPr>
              <a:t>14</a:t>
            </a:fld>
            <a:endParaRPr lang="en-US" altLang="da-DK"/>
          </a:p>
        </p:txBody>
      </p:sp>
      <p:sp>
        <p:nvSpPr>
          <p:cNvPr id="12" name="Pladsholder til sidefod 4"/>
          <p:cNvSpPr>
            <a:spLocks noGrp="1"/>
          </p:cNvSpPr>
          <p:nvPr>
            <p:ph type="ftr" sz="quarter" idx="4294967295"/>
          </p:nvPr>
        </p:nvSpPr>
        <p:spPr>
          <a:xfrm>
            <a:off x="624841" y="6793319"/>
            <a:ext cx="545227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l">
              <a:defRPr/>
            </a:pPr>
            <a:r>
              <a:rPr lang="en-GB" dirty="0" smtClean="0"/>
              <a:t>Fundamental Principles and Rights at Work (FUNDAMENTALS)</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4294967295"/>
          </p:nvPr>
        </p:nvSpPr>
        <p:spPr>
          <a:xfrm>
            <a:off x="681038" y="2679700"/>
            <a:ext cx="8980852" cy="4064000"/>
          </a:xfrm>
        </p:spPr>
        <p:txBody>
          <a:bodyPr>
            <a:normAutofit/>
          </a:bodyPr>
          <a:lstStyle/>
          <a:p>
            <a:pPr marL="342900" indent="-342900" fontAlgn="auto">
              <a:spcAft>
                <a:spcPts val="0"/>
              </a:spcAft>
              <a:buFont typeface="Calibri" pitchFamily="34" charset="0"/>
              <a:buChar char="●"/>
              <a:defRPr/>
            </a:pPr>
            <a:r>
              <a:rPr lang="en-GB" sz="2400" dirty="0">
                <a:solidFill>
                  <a:schemeClr val="bg1"/>
                </a:solidFill>
              </a:rPr>
              <a:t>Activity based budgets are fundamental to results based management</a:t>
            </a:r>
          </a:p>
          <a:p>
            <a:pPr marL="342900" indent="-342900" fontAlgn="auto">
              <a:spcAft>
                <a:spcPts val="0"/>
              </a:spcAft>
              <a:buFont typeface="Calibri" pitchFamily="34" charset="0"/>
              <a:buChar char="●"/>
              <a:defRPr/>
            </a:pPr>
            <a:r>
              <a:rPr lang="en-GB" sz="2400" dirty="0" smtClean="0">
                <a:solidFill>
                  <a:schemeClr val="bg1"/>
                </a:solidFill>
              </a:rPr>
              <a:t>So</a:t>
            </a:r>
            <a:r>
              <a:rPr lang="en-GB" sz="2400" dirty="0">
                <a:solidFill>
                  <a:schemeClr val="bg1"/>
                </a:solidFill>
              </a:rPr>
              <a:t>, NAP must give solid idea about activities before costing can be done</a:t>
            </a:r>
          </a:p>
          <a:p>
            <a:pPr marL="342900" indent="-342900" fontAlgn="auto">
              <a:spcAft>
                <a:spcPts val="0"/>
              </a:spcAft>
              <a:buFont typeface="Calibri" pitchFamily="34" charset="0"/>
              <a:buChar char="●"/>
              <a:defRPr/>
            </a:pPr>
            <a:r>
              <a:rPr lang="en-GB" sz="2400" dirty="0" smtClean="0">
                <a:solidFill>
                  <a:schemeClr val="bg1"/>
                </a:solidFill>
              </a:rPr>
              <a:t>If </a:t>
            </a:r>
            <a:r>
              <a:rPr lang="en-GB" sz="2400" dirty="0">
                <a:solidFill>
                  <a:schemeClr val="bg1"/>
                </a:solidFill>
              </a:rPr>
              <a:t>detailed activities are not included in the NAP they must be included in the Implementation Framework/Operational Plan</a:t>
            </a:r>
          </a:p>
          <a:p>
            <a:pPr marL="342900" indent="-342900" fontAlgn="auto">
              <a:spcAft>
                <a:spcPts val="0"/>
              </a:spcAft>
              <a:buFont typeface="Calibri" pitchFamily="34" charset="0"/>
              <a:buChar char="●"/>
              <a:defRPr/>
            </a:pPr>
            <a:r>
              <a:rPr lang="en-GB" sz="2400" dirty="0" smtClean="0">
                <a:solidFill>
                  <a:schemeClr val="bg1"/>
                </a:solidFill>
              </a:rPr>
              <a:t>Resources </a:t>
            </a:r>
            <a:r>
              <a:rPr lang="en-GB" sz="2400" dirty="0">
                <a:solidFill>
                  <a:schemeClr val="bg1"/>
                </a:solidFill>
              </a:rPr>
              <a:t>constitute more than funds (human resources, knowledge, skills, logistics)</a:t>
            </a:r>
          </a:p>
          <a:p>
            <a:pPr marL="342900" indent="-342900" fontAlgn="auto">
              <a:spcAft>
                <a:spcPts val="0"/>
              </a:spcAft>
              <a:buFont typeface="Calibri" pitchFamily="34" charset="0"/>
              <a:buChar char="●"/>
              <a:defRPr/>
            </a:pPr>
            <a:r>
              <a:rPr lang="en-GB" sz="2400" dirty="0" smtClean="0">
                <a:solidFill>
                  <a:schemeClr val="bg1"/>
                </a:solidFill>
              </a:rPr>
              <a:t>Resources </a:t>
            </a:r>
            <a:r>
              <a:rPr lang="en-GB" sz="2400" dirty="0">
                <a:solidFill>
                  <a:schemeClr val="bg1"/>
                </a:solidFill>
              </a:rPr>
              <a:t>can be mobilised in several ways, so when costing think about where resources may come </a:t>
            </a:r>
            <a:r>
              <a:rPr lang="en-GB" sz="2400" dirty="0" smtClean="0">
                <a:solidFill>
                  <a:schemeClr val="bg1"/>
                </a:solidFill>
              </a:rPr>
              <a:t>from</a:t>
            </a:r>
            <a:endParaRPr lang="en-GB" dirty="0">
              <a:solidFill>
                <a:schemeClr val="bg1"/>
              </a:solidFill>
            </a:endParaRPr>
          </a:p>
        </p:txBody>
      </p:sp>
      <p:sp>
        <p:nvSpPr>
          <p:cNvPr id="7" name="Title 1"/>
          <p:cNvSpPr txBox="1">
            <a:spLocks/>
          </p:cNvSpPr>
          <p:nvPr/>
        </p:nvSpPr>
        <p:spPr>
          <a:xfrm>
            <a:off x="0" y="1671614"/>
            <a:ext cx="9906000" cy="8334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kern="1200" baseline="0">
                <a:solidFill>
                  <a:schemeClr val="tx1"/>
                </a:solidFill>
                <a:latin typeface="+mj-lt"/>
                <a:ea typeface="+mj-ea"/>
                <a:cs typeface="+mj-cs"/>
              </a:defRPr>
            </a:lvl1pPr>
          </a:lstStyle>
          <a:p>
            <a:pPr algn="ctr"/>
            <a:r>
              <a:rPr lang="en-US" sz="3200" i="1" u="sng" dirty="0">
                <a:solidFill>
                  <a:schemeClr val="bg1"/>
                </a:solidFill>
                <a:latin typeface="Arial Rounded MT Bold" pitchFamily="34" charset="0"/>
              </a:rPr>
              <a:t>What is in a </a:t>
            </a:r>
            <a:r>
              <a:rPr lang="en-US" sz="3200" i="1" u="sng" dirty="0" smtClean="0">
                <a:solidFill>
                  <a:schemeClr val="bg1"/>
                </a:solidFill>
                <a:latin typeface="Arial Rounded MT Bold" pitchFamily="34" charset="0"/>
              </a:rPr>
              <a:t>NAP?    </a:t>
            </a:r>
            <a:r>
              <a:rPr lang="en-US" sz="3200" u="sng" dirty="0" smtClean="0">
                <a:solidFill>
                  <a:schemeClr val="bg1"/>
                </a:solidFill>
                <a:latin typeface="Arial Rounded MT Bold" pitchFamily="34" charset="0"/>
              </a:rPr>
              <a:t>Costing </a:t>
            </a:r>
            <a:r>
              <a:rPr lang="en-US" sz="3200" u="sng" dirty="0">
                <a:solidFill>
                  <a:schemeClr val="bg1"/>
                </a:solidFill>
                <a:latin typeface="Arial Rounded MT Bold" pitchFamily="34" charset="0"/>
              </a:rPr>
              <a:t>and resources</a:t>
            </a:r>
            <a:endParaRPr lang="en-GB" sz="3200" u="sng" dirty="0">
              <a:solidFill>
                <a:schemeClr val="bg1"/>
              </a:solidFill>
              <a:latin typeface="Arial Rounded MT Bold" pitchFamily="34" charset="0"/>
            </a:endParaRPr>
          </a:p>
        </p:txBody>
      </p:sp>
      <p:sp>
        <p:nvSpPr>
          <p:cNvPr id="10" name="Pladsholder til dato 3"/>
          <p:cNvSpPr>
            <a:spLocks noGrp="1"/>
          </p:cNvSpPr>
          <p:nvPr>
            <p:ph type="dt" sz="half" idx="4294967295"/>
          </p:nvPr>
        </p:nvSpPr>
        <p:spPr>
          <a:xfrm>
            <a:off x="6077120" y="6797475"/>
            <a:ext cx="2136296"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r>
              <a:rPr lang="en-US" dirty="0" smtClean="0"/>
              <a:t>www.ilo.org/childlabour</a:t>
            </a:r>
            <a:endParaRPr lang="en-US" dirty="0"/>
          </a:p>
        </p:txBody>
      </p:sp>
      <p:sp>
        <p:nvSpPr>
          <p:cNvPr id="11" name="Pladsholder til slidenummer 5"/>
          <p:cNvSpPr>
            <a:spLocks noGrp="1"/>
          </p:cNvSpPr>
          <p:nvPr>
            <p:ph type="sldNum" sz="quarter" idx="4294967295"/>
          </p:nvPr>
        </p:nvSpPr>
        <p:spPr>
          <a:xfrm>
            <a:off x="8221509" y="6793319"/>
            <a:ext cx="1424198"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58599375-3773-4CDD-A0A8-EA392E1583D9}" type="slidenum">
              <a:rPr lang="en-US" altLang="da-DK" smtClean="0"/>
              <a:pPr>
                <a:defRPr/>
              </a:pPr>
              <a:t>15</a:t>
            </a:fld>
            <a:endParaRPr lang="en-US" altLang="da-DK"/>
          </a:p>
        </p:txBody>
      </p:sp>
      <p:sp>
        <p:nvSpPr>
          <p:cNvPr id="12" name="Pladsholder til sidefod 4"/>
          <p:cNvSpPr>
            <a:spLocks noGrp="1"/>
          </p:cNvSpPr>
          <p:nvPr>
            <p:ph type="ftr" sz="quarter" idx="4294967295"/>
          </p:nvPr>
        </p:nvSpPr>
        <p:spPr>
          <a:xfrm>
            <a:off x="624841" y="6793319"/>
            <a:ext cx="545227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l">
              <a:defRPr/>
            </a:pPr>
            <a:r>
              <a:rPr lang="en-GB" dirty="0" smtClean="0"/>
              <a:t>Fundamental Principles and Rights at Work (FUNDAMENTALS)</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81038" y="2146300"/>
            <a:ext cx="8980852" cy="3962400"/>
          </a:xfrm>
        </p:spPr>
        <p:txBody>
          <a:bodyPr>
            <a:normAutofit/>
          </a:bodyPr>
          <a:lstStyle/>
          <a:p>
            <a:pPr marL="0" indent="0" fontAlgn="auto">
              <a:spcAft>
                <a:spcPts val="1800"/>
              </a:spcAft>
              <a:buFont typeface="Wingdings 2"/>
              <a:buNone/>
              <a:defRPr/>
            </a:pPr>
            <a:r>
              <a:rPr lang="en-GB" sz="3200" b="1" i="1" dirty="0">
                <a:solidFill>
                  <a:schemeClr val="bg1"/>
                </a:solidFill>
              </a:rPr>
              <a:t>Mobilising existing resources:</a:t>
            </a:r>
          </a:p>
          <a:p>
            <a:pPr marL="342900" indent="-342900" fontAlgn="auto">
              <a:spcAft>
                <a:spcPts val="0"/>
              </a:spcAft>
              <a:buFont typeface="Wingdings 2"/>
              <a:buChar char=""/>
              <a:defRPr/>
            </a:pPr>
            <a:r>
              <a:rPr lang="en-GB" dirty="0" smtClean="0">
                <a:solidFill>
                  <a:schemeClr val="bg1"/>
                </a:solidFill>
              </a:rPr>
              <a:t>Mainstreaming </a:t>
            </a:r>
            <a:r>
              <a:rPr lang="en-GB" dirty="0">
                <a:solidFill>
                  <a:schemeClr val="bg1"/>
                </a:solidFill>
              </a:rPr>
              <a:t>and integration with existing budgets and programmes (both government, social partners, NGOs etc.)</a:t>
            </a:r>
          </a:p>
          <a:p>
            <a:pPr marL="342900" indent="-342900" fontAlgn="auto">
              <a:spcAft>
                <a:spcPts val="0"/>
              </a:spcAft>
              <a:buFont typeface="Wingdings 2"/>
              <a:buChar char=""/>
              <a:defRPr/>
            </a:pPr>
            <a:r>
              <a:rPr lang="en-GB" dirty="0" smtClean="0">
                <a:solidFill>
                  <a:schemeClr val="bg1"/>
                </a:solidFill>
              </a:rPr>
              <a:t>Some </a:t>
            </a:r>
            <a:r>
              <a:rPr lang="en-GB" dirty="0">
                <a:solidFill>
                  <a:schemeClr val="bg1"/>
                </a:solidFill>
              </a:rPr>
              <a:t>activities are already funded through other plans (for example education sector plan)</a:t>
            </a:r>
          </a:p>
          <a:p>
            <a:pPr marL="342900" indent="-342900" fontAlgn="auto">
              <a:spcAft>
                <a:spcPts val="0"/>
              </a:spcAft>
              <a:buFont typeface="Wingdings 2"/>
              <a:buChar char=""/>
              <a:defRPr/>
            </a:pPr>
            <a:r>
              <a:rPr lang="en-GB" dirty="0" smtClean="0">
                <a:solidFill>
                  <a:schemeClr val="bg1"/>
                </a:solidFill>
              </a:rPr>
              <a:t>Map </a:t>
            </a:r>
            <a:r>
              <a:rPr lang="en-GB" dirty="0">
                <a:solidFill>
                  <a:schemeClr val="bg1"/>
                </a:solidFill>
              </a:rPr>
              <a:t>out where programmes and funds cover already (requires working in partnerships)</a:t>
            </a:r>
          </a:p>
        </p:txBody>
      </p:sp>
      <p:sp>
        <p:nvSpPr>
          <p:cNvPr id="8" name="Pladsholder til dato 3"/>
          <p:cNvSpPr>
            <a:spLocks noGrp="1"/>
          </p:cNvSpPr>
          <p:nvPr>
            <p:ph type="dt" sz="half" idx="4294967295"/>
          </p:nvPr>
        </p:nvSpPr>
        <p:spPr>
          <a:xfrm>
            <a:off x="6077120" y="6797475"/>
            <a:ext cx="2136296"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r>
              <a:rPr lang="en-US" dirty="0" smtClean="0"/>
              <a:t>www.ilo.org/childlabour</a:t>
            </a:r>
            <a:endParaRPr lang="en-US" dirty="0"/>
          </a:p>
        </p:txBody>
      </p:sp>
      <p:sp>
        <p:nvSpPr>
          <p:cNvPr id="9" name="Pladsholder til slidenummer 5"/>
          <p:cNvSpPr>
            <a:spLocks noGrp="1"/>
          </p:cNvSpPr>
          <p:nvPr>
            <p:ph type="sldNum" sz="quarter" idx="4294967295"/>
          </p:nvPr>
        </p:nvSpPr>
        <p:spPr>
          <a:xfrm>
            <a:off x="8221509" y="6793319"/>
            <a:ext cx="1424198"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58599375-3773-4CDD-A0A8-EA392E1583D9}" type="slidenum">
              <a:rPr lang="en-US" altLang="da-DK" smtClean="0"/>
              <a:pPr>
                <a:defRPr/>
              </a:pPr>
              <a:t>16</a:t>
            </a:fld>
            <a:endParaRPr lang="en-US" altLang="da-DK"/>
          </a:p>
        </p:txBody>
      </p:sp>
      <p:sp>
        <p:nvSpPr>
          <p:cNvPr id="10" name="Pladsholder til sidefod 4"/>
          <p:cNvSpPr>
            <a:spLocks noGrp="1"/>
          </p:cNvSpPr>
          <p:nvPr>
            <p:ph type="ftr" sz="quarter" idx="4294967295"/>
          </p:nvPr>
        </p:nvSpPr>
        <p:spPr>
          <a:xfrm>
            <a:off x="624841" y="6793319"/>
            <a:ext cx="545227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l">
              <a:defRPr/>
            </a:pPr>
            <a:r>
              <a:rPr lang="en-GB" dirty="0" smtClean="0"/>
              <a:t>Fundamental Principles and Rights at Work (FUNDAMENTALS)</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81038" y="2476499"/>
            <a:ext cx="8462962" cy="3454401"/>
          </a:xfrm>
        </p:spPr>
        <p:txBody>
          <a:bodyPr>
            <a:noAutofit/>
          </a:bodyPr>
          <a:lstStyle/>
          <a:p>
            <a:pPr marL="342900" indent="-342900" fontAlgn="auto">
              <a:spcBef>
                <a:spcPts val="0"/>
              </a:spcBef>
              <a:spcAft>
                <a:spcPts val="1200"/>
              </a:spcAft>
              <a:buFont typeface="Wingdings 2"/>
              <a:buChar char=""/>
              <a:defRPr/>
            </a:pPr>
            <a:r>
              <a:rPr lang="en-GB" dirty="0" smtClean="0">
                <a:solidFill>
                  <a:schemeClr val="bg1"/>
                </a:solidFill>
              </a:rPr>
              <a:t>Identify </a:t>
            </a:r>
            <a:r>
              <a:rPr lang="en-GB" dirty="0">
                <a:solidFill>
                  <a:schemeClr val="bg1"/>
                </a:solidFill>
              </a:rPr>
              <a:t>activities and programmes where child labour initiatives can be included without extra costs </a:t>
            </a:r>
          </a:p>
          <a:p>
            <a:pPr marL="342900" indent="-342900" fontAlgn="auto">
              <a:spcBef>
                <a:spcPts val="0"/>
              </a:spcBef>
              <a:spcAft>
                <a:spcPts val="1200"/>
              </a:spcAft>
              <a:buFont typeface="Wingdings 2"/>
              <a:buChar char=""/>
              <a:defRPr/>
            </a:pPr>
            <a:r>
              <a:rPr lang="en-GB" dirty="0" smtClean="0">
                <a:solidFill>
                  <a:schemeClr val="bg1"/>
                </a:solidFill>
              </a:rPr>
              <a:t>MOL </a:t>
            </a:r>
            <a:r>
              <a:rPr lang="en-GB" dirty="0">
                <a:solidFill>
                  <a:schemeClr val="bg1"/>
                </a:solidFill>
              </a:rPr>
              <a:t>can take the lead – but must work with other line ministries and with relevant planning and finance departments</a:t>
            </a:r>
          </a:p>
          <a:p>
            <a:pPr marL="342900" indent="-342900" fontAlgn="auto">
              <a:spcBef>
                <a:spcPts val="0"/>
              </a:spcBef>
              <a:spcAft>
                <a:spcPts val="1200"/>
              </a:spcAft>
              <a:buFont typeface="Wingdings 2"/>
              <a:buChar char=""/>
              <a:defRPr/>
            </a:pPr>
            <a:r>
              <a:rPr lang="en-GB" dirty="0" smtClean="0">
                <a:solidFill>
                  <a:schemeClr val="bg1"/>
                </a:solidFill>
              </a:rPr>
              <a:t>Applies </a:t>
            </a:r>
            <a:r>
              <a:rPr lang="en-GB" dirty="0">
                <a:solidFill>
                  <a:schemeClr val="bg1"/>
                </a:solidFill>
              </a:rPr>
              <a:t>not only to government! Civil society organisations also have on-going programmes</a:t>
            </a:r>
          </a:p>
        </p:txBody>
      </p:sp>
      <p:sp>
        <p:nvSpPr>
          <p:cNvPr id="8" name="Pladsholder til dato 3"/>
          <p:cNvSpPr>
            <a:spLocks noGrp="1"/>
          </p:cNvSpPr>
          <p:nvPr>
            <p:ph type="dt" sz="half" idx="4294967295"/>
          </p:nvPr>
        </p:nvSpPr>
        <p:spPr>
          <a:xfrm>
            <a:off x="6077120" y="6797475"/>
            <a:ext cx="2136296"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r>
              <a:rPr lang="en-US" dirty="0" smtClean="0"/>
              <a:t>www.ilo.org/childlabour</a:t>
            </a:r>
            <a:endParaRPr lang="en-US" dirty="0"/>
          </a:p>
        </p:txBody>
      </p:sp>
      <p:sp>
        <p:nvSpPr>
          <p:cNvPr id="9" name="Pladsholder til slidenummer 5"/>
          <p:cNvSpPr>
            <a:spLocks noGrp="1"/>
          </p:cNvSpPr>
          <p:nvPr>
            <p:ph type="sldNum" sz="quarter" idx="4294967295"/>
          </p:nvPr>
        </p:nvSpPr>
        <p:spPr>
          <a:xfrm>
            <a:off x="8221509" y="6793319"/>
            <a:ext cx="1424198"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58599375-3773-4CDD-A0A8-EA392E1583D9}" type="slidenum">
              <a:rPr lang="en-US" altLang="da-DK" smtClean="0"/>
              <a:pPr>
                <a:defRPr/>
              </a:pPr>
              <a:t>17</a:t>
            </a:fld>
            <a:endParaRPr lang="en-US" altLang="da-DK"/>
          </a:p>
        </p:txBody>
      </p:sp>
      <p:sp>
        <p:nvSpPr>
          <p:cNvPr id="10" name="Pladsholder til sidefod 4"/>
          <p:cNvSpPr>
            <a:spLocks noGrp="1"/>
          </p:cNvSpPr>
          <p:nvPr>
            <p:ph type="ftr" sz="quarter" idx="4294967295"/>
          </p:nvPr>
        </p:nvSpPr>
        <p:spPr>
          <a:xfrm>
            <a:off x="624841" y="6793319"/>
            <a:ext cx="545227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l">
              <a:defRPr/>
            </a:pPr>
            <a:r>
              <a:rPr lang="en-GB" dirty="0" smtClean="0"/>
              <a:t>Fundamental Principles and Rights at Work (FUNDAMENTALS)</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81038" y="2425700"/>
            <a:ext cx="8348662" cy="3581400"/>
          </a:xfrm>
        </p:spPr>
        <p:txBody>
          <a:bodyPr>
            <a:noAutofit/>
          </a:bodyPr>
          <a:lstStyle/>
          <a:p>
            <a:pPr marL="342900" indent="-342900" fontAlgn="auto">
              <a:spcAft>
                <a:spcPts val="1200"/>
              </a:spcAft>
              <a:buFont typeface="Wingdings 2"/>
              <a:buChar char=""/>
              <a:defRPr/>
            </a:pPr>
            <a:r>
              <a:rPr lang="en-GB" dirty="0" smtClean="0">
                <a:solidFill>
                  <a:schemeClr val="bg1"/>
                </a:solidFill>
              </a:rPr>
              <a:t>Need </a:t>
            </a:r>
            <a:r>
              <a:rPr lang="en-GB" dirty="0">
                <a:solidFill>
                  <a:schemeClr val="bg1"/>
                </a:solidFill>
              </a:rPr>
              <a:t>to align programming and budget cycle with existing cycles (national planning and budget cycles)</a:t>
            </a:r>
          </a:p>
          <a:p>
            <a:pPr marL="342900" indent="-342900" fontAlgn="auto">
              <a:spcAft>
                <a:spcPts val="1200"/>
              </a:spcAft>
              <a:buFont typeface="Wingdings 2"/>
              <a:buChar char=""/>
              <a:defRPr/>
            </a:pPr>
            <a:r>
              <a:rPr lang="en-GB" dirty="0" smtClean="0">
                <a:solidFill>
                  <a:schemeClr val="bg1"/>
                </a:solidFill>
              </a:rPr>
              <a:t>Some </a:t>
            </a:r>
            <a:r>
              <a:rPr lang="en-GB" dirty="0">
                <a:solidFill>
                  <a:schemeClr val="bg1"/>
                </a:solidFill>
              </a:rPr>
              <a:t>countries do mapping/study of existing budgets and cycles (e.g. Ghana)</a:t>
            </a:r>
          </a:p>
          <a:p>
            <a:pPr marL="342900" indent="-342900" fontAlgn="auto">
              <a:spcAft>
                <a:spcPts val="1200"/>
              </a:spcAft>
              <a:buFont typeface="Wingdings 2"/>
              <a:buChar char=""/>
              <a:defRPr/>
            </a:pPr>
            <a:r>
              <a:rPr lang="en-GB" dirty="0" smtClean="0">
                <a:solidFill>
                  <a:schemeClr val="bg1"/>
                </a:solidFill>
              </a:rPr>
              <a:t>General </a:t>
            </a:r>
            <a:r>
              <a:rPr lang="en-GB" dirty="0">
                <a:solidFill>
                  <a:schemeClr val="bg1"/>
                </a:solidFill>
              </a:rPr>
              <a:t>analysis may also help (child friendly budget analysis, educational expense analysis etc.) This may have been done already</a:t>
            </a:r>
          </a:p>
        </p:txBody>
      </p:sp>
      <p:sp>
        <p:nvSpPr>
          <p:cNvPr id="8" name="Pladsholder til dato 3"/>
          <p:cNvSpPr>
            <a:spLocks noGrp="1"/>
          </p:cNvSpPr>
          <p:nvPr>
            <p:ph type="dt" sz="half" idx="4294967295"/>
          </p:nvPr>
        </p:nvSpPr>
        <p:spPr>
          <a:xfrm>
            <a:off x="6077120" y="6797475"/>
            <a:ext cx="2136296"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r>
              <a:rPr lang="en-US" dirty="0" smtClean="0"/>
              <a:t>www.ilo.org/childlabour</a:t>
            </a:r>
            <a:endParaRPr lang="en-US" dirty="0"/>
          </a:p>
        </p:txBody>
      </p:sp>
      <p:sp>
        <p:nvSpPr>
          <p:cNvPr id="9" name="Pladsholder til slidenummer 5"/>
          <p:cNvSpPr>
            <a:spLocks noGrp="1"/>
          </p:cNvSpPr>
          <p:nvPr>
            <p:ph type="sldNum" sz="quarter" idx="4294967295"/>
          </p:nvPr>
        </p:nvSpPr>
        <p:spPr>
          <a:xfrm>
            <a:off x="8221509" y="6793319"/>
            <a:ext cx="1424198"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58599375-3773-4CDD-A0A8-EA392E1583D9}" type="slidenum">
              <a:rPr lang="en-US" altLang="da-DK" smtClean="0"/>
              <a:pPr>
                <a:defRPr/>
              </a:pPr>
              <a:t>18</a:t>
            </a:fld>
            <a:endParaRPr lang="en-US" altLang="da-DK"/>
          </a:p>
        </p:txBody>
      </p:sp>
      <p:sp>
        <p:nvSpPr>
          <p:cNvPr id="10" name="Pladsholder til sidefod 4"/>
          <p:cNvSpPr>
            <a:spLocks noGrp="1"/>
          </p:cNvSpPr>
          <p:nvPr>
            <p:ph type="ftr" sz="quarter" idx="4294967295"/>
          </p:nvPr>
        </p:nvSpPr>
        <p:spPr>
          <a:xfrm>
            <a:off x="624841" y="6793319"/>
            <a:ext cx="545227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l">
              <a:defRPr/>
            </a:pPr>
            <a:r>
              <a:rPr lang="en-GB" dirty="0" smtClean="0"/>
              <a:t>Fundamental Principles and Rights at Work (FUNDAMENTALS)</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81038" y="2222499"/>
            <a:ext cx="8297862" cy="2882901"/>
          </a:xfrm>
        </p:spPr>
        <p:txBody>
          <a:bodyPr>
            <a:normAutofit/>
          </a:bodyPr>
          <a:lstStyle/>
          <a:p>
            <a:pPr marL="0" indent="0" fontAlgn="auto">
              <a:spcAft>
                <a:spcPts val="2400"/>
              </a:spcAft>
              <a:buFont typeface="Wingdings 2"/>
              <a:buNone/>
              <a:defRPr/>
            </a:pPr>
            <a:r>
              <a:rPr lang="en-GB" sz="3200" b="1" i="1" dirty="0" smtClean="0">
                <a:solidFill>
                  <a:schemeClr val="bg1"/>
                </a:solidFill>
              </a:rPr>
              <a:t>A </a:t>
            </a:r>
            <a:r>
              <a:rPr lang="en-GB" sz="3200" b="1" i="1" dirty="0">
                <a:solidFill>
                  <a:schemeClr val="bg1"/>
                </a:solidFill>
              </a:rPr>
              <a:t>note on Government resources:</a:t>
            </a:r>
          </a:p>
          <a:p>
            <a:pPr marL="342900" indent="-342900" fontAlgn="auto">
              <a:spcBef>
                <a:spcPts val="0"/>
              </a:spcBef>
              <a:spcAft>
                <a:spcPts val="1200"/>
              </a:spcAft>
              <a:buFont typeface="Wingdings 2"/>
              <a:buChar char=""/>
              <a:defRPr/>
            </a:pPr>
            <a:r>
              <a:rPr lang="en-GB" dirty="0" smtClean="0">
                <a:solidFill>
                  <a:schemeClr val="bg1"/>
                </a:solidFill>
              </a:rPr>
              <a:t>Advocating </a:t>
            </a:r>
            <a:r>
              <a:rPr lang="en-GB" dirty="0">
                <a:solidFill>
                  <a:schemeClr val="bg1"/>
                </a:solidFill>
              </a:rPr>
              <a:t>for additional government resources (new budget lines): Can be lengthy process, so sometimes best for long term activities</a:t>
            </a:r>
          </a:p>
          <a:p>
            <a:pPr marL="342900" indent="-342900" fontAlgn="auto">
              <a:spcBef>
                <a:spcPts val="0"/>
              </a:spcBef>
              <a:spcAft>
                <a:spcPts val="1200"/>
              </a:spcAft>
              <a:buFont typeface="Wingdings 2"/>
              <a:buChar char=""/>
              <a:defRPr/>
            </a:pPr>
            <a:r>
              <a:rPr lang="en-GB" dirty="0" smtClean="0">
                <a:solidFill>
                  <a:schemeClr val="bg1"/>
                </a:solidFill>
              </a:rPr>
              <a:t>Child </a:t>
            </a:r>
            <a:r>
              <a:rPr lang="en-GB" dirty="0">
                <a:solidFill>
                  <a:schemeClr val="bg1"/>
                </a:solidFill>
              </a:rPr>
              <a:t>friendly budget analysis and advocacy may help</a:t>
            </a:r>
          </a:p>
        </p:txBody>
      </p:sp>
      <p:sp>
        <p:nvSpPr>
          <p:cNvPr id="8" name="Pladsholder til dato 3"/>
          <p:cNvSpPr>
            <a:spLocks noGrp="1"/>
          </p:cNvSpPr>
          <p:nvPr>
            <p:ph type="dt" sz="half" idx="4294967295"/>
          </p:nvPr>
        </p:nvSpPr>
        <p:spPr>
          <a:xfrm>
            <a:off x="6077120" y="6797475"/>
            <a:ext cx="2136296"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r>
              <a:rPr lang="en-US" dirty="0" smtClean="0"/>
              <a:t>www.ilo.org/childlabour</a:t>
            </a:r>
            <a:endParaRPr lang="en-US" dirty="0"/>
          </a:p>
        </p:txBody>
      </p:sp>
      <p:sp>
        <p:nvSpPr>
          <p:cNvPr id="9" name="Pladsholder til slidenummer 5"/>
          <p:cNvSpPr>
            <a:spLocks noGrp="1"/>
          </p:cNvSpPr>
          <p:nvPr>
            <p:ph type="sldNum" sz="quarter" idx="4294967295"/>
          </p:nvPr>
        </p:nvSpPr>
        <p:spPr>
          <a:xfrm>
            <a:off x="8221509" y="6793319"/>
            <a:ext cx="1424198"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58599375-3773-4CDD-A0A8-EA392E1583D9}" type="slidenum">
              <a:rPr lang="en-US" altLang="da-DK" smtClean="0"/>
              <a:pPr>
                <a:defRPr/>
              </a:pPr>
              <a:t>19</a:t>
            </a:fld>
            <a:endParaRPr lang="en-US" altLang="da-DK"/>
          </a:p>
        </p:txBody>
      </p:sp>
      <p:sp>
        <p:nvSpPr>
          <p:cNvPr id="10" name="Pladsholder til sidefod 4"/>
          <p:cNvSpPr>
            <a:spLocks noGrp="1"/>
          </p:cNvSpPr>
          <p:nvPr>
            <p:ph type="ftr" sz="quarter" idx="4294967295"/>
          </p:nvPr>
        </p:nvSpPr>
        <p:spPr>
          <a:xfrm>
            <a:off x="624841" y="6793319"/>
            <a:ext cx="545227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l">
              <a:defRPr/>
            </a:pPr>
            <a:r>
              <a:rPr lang="en-GB" dirty="0" smtClean="0"/>
              <a:t>Fundamental Principles and Rights at Work (FUNDAMENTALS)</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81038" y="2235199"/>
            <a:ext cx="8980852" cy="4400269"/>
          </a:xfrm>
        </p:spPr>
        <p:txBody>
          <a:bodyPr>
            <a:normAutofit/>
          </a:bodyPr>
          <a:lstStyle/>
          <a:p>
            <a:pPr marL="0" indent="0" fontAlgn="auto">
              <a:spcAft>
                <a:spcPts val="1800"/>
              </a:spcAft>
              <a:buFont typeface="Wingdings" pitchFamily="2" charset="2"/>
              <a:buNone/>
              <a:defRPr/>
            </a:pPr>
            <a:r>
              <a:rPr lang="en-GB" sz="3200" b="1" i="1" dirty="0">
                <a:solidFill>
                  <a:schemeClr val="bg1"/>
                </a:solidFill>
              </a:rPr>
              <a:t>Other domestic resources that may be tapped:</a:t>
            </a:r>
          </a:p>
          <a:p>
            <a:pPr marL="342900" indent="-342900" fontAlgn="auto">
              <a:spcAft>
                <a:spcPts val="0"/>
              </a:spcAft>
              <a:buFont typeface="Wingdings 2"/>
              <a:buChar char=""/>
              <a:defRPr/>
            </a:pPr>
            <a:r>
              <a:rPr lang="en-GB" dirty="0" smtClean="0">
                <a:solidFill>
                  <a:schemeClr val="bg1"/>
                </a:solidFill>
              </a:rPr>
              <a:t>Private </a:t>
            </a:r>
            <a:r>
              <a:rPr lang="en-GB" dirty="0">
                <a:solidFill>
                  <a:schemeClr val="bg1"/>
                </a:solidFill>
              </a:rPr>
              <a:t>sector (especially if win-win for companies), Public Private Partnerships</a:t>
            </a:r>
          </a:p>
          <a:p>
            <a:pPr marL="342900" indent="-342900" fontAlgn="auto">
              <a:spcAft>
                <a:spcPts val="0"/>
              </a:spcAft>
              <a:buFont typeface="Wingdings 2"/>
              <a:buChar char=""/>
              <a:defRPr/>
            </a:pPr>
            <a:r>
              <a:rPr lang="en-GB" dirty="0">
                <a:solidFill>
                  <a:schemeClr val="bg1"/>
                </a:solidFill>
              </a:rPr>
              <a:t>Community resources often more extensive than first believed, cost-sharing – Community committees key to mobilising</a:t>
            </a:r>
          </a:p>
          <a:p>
            <a:pPr marL="342900" indent="-342900" fontAlgn="auto">
              <a:spcAft>
                <a:spcPts val="0"/>
              </a:spcAft>
              <a:buFont typeface="Wingdings 2"/>
              <a:buChar char=""/>
              <a:defRPr/>
            </a:pPr>
            <a:r>
              <a:rPr lang="en-GB" dirty="0">
                <a:solidFill>
                  <a:schemeClr val="bg1"/>
                </a:solidFill>
              </a:rPr>
              <a:t>Fund raising drives</a:t>
            </a:r>
          </a:p>
        </p:txBody>
      </p:sp>
      <p:sp>
        <p:nvSpPr>
          <p:cNvPr id="8" name="Pladsholder til dato 3"/>
          <p:cNvSpPr>
            <a:spLocks noGrp="1"/>
          </p:cNvSpPr>
          <p:nvPr>
            <p:ph type="dt" sz="half" idx="4294967295"/>
          </p:nvPr>
        </p:nvSpPr>
        <p:spPr>
          <a:xfrm>
            <a:off x="6077120" y="6797475"/>
            <a:ext cx="2136296"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r>
              <a:rPr lang="en-US" dirty="0" smtClean="0"/>
              <a:t>www.ilo.org/childlabour</a:t>
            </a:r>
            <a:endParaRPr lang="en-US" dirty="0"/>
          </a:p>
        </p:txBody>
      </p:sp>
      <p:sp>
        <p:nvSpPr>
          <p:cNvPr id="9" name="Pladsholder til slidenummer 5"/>
          <p:cNvSpPr>
            <a:spLocks noGrp="1"/>
          </p:cNvSpPr>
          <p:nvPr>
            <p:ph type="sldNum" sz="quarter" idx="4294967295"/>
          </p:nvPr>
        </p:nvSpPr>
        <p:spPr>
          <a:xfrm>
            <a:off x="8221509" y="6793319"/>
            <a:ext cx="1424198"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58599375-3773-4CDD-A0A8-EA392E1583D9}" type="slidenum">
              <a:rPr lang="en-US" altLang="da-DK" smtClean="0"/>
              <a:pPr>
                <a:defRPr/>
              </a:pPr>
              <a:t>20</a:t>
            </a:fld>
            <a:endParaRPr lang="en-US" altLang="da-DK"/>
          </a:p>
        </p:txBody>
      </p:sp>
      <p:sp>
        <p:nvSpPr>
          <p:cNvPr id="10" name="Pladsholder til sidefod 4"/>
          <p:cNvSpPr>
            <a:spLocks noGrp="1"/>
          </p:cNvSpPr>
          <p:nvPr>
            <p:ph type="ftr" sz="quarter" idx="4294967295"/>
          </p:nvPr>
        </p:nvSpPr>
        <p:spPr>
          <a:xfrm>
            <a:off x="624841" y="6793319"/>
            <a:ext cx="545227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l">
              <a:defRPr/>
            </a:pPr>
            <a:r>
              <a:rPr lang="en-GB" dirty="0" smtClean="0"/>
              <a:t>Fundamental Principles and Rights at Work (FUNDAMENTALS)</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990600" y="2349499"/>
            <a:ext cx="8280400" cy="4285969"/>
          </a:xfrm>
        </p:spPr>
        <p:txBody>
          <a:bodyPr>
            <a:normAutofit/>
          </a:bodyPr>
          <a:lstStyle/>
          <a:p>
            <a:pPr marL="0" indent="0" fontAlgn="auto">
              <a:spcBef>
                <a:spcPts val="0"/>
              </a:spcBef>
              <a:spcAft>
                <a:spcPts val="2400"/>
              </a:spcAft>
              <a:buFont typeface="Wingdings" pitchFamily="2" charset="2"/>
              <a:buNone/>
              <a:defRPr/>
            </a:pPr>
            <a:r>
              <a:rPr lang="en-GB" sz="3200" b="1" i="1" dirty="0">
                <a:solidFill>
                  <a:schemeClr val="bg1"/>
                </a:solidFill>
              </a:rPr>
              <a:t>External resources:</a:t>
            </a:r>
            <a:endParaRPr lang="en-GB" sz="3200" i="1" dirty="0">
              <a:solidFill>
                <a:schemeClr val="bg1"/>
              </a:solidFill>
            </a:endParaRPr>
          </a:p>
          <a:p>
            <a:pPr marL="342900" indent="-342900" fontAlgn="auto">
              <a:spcBef>
                <a:spcPts val="0"/>
              </a:spcBef>
              <a:spcAft>
                <a:spcPts val="1200"/>
              </a:spcAft>
              <a:buFont typeface="Wingdings 2"/>
              <a:buChar char=""/>
              <a:defRPr/>
            </a:pPr>
            <a:r>
              <a:rPr lang="en-GB" dirty="0" smtClean="0">
                <a:solidFill>
                  <a:schemeClr val="bg1"/>
                </a:solidFill>
              </a:rPr>
              <a:t>International </a:t>
            </a:r>
            <a:r>
              <a:rPr lang="en-GB" dirty="0">
                <a:solidFill>
                  <a:schemeClr val="bg1"/>
                </a:solidFill>
              </a:rPr>
              <a:t>development partners, skills in proposal drafting required</a:t>
            </a:r>
          </a:p>
          <a:p>
            <a:pPr marL="342900" indent="-342900" fontAlgn="auto">
              <a:spcBef>
                <a:spcPts val="0"/>
              </a:spcBef>
              <a:spcAft>
                <a:spcPts val="1200"/>
              </a:spcAft>
              <a:buFont typeface="Wingdings 2"/>
              <a:buChar char=""/>
              <a:defRPr/>
            </a:pPr>
            <a:r>
              <a:rPr lang="en-GB" dirty="0">
                <a:solidFill>
                  <a:schemeClr val="bg1"/>
                </a:solidFill>
              </a:rPr>
              <a:t>Regional partners</a:t>
            </a:r>
          </a:p>
          <a:p>
            <a:pPr marL="342900" indent="-342900" fontAlgn="auto">
              <a:spcBef>
                <a:spcPts val="0"/>
              </a:spcBef>
              <a:spcAft>
                <a:spcPts val="1200"/>
              </a:spcAft>
              <a:buFont typeface="Wingdings 2"/>
              <a:buChar char=""/>
              <a:defRPr/>
            </a:pPr>
            <a:r>
              <a:rPr lang="en-GB" dirty="0">
                <a:solidFill>
                  <a:schemeClr val="bg1"/>
                </a:solidFill>
              </a:rPr>
              <a:t>Funds, in-kind, technical support all increase resource base</a:t>
            </a:r>
          </a:p>
        </p:txBody>
      </p:sp>
      <p:sp>
        <p:nvSpPr>
          <p:cNvPr id="8" name="Pladsholder til dato 3"/>
          <p:cNvSpPr>
            <a:spLocks noGrp="1"/>
          </p:cNvSpPr>
          <p:nvPr>
            <p:ph type="dt" sz="half" idx="4294967295"/>
          </p:nvPr>
        </p:nvSpPr>
        <p:spPr>
          <a:xfrm>
            <a:off x="6077120" y="6797475"/>
            <a:ext cx="2136296"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r>
              <a:rPr lang="en-US" dirty="0" smtClean="0"/>
              <a:t>www.ilo.org/childlabour</a:t>
            </a:r>
            <a:endParaRPr lang="en-US" dirty="0"/>
          </a:p>
        </p:txBody>
      </p:sp>
      <p:sp>
        <p:nvSpPr>
          <p:cNvPr id="9" name="Pladsholder til slidenummer 5"/>
          <p:cNvSpPr>
            <a:spLocks noGrp="1"/>
          </p:cNvSpPr>
          <p:nvPr>
            <p:ph type="sldNum" sz="quarter" idx="4294967295"/>
          </p:nvPr>
        </p:nvSpPr>
        <p:spPr>
          <a:xfrm>
            <a:off x="8221509" y="6793319"/>
            <a:ext cx="1424198"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58599375-3773-4CDD-A0A8-EA392E1583D9}" type="slidenum">
              <a:rPr lang="en-US" altLang="da-DK" smtClean="0"/>
              <a:pPr>
                <a:defRPr/>
              </a:pPr>
              <a:t>21</a:t>
            </a:fld>
            <a:endParaRPr lang="en-US" altLang="da-DK"/>
          </a:p>
        </p:txBody>
      </p:sp>
      <p:sp>
        <p:nvSpPr>
          <p:cNvPr id="10" name="Pladsholder til sidefod 4"/>
          <p:cNvSpPr>
            <a:spLocks noGrp="1"/>
          </p:cNvSpPr>
          <p:nvPr>
            <p:ph type="ftr" sz="quarter" idx="4294967295"/>
          </p:nvPr>
        </p:nvSpPr>
        <p:spPr>
          <a:xfrm>
            <a:off x="624841" y="6793319"/>
            <a:ext cx="545227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l">
              <a:defRPr/>
            </a:pPr>
            <a:r>
              <a:rPr lang="en-GB" dirty="0" smtClean="0"/>
              <a:t>Fundamental Principles and Rights at Work (FUNDAMENTALS)</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88938" y="2692401"/>
            <a:ext cx="9669462" cy="3892268"/>
          </a:xfrm>
        </p:spPr>
        <p:txBody>
          <a:bodyPr>
            <a:normAutofit fontScale="92500"/>
          </a:bodyPr>
          <a:lstStyle/>
          <a:p>
            <a:pPr marL="0" indent="0" fontAlgn="auto">
              <a:spcBef>
                <a:spcPts val="0"/>
              </a:spcBef>
              <a:spcAft>
                <a:spcPts val="2400"/>
              </a:spcAft>
              <a:buFont typeface="Wingdings 2"/>
              <a:buNone/>
              <a:defRPr/>
            </a:pPr>
            <a:r>
              <a:rPr lang="en-GB" sz="3500" b="1" i="1" dirty="0" smtClean="0">
                <a:solidFill>
                  <a:schemeClr val="bg1"/>
                </a:solidFill>
              </a:rPr>
              <a:t>Consider </a:t>
            </a:r>
            <a:r>
              <a:rPr lang="en-GB" sz="3500" b="1" i="1" dirty="0">
                <a:solidFill>
                  <a:schemeClr val="bg1"/>
                </a:solidFill>
              </a:rPr>
              <a:t>doing </a:t>
            </a:r>
            <a:r>
              <a:rPr lang="en-GB" sz="3500" b="1" i="1" dirty="0" smtClean="0">
                <a:solidFill>
                  <a:schemeClr val="bg1"/>
                </a:solidFill>
              </a:rPr>
              <a:t>a </a:t>
            </a:r>
            <a:r>
              <a:rPr lang="en-GB" sz="3500" b="1" i="1" dirty="0">
                <a:solidFill>
                  <a:schemeClr val="bg1"/>
                </a:solidFill>
              </a:rPr>
              <a:t>Resource mobilisation strategy/plan:</a:t>
            </a:r>
          </a:p>
          <a:p>
            <a:pPr marL="342900" indent="-342900" fontAlgn="auto">
              <a:spcBef>
                <a:spcPts val="0"/>
              </a:spcBef>
              <a:spcAft>
                <a:spcPts val="1200"/>
              </a:spcAft>
              <a:buFont typeface="Wingdings 2"/>
              <a:buChar char=""/>
              <a:defRPr/>
            </a:pPr>
            <a:r>
              <a:rPr lang="en-GB" sz="3000" dirty="0">
                <a:solidFill>
                  <a:schemeClr val="bg1"/>
                </a:solidFill>
              </a:rPr>
              <a:t>Resource mobilisation plan can be included </a:t>
            </a:r>
            <a:r>
              <a:rPr lang="en-GB" sz="3000" dirty="0" smtClean="0">
                <a:solidFill>
                  <a:schemeClr val="bg1"/>
                </a:solidFill>
              </a:rPr>
              <a:t>in</a:t>
            </a:r>
            <a:br>
              <a:rPr lang="en-GB" sz="3000" dirty="0" smtClean="0">
                <a:solidFill>
                  <a:schemeClr val="bg1"/>
                </a:solidFill>
              </a:rPr>
            </a:br>
            <a:r>
              <a:rPr lang="en-GB" sz="3000" dirty="0" smtClean="0">
                <a:solidFill>
                  <a:schemeClr val="bg1"/>
                </a:solidFill>
              </a:rPr>
              <a:t>implementation </a:t>
            </a:r>
            <a:r>
              <a:rPr lang="en-GB" sz="3000" dirty="0">
                <a:solidFill>
                  <a:schemeClr val="bg1"/>
                </a:solidFill>
              </a:rPr>
              <a:t>framework</a:t>
            </a:r>
          </a:p>
          <a:p>
            <a:pPr marL="342900" indent="-342900" fontAlgn="auto">
              <a:spcBef>
                <a:spcPts val="0"/>
              </a:spcBef>
              <a:spcAft>
                <a:spcPts val="1200"/>
              </a:spcAft>
              <a:buFont typeface="Wingdings 2"/>
              <a:buChar char=""/>
              <a:defRPr/>
            </a:pPr>
            <a:r>
              <a:rPr lang="en-GB" sz="3000" dirty="0" smtClean="0">
                <a:solidFill>
                  <a:schemeClr val="bg1"/>
                </a:solidFill>
              </a:rPr>
              <a:t>Can </a:t>
            </a:r>
            <a:r>
              <a:rPr lang="en-GB" sz="3000" dirty="0">
                <a:solidFill>
                  <a:schemeClr val="bg1"/>
                </a:solidFill>
              </a:rPr>
              <a:t>be developed with costing:</a:t>
            </a:r>
          </a:p>
          <a:p>
            <a:pPr marL="342900" indent="-342900" fontAlgn="auto">
              <a:spcBef>
                <a:spcPts val="0"/>
              </a:spcBef>
              <a:spcAft>
                <a:spcPts val="1200"/>
              </a:spcAft>
              <a:buFont typeface="Wingdings 2"/>
              <a:buChar char=""/>
              <a:defRPr/>
            </a:pPr>
            <a:r>
              <a:rPr lang="en-GB" sz="3000" dirty="0" smtClean="0">
                <a:solidFill>
                  <a:schemeClr val="bg1"/>
                </a:solidFill>
              </a:rPr>
              <a:t>When </a:t>
            </a:r>
            <a:r>
              <a:rPr lang="en-GB" sz="3000" dirty="0">
                <a:solidFill>
                  <a:schemeClr val="bg1"/>
                </a:solidFill>
              </a:rPr>
              <a:t>costing, think about where the resources </a:t>
            </a:r>
            <a:r>
              <a:rPr lang="en-GB" sz="3000" dirty="0" smtClean="0">
                <a:solidFill>
                  <a:schemeClr val="bg1"/>
                </a:solidFill>
              </a:rPr>
              <a:t>will</a:t>
            </a:r>
            <a:br>
              <a:rPr lang="en-GB" sz="3000" dirty="0" smtClean="0">
                <a:solidFill>
                  <a:schemeClr val="bg1"/>
                </a:solidFill>
              </a:rPr>
            </a:br>
            <a:r>
              <a:rPr lang="en-GB" sz="3000" dirty="0" smtClean="0">
                <a:solidFill>
                  <a:schemeClr val="bg1"/>
                </a:solidFill>
              </a:rPr>
              <a:t>come </a:t>
            </a:r>
            <a:r>
              <a:rPr lang="en-GB" sz="3000" dirty="0">
                <a:solidFill>
                  <a:schemeClr val="bg1"/>
                </a:solidFill>
              </a:rPr>
              <a:t>from</a:t>
            </a:r>
          </a:p>
          <a:p>
            <a:pPr marL="342900" indent="-342900" fontAlgn="auto">
              <a:spcBef>
                <a:spcPts val="0"/>
              </a:spcBef>
              <a:spcAft>
                <a:spcPts val="1200"/>
              </a:spcAft>
              <a:buFont typeface="Wingdings 2"/>
              <a:buChar char=""/>
              <a:defRPr/>
            </a:pPr>
            <a:r>
              <a:rPr lang="en-GB" sz="3000" dirty="0" smtClean="0">
                <a:solidFill>
                  <a:schemeClr val="bg1"/>
                </a:solidFill>
              </a:rPr>
              <a:t>Be </a:t>
            </a:r>
            <a:r>
              <a:rPr lang="en-GB" sz="3000" dirty="0">
                <a:solidFill>
                  <a:schemeClr val="bg1"/>
                </a:solidFill>
              </a:rPr>
              <a:t>realistic!</a:t>
            </a:r>
          </a:p>
        </p:txBody>
      </p:sp>
      <p:sp>
        <p:nvSpPr>
          <p:cNvPr id="5" name="Title 1"/>
          <p:cNvSpPr>
            <a:spLocks noGrp="1"/>
          </p:cNvSpPr>
          <p:nvPr>
            <p:ph type="title" idx="4294967295"/>
          </p:nvPr>
        </p:nvSpPr>
        <p:spPr>
          <a:xfrm>
            <a:off x="0" y="1671614"/>
            <a:ext cx="9906000" cy="833413"/>
          </a:xfrm>
          <a:prstGeom prst="rect">
            <a:avLst/>
          </a:prstGeom>
        </p:spPr>
        <p:txBody>
          <a:bodyPr anchor="ctr" anchorCtr="1"/>
          <a:lstStyle/>
          <a:p>
            <a:pPr algn="ctr"/>
            <a:r>
              <a:rPr lang="en-GB" sz="3200" u="sng" dirty="0">
                <a:solidFill>
                  <a:schemeClr val="bg1"/>
                </a:solidFill>
                <a:latin typeface="Arial Rounded MT Bold" pitchFamily="34" charset="0"/>
              </a:rPr>
              <a:t>Resource Mobilisation Strategy/Plan</a:t>
            </a:r>
          </a:p>
        </p:txBody>
      </p:sp>
      <p:sp>
        <p:nvSpPr>
          <p:cNvPr id="6" name="Pladsholder til dato 3"/>
          <p:cNvSpPr>
            <a:spLocks noGrp="1"/>
          </p:cNvSpPr>
          <p:nvPr>
            <p:ph type="dt" sz="half" idx="4294967295"/>
          </p:nvPr>
        </p:nvSpPr>
        <p:spPr>
          <a:xfrm>
            <a:off x="6077120" y="6797475"/>
            <a:ext cx="2136296"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r>
              <a:rPr lang="en-US" dirty="0" smtClean="0"/>
              <a:t>www.ilo.org/childlabour</a:t>
            </a:r>
            <a:endParaRPr lang="en-US" dirty="0"/>
          </a:p>
        </p:txBody>
      </p:sp>
      <p:sp>
        <p:nvSpPr>
          <p:cNvPr id="7" name="Pladsholder til slidenummer 5"/>
          <p:cNvSpPr>
            <a:spLocks noGrp="1"/>
          </p:cNvSpPr>
          <p:nvPr>
            <p:ph type="sldNum" sz="quarter" idx="4294967295"/>
          </p:nvPr>
        </p:nvSpPr>
        <p:spPr>
          <a:xfrm>
            <a:off x="8221509" y="6793319"/>
            <a:ext cx="1424198"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58599375-3773-4CDD-A0A8-EA392E1583D9}" type="slidenum">
              <a:rPr lang="en-US" altLang="da-DK" smtClean="0"/>
              <a:pPr>
                <a:defRPr/>
              </a:pPr>
              <a:t>22</a:t>
            </a:fld>
            <a:endParaRPr lang="en-US" altLang="da-DK"/>
          </a:p>
        </p:txBody>
      </p:sp>
      <p:sp>
        <p:nvSpPr>
          <p:cNvPr id="8" name="Pladsholder til sidefod 4"/>
          <p:cNvSpPr>
            <a:spLocks noGrp="1"/>
          </p:cNvSpPr>
          <p:nvPr>
            <p:ph type="ftr" sz="quarter" idx="4294967295"/>
          </p:nvPr>
        </p:nvSpPr>
        <p:spPr>
          <a:xfrm>
            <a:off x="624841" y="6793319"/>
            <a:ext cx="545227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l">
              <a:defRPr/>
            </a:pPr>
            <a:r>
              <a:rPr lang="en-GB" dirty="0" smtClean="0"/>
              <a:t>Fundamental Principles and Rights at Work (FUNDAMENTALS)</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Content Placeholder 2"/>
          <p:cNvSpPr>
            <a:spLocks noGrp="1"/>
          </p:cNvSpPr>
          <p:nvPr>
            <p:ph idx="4294967295"/>
          </p:nvPr>
        </p:nvSpPr>
        <p:spPr>
          <a:xfrm>
            <a:off x="541338" y="2667000"/>
            <a:ext cx="9136062" cy="4191000"/>
          </a:xfrm>
        </p:spPr>
        <p:txBody>
          <a:bodyPr>
            <a:noAutofit/>
          </a:bodyPr>
          <a:lstStyle/>
          <a:p>
            <a:pPr marL="342900" indent="-342900" fontAlgn="auto">
              <a:lnSpc>
                <a:spcPct val="80000"/>
              </a:lnSpc>
              <a:spcBef>
                <a:spcPts val="1200"/>
              </a:spcBef>
              <a:spcAft>
                <a:spcPts val="0"/>
              </a:spcAft>
              <a:buFont typeface="Wingdings 2"/>
              <a:buChar char=""/>
              <a:defRPr/>
            </a:pPr>
            <a:r>
              <a:rPr lang="en-GB" altLang="da-DK" sz="2000" b="1" dirty="0">
                <a:solidFill>
                  <a:schemeClr val="bg1"/>
                </a:solidFill>
              </a:rPr>
              <a:t>Ownership and leadership:</a:t>
            </a:r>
          </a:p>
          <a:p>
            <a:pPr lvl="1">
              <a:lnSpc>
                <a:spcPct val="80000"/>
              </a:lnSpc>
              <a:spcBef>
                <a:spcPts val="0"/>
              </a:spcBef>
              <a:buFont typeface="Courier New" pitchFamily="49" charset="0"/>
              <a:buChar char="o"/>
              <a:defRPr/>
            </a:pPr>
            <a:r>
              <a:rPr lang="en-GB" altLang="da-DK" sz="2000" dirty="0">
                <a:solidFill>
                  <a:schemeClr val="bg1"/>
                </a:solidFill>
              </a:rPr>
              <a:t>The relevant government department* must take leadership</a:t>
            </a:r>
          </a:p>
          <a:p>
            <a:pPr lvl="1">
              <a:lnSpc>
                <a:spcPct val="80000"/>
              </a:lnSpc>
              <a:spcBef>
                <a:spcPts val="0"/>
              </a:spcBef>
              <a:buFont typeface="Courier New" pitchFamily="49" charset="0"/>
              <a:buChar char="o"/>
              <a:defRPr/>
            </a:pPr>
            <a:r>
              <a:rPr lang="en-GB" altLang="da-DK" sz="2000" dirty="0">
                <a:solidFill>
                  <a:schemeClr val="bg1"/>
                </a:solidFill>
              </a:rPr>
              <a:t>All partners/stakeholders must buy-in. Partners need to decide on strategy to ensure this</a:t>
            </a:r>
          </a:p>
          <a:p>
            <a:pPr marL="342900" indent="-342900">
              <a:lnSpc>
                <a:spcPct val="80000"/>
              </a:lnSpc>
              <a:spcBef>
                <a:spcPts val="600"/>
              </a:spcBef>
              <a:buFont typeface="Wingdings 2"/>
              <a:buChar char=""/>
              <a:defRPr/>
            </a:pPr>
            <a:r>
              <a:rPr lang="en-GB" altLang="da-DK" sz="2000" b="1" dirty="0">
                <a:solidFill>
                  <a:schemeClr val="bg1"/>
                </a:solidFill>
              </a:rPr>
              <a:t>Participation and consultation</a:t>
            </a:r>
          </a:p>
          <a:p>
            <a:pPr lvl="1">
              <a:lnSpc>
                <a:spcPct val="80000"/>
              </a:lnSpc>
              <a:spcBef>
                <a:spcPts val="0"/>
              </a:spcBef>
              <a:buFont typeface="Courier New" pitchFamily="49" charset="0"/>
              <a:buChar char="o"/>
              <a:defRPr/>
            </a:pPr>
            <a:r>
              <a:rPr lang="en-GB" altLang="da-DK" sz="2000" dirty="0">
                <a:solidFill>
                  <a:schemeClr val="bg1"/>
                </a:solidFill>
              </a:rPr>
              <a:t>Need for broad coalition</a:t>
            </a:r>
          </a:p>
          <a:p>
            <a:pPr lvl="1">
              <a:lnSpc>
                <a:spcPct val="80000"/>
              </a:lnSpc>
              <a:spcBef>
                <a:spcPts val="0"/>
              </a:spcBef>
              <a:buFont typeface="Courier New" pitchFamily="49" charset="0"/>
              <a:buChar char="o"/>
              <a:defRPr/>
            </a:pPr>
            <a:r>
              <a:rPr lang="en-GB" altLang="da-DK" sz="2000" dirty="0">
                <a:solidFill>
                  <a:schemeClr val="bg1"/>
                </a:solidFill>
              </a:rPr>
              <a:t>Roles of key stakeholders must be clear</a:t>
            </a:r>
          </a:p>
          <a:p>
            <a:pPr marL="342900" indent="-342900" fontAlgn="auto">
              <a:lnSpc>
                <a:spcPct val="80000"/>
              </a:lnSpc>
              <a:spcBef>
                <a:spcPts val="600"/>
              </a:spcBef>
              <a:spcAft>
                <a:spcPts val="0"/>
              </a:spcAft>
              <a:buFont typeface="Wingdings 2"/>
              <a:buChar char=""/>
              <a:defRPr/>
            </a:pPr>
            <a:r>
              <a:rPr lang="en-GB" altLang="da-DK" sz="2000" b="1" dirty="0" smtClean="0">
                <a:solidFill>
                  <a:schemeClr val="bg1"/>
                </a:solidFill>
              </a:rPr>
              <a:t>Roles</a:t>
            </a:r>
            <a:r>
              <a:rPr lang="en-GB" altLang="da-DK" sz="2000" b="1" dirty="0">
                <a:solidFill>
                  <a:schemeClr val="bg1"/>
                </a:solidFill>
              </a:rPr>
              <a:t>:</a:t>
            </a:r>
            <a:r>
              <a:rPr lang="en-GB" altLang="da-DK" sz="2000" dirty="0">
                <a:solidFill>
                  <a:schemeClr val="bg1"/>
                </a:solidFill>
              </a:rPr>
              <a:t> providers of technical assistance vis-à-vis mandated institutions</a:t>
            </a:r>
          </a:p>
          <a:p>
            <a:pPr marL="342900" indent="-342900" fontAlgn="auto">
              <a:lnSpc>
                <a:spcPct val="80000"/>
              </a:lnSpc>
              <a:spcBef>
                <a:spcPts val="0"/>
              </a:spcBef>
              <a:spcAft>
                <a:spcPts val="0"/>
              </a:spcAft>
              <a:buFont typeface="Wingdings 2"/>
              <a:buChar char=""/>
              <a:defRPr/>
            </a:pPr>
            <a:r>
              <a:rPr lang="en-GB" altLang="da-DK" sz="2000" b="1" dirty="0" smtClean="0">
                <a:solidFill>
                  <a:schemeClr val="bg1"/>
                </a:solidFill>
              </a:rPr>
              <a:t>Informed </a:t>
            </a:r>
            <a:r>
              <a:rPr lang="en-GB" altLang="da-DK" sz="2000" b="1" dirty="0">
                <a:solidFill>
                  <a:schemeClr val="bg1"/>
                </a:solidFill>
              </a:rPr>
              <a:t>choices:</a:t>
            </a:r>
            <a:r>
              <a:rPr lang="en-GB" altLang="da-DK" sz="2000" dirty="0">
                <a:solidFill>
                  <a:schemeClr val="bg1"/>
                </a:solidFill>
              </a:rPr>
              <a:t> Need for solid knowledge base</a:t>
            </a:r>
          </a:p>
          <a:p>
            <a:pPr marL="342900" indent="-342900" fontAlgn="auto">
              <a:lnSpc>
                <a:spcPct val="80000"/>
              </a:lnSpc>
              <a:spcBef>
                <a:spcPts val="0"/>
              </a:spcBef>
              <a:spcAft>
                <a:spcPts val="0"/>
              </a:spcAft>
              <a:buFont typeface="Wingdings 2"/>
              <a:buChar char=""/>
              <a:defRPr/>
            </a:pPr>
            <a:r>
              <a:rPr lang="en-GB" altLang="da-DK" sz="2000" b="1" dirty="0" smtClean="0">
                <a:solidFill>
                  <a:schemeClr val="bg1"/>
                </a:solidFill>
              </a:rPr>
              <a:t>Levels </a:t>
            </a:r>
            <a:r>
              <a:rPr lang="en-GB" altLang="da-DK" sz="2000" b="1" dirty="0">
                <a:solidFill>
                  <a:schemeClr val="bg1"/>
                </a:solidFill>
              </a:rPr>
              <a:t>of involvement (and subsequent implementation):</a:t>
            </a:r>
            <a:r>
              <a:rPr lang="en-GB" altLang="da-DK" sz="2000" dirty="0">
                <a:solidFill>
                  <a:schemeClr val="bg1"/>
                </a:solidFill>
              </a:rPr>
              <a:t> Central vs. local control; decentralisation</a:t>
            </a:r>
          </a:p>
          <a:p>
            <a:pPr marL="342900" indent="-342900" fontAlgn="auto">
              <a:lnSpc>
                <a:spcPct val="80000"/>
              </a:lnSpc>
              <a:spcBef>
                <a:spcPts val="0"/>
              </a:spcBef>
              <a:spcAft>
                <a:spcPts val="0"/>
              </a:spcAft>
              <a:buFont typeface="Wingdings 2"/>
              <a:buChar char=""/>
              <a:defRPr/>
            </a:pPr>
            <a:r>
              <a:rPr lang="en-GB" altLang="da-DK" sz="2000" b="1" dirty="0" smtClean="0">
                <a:solidFill>
                  <a:schemeClr val="bg1"/>
                </a:solidFill>
              </a:rPr>
              <a:t>Stages </a:t>
            </a:r>
            <a:r>
              <a:rPr lang="en-GB" altLang="da-DK" sz="2000" b="1" dirty="0">
                <a:solidFill>
                  <a:schemeClr val="bg1"/>
                </a:solidFill>
              </a:rPr>
              <a:t>of development of national action plan:</a:t>
            </a:r>
            <a:r>
              <a:rPr lang="en-GB" altLang="da-DK" sz="2000" dirty="0">
                <a:solidFill>
                  <a:schemeClr val="bg1"/>
                </a:solidFill>
              </a:rPr>
              <a:t> framework first, detailed plans after official adoption or more detailed plans from the beginning?</a:t>
            </a:r>
          </a:p>
          <a:p>
            <a:pPr marL="342900" indent="-342900" fontAlgn="auto">
              <a:lnSpc>
                <a:spcPct val="80000"/>
              </a:lnSpc>
              <a:spcBef>
                <a:spcPts val="0"/>
              </a:spcBef>
              <a:spcAft>
                <a:spcPts val="0"/>
              </a:spcAft>
              <a:buFont typeface="Wingdings 2"/>
              <a:buChar char=""/>
              <a:defRPr/>
            </a:pPr>
            <a:r>
              <a:rPr lang="en-GB" altLang="da-DK" sz="2000" b="1" dirty="0" smtClean="0">
                <a:solidFill>
                  <a:schemeClr val="bg1"/>
                </a:solidFill>
              </a:rPr>
              <a:t>Who </a:t>
            </a:r>
            <a:r>
              <a:rPr lang="en-GB" altLang="da-DK" sz="2000" b="1" dirty="0">
                <a:solidFill>
                  <a:schemeClr val="bg1"/>
                </a:solidFill>
              </a:rPr>
              <a:t>will do the drafting?</a:t>
            </a:r>
            <a:r>
              <a:rPr lang="en-GB" altLang="da-DK" sz="2000" dirty="0">
                <a:solidFill>
                  <a:schemeClr val="bg1"/>
                </a:solidFill>
              </a:rPr>
              <a:t> Drafting committee, support from external resource people, consultants…..</a:t>
            </a:r>
            <a:endParaRPr lang="en-GB" altLang="da-DK" sz="2000" b="1" dirty="0">
              <a:solidFill>
                <a:schemeClr val="bg1"/>
              </a:solidFill>
            </a:endParaRPr>
          </a:p>
        </p:txBody>
      </p:sp>
      <p:sp>
        <p:nvSpPr>
          <p:cNvPr id="5" name="Title 1"/>
          <p:cNvSpPr>
            <a:spLocks noGrp="1"/>
          </p:cNvSpPr>
          <p:nvPr>
            <p:ph type="title" idx="4294967295"/>
          </p:nvPr>
        </p:nvSpPr>
        <p:spPr>
          <a:xfrm>
            <a:off x="0" y="1671614"/>
            <a:ext cx="9906000" cy="833413"/>
          </a:xfrm>
          <a:prstGeom prst="rect">
            <a:avLst/>
          </a:prstGeom>
        </p:spPr>
        <p:txBody>
          <a:bodyPr anchor="ctr" anchorCtr="1"/>
          <a:lstStyle/>
          <a:p>
            <a:pPr algn="ctr"/>
            <a:r>
              <a:rPr lang="en-US" sz="3200" i="1" u="sng" dirty="0">
                <a:solidFill>
                  <a:schemeClr val="bg1"/>
                </a:solidFill>
                <a:latin typeface="Arial Rounded MT Bold" pitchFamily="34" charset="0"/>
              </a:rPr>
              <a:t>The </a:t>
            </a:r>
            <a:r>
              <a:rPr lang="en-US" sz="3200" i="1" u="sng" dirty="0" smtClean="0">
                <a:solidFill>
                  <a:schemeClr val="bg1"/>
                </a:solidFill>
                <a:latin typeface="Arial Rounded MT Bold" pitchFamily="34" charset="0"/>
              </a:rPr>
              <a:t>Formulation Process:</a:t>
            </a:r>
            <a:r>
              <a:rPr lang="en-US" sz="3200" u="sng" dirty="0" smtClean="0">
                <a:solidFill>
                  <a:schemeClr val="bg1"/>
                </a:solidFill>
                <a:latin typeface="Arial Rounded MT Bold" pitchFamily="34" charset="0"/>
              </a:rPr>
              <a:t>    Critical Features</a:t>
            </a:r>
            <a:endParaRPr lang="en-GB" sz="3200" u="sng" dirty="0">
              <a:solidFill>
                <a:schemeClr val="bg1"/>
              </a:solidFill>
              <a:latin typeface="Arial Rounded MT Bold" pitchFamily="34" charset="0"/>
            </a:endParaRPr>
          </a:p>
        </p:txBody>
      </p:sp>
      <p:sp>
        <p:nvSpPr>
          <p:cNvPr id="6" name="Pladsholder til dato 3"/>
          <p:cNvSpPr>
            <a:spLocks noGrp="1"/>
          </p:cNvSpPr>
          <p:nvPr>
            <p:ph type="dt" sz="half" idx="4294967295"/>
          </p:nvPr>
        </p:nvSpPr>
        <p:spPr>
          <a:xfrm>
            <a:off x="6077120" y="6797475"/>
            <a:ext cx="2136296"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r>
              <a:rPr lang="en-US" dirty="0" smtClean="0"/>
              <a:t>www.ilo.org/childlabour</a:t>
            </a:r>
            <a:endParaRPr lang="en-US" dirty="0"/>
          </a:p>
        </p:txBody>
      </p:sp>
      <p:sp>
        <p:nvSpPr>
          <p:cNvPr id="7" name="Pladsholder til slidenummer 5"/>
          <p:cNvSpPr>
            <a:spLocks noGrp="1"/>
          </p:cNvSpPr>
          <p:nvPr>
            <p:ph type="sldNum" sz="quarter" idx="4294967295"/>
          </p:nvPr>
        </p:nvSpPr>
        <p:spPr>
          <a:xfrm>
            <a:off x="8221509" y="6793319"/>
            <a:ext cx="1424198"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58599375-3773-4CDD-A0A8-EA392E1583D9}" type="slidenum">
              <a:rPr lang="en-US" altLang="da-DK" smtClean="0"/>
              <a:pPr>
                <a:defRPr/>
              </a:pPr>
              <a:t>23</a:t>
            </a:fld>
            <a:endParaRPr lang="en-US" altLang="da-DK"/>
          </a:p>
        </p:txBody>
      </p:sp>
      <p:sp>
        <p:nvSpPr>
          <p:cNvPr id="8" name="Pladsholder til sidefod 4"/>
          <p:cNvSpPr>
            <a:spLocks noGrp="1"/>
          </p:cNvSpPr>
          <p:nvPr>
            <p:ph type="ftr" sz="quarter" idx="4294967295"/>
          </p:nvPr>
        </p:nvSpPr>
        <p:spPr>
          <a:xfrm>
            <a:off x="624841" y="6793319"/>
            <a:ext cx="545227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l">
              <a:defRPr/>
            </a:pPr>
            <a:r>
              <a:rPr lang="en-GB" dirty="0" smtClean="0"/>
              <a:t>Fundamental Principles and Rights at Work (FUNDAMENTALS)</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9" name="Pladsholder til indhold 2"/>
          <p:cNvSpPr>
            <a:spLocks noGrp="1"/>
          </p:cNvSpPr>
          <p:nvPr>
            <p:ph idx="4294967295"/>
          </p:nvPr>
        </p:nvSpPr>
        <p:spPr>
          <a:xfrm>
            <a:off x="681038" y="2476501"/>
            <a:ext cx="8980852" cy="4158968"/>
          </a:xfrm>
        </p:spPr>
        <p:txBody>
          <a:bodyPr/>
          <a:lstStyle/>
          <a:p>
            <a:r>
              <a:rPr lang="da-DK" b="1" dirty="0">
                <a:solidFill>
                  <a:schemeClr val="bg1"/>
                </a:solidFill>
              </a:rPr>
              <a:t>Not always sequential</a:t>
            </a:r>
          </a:p>
          <a:p>
            <a:endParaRPr lang="da-DK" dirty="0"/>
          </a:p>
        </p:txBody>
      </p:sp>
      <p:graphicFrame>
        <p:nvGraphicFramePr>
          <p:cNvPr id="10" name="Diagram 9"/>
          <p:cNvGraphicFramePr/>
          <p:nvPr>
            <p:extLst>
              <p:ext uri="{D42A27DB-BD31-4B8C-83A1-F6EECF244321}">
                <p14:modId xmlns:p14="http://schemas.microsoft.com/office/powerpoint/2010/main" val="886876912"/>
              </p:ext>
            </p:extLst>
          </p:nvPr>
        </p:nvGraphicFramePr>
        <p:xfrm>
          <a:off x="711157" y="2975535"/>
          <a:ext cx="7998984" cy="37211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itle 1"/>
          <p:cNvSpPr>
            <a:spLocks noGrp="1"/>
          </p:cNvSpPr>
          <p:nvPr>
            <p:ph type="title" idx="4294967295"/>
          </p:nvPr>
        </p:nvSpPr>
        <p:spPr>
          <a:xfrm>
            <a:off x="0" y="1671614"/>
            <a:ext cx="9906000" cy="833413"/>
          </a:xfrm>
          <a:prstGeom prst="rect">
            <a:avLst/>
          </a:prstGeom>
        </p:spPr>
        <p:txBody>
          <a:bodyPr anchor="ctr" anchorCtr="1"/>
          <a:lstStyle/>
          <a:p>
            <a:pPr algn="ctr"/>
            <a:r>
              <a:rPr lang="en-US" sz="3200" i="1" u="sng" dirty="0">
                <a:solidFill>
                  <a:schemeClr val="bg1"/>
                </a:solidFill>
                <a:latin typeface="Arial Rounded MT Bold" pitchFamily="34" charset="0"/>
              </a:rPr>
              <a:t>The </a:t>
            </a:r>
            <a:r>
              <a:rPr lang="en-US" sz="3200" i="1" u="sng" dirty="0" smtClean="0">
                <a:solidFill>
                  <a:schemeClr val="bg1"/>
                </a:solidFill>
                <a:latin typeface="Arial Rounded MT Bold" pitchFamily="34" charset="0"/>
              </a:rPr>
              <a:t>Formulation Process:</a:t>
            </a:r>
            <a:r>
              <a:rPr lang="en-US" sz="3200" u="sng" dirty="0" smtClean="0">
                <a:solidFill>
                  <a:schemeClr val="bg1"/>
                </a:solidFill>
                <a:latin typeface="Arial Rounded MT Bold" pitchFamily="34" charset="0"/>
              </a:rPr>
              <a:t>    Key Steps</a:t>
            </a:r>
            <a:endParaRPr lang="en-GB" sz="3200" u="sng" dirty="0">
              <a:solidFill>
                <a:schemeClr val="bg1"/>
              </a:solidFill>
              <a:latin typeface="Arial Rounded MT Bold" pitchFamily="34" charset="0"/>
            </a:endParaRPr>
          </a:p>
        </p:txBody>
      </p:sp>
      <p:sp>
        <p:nvSpPr>
          <p:cNvPr id="9" name="Pladsholder til dato 3"/>
          <p:cNvSpPr>
            <a:spLocks noGrp="1"/>
          </p:cNvSpPr>
          <p:nvPr>
            <p:ph type="dt" sz="half" idx="4294967295"/>
          </p:nvPr>
        </p:nvSpPr>
        <p:spPr>
          <a:xfrm>
            <a:off x="6077120" y="6797475"/>
            <a:ext cx="2136296"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r>
              <a:rPr lang="en-US" dirty="0" smtClean="0"/>
              <a:t>www.ilo.org/childlabour</a:t>
            </a:r>
            <a:endParaRPr lang="en-US" dirty="0"/>
          </a:p>
        </p:txBody>
      </p:sp>
      <p:sp>
        <p:nvSpPr>
          <p:cNvPr id="11" name="Pladsholder til slidenummer 5"/>
          <p:cNvSpPr>
            <a:spLocks noGrp="1"/>
          </p:cNvSpPr>
          <p:nvPr>
            <p:ph type="sldNum" sz="quarter" idx="4294967295"/>
          </p:nvPr>
        </p:nvSpPr>
        <p:spPr>
          <a:xfrm>
            <a:off x="8221509" y="6793319"/>
            <a:ext cx="1424198"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58599375-3773-4CDD-A0A8-EA392E1583D9}" type="slidenum">
              <a:rPr lang="en-US" altLang="da-DK" smtClean="0"/>
              <a:pPr>
                <a:defRPr/>
              </a:pPr>
              <a:t>24</a:t>
            </a:fld>
            <a:endParaRPr lang="en-US" altLang="da-DK"/>
          </a:p>
        </p:txBody>
      </p:sp>
      <p:sp>
        <p:nvSpPr>
          <p:cNvPr id="12" name="Pladsholder til sidefod 4"/>
          <p:cNvSpPr>
            <a:spLocks noGrp="1"/>
          </p:cNvSpPr>
          <p:nvPr>
            <p:ph type="ftr" sz="quarter" idx="4294967295"/>
          </p:nvPr>
        </p:nvSpPr>
        <p:spPr>
          <a:xfrm>
            <a:off x="624841" y="6793319"/>
            <a:ext cx="545227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l">
              <a:defRPr/>
            </a:pPr>
            <a:r>
              <a:rPr lang="en-GB" dirty="0" smtClean="0"/>
              <a:t>Fundamental Principles and Rights at Work (FUNDAMENTALS)</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4294967295"/>
          </p:nvPr>
        </p:nvSpPr>
        <p:spPr>
          <a:xfrm>
            <a:off x="681038" y="2692400"/>
            <a:ext cx="8980852" cy="3943069"/>
          </a:xfrm>
        </p:spPr>
        <p:txBody>
          <a:bodyPr>
            <a:normAutofit/>
          </a:bodyPr>
          <a:lstStyle/>
          <a:p>
            <a:pPr marL="0" indent="0" fontAlgn="auto">
              <a:spcAft>
                <a:spcPts val="0"/>
              </a:spcAft>
              <a:buFont typeface="Wingdings 2"/>
              <a:buNone/>
              <a:defRPr/>
            </a:pPr>
            <a:r>
              <a:rPr lang="en-GB" dirty="0">
                <a:solidFill>
                  <a:schemeClr val="bg1"/>
                </a:solidFill>
              </a:rPr>
              <a:t>Multiple resources available </a:t>
            </a:r>
            <a:r>
              <a:rPr lang="en-GB" dirty="0" smtClean="0">
                <a:solidFill>
                  <a:schemeClr val="bg1"/>
                </a:solidFill>
              </a:rPr>
              <a:t>on </a:t>
            </a:r>
            <a:r>
              <a:rPr lang="en-GB" b="1" u="sng" dirty="0" smtClean="0">
                <a:solidFill>
                  <a:schemeClr val="bg1"/>
                </a:solidFill>
              </a:rPr>
              <a:t>www.ilo.org/childlabour</a:t>
            </a:r>
            <a:endParaRPr lang="en-GB" b="1" u="sng" dirty="0">
              <a:solidFill>
                <a:schemeClr val="bg1"/>
              </a:solidFill>
            </a:endParaRPr>
          </a:p>
          <a:p>
            <a:pPr marL="0" indent="0" fontAlgn="auto">
              <a:spcAft>
                <a:spcPts val="0"/>
              </a:spcAft>
              <a:buFont typeface="Wingdings 2"/>
              <a:buNone/>
              <a:defRPr/>
            </a:pPr>
            <a:r>
              <a:rPr lang="en-GB" dirty="0" smtClean="0">
                <a:solidFill>
                  <a:schemeClr val="bg1"/>
                </a:solidFill>
              </a:rPr>
              <a:t>For example:</a:t>
            </a:r>
            <a:endParaRPr lang="en-GB" dirty="0">
              <a:solidFill>
                <a:schemeClr val="bg1"/>
              </a:solidFill>
            </a:endParaRPr>
          </a:p>
          <a:p>
            <a:pPr marL="274320" indent="-274320" fontAlgn="auto">
              <a:spcAft>
                <a:spcPts val="0"/>
              </a:spcAft>
              <a:buFont typeface="Wingdings 2"/>
              <a:buChar char=""/>
              <a:defRPr/>
            </a:pPr>
            <a:r>
              <a:rPr lang="en-US" i="1" dirty="0" smtClean="0">
                <a:solidFill>
                  <a:schemeClr val="bg1"/>
                </a:solidFill>
              </a:rPr>
              <a:t>Implementing the Roadmap for Achieving the Elimination of the Worst Forms of Child </a:t>
            </a:r>
            <a:r>
              <a:rPr lang="en-US" i="1" dirty="0" err="1" smtClean="0">
                <a:solidFill>
                  <a:schemeClr val="bg1"/>
                </a:solidFill>
              </a:rPr>
              <a:t>Labour</a:t>
            </a:r>
            <a:r>
              <a:rPr lang="en-US" i="1" dirty="0" smtClean="0">
                <a:solidFill>
                  <a:schemeClr val="bg1"/>
                </a:solidFill>
              </a:rPr>
              <a:t> by </a:t>
            </a:r>
            <a:r>
              <a:rPr lang="en-US" i="1" dirty="0">
                <a:solidFill>
                  <a:schemeClr val="bg1"/>
                </a:solidFill>
              </a:rPr>
              <a:t>2016 (2013)</a:t>
            </a:r>
          </a:p>
          <a:p>
            <a:pPr marL="274320" indent="-274320" fontAlgn="auto">
              <a:spcAft>
                <a:spcPts val="0"/>
              </a:spcAft>
              <a:buFont typeface="Wingdings 2"/>
              <a:buChar char=""/>
              <a:defRPr/>
            </a:pPr>
            <a:r>
              <a:rPr lang="en-US" i="1" dirty="0">
                <a:solidFill>
                  <a:schemeClr val="bg1"/>
                </a:solidFill>
              </a:rPr>
              <a:t>Employers and Workers Handbook on Hazardous Child </a:t>
            </a:r>
            <a:r>
              <a:rPr lang="en-US" i="1" dirty="0" err="1">
                <a:solidFill>
                  <a:schemeClr val="bg1"/>
                </a:solidFill>
              </a:rPr>
              <a:t>Labour</a:t>
            </a:r>
            <a:r>
              <a:rPr lang="en-US" i="1" dirty="0">
                <a:solidFill>
                  <a:schemeClr val="bg1"/>
                </a:solidFill>
              </a:rPr>
              <a:t> (2011)</a:t>
            </a:r>
            <a:endParaRPr lang="en-GB" i="1" dirty="0">
              <a:solidFill>
                <a:schemeClr val="bg1"/>
              </a:solidFill>
            </a:endParaRPr>
          </a:p>
          <a:p>
            <a:pPr marL="274320" indent="-274320" fontAlgn="auto">
              <a:spcAft>
                <a:spcPts val="0"/>
              </a:spcAft>
              <a:buFont typeface="Wingdings 2"/>
              <a:buChar char=""/>
              <a:defRPr/>
            </a:pPr>
            <a:r>
              <a:rPr lang="en-GB" i="1" dirty="0">
                <a:solidFill>
                  <a:schemeClr val="bg1"/>
                </a:solidFill>
              </a:rPr>
              <a:t>Mainstreaming child labour concerns in education sector plans and programmes (</a:t>
            </a:r>
            <a:r>
              <a:rPr lang="en-GB" i="1" dirty="0" smtClean="0">
                <a:solidFill>
                  <a:schemeClr val="bg1"/>
                </a:solidFill>
              </a:rPr>
              <a:t>2011</a:t>
            </a:r>
            <a:r>
              <a:rPr lang="en-GB" i="1" dirty="0">
                <a:solidFill>
                  <a:schemeClr val="bg1"/>
                </a:solidFill>
              </a:rPr>
              <a:t>)</a:t>
            </a:r>
          </a:p>
        </p:txBody>
      </p:sp>
      <p:sp>
        <p:nvSpPr>
          <p:cNvPr id="7" name="Title 1"/>
          <p:cNvSpPr>
            <a:spLocks noGrp="1"/>
          </p:cNvSpPr>
          <p:nvPr>
            <p:ph type="title" idx="4294967295"/>
          </p:nvPr>
        </p:nvSpPr>
        <p:spPr>
          <a:xfrm>
            <a:off x="0" y="1671614"/>
            <a:ext cx="9906000" cy="833413"/>
          </a:xfrm>
          <a:prstGeom prst="rect">
            <a:avLst/>
          </a:prstGeom>
        </p:spPr>
        <p:txBody>
          <a:bodyPr anchor="ctr" anchorCtr="1"/>
          <a:lstStyle/>
          <a:p>
            <a:pPr algn="ctr"/>
            <a:r>
              <a:rPr lang="en-GB" sz="3200" u="sng" dirty="0">
                <a:solidFill>
                  <a:schemeClr val="bg1"/>
                </a:solidFill>
                <a:latin typeface="Arial Rounded MT Bold" pitchFamily="34" charset="0"/>
              </a:rPr>
              <a:t>Additional </a:t>
            </a:r>
            <a:r>
              <a:rPr lang="en-GB" sz="3200" u="sng" dirty="0" smtClean="0">
                <a:solidFill>
                  <a:schemeClr val="bg1"/>
                </a:solidFill>
                <a:latin typeface="Arial Rounded MT Bold" pitchFamily="34" charset="0"/>
              </a:rPr>
              <a:t>Resources</a:t>
            </a:r>
            <a:endParaRPr lang="en-GB" sz="3200" u="sng" dirty="0">
              <a:solidFill>
                <a:schemeClr val="bg1"/>
              </a:solidFill>
              <a:latin typeface="Arial Rounded MT Bold" pitchFamily="34" charset="0"/>
            </a:endParaRPr>
          </a:p>
        </p:txBody>
      </p:sp>
      <p:sp>
        <p:nvSpPr>
          <p:cNvPr id="8" name="Pladsholder til dato 3"/>
          <p:cNvSpPr>
            <a:spLocks noGrp="1"/>
          </p:cNvSpPr>
          <p:nvPr>
            <p:ph type="dt" sz="half" idx="4294967295"/>
          </p:nvPr>
        </p:nvSpPr>
        <p:spPr>
          <a:xfrm>
            <a:off x="6077120" y="6797475"/>
            <a:ext cx="2136296"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r>
              <a:rPr lang="en-US" dirty="0" smtClean="0"/>
              <a:t>www.ilo.org/childlabour</a:t>
            </a:r>
            <a:endParaRPr lang="en-US" dirty="0"/>
          </a:p>
        </p:txBody>
      </p:sp>
      <p:sp>
        <p:nvSpPr>
          <p:cNvPr id="9" name="Pladsholder til slidenummer 5"/>
          <p:cNvSpPr>
            <a:spLocks noGrp="1"/>
          </p:cNvSpPr>
          <p:nvPr>
            <p:ph type="sldNum" sz="quarter" idx="4294967295"/>
          </p:nvPr>
        </p:nvSpPr>
        <p:spPr>
          <a:xfrm>
            <a:off x="8221509" y="6793319"/>
            <a:ext cx="1424198"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58599375-3773-4CDD-A0A8-EA392E1583D9}" type="slidenum">
              <a:rPr lang="en-US" altLang="da-DK" smtClean="0"/>
              <a:pPr>
                <a:defRPr/>
              </a:pPr>
              <a:t>25</a:t>
            </a:fld>
            <a:endParaRPr lang="en-US" altLang="da-DK"/>
          </a:p>
        </p:txBody>
      </p:sp>
      <p:sp>
        <p:nvSpPr>
          <p:cNvPr id="10" name="Pladsholder til sidefod 4"/>
          <p:cNvSpPr>
            <a:spLocks noGrp="1"/>
          </p:cNvSpPr>
          <p:nvPr>
            <p:ph type="ftr" sz="quarter" idx="4294967295"/>
          </p:nvPr>
        </p:nvSpPr>
        <p:spPr>
          <a:xfrm>
            <a:off x="624841" y="6793319"/>
            <a:ext cx="545227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l">
              <a:defRPr/>
            </a:pPr>
            <a:r>
              <a:rPr lang="en-GB" dirty="0" smtClean="0"/>
              <a:t>Fundamental Principles and Rights at Work (FUNDAMENTALS)</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4294967295"/>
          </p:nvPr>
        </p:nvSpPr>
        <p:spPr>
          <a:xfrm>
            <a:off x="681038" y="2628901"/>
            <a:ext cx="8980852" cy="4006568"/>
          </a:xfrm>
        </p:spPr>
        <p:txBody>
          <a:bodyPr>
            <a:noAutofit/>
          </a:bodyPr>
          <a:lstStyle/>
          <a:p>
            <a:pPr marL="0" indent="0" fontAlgn="auto">
              <a:spcBef>
                <a:spcPts val="0"/>
              </a:spcBef>
              <a:spcAft>
                <a:spcPts val="1800"/>
              </a:spcAft>
              <a:buFont typeface="Wingdings 2"/>
              <a:buNone/>
              <a:defRPr/>
            </a:pPr>
            <a:r>
              <a:rPr lang="en-GB" b="1" i="1" dirty="0" smtClean="0">
                <a:solidFill>
                  <a:schemeClr val="bg1"/>
                </a:solidFill>
              </a:rPr>
              <a:t>Guiding questions for discussion of priorities:</a:t>
            </a:r>
            <a:endParaRPr lang="en-GB" b="1" i="1" dirty="0">
              <a:solidFill>
                <a:schemeClr val="bg1"/>
              </a:solidFill>
            </a:endParaRPr>
          </a:p>
          <a:p>
            <a:pPr marL="514350" indent="-514350" fontAlgn="auto">
              <a:spcBef>
                <a:spcPts val="0"/>
              </a:spcBef>
              <a:spcAft>
                <a:spcPts val="600"/>
              </a:spcAft>
              <a:buFont typeface="Wingdings 2"/>
              <a:buAutoNum type="arabicPeriod"/>
              <a:defRPr/>
            </a:pPr>
            <a:r>
              <a:rPr lang="en-GB" sz="2400" dirty="0">
                <a:solidFill>
                  <a:schemeClr val="bg1"/>
                </a:solidFill>
              </a:rPr>
              <a:t>Which are the most critical steps in this process in [country]?</a:t>
            </a:r>
          </a:p>
          <a:p>
            <a:pPr marL="514350" indent="-514350" fontAlgn="auto">
              <a:spcBef>
                <a:spcPts val="0"/>
              </a:spcBef>
              <a:spcAft>
                <a:spcPts val="600"/>
              </a:spcAft>
              <a:buFont typeface="Wingdings 2"/>
              <a:buAutoNum type="arabicPeriod"/>
              <a:defRPr/>
            </a:pPr>
            <a:r>
              <a:rPr lang="en-GB" sz="2400" dirty="0">
                <a:solidFill>
                  <a:schemeClr val="bg1"/>
                </a:solidFill>
              </a:rPr>
              <a:t>What kind of time-frame do you foresee?</a:t>
            </a:r>
          </a:p>
          <a:p>
            <a:pPr marL="514350" indent="-514350" fontAlgn="auto">
              <a:spcBef>
                <a:spcPts val="0"/>
              </a:spcBef>
              <a:spcAft>
                <a:spcPts val="600"/>
              </a:spcAft>
              <a:buFont typeface="Wingdings 2"/>
              <a:buAutoNum type="arabicPeriod"/>
              <a:defRPr/>
            </a:pPr>
            <a:r>
              <a:rPr lang="en-GB" sz="2400" dirty="0">
                <a:solidFill>
                  <a:schemeClr val="bg1"/>
                </a:solidFill>
              </a:rPr>
              <a:t>Who should be consulted?</a:t>
            </a:r>
          </a:p>
          <a:p>
            <a:pPr marL="514350" indent="-514350" fontAlgn="auto">
              <a:spcBef>
                <a:spcPts val="0"/>
              </a:spcBef>
              <a:spcAft>
                <a:spcPts val="600"/>
              </a:spcAft>
              <a:buFont typeface="Wingdings 2"/>
              <a:buAutoNum type="arabicPeriod"/>
              <a:defRPr/>
            </a:pPr>
            <a:r>
              <a:rPr lang="en-GB" sz="2400" dirty="0">
                <a:solidFill>
                  <a:schemeClr val="bg1"/>
                </a:solidFill>
              </a:rPr>
              <a:t>How would you like to organise consultations?</a:t>
            </a:r>
          </a:p>
          <a:p>
            <a:pPr marL="514350" indent="-514350" fontAlgn="auto">
              <a:spcBef>
                <a:spcPts val="0"/>
              </a:spcBef>
              <a:spcAft>
                <a:spcPts val="600"/>
              </a:spcAft>
              <a:buFont typeface="Wingdings 2"/>
              <a:buAutoNum type="arabicPeriod"/>
              <a:defRPr/>
            </a:pPr>
            <a:r>
              <a:rPr lang="en-GB" sz="2400" dirty="0">
                <a:solidFill>
                  <a:schemeClr val="bg1"/>
                </a:solidFill>
              </a:rPr>
              <a:t>Who will draft the NAP?</a:t>
            </a:r>
          </a:p>
          <a:p>
            <a:pPr marL="514350" indent="-514350" fontAlgn="auto">
              <a:spcBef>
                <a:spcPts val="0"/>
              </a:spcBef>
              <a:spcAft>
                <a:spcPts val="600"/>
              </a:spcAft>
              <a:buFont typeface="Wingdings 2"/>
              <a:buAutoNum type="arabicPeriod"/>
              <a:defRPr/>
            </a:pPr>
            <a:r>
              <a:rPr lang="en-GB" sz="2400" dirty="0">
                <a:solidFill>
                  <a:schemeClr val="bg1"/>
                </a:solidFill>
              </a:rPr>
              <a:t>Who will oversee the process?</a:t>
            </a:r>
          </a:p>
          <a:p>
            <a:pPr marL="514350" indent="-514350" fontAlgn="auto">
              <a:spcBef>
                <a:spcPts val="0"/>
              </a:spcBef>
              <a:spcAft>
                <a:spcPts val="600"/>
              </a:spcAft>
              <a:buFont typeface="Wingdings 2"/>
              <a:buAutoNum type="arabicPeriod"/>
              <a:defRPr/>
            </a:pPr>
            <a:r>
              <a:rPr lang="en-GB" sz="2400" dirty="0">
                <a:solidFill>
                  <a:schemeClr val="bg1"/>
                </a:solidFill>
              </a:rPr>
              <a:t>Do you have the knowledge base you need to develop the NAP? If not, how to generate it</a:t>
            </a:r>
            <a:r>
              <a:rPr lang="en-GB" sz="2400" dirty="0" smtClean="0">
                <a:solidFill>
                  <a:schemeClr val="bg1"/>
                </a:solidFill>
              </a:rPr>
              <a:t>?</a:t>
            </a:r>
            <a:endParaRPr lang="en-GB" sz="2400" dirty="0">
              <a:solidFill>
                <a:schemeClr val="bg1"/>
              </a:solidFill>
            </a:endParaRPr>
          </a:p>
        </p:txBody>
      </p:sp>
      <p:sp>
        <p:nvSpPr>
          <p:cNvPr id="7" name="Title 1"/>
          <p:cNvSpPr>
            <a:spLocks noGrp="1"/>
          </p:cNvSpPr>
          <p:nvPr>
            <p:ph type="title" idx="4294967295"/>
          </p:nvPr>
        </p:nvSpPr>
        <p:spPr>
          <a:xfrm>
            <a:off x="0" y="1671614"/>
            <a:ext cx="9906000" cy="833413"/>
          </a:xfrm>
          <a:prstGeom prst="rect">
            <a:avLst/>
          </a:prstGeom>
        </p:spPr>
        <p:txBody>
          <a:bodyPr anchor="ctr" anchorCtr="1"/>
          <a:lstStyle/>
          <a:p>
            <a:pPr algn="ctr"/>
            <a:r>
              <a:rPr lang="en-US" sz="3200" u="sng" dirty="0">
                <a:solidFill>
                  <a:schemeClr val="bg1"/>
                </a:solidFill>
                <a:latin typeface="Arial Rounded MT Bold" pitchFamily="34" charset="0"/>
              </a:rPr>
              <a:t>Initial issues to agree on in [country]</a:t>
            </a:r>
            <a:endParaRPr lang="en-GB" sz="3200" u="sng" dirty="0">
              <a:solidFill>
                <a:schemeClr val="bg1"/>
              </a:solidFill>
              <a:latin typeface="Arial Rounded MT Bold" pitchFamily="34" charset="0"/>
            </a:endParaRPr>
          </a:p>
        </p:txBody>
      </p:sp>
      <p:sp>
        <p:nvSpPr>
          <p:cNvPr id="8" name="Pladsholder til dato 3"/>
          <p:cNvSpPr>
            <a:spLocks noGrp="1"/>
          </p:cNvSpPr>
          <p:nvPr>
            <p:ph type="dt" sz="half" idx="4294967295"/>
          </p:nvPr>
        </p:nvSpPr>
        <p:spPr>
          <a:xfrm>
            <a:off x="6077120" y="6797475"/>
            <a:ext cx="2136296"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r>
              <a:rPr lang="en-US" dirty="0" smtClean="0"/>
              <a:t>www.ilo.org/childlabour</a:t>
            </a:r>
            <a:endParaRPr lang="en-US" dirty="0"/>
          </a:p>
        </p:txBody>
      </p:sp>
      <p:sp>
        <p:nvSpPr>
          <p:cNvPr id="9" name="Pladsholder til slidenummer 5"/>
          <p:cNvSpPr>
            <a:spLocks noGrp="1"/>
          </p:cNvSpPr>
          <p:nvPr>
            <p:ph type="sldNum" sz="quarter" idx="4294967295"/>
          </p:nvPr>
        </p:nvSpPr>
        <p:spPr>
          <a:xfrm>
            <a:off x="8221509" y="6793319"/>
            <a:ext cx="1424198"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58599375-3773-4CDD-A0A8-EA392E1583D9}" type="slidenum">
              <a:rPr lang="en-US" altLang="da-DK" smtClean="0"/>
              <a:pPr>
                <a:defRPr/>
              </a:pPr>
              <a:t>26</a:t>
            </a:fld>
            <a:endParaRPr lang="en-US" altLang="da-DK"/>
          </a:p>
        </p:txBody>
      </p:sp>
      <p:sp>
        <p:nvSpPr>
          <p:cNvPr id="10" name="Pladsholder til sidefod 4"/>
          <p:cNvSpPr>
            <a:spLocks noGrp="1"/>
          </p:cNvSpPr>
          <p:nvPr>
            <p:ph type="ftr" sz="quarter" idx="4294967295"/>
          </p:nvPr>
        </p:nvSpPr>
        <p:spPr>
          <a:xfrm>
            <a:off x="624841" y="6793319"/>
            <a:ext cx="545227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l">
              <a:defRPr/>
            </a:pPr>
            <a:r>
              <a:rPr lang="en-GB" dirty="0" smtClean="0"/>
              <a:t>Fundamental Principles and Rights at Work (FUNDAMENTALS)</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pPr>
              <a:defRPr/>
            </a:pPr>
            <a:r>
              <a:rPr lang="en-US" smtClean="0"/>
              <a:t>www.ilo.org/childlabour</a:t>
            </a:r>
            <a:endParaRPr lang="en-US" dirty="0"/>
          </a:p>
        </p:txBody>
      </p:sp>
      <p:sp>
        <p:nvSpPr>
          <p:cNvPr id="4" name="Slide Number Placeholder 3"/>
          <p:cNvSpPr>
            <a:spLocks noGrp="1"/>
          </p:cNvSpPr>
          <p:nvPr>
            <p:ph type="sldNum" sz="quarter" idx="11"/>
          </p:nvPr>
        </p:nvSpPr>
        <p:spPr/>
        <p:txBody>
          <a:bodyPr/>
          <a:lstStyle/>
          <a:p>
            <a:pPr>
              <a:defRPr/>
            </a:pPr>
            <a:fld id="{58599375-3773-4CDD-A0A8-EA392E1583D9}" type="slidenum">
              <a:rPr lang="en-US" altLang="da-DK" smtClean="0"/>
              <a:pPr>
                <a:defRPr/>
              </a:pPr>
              <a:t>27</a:t>
            </a:fld>
            <a:endParaRPr lang="en-US" altLang="da-DK"/>
          </a:p>
        </p:txBody>
      </p:sp>
      <p:sp>
        <p:nvSpPr>
          <p:cNvPr id="5" name="Footer Placeholder 4"/>
          <p:cNvSpPr>
            <a:spLocks noGrp="1"/>
          </p:cNvSpPr>
          <p:nvPr>
            <p:ph type="ftr" sz="quarter" idx="12"/>
          </p:nvPr>
        </p:nvSpPr>
        <p:spPr/>
        <p:txBody>
          <a:bodyPr/>
          <a:lstStyle/>
          <a:p>
            <a:pPr algn="l">
              <a:defRPr/>
            </a:pPr>
            <a:r>
              <a:rPr lang="en-GB" smtClean="0"/>
              <a:t>Fundamental Principles and Rights at Work (FUNDAMENTALS)</a:t>
            </a:r>
            <a:endParaRPr lang="en-US" dirty="0"/>
          </a:p>
        </p:txBody>
      </p:sp>
      <p:sp>
        <p:nvSpPr>
          <p:cNvPr id="7" name="Title 1"/>
          <p:cNvSpPr>
            <a:spLocks noGrp="1"/>
          </p:cNvSpPr>
          <p:nvPr>
            <p:ph type="title" idx="4294967295"/>
          </p:nvPr>
        </p:nvSpPr>
        <p:spPr>
          <a:xfrm>
            <a:off x="0" y="2373128"/>
            <a:ext cx="9906000" cy="2976562"/>
          </a:xfrm>
          <a:prstGeom prst="rect">
            <a:avLst/>
          </a:prstGeom>
        </p:spPr>
        <p:txBody>
          <a:bodyPr/>
          <a:lstStyle/>
          <a:p>
            <a:pPr algn="ctr"/>
            <a:r>
              <a:rPr lang="en-US" sz="3200" u="sng" dirty="0">
                <a:solidFill>
                  <a:schemeClr val="bg1"/>
                </a:solidFill>
                <a:latin typeface="Arial Rounded MT Bold" pitchFamily="34" charset="0"/>
              </a:rPr>
              <a:t>Thank you for your attention!</a:t>
            </a:r>
            <a:r>
              <a:rPr lang="en-GB" sz="3200" u="sng" dirty="0">
                <a:solidFill>
                  <a:schemeClr val="bg1"/>
                </a:solidFill>
                <a:latin typeface="Arial Rounded MT Bold" pitchFamily="34" charset="0"/>
              </a:rPr>
              <a:t/>
            </a:r>
            <a:br>
              <a:rPr lang="en-GB" sz="3200" u="sng" dirty="0">
                <a:solidFill>
                  <a:schemeClr val="bg1"/>
                </a:solidFill>
                <a:latin typeface="Arial Rounded MT Bold" pitchFamily="34" charset="0"/>
              </a:rPr>
            </a:br>
            <a:r>
              <a:rPr lang="en-US" sz="3200" u="sng" dirty="0" smtClean="0">
                <a:solidFill>
                  <a:schemeClr val="bg1"/>
                </a:solidFill>
                <a:latin typeface="Arial Rounded MT Bold" pitchFamily="34" charset="0"/>
              </a:rPr>
              <a:t/>
            </a:r>
            <a:br>
              <a:rPr lang="en-US" sz="3200" u="sng" dirty="0" smtClean="0">
                <a:solidFill>
                  <a:schemeClr val="bg1"/>
                </a:solidFill>
                <a:latin typeface="Arial Rounded MT Bold" pitchFamily="34" charset="0"/>
              </a:rPr>
            </a:br>
            <a:r>
              <a:rPr lang="en-US" sz="3200" u="sng" dirty="0">
                <a:solidFill>
                  <a:schemeClr val="bg1"/>
                </a:solidFill>
                <a:latin typeface="Arial Rounded MT Bold" pitchFamily="34" charset="0"/>
              </a:rPr>
              <a:t/>
            </a:r>
            <a:br>
              <a:rPr lang="en-US" sz="3200" u="sng" dirty="0">
                <a:solidFill>
                  <a:schemeClr val="bg1"/>
                </a:solidFill>
                <a:latin typeface="Arial Rounded MT Bold" pitchFamily="34" charset="0"/>
              </a:rPr>
            </a:br>
            <a:r>
              <a:rPr lang="en-US" sz="3200" u="sng" dirty="0" smtClean="0">
                <a:solidFill>
                  <a:schemeClr val="bg1"/>
                </a:solidFill>
                <a:latin typeface="Arial Rounded MT Bold" pitchFamily="34" charset="0"/>
              </a:rPr>
              <a:t/>
            </a:r>
            <a:br>
              <a:rPr lang="en-US" sz="3200" u="sng" dirty="0" smtClean="0">
                <a:solidFill>
                  <a:schemeClr val="bg1"/>
                </a:solidFill>
                <a:latin typeface="Arial Rounded MT Bold" pitchFamily="34" charset="0"/>
              </a:rPr>
            </a:br>
            <a:r>
              <a:rPr lang="en-US" sz="3200" u="sng" dirty="0" smtClean="0">
                <a:solidFill>
                  <a:schemeClr val="bg1"/>
                </a:solidFill>
                <a:latin typeface="Arial Rounded MT Bold" pitchFamily="34" charset="0"/>
              </a:rPr>
              <a:t>Any questions?</a:t>
            </a:r>
            <a:endParaRPr lang="en-GB" sz="3200" u="sng" dirty="0">
              <a:solidFill>
                <a:schemeClr val="bg1"/>
              </a:solidFill>
              <a:latin typeface="Arial Rounded MT Bold" pitchFamily="34" charset="0"/>
            </a:endParaRPr>
          </a:p>
        </p:txBody>
      </p:sp>
    </p:spTree>
    <p:extLst>
      <p:ext uri="{BB962C8B-B14F-4D97-AF65-F5344CB8AC3E}">
        <p14:creationId xmlns:p14="http://schemas.microsoft.com/office/powerpoint/2010/main" val="3469907984"/>
      </p:ext>
    </p:extLst>
  </p:cSld>
  <p:clrMapOvr>
    <a:masterClrMapping/>
  </p:clrMapOvr>
</p:sld>
</file>

<file path=ppt/theme/theme1.xml><?xml version="1.0" encoding="utf-8"?>
<a:theme xmlns:a="http://schemas.openxmlformats.org/drawingml/2006/main" name="Main Slide">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193</TotalTime>
  <Words>2414</Words>
  <Application>Microsoft Office PowerPoint</Application>
  <PresentationFormat>A4 Paper (210x297 mm)</PresentationFormat>
  <Paragraphs>282</Paragraphs>
  <Slides>27</Slides>
  <Notes>17</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27</vt:i4>
      </vt:variant>
    </vt:vector>
  </HeadingPairs>
  <TitlesOfParts>
    <vt:vector size="29" baseType="lpstr">
      <vt:lpstr>Main Slide</vt:lpstr>
      <vt:lpstr>Document</vt:lpstr>
      <vt:lpstr>Development Processes &amp; Issues</vt:lpstr>
      <vt:lpstr>Presentation outline</vt:lpstr>
      <vt:lpstr>General framework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Resource Mobilisation Strategy/Plan</vt:lpstr>
      <vt:lpstr>The Formulation Process:    Critical Features</vt:lpstr>
      <vt:lpstr>The Formulation Process:    Key Steps</vt:lpstr>
      <vt:lpstr>Additional Resources</vt:lpstr>
      <vt:lpstr>Initial issues to agree on in [country]</vt:lpstr>
      <vt:lpstr>Thank you for your attention!    Any 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Birgitte Krogh-Poulsen</dc:creator>
  <cp:lastModifiedBy>User2</cp:lastModifiedBy>
  <cp:revision>72</cp:revision>
  <dcterms:created xsi:type="dcterms:W3CDTF">2015-10-26T20:32:00Z</dcterms:created>
  <dcterms:modified xsi:type="dcterms:W3CDTF">2018-02-15T21:10:32Z</dcterms:modified>
</cp:coreProperties>
</file>