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3678" r:id="rId2"/>
    <p:sldMasterId id="2147483648" r:id="rId3"/>
  </p:sldMasterIdLst>
  <p:notesMasterIdLst>
    <p:notesMasterId r:id="rId67"/>
  </p:notesMasterIdLst>
  <p:sldIdLst>
    <p:sldId id="3470" r:id="rId4"/>
    <p:sldId id="3459" r:id="rId5"/>
    <p:sldId id="3458" r:id="rId6"/>
    <p:sldId id="3457" r:id="rId7"/>
    <p:sldId id="3460" r:id="rId8"/>
    <p:sldId id="256" r:id="rId9"/>
    <p:sldId id="3461" r:id="rId10"/>
    <p:sldId id="3404" r:id="rId11"/>
    <p:sldId id="3439" r:id="rId12"/>
    <p:sldId id="3442" r:id="rId13"/>
    <p:sldId id="285" r:id="rId14"/>
    <p:sldId id="3407" r:id="rId15"/>
    <p:sldId id="3408" r:id="rId16"/>
    <p:sldId id="3409" r:id="rId17"/>
    <p:sldId id="3410" r:id="rId18"/>
    <p:sldId id="3413" r:id="rId19"/>
    <p:sldId id="3416" r:id="rId20"/>
    <p:sldId id="3427" r:id="rId21"/>
    <p:sldId id="293" r:id="rId22"/>
    <p:sldId id="3411" r:id="rId23"/>
    <p:sldId id="3414" r:id="rId24"/>
    <p:sldId id="3412" r:id="rId25"/>
    <p:sldId id="297" r:id="rId26"/>
    <p:sldId id="3417" r:id="rId27"/>
    <p:sldId id="3443" r:id="rId28"/>
    <p:sldId id="300" r:id="rId29"/>
    <p:sldId id="3418" r:id="rId30"/>
    <p:sldId id="3421" r:id="rId31"/>
    <p:sldId id="3444" r:id="rId32"/>
    <p:sldId id="303" r:id="rId33"/>
    <p:sldId id="3419" r:id="rId34"/>
    <p:sldId id="3445" r:id="rId35"/>
    <p:sldId id="3446" r:id="rId36"/>
    <p:sldId id="3447" r:id="rId37"/>
    <p:sldId id="3448" r:id="rId38"/>
    <p:sldId id="306" r:id="rId39"/>
    <p:sldId id="3422" r:id="rId40"/>
    <p:sldId id="3449" r:id="rId41"/>
    <p:sldId id="309" r:id="rId42"/>
    <p:sldId id="3420" r:id="rId43"/>
    <p:sldId id="3433" r:id="rId44"/>
    <p:sldId id="3453" r:id="rId45"/>
    <p:sldId id="3462" r:id="rId46"/>
    <p:sldId id="3463" r:id="rId47"/>
    <p:sldId id="3471" r:id="rId48"/>
    <p:sldId id="3465" r:id="rId49"/>
    <p:sldId id="317" r:id="rId50"/>
    <p:sldId id="3466" r:id="rId51"/>
    <p:sldId id="3423" r:id="rId52"/>
    <p:sldId id="3424" r:id="rId53"/>
    <p:sldId id="3426" r:id="rId54"/>
    <p:sldId id="3434" r:id="rId55"/>
    <p:sldId id="324" r:id="rId56"/>
    <p:sldId id="3435" r:id="rId57"/>
    <p:sldId id="3455" r:id="rId58"/>
    <p:sldId id="3450" r:id="rId59"/>
    <p:sldId id="3436" r:id="rId60"/>
    <p:sldId id="328" r:id="rId61"/>
    <p:sldId id="3438" r:id="rId62"/>
    <p:sldId id="3451" r:id="rId63"/>
    <p:sldId id="3467" r:id="rId64"/>
    <p:sldId id="3468" r:id="rId65"/>
    <p:sldId id="333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6327" autoAdjust="0"/>
  </p:normalViewPr>
  <p:slideViewPr>
    <p:cSldViewPr snapToGrid="0">
      <p:cViewPr varScale="1">
        <p:scale>
          <a:sx n="52" d="100"/>
          <a:sy n="52" d="100"/>
        </p:scale>
        <p:origin x="96" y="24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72AFC-5065-4C6B-2F7D-05F22398C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4304F3-6C13-AC2F-7F5A-15E835E4D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8A51BD-0CF2-DA22-8D5D-C612D5FCF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12E48-C587-AF29-B801-0284E6858E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48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761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137F0-5A9E-DDA0-0B73-7F8184703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FA8F7A-0257-D56B-8B4A-FAB8C2C08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EF8F0D-4A59-2774-6B29-0CBB742D8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3DC93-3ACB-4558-D790-E7CD3C9CB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065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75EEA-3EDB-1B39-D065-E7C01A3E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CBD77-A7AE-E960-D524-49E75417E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9D04BD-6E98-9751-30BB-F7764C7C03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E71AF-3696-71CE-43E9-D18BE02477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863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9383F-F6F3-943E-AA9C-C69DD3062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CEB13F-0692-B5F1-2DE3-499C6C23F8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FD7479-749A-160D-DE7C-F45AB43A13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03AC4-800D-7A6B-BAC3-3FC2706DB2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9289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CB242-2C11-5952-E4F8-A34A2972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66DDAC-F669-CE77-D647-1AF27F6753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B901E2-92BB-BF5A-E124-33F7394AF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E1465-283C-4490-4309-5BA8707CD7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320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D195-FB14-5F5C-5877-02611F739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990526-E2FB-A7EF-7C83-C61CE17968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003C85-AEF0-1214-541C-34897DD3DE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644951-C0D8-330D-4CA9-E0B8A728CC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384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52505-E60B-4FE1-B5A1-A99CFCB58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5C9A5F-2C71-F37D-8FC9-4044FD14C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A36119-83CA-E019-163B-9BEA0A92AA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0868D-D9E3-004D-D888-41CCD633C2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4740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A115D-2255-90FB-A39A-D748D34DF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CA1057-F408-3EC0-3E5F-15BE641A5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8478E3-50ED-DD13-94CF-D73ED0B93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1AEDC-E2AD-ED01-913F-A68C2C4C7E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871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758A4-6415-2E7C-5E31-6FB016FF1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A5CB23-6291-C449-3DCE-B7324123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C1D40D-FB67-54AA-AE1D-13E0ABBAF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880F0-A6DB-7488-EF80-547D6C1830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8948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DDAF8-E41D-F460-D75A-C6AA9142F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1D4C60-1CD5-F9EC-9B3D-95666B250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657110-8B3F-7D43-9BF5-E0185FD0E2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DBE23-D6B9-3042-0B9E-1829D7B679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175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14D33-0CDB-D299-830F-9F38017F4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CA2320-0E3B-9992-9D2E-D77CB27AEC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88C4E1-5588-CFC7-AD1E-C0BA055DE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49685-D7F2-5403-9357-E155628C17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4815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BBA60-97BF-B8FC-56A2-E0E3AE008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4F6721-3A17-F83B-CE8C-4CE90B112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8899AE-00E1-5795-2A96-58290674F2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CE095-FA27-85A7-145C-AF0E2B1226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075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22B62-5332-109D-F055-8A96BE810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427064-5739-2B10-D9C6-DDBD2BDAD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67A5B4-4955-E258-8B17-5C1AED96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EABEA-0C46-8E3E-8281-90C319A368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156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D264B-9B11-C329-E5EB-C1F16B3D8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D30E13-3423-18C1-0134-995800546D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FBDE56-423B-E4A9-E088-9D1B1EBB2C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50705-8068-0BDF-6634-0442DC5C9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950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1A08C-BD39-236C-B676-A20283B6E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A97A32-B3DC-F528-DD24-EEF96CD83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6BA16B-EB28-C96E-CE39-B13DBD8EC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D0A5A-43A0-6C77-1487-CEB7E7A29E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7516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0174-2237-1983-A2C3-E37783B7E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5EE827-0F00-C043-4D55-0C892FE06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D67A0E-3D07-10DF-79EC-E5862A070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9C809-EDC0-D7AA-2D67-AF12B30359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924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1854F-0234-92F5-34BF-5A95202EB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A6F31A-CDD5-382B-EFBC-83EE02CE7B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F7A3E8-A05A-3A78-F7EE-519EFB8A9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E133C-0606-BAEE-8826-EF9D105154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7672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A3B5B-4701-7ED3-3EA4-5EA12866E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DDED31-530A-3501-EFB5-0C44778A0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685169-927A-A300-F26F-E10476DA4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GB" sz="1200" b="1"/>
              <a:t>VALIDATION WORKSHOP: </a:t>
            </a:r>
            <a:r>
              <a:rPr lang="en-GB" sz="1200" b="0"/>
              <a:t>countries with in-person participation</a:t>
            </a:r>
          </a:p>
          <a:p>
            <a:pPr lvl="2"/>
            <a:endParaRPr lang="en-GB" sz="1200" b="1"/>
          </a:p>
          <a:p>
            <a:pPr lvl="2"/>
            <a:r>
              <a:rPr lang="en-GB" sz="1200" b="1"/>
              <a:t>DWT/CO-Yaoundé: </a:t>
            </a:r>
            <a:r>
              <a:rPr lang="en-GB" sz="1200"/>
              <a:t>Cameroon</a:t>
            </a:r>
          </a:p>
          <a:p>
            <a:pPr lvl="2"/>
            <a:r>
              <a:rPr lang="en-GB" sz="1200" b="1"/>
              <a:t>CO-Kinshasa:</a:t>
            </a:r>
            <a:r>
              <a:rPr lang="en-GB" sz="1200"/>
              <a:t> DRC</a:t>
            </a:r>
          </a:p>
          <a:p>
            <a:pPr lvl="2"/>
            <a:r>
              <a:rPr lang="en-GB" sz="1200" b="1"/>
              <a:t>CO-Abidjan: </a:t>
            </a:r>
            <a:r>
              <a:rPr lang="en-GB" sz="1200"/>
              <a:t>Côte d'Ivoire</a:t>
            </a:r>
          </a:p>
          <a:p>
            <a:pPr lvl="2"/>
            <a:r>
              <a:rPr lang="en-GB" sz="1200" b="1"/>
              <a:t>DWT/CO-Cairo: </a:t>
            </a:r>
            <a:r>
              <a:rPr lang="en-GB" sz="1200"/>
              <a:t>Egypt </a:t>
            </a:r>
          </a:p>
          <a:p>
            <a:pPr lvl="2"/>
            <a:r>
              <a:rPr lang="en-GB" sz="1200" b="1"/>
              <a:t>CO-Addis: </a:t>
            </a:r>
            <a:r>
              <a:rPr lang="en-GB" sz="1200"/>
              <a:t>Ethiopia </a:t>
            </a:r>
          </a:p>
          <a:p>
            <a:pPr lvl="2"/>
            <a:r>
              <a:rPr lang="en-GB" sz="1200" b="1"/>
              <a:t>CO-Dar: </a:t>
            </a:r>
            <a:r>
              <a:rPr lang="en-GB" sz="1200"/>
              <a:t>Kenya (host), Rwanda</a:t>
            </a:r>
          </a:p>
          <a:p>
            <a:pPr lvl="2"/>
            <a:r>
              <a:rPr lang="en-GB" sz="1200" b="1"/>
              <a:t>CO-Algiers: </a:t>
            </a:r>
            <a:r>
              <a:rPr lang="en-GB" sz="1200"/>
              <a:t>Morocco</a:t>
            </a:r>
          </a:p>
          <a:p>
            <a:pPr lvl="2"/>
            <a:r>
              <a:rPr lang="en-GB" sz="1200" b="1"/>
              <a:t>CO-Harare: </a:t>
            </a:r>
            <a:r>
              <a:rPr lang="en-GB" sz="1200"/>
              <a:t>Namibia</a:t>
            </a:r>
          </a:p>
          <a:p>
            <a:pPr lvl="2"/>
            <a:r>
              <a:rPr lang="en-GB" sz="1200" b="1"/>
              <a:t>CO-Abuja:</a:t>
            </a:r>
            <a:r>
              <a:rPr lang="en-GB" sz="1200"/>
              <a:t> Nigeria</a:t>
            </a:r>
          </a:p>
          <a:p>
            <a:pPr lvl="2"/>
            <a:r>
              <a:rPr lang="en-GB" sz="1200" b="1"/>
              <a:t>DWT/CO-Pretoria: </a:t>
            </a:r>
            <a:r>
              <a:rPr lang="en-GB" sz="1200"/>
              <a:t>South Africa</a:t>
            </a:r>
          </a:p>
          <a:p>
            <a:pPr lvl="2"/>
            <a:endParaRPr lang="en-GB" sz="1200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3D5C9-E28A-DEF5-BCF6-C6C1EF386F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8F1FB-FC25-43EC-9C6F-134948D24874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7838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16333-2B8E-76EE-5031-3B33FEB2A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F36014-4219-FBF1-1FC9-6D9228E734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FE26E9-80D8-BC6C-98C6-BE6D39D212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GB" sz="1200" b="1"/>
              <a:t>VALIDATION WORKSHOP: </a:t>
            </a:r>
            <a:r>
              <a:rPr lang="en-GB" sz="1200" b="0"/>
              <a:t>countries with in-person participation</a:t>
            </a:r>
          </a:p>
          <a:p>
            <a:pPr lvl="2"/>
            <a:endParaRPr lang="en-GB" sz="1200" b="1"/>
          </a:p>
          <a:p>
            <a:pPr lvl="2"/>
            <a:r>
              <a:rPr lang="en-GB" sz="1200" b="1"/>
              <a:t>DWT/CO-Yaoundé: </a:t>
            </a:r>
            <a:r>
              <a:rPr lang="en-GB" sz="1200"/>
              <a:t>Cameroon</a:t>
            </a:r>
          </a:p>
          <a:p>
            <a:pPr lvl="2"/>
            <a:r>
              <a:rPr lang="en-GB" sz="1200" b="1"/>
              <a:t>CO-Kinshasa:</a:t>
            </a:r>
            <a:r>
              <a:rPr lang="en-GB" sz="1200"/>
              <a:t> DRC</a:t>
            </a:r>
          </a:p>
          <a:p>
            <a:pPr lvl="2"/>
            <a:r>
              <a:rPr lang="en-GB" sz="1200" b="1"/>
              <a:t>CO-Abidjan: </a:t>
            </a:r>
            <a:r>
              <a:rPr lang="en-GB" sz="1200"/>
              <a:t>Côte d'Ivoire</a:t>
            </a:r>
          </a:p>
          <a:p>
            <a:pPr lvl="2"/>
            <a:r>
              <a:rPr lang="en-GB" sz="1200" b="1"/>
              <a:t>DWT/CO-Cairo: </a:t>
            </a:r>
            <a:r>
              <a:rPr lang="en-GB" sz="1200"/>
              <a:t>Egypt </a:t>
            </a:r>
          </a:p>
          <a:p>
            <a:pPr lvl="2"/>
            <a:r>
              <a:rPr lang="en-GB" sz="1200" b="1"/>
              <a:t>CO-Addis: </a:t>
            </a:r>
            <a:r>
              <a:rPr lang="en-GB" sz="1200"/>
              <a:t>Ethiopia </a:t>
            </a:r>
          </a:p>
          <a:p>
            <a:pPr lvl="2"/>
            <a:r>
              <a:rPr lang="en-GB" sz="1200" b="1"/>
              <a:t>CO-Dar: </a:t>
            </a:r>
            <a:r>
              <a:rPr lang="en-GB" sz="1200"/>
              <a:t>Kenya (host), Rwanda</a:t>
            </a:r>
          </a:p>
          <a:p>
            <a:pPr lvl="2"/>
            <a:r>
              <a:rPr lang="en-GB" sz="1200" b="1"/>
              <a:t>CO-Algiers: </a:t>
            </a:r>
            <a:r>
              <a:rPr lang="en-GB" sz="1200"/>
              <a:t>Morocco</a:t>
            </a:r>
          </a:p>
          <a:p>
            <a:pPr lvl="2"/>
            <a:r>
              <a:rPr lang="en-GB" sz="1200" b="1"/>
              <a:t>CO-Harare: </a:t>
            </a:r>
            <a:r>
              <a:rPr lang="en-GB" sz="1200"/>
              <a:t>Namibia</a:t>
            </a:r>
          </a:p>
          <a:p>
            <a:pPr lvl="2"/>
            <a:r>
              <a:rPr lang="en-GB" sz="1200" b="1"/>
              <a:t>CO-Abuja:</a:t>
            </a:r>
            <a:r>
              <a:rPr lang="en-GB" sz="1200"/>
              <a:t> Nigeria</a:t>
            </a:r>
          </a:p>
          <a:p>
            <a:pPr lvl="2"/>
            <a:r>
              <a:rPr lang="en-GB" sz="1200" b="1"/>
              <a:t>DWT/CO-Pretoria: </a:t>
            </a:r>
            <a:r>
              <a:rPr lang="en-GB" sz="1200"/>
              <a:t>South Africa</a:t>
            </a:r>
          </a:p>
          <a:p>
            <a:pPr lvl="2"/>
            <a:endParaRPr lang="en-GB" sz="1200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3A33A-B915-C107-57A6-B47746403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8F1FB-FC25-43EC-9C6F-134948D24874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186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4F5C8-284C-7DEB-3322-5979B1567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994561-2B8A-3226-DCED-CD8AC58D8E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B69C18-4E3C-C7B0-BCB2-541EDAFAB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082F9-054D-4490-B53F-98FB93A418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7824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6A425-3A90-CAD3-DF89-C891F483D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EE3757-B739-CA74-C51E-C144EF87B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40259-3F93-ABCA-0631-0639A4C0C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6DFA2-E045-DB1A-46A8-97B0AE2CFD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583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62CFB-F489-03EE-7F12-E8CC48AFE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F97877-E5EE-DC80-D879-F3390B217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D705A7-ADB5-2EFB-F3FE-638C16A19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36D67-C307-4F39-4F7E-685FA89614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8193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D341B-4451-561C-CF59-663F4F51F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93A2B8-74CA-4032-F568-9299279A85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989FC-B1CF-F4F3-82F4-D402F6194C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2CBD74-DD58-4600-218A-4FFCBED149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2963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0330-77F0-68B0-B651-C1E7F8AC6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02FB18-EC36-16A1-2951-DFE9717EB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EBFCCD-FA1C-3AEC-1507-1CE511688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46263-88D6-0565-0C64-7AB7C23F8E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267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B0CEC-3C17-F0D0-F8B8-73025ECD7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E96827-5BFD-17CA-A745-7DA21189F3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3642AD-5BBD-C578-37A6-2C6961D99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0EAB2-1A44-C445-636F-70A1CD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6169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AFE29-F2D8-B4B5-7CD6-5C23CF4D9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A9D10-643F-5514-0B6E-F658076272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3AC858-804F-641D-F37D-EF854DD8E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5128E-27EA-9F35-619A-1DED7D4478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0422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793FF-23CF-BB2B-0E67-A9734892A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E0FFCA-F65F-21B9-148A-922591A5E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E78159-511C-D68A-549F-649744FD2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AB0EA-69B4-6823-D543-E43F87EAC7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6453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446B0-0475-1671-A17D-BAA817285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FADB5-5E71-BF62-85F1-002C0F735D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D3A2E5-B31B-6351-CF78-A5268EEE9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FAB28-6D28-A299-903D-C1122EC66B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2674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F0F58-378D-6B3E-B6BD-80E647E5C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70740E-D2B2-A278-A182-5736C59D40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63069-0A49-E9BC-88C8-34CEF12889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F61B9-4786-B4D0-8E93-A976E1963B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3176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6AD2C-2200-B8F3-0A6C-9938E0CC8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D758A0-FA41-AFB3-B7B8-61075A26D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73A98C-29CB-8104-2A5C-B166115D9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2881F-7B83-1D72-D2BA-7CC180982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4248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0B204-6765-B060-C997-7C7EBF6A5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071998-3F33-9DBE-3836-6F547D1C4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AE102-282D-3185-1AB7-304A057368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2C6DB-18B7-C559-1D92-CA542B0362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6463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F18FE-DC68-632D-ADAA-F0F91F629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E390C-38EA-F9AD-22EA-1DB7FB2483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02CA1B-BFC0-3523-4212-F4EFADEF89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63383-0158-F5C7-3A98-D390FC06FE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939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75FDD-FF0E-2C3B-A625-1C2D86E05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E12E36-22F1-C79C-DF24-3EFA6522B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341EC9-87D6-3CB4-357B-6EBD79FF3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A26AB1-2381-D732-123F-C16F480F00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6729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25A99-762D-2448-467F-FE4BC82C1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637570-D65F-21DB-047E-9C6F76239C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1E1CF5-72DB-DC06-2469-F221ABC79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6B31C-8D00-D4E2-7349-057DC42F18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8936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E5E14-3607-DB8D-98FD-E421C7AF8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7E9ADB-1462-4CA6-5B15-4A273345CA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9DFA33-F7C4-5BD5-1C56-88B06945F6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01AAA-5E65-7459-1F30-A419D9CB91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6912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5C1BA-846C-86FF-D199-D43023EF5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08CF6-F053-3787-267D-7855D6147F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3DA7E4-EA7B-0B0F-6FD0-9BE15D19B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9A109-3E8C-6A13-D9BB-AFA805E003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1694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6FA51-AD76-5E0C-4060-999CAD734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996D74-AAFA-71A5-14CE-86C97B638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E164D1-221B-DD24-208D-DCDD9A95C1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7B3BC-EB31-D306-A04F-150D1EB9F5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2483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BC31F-50C8-F28C-D9E5-76493670F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7D6F3E-FC3F-AD70-6698-D5B26D8423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D611FE-BCA5-823C-FD3B-62B1D0194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7B47D-D680-897B-4767-B09B68CB18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881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48256-A7DD-E56A-CB83-7BE6B6501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D0ED9E-BDE5-186A-9431-6E44A2F6B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2A4B4E-D44C-33A4-B984-60379FF0C7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B9C662-0356-F460-5100-017C270448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45273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C7626-8F7D-C24A-8962-52AEFAD05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76F64-77C4-E833-D09A-192353712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A995D9-7CE4-D792-7538-345AD80C8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C17FF-6301-9314-246F-2C2E91FA71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1402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7952B-C9C6-11C0-F059-DC62D5DB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8DCCDA-4120-6B26-7922-14B16E6F9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29997B-112B-615E-4A22-E0ACAE2F0C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300">
                <a:solidFill>
                  <a:srgbClr val="000000"/>
                </a:solidFill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thing to know is that there is no universal definition of “who is youth”.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“youth” as anyone between the ages of 15 and 24.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</a:t>
            </a: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ILO,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youth is defined as persons aged between 15 and 29 years old.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b="1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defines youths as people between the ages of 15-35 years.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>
                <a:effectLst/>
                <a:latin typeface="PT Sans" panose="020B05030202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Kenya it’s those between 18-34 years of age.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as you can see, many agencies, organizations, institutions adapt their definition to their national or regional context and also depending on the work they do.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there is no one single definition.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defining youth, we can not just use an age bracket, because these age brackets are socially constructed.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GB" sz="1300">
                <a:effectLst/>
                <a:latin typeface="PT Sans" panose="020B05030202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So, we need to look beyond that, we need to look at other dimensions.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F7967-2D6A-829C-633C-08DE61862A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816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952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95262-8683-63C7-517C-42DF7FEB9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480C6F-6378-843D-E1D9-B6B73E673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83EC7F-4253-2B53-CEC7-360B8F86B2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C05F2-27E0-F942-FD12-5227FB8BFE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909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A5322-70D3-4996-56C5-F718B45D3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5A0A29-C348-C197-C94A-9A46B626F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CDB46B-7943-FBC7-441A-1F9EEB5FA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3C9CA-EE80-46C0-9730-56379BE2A0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91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626BA-0217-3CF3-51D9-ABF5E2AF4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B5219A-0631-58A7-003E-1708EF9346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F5869D-4A34-8030-1E82-48F92A397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5C760-3A0C-B1D3-22EF-50AB8F9C81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382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158BE-53C0-412F-8342-9137DE83A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719BE2-4981-45A9-8F13-4E66683605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577E1F-2FEA-2B5E-9D72-25E4439F4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66EBC-436C-AF70-49C0-A1DE2B7DFE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737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7" r:id="rId3"/>
    <p:sldLayoutId id="2147483665" r:id="rId4"/>
    <p:sldLayoutId id="2147483666" r:id="rId5"/>
    <p:sldLayoutId id="2147483675" r:id="rId6"/>
    <p:sldLayoutId id="2147483664" r:id="rId7"/>
    <p:sldLayoutId id="2147483668" r:id="rId8"/>
    <p:sldLayoutId id="2147483669" r:id="rId9"/>
    <p:sldLayoutId id="2147483674" r:id="rId10"/>
    <p:sldLayoutId id="2147483660" r:id="rId11"/>
    <p:sldLayoutId id="2147483661" r:id="rId12"/>
    <p:sldLayoutId id="2147483662" r:id="rId13"/>
    <p:sldLayoutId id="2147483663" r:id="rId14"/>
    <p:sldLayoutId id="2147483676" r:id="rId15"/>
    <p:sldLayoutId id="21474836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projects-and-partnerships/projects/advancing-young-people%E2%80%99s-engagement-and-meaningful-participation-prospects/your-rights-are-your-superpower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resource/policy/ilos-youth-employment-action-plan-yeap-2020-30#:~:text=The%20objective%20of%20the%20ILO's,the%20COVID%20crisis%2C%20and%20beyond.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svg"/><Relationship Id="rId3" Type="http://schemas.openxmlformats.org/officeDocument/2006/relationships/image" Target="../media/image55.jpeg"/><Relationship Id="rId7" Type="http://schemas.openxmlformats.org/officeDocument/2006/relationships/image" Target="../media/image74.sv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svg"/><Relationship Id="rId5" Type="http://schemas.openxmlformats.org/officeDocument/2006/relationships/image" Target="../media/image72.sv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A31810D-0D11-85C8-386F-7969C65B5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2872800"/>
            <a:ext cx="7959746" cy="608525"/>
          </a:xfrm>
        </p:spPr>
        <p:txBody>
          <a:bodyPr/>
          <a:lstStyle/>
          <a:p>
            <a:r>
              <a:rPr lang="en-US" dirty="0">
                <a:latin typeface="Overpass" panose="00000500000000000000" pitchFamily="2" charset="0"/>
              </a:rPr>
              <a:t>Meaningful youth engagement for decent work</a:t>
            </a:r>
            <a:br>
              <a:rPr lang="en-US" dirty="0">
                <a:latin typeface="Overpass" panose="00000500000000000000" pitchFamily="2" charset="0"/>
              </a:rPr>
            </a:br>
            <a:r>
              <a:rPr lang="en-US" sz="2800" b="0" dirty="0">
                <a:solidFill>
                  <a:schemeClr val="accent4"/>
                </a:solidFill>
                <a:latin typeface="Overpass" panose="00000500000000000000" pitchFamily="2" charset="0"/>
              </a:rPr>
              <a:t>A training package on engaging young people in employment </a:t>
            </a:r>
            <a:r>
              <a:rPr lang="en-US" sz="2800" b="0" dirty="0" err="1">
                <a:solidFill>
                  <a:schemeClr val="accent4"/>
                </a:solidFill>
                <a:latin typeface="Overpass" panose="00000500000000000000" pitchFamily="2" charset="0"/>
              </a:rPr>
              <a:t>programmes</a:t>
            </a:r>
            <a:endParaRPr lang="en-GB" b="0" dirty="0">
              <a:solidFill>
                <a:schemeClr val="accent4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DC595-400E-F256-F3BD-46EE7AC41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CF63D-4A0D-213E-6205-3109E5089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7379B-3340-0C99-5CF3-F1D98B926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0DA706-27BA-5EFB-7880-259F85514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465" y="1668744"/>
            <a:ext cx="2863997" cy="406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177A7-39B2-BFE1-985A-8EBC517A9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D44B78-1910-06EE-6E87-AFF391438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423194"/>
            <a:ext cx="7080693" cy="890797"/>
          </a:xfrm>
        </p:spPr>
        <p:txBody>
          <a:bodyPr/>
          <a:lstStyle/>
          <a:p>
            <a:r>
              <a:rPr lang="en-GB"/>
              <a:t>Global momentum for meaningful youth engagement  </a:t>
            </a:r>
            <a:endParaRPr lang="en-GB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2607D2C-19D6-0EBC-EE04-C7C154D5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10</a:t>
            </a:fld>
            <a:endParaRPr lang="en-GB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EB51C200-A0AE-248D-B415-75C0D427C736}"/>
              </a:ext>
            </a:extLst>
          </p:cNvPr>
          <p:cNvSpPr/>
          <p:nvPr/>
        </p:nvSpPr>
        <p:spPr>
          <a:xfrm>
            <a:off x="606397" y="2895479"/>
            <a:ext cx="2464242" cy="1757979"/>
          </a:xfrm>
          <a:custGeom>
            <a:avLst/>
            <a:gdLst/>
            <a:ahLst/>
            <a:cxnLst/>
            <a:rect l="l" t="t" r="r" b="b"/>
            <a:pathLst>
              <a:path w="3696363" h="2636969">
                <a:moveTo>
                  <a:pt x="0" y="0"/>
                </a:moveTo>
                <a:lnTo>
                  <a:pt x="3696362" y="0"/>
                </a:lnTo>
                <a:lnTo>
                  <a:pt x="3696362" y="2636969"/>
                </a:lnTo>
                <a:lnTo>
                  <a:pt x="0" y="26369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H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F0921BFB-2BC8-F238-866D-16791667B7D3}"/>
              </a:ext>
            </a:extLst>
          </p:cNvPr>
          <p:cNvSpPr/>
          <p:nvPr/>
        </p:nvSpPr>
        <p:spPr>
          <a:xfrm>
            <a:off x="630858" y="4772119"/>
            <a:ext cx="2439781" cy="1757979"/>
          </a:xfrm>
          <a:custGeom>
            <a:avLst/>
            <a:gdLst/>
            <a:ahLst/>
            <a:cxnLst/>
            <a:rect l="l" t="t" r="r" b="b"/>
            <a:pathLst>
              <a:path w="3659672" h="2636969">
                <a:moveTo>
                  <a:pt x="0" y="0"/>
                </a:moveTo>
                <a:lnTo>
                  <a:pt x="3659671" y="0"/>
                </a:lnTo>
                <a:lnTo>
                  <a:pt x="3659671" y="2636969"/>
                </a:lnTo>
                <a:lnTo>
                  <a:pt x="0" y="2636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pic>
        <p:nvPicPr>
          <p:cNvPr id="3074" name="Picture 2" descr="The graphic shows the 17 Sustainable Development Goals of the United Nations, also known as Sustainable Development Goals (SDGs), in a grid of coloured squares. Each goal is represented by an individual symbol and a number within a coloured block, numbered from 1 to 17.">
            <a:extLst>
              <a:ext uri="{FF2B5EF4-FFF2-40B4-BE49-F238E27FC236}">
                <a16:creationId xmlns:a16="http://schemas.microsoft.com/office/drawing/2014/main" id="{47C0CCD2-CA11-5902-5E42-940ABE19D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639" y="2284922"/>
            <a:ext cx="4078986" cy="314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A984AEFB-0124-34B4-E6E3-6611D625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1231" y="2419991"/>
            <a:ext cx="3733990" cy="2204870"/>
          </a:xfrm>
        </p:spPr>
        <p:txBody>
          <a:bodyPr/>
          <a:lstStyle/>
          <a:p>
            <a:r>
              <a:rPr lang="en-GB" dirty="0"/>
              <a:t>Regional and national levels</a:t>
            </a:r>
          </a:p>
          <a:p>
            <a:pPr lvl="2"/>
            <a:r>
              <a:rPr lang="en-GB" dirty="0"/>
              <a:t>EU Youth Strategy 2019-2027 </a:t>
            </a:r>
          </a:p>
          <a:p>
            <a:pPr lvl="2"/>
            <a:r>
              <a:rPr lang="en-GB" dirty="0"/>
              <a:t>African Youth Charter </a:t>
            </a:r>
          </a:p>
          <a:p>
            <a:pPr lvl="2"/>
            <a:r>
              <a:rPr lang="en-GB" dirty="0"/>
              <a:t>ILO-AU Youth Employment Strategy for Africa </a:t>
            </a:r>
          </a:p>
          <a:p>
            <a:pPr lvl="2"/>
            <a:r>
              <a:rPr lang="en-GB" dirty="0"/>
              <a:t>Netherlands’ Youth @ Heart Strategy 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DC14447-213C-47A4-6DB7-D5C7D53DCF0E}"/>
              </a:ext>
            </a:extLst>
          </p:cNvPr>
          <p:cNvSpPr txBox="1">
            <a:spLocks/>
          </p:cNvSpPr>
          <p:nvPr/>
        </p:nvSpPr>
        <p:spPr>
          <a:xfrm>
            <a:off x="5110132" y="4280682"/>
            <a:ext cx="3733990" cy="22048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49533F-DD09-DA31-1921-F140A5F451F8}"/>
              </a:ext>
            </a:extLst>
          </p:cNvPr>
          <p:cNvSpPr txBox="1"/>
          <p:nvPr/>
        </p:nvSpPr>
        <p:spPr>
          <a:xfrm>
            <a:off x="606397" y="2492305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</a:rPr>
              <a:t>Global level</a:t>
            </a:r>
          </a:p>
        </p:txBody>
      </p:sp>
    </p:spTree>
    <p:extLst>
      <p:ext uri="{BB962C8B-B14F-4D97-AF65-F5344CB8AC3E}">
        <p14:creationId xmlns:p14="http://schemas.microsoft.com/office/powerpoint/2010/main" val="1813702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59085" y="1194472"/>
            <a:ext cx="11506200" cy="620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5320"/>
              </a:lnSpc>
            </a:pPr>
            <a:r>
              <a:rPr lang="en-US" sz="3800" b="1" spc="152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Laying the Foundation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9086" y="1892297"/>
            <a:ext cx="10327146" cy="929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734"/>
              </a:lnSpc>
            </a:pPr>
            <a:r>
              <a:rPr lang="en-US" sz="2667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Define meaningful youth engagement and explore the five key dimensions that contribute to effective participation.</a:t>
            </a: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5B80D309-9DE9-DC59-47B0-134198DE195F}"/>
              </a:ext>
            </a:extLst>
          </p:cNvPr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FF1930D8-9925-EC4C-CAB2-E7D94B7588A6}"/>
              </a:ext>
            </a:extLst>
          </p:cNvPr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88437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  <a:highlight>
                  <a:srgbClr val="0000FF"/>
                </a:highlight>
              </a:rPr>
              <a:t>WHO</a:t>
            </a:r>
            <a:r>
              <a:rPr lang="en-GB" dirty="0"/>
              <a:t> is youth?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8" y="2143196"/>
            <a:ext cx="6935021" cy="2204870"/>
          </a:xfrm>
        </p:spPr>
        <p:txBody>
          <a:bodyPr/>
          <a:lstStyle/>
          <a:p>
            <a:r>
              <a:rPr lang="en-GB" dirty="0"/>
              <a:t>There is no universal definition of “youth”</a:t>
            </a:r>
          </a:p>
          <a:p>
            <a:pPr lvl="2"/>
            <a:r>
              <a:rPr lang="en-GB" dirty="0"/>
              <a:t>The </a:t>
            </a:r>
            <a:r>
              <a:rPr lang="en-GB" b="1" dirty="0"/>
              <a:t>UN</a:t>
            </a:r>
            <a:r>
              <a:rPr lang="en-GB" dirty="0"/>
              <a:t> defines “youth” as anyone from 15-24 years old.</a:t>
            </a:r>
          </a:p>
          <a:p>
            <a:pPr marL="0" lvl="2" indent="0">
              <a:buNone/>
            </a:pPr>
            <a:endParaRPr lang="en-GB" dirty="0"/>
          </a:p>
          <a:p>
            <a:pPr lvl="2"/>
            <a:r>
              <a:rPr lang="en-GB" dirty="0"/>
              <a:t>The </a:t>
            </a:r>
            <a:r>
              <a:rPr lang="en-GB" b="1" dirty="0"/>
              <a:t>AU</a:t>
            </a:r>
            <a:r>
              <a:rPr lang="en-GB" dirty="0"/>
              <a:t> defines youth as anyone between the ages of 15-35 years.</a:t>
            </a:r>
          </a:p>
          <a:p>
            <a:pPr lvl="2"/>
            <a:endParaRPr lang="en-GB" dirty="0"/>
          </a:p>
          <a:p>
            <a:pPr marL="0" lvl="2" indent="0">
              <a:buNone/>
            </a:pP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12</a:t>
            </a:fld>
            <a:endParaRPr lang="en-GB"/>
          </a:p>
        </p:txBody>
      </p:sp>
      <p:pic>
        <p:nvPicPr>
          <p:cNvPr id="2" name="Picture 1" descr="Free vector smiling person in crowd theme for illustration">
            <a:extLst>
              <a:ext uri="{FF2B5EF4-FFF2-40B4-BE49-F238E27FC236}">
                <a16:creationId xmlns:a16="http://schemas.microsoft.com/office/drawing/2014/main" id="{CCFD8A66-CD2A-BC72-5189-4C65ECE0F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EF8F9"/>
              </a:clrFrom>
              <a:clrTo>
                <a:srgbClr val="DEF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262" y="3928311"/>
            <a:ext cx="4416738" cy="294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6645DC-30BA-D9C1-6CF3-8204778FC260}"/>
              </a:ext>
            </a:extLst>
          </p:cNvPr>
          <p:cNvSpPr/>
          <p:nvPr/>
        </p:nvSpPr>
        <p:spPr>
          <a:xfrm>
            <a:off x="261257" y="4348066"/>
            <a:ext cx="6382139" cy="1045028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Important to think beyond an age group: Individual demographics, experience of being “youth” navigating transitions matter! </a:t>
            </a:r>
            <a:endParaRPr lang="en-CH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41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1E59B-9C76-20ED-032B-AAE8D5594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17AD86-3DA4-8F86-677B-AB59A3A4C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engage young people? 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A87A7D0-3D06-89CD-475E-2E78A6ED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291ABB4-68E4-1A8D-EBC3-C5325877E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13</a:t>
            </a:fld>
            <a:endParaRPr lang="en-GB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FF1A6ED2-76B7-AFC2-D2AD-858CFC2CFE70}"/>
              </a:ext>
            </a:extLst>
          </p:cNvPr>
          <p:cNvSpPr/>
          <p:nvPr/>
        </p:nvSpPr>
        <p:spPr>
          <a:xfrm>
            <a:off x="4923383" y="4284584"/>
            <a:ext cx="3272216" cy="2065405"/>
          </a:xfrm>
          <a:custGeom>
            <a:avLst/>
            <a:gdLst/>
            <a:ahLst/>
            <a:cxnLst/>
            <a:rect l="l" t="t" r="r" b="b"/>
            <a:pathLst>
              <a:path w="3429230" h="2654303">
                <a:moveTo>
                  <a:pt x="0" y="0"/>
                </a:moveTo>
                <a:lnTo>
                  <a:pt x="3429230" y="0"/>
                </a:lnTo>
                <a:lnTo>
                  <a:pt x="3429230" y="2654303"/>
                </a:lnTo>
                <a:lnTo>
                  <a:pt x="0" y="26543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966" b="-4123"/>
            </a:stretch>
          </a:blipFill>
        </p:spPr>
        <p:txBody>
          <a:bodyPr/>
          <a:lstStyle/>
          <a:p>
            <a:endParaRPr lang="en-CH"/>
          </a:p>
        </p:txBody>
      </p:sp>
      <p:pic>
        <p:nvPicPr>
          <p:cNvPr id="11266" name="Picture 2" descr="Five students smile and pose with Global Goals sign">
            <a:extLst>
              <a:ext uri="{FF2B5EF4-FFF2-40B4-BE49-F238E27FC236}">
                <a16:creationId xmlns:a16="http://schemas.microsoft.com/office/drawing/2014/main" id="{686C15A8-8614-B9AD-A2B2-53079C43F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629" y="2063671"/>
            <a:ext cx="3317500" cy="202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8B927828-6166-BBAA-E4B2-601B01077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55" r="46772" b="31251"/>
          <a:stretch/>
        </p:blipFill>
        <p:spPr bwMode="auto">
          <a:xfrm>
            <a:off x="279308" y="2076570"/>
            <a:ext cx="3673292" cy="201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C7C7FB6B-F1C2-4DB5-60FB-FEAA68872F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1" r="12258" b="3723"/>
          <a:stretch/>
        </p:blipFill>
        <p:spPr bwMode="auto">
          <a:xfrm>
            <a:off x="673415" y="4276887"/>
            <a:ext cx="3885631" cy="206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>
            <a:extLst>
              <a:ext uri="{FF2B5EF4-FFF2-40B4-BE49-F238E27FC236}">
                <a16:creationId xmlns:a16="http://schemas.microsoft.com/office/drawing/2014/main" id="{6086D5B2-F4BC-061C-3F4A-5C9A1F920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214" y="2063671"/>
            <a:ext cx="4327800" cy="205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>
            <a:extLst>
              <a:ext uri="{FF2B5EF4-FFF2-40B4-BE49-F238E27FC236}">
                <a16:creationId xmlns:a16="http://schemas.microsoft.com/office/drawing/2014/main" id="{7468A6CA-455B-9C49-A8DB-83B818DDC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423" y="4284584"/>
            <a:ext cx="3074543" cy="205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181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4E0BB-BF69-C118-BF1F-9A0653C50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19872455-917D-4C8D-4861-36865CC64C4A}"/>
              </a:ext>
            </a:extLst>
          </p:cNvPr>
          <p:cNvSpPr/>
          <p:nvPr/>
        </p:nvSpPr>
        <p:spPr>
          <a:xfrm>
            <a:off x="4348465" y="2665855"/>
            <a:ext cx="3637038" cy="3709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CE1A8A-FE7A-B8BC-8F33-E8CA639DB725}"/>
              </a:ext>
            </a:extLst>
          </p:cNvPr>
          <p:cNvSpPr txBox="1"/>
          <p:nvPr/>
        </p:nvSpPr>
        <p:spPr>
          <a:xfrm>
            <a:off x="4881798" y="3281258"/>
            <a:ext cx="29211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Increases relevance, responsiveness and effectiveness</a:t>
            </a:r>
          </a:p>
          <a:p>
            <a:endParaRPr lang="en-GB" sz="1600" dirty="0"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Strengthens accountability and ownership </a:t>
            </a:r>
          </a:p>
          <a:p>
            <a:endParaRPr lang="en-GB" sz="1600" dirty="0"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Drives innovation and creativity </a:t>
            </a:r>
          </a:p>
          <a:p>
            <a:endParaRPr lang="en-GB" sz="1600" dirty="0"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10">
            <a:extLst>
              <a:ext uri="{FF2B5EF4-FFF2-40B4-BE49-F238E27FC236}">
                <a16:creationId xmlns:a16="http://schemas.microsoft.com/office/drawing/2014/main" id="{CEF17ADA-CDEF-D7A9-6E70-8F223AE1A44C}"/>
              </a:ext>
            </a:extLst>
          </p:cNvPr>
          <p:cNvSpPr/>
          <p:nvPr/>
        </p:nvSpPr>
        <p:spPr>
          <a:xfrm>
            <a:off x="4533168" y="3354498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2" name="Freeform 12">
            <a:extLst>
              <a:ext uri="{FF2B5EF4-FFF2-40B4-BE49-F238E27FC236}">
                <a16:creationId xmlns:a16="http://schemas.microsoft.com/office/drawing/2014/main" id="{D5D80CF3-E131-53CF-6BF1-362D0BC28E1E}"/>
              </a:ext>
            </a:extLst>
          </p:cNvPr>
          <p:cNvSpPr/>
          <p:nvPr/>
        </p:nvSpPr>
        <p:spPr>
          <a:xfrm>
            <a:off x="4507574" y="5013389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1D8C1E-F041-CEF3-5E4F-356590A83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engage young people?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9C44B88-F727-ACCF-6A82-A0DEAC62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14</a:t>
            </a:fld>
            <a:endParaRPr lang="en-GB"/>
          </a:p>
        </p:txBody>
      </p:sp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A2B010A0-EA12-6A3A-751E-2741F1E969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1457" y="6642000"/>
            <a:ext cx="2743200" cy="216000"/>
          </a:xfrm>
        </p:spPr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10">
            <a:extLst>
              <a:ext uri="{FF2B5EF4-FFF2-40B4-BE49-F238E27FC236}">
                <a16:creationId xmlns:a16="http://schemas.microsoft.com/office/drawing/2014/main" id="{6C9C1035-0CFC-C786-B9D0-46F40D742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1457" y="6108852"/>
            <a:ext cx="5605462" cy="180000"/>
          </a:xfrm>
        </p:spPr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18D24B-F1F6-DB82-46C3-71E511723F31}"/>
              </a:ext>
            </a:extLst>
          </p:cNvPr>
          <p:cNvSpPr/>
          <p:nvPr/>
        </p:nvSpPr>
        <p:spPr>
          <a:xfrm>
            <a:off x="490538" y="2665855"/>
            <a:ext cx="3637038" cy="3709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6F2B83-40EF-33B8-6038-C0A5406A56E5}"/>
              </a:ext>
            </a:extLst>
          </p:cNvPr>
          <p:cNvSpPr/>
          <p:nvPr/>
        </p:nvSpPr>
        <p:spPr>
          <a:xfrm>
            <a:off x="8206392" y="2665855"/>
            <a:ext cx="3637038" cy="3709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9C1CF1-FBC9-DC55-C7F9-A26055DB2E5A}"/>
              </a:ext>
            </a:extLst>
          </p:cNvPr>
          <p:cNvSpPr txBox="1"/>
          <p:nvPr/>
        </p:nvSpPr>
        <p:spPr>
          <a:xfrm>
            <a:off x="926958" y="3367956"/>
            <a:ext cx="3070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Fulfils young people’s fundamental right to participation </a:t>
            </a:r>
          </a:p>
          <a:p>
            <a:endParaRPr lang="en-GB" sz="1600" dirty="0"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Develops core skills and technical knowledge</a:t>
            </a:r>
          </a:p>
          <a:p>
            <a:endParaRPr lang="en-GB" sz="1600" dirty="0"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Enhances youth agency and their ability to advocate for decent work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FC6499-5112-B17E-B5F5-791F4999E12F}"/>
              </a:ext>
            </a:extLst>
          </p:cNvPr>
          <p:cNvSpPr txBox="1"/>
          <p:nvPr/>
        </p:nvSpPr>
        <p:spPr>
          <a:xfrm>
            <a:off x="4724801" y="2253172"/>
            <a:ext cx="3078192" cy="663580"/>
          </a:xfrm>
          <a:prstGeom prst="rect">
            <a:avLst/>
          </a:prstGeom>
          <a:solidFill>
            <a:srgbClr val="FFCD2D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b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dirty="0">
                <a:solidFill>
                  <a:srgbClr val="230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youth employment programmes and policies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8F1061-A1FA-5DE5-C773-7E39662B5147}"/>
              </a:ext>
            </a:extLst>
          </p:cNvPr>
          <p:cNvSpPr txBox="1"/>
          <p:nvPr/>
        </p:nvSpPr>
        <p:spPr>
          <a:xfrm>
            <a:off x="8559754" y="2247367"/>
            <a:ext cx="2930313" cy="663580"/>
          </a:xfrm>
          <a:prstGeom prst="rect">
            <a:avLst/>
          </a:prstGeom>
          <a:solidFill>
            <a:srgbClr val="960A55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b="1">
                <a:solidFill>
                  <a:srgbClr val="23005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communities and societies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512DF5-07D5-E230-2CED-9AEED6FB21BF}"/>
              </a:ext>
            </a:extLst>
          </p:cNvPr>
          <p:cNvSpPr txBox="1"/>
          <p:nvPr/>
        </p:nvSpPr>
        <p:spPr>
          <a:xfrm>
            <a:off x="8692908" y="3394114"/>
            <a:ext cx="31943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23005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Drives innovation in youth employment solutions </a:t>
            </a:r>
          </a:p>
          <a:p>
            <a:endParaRPr lang="en-GB" sz="1600" dirty="0">
              <a:solidFill>
                <a:srgbClr val="230050"/>
              </a:solidFill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rgbClr val="23005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Strengthens youth engagement in communities </a:t>
            </a:r>
          </a:p>
          <a:p>
            <a:endParaRPr lang="en-GB" sz="1600" dirty="0">
              <a:solidFill>
                <a:srgbClr val="230050"/>
              </a:solidFill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rgbClr val="23005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Advances SDG 8 on Decent Work and Economic Growth </a:t>
            </a:r>
          </a:p>
          <a:p>
            <a:endParaRPr lang="en-GB" sz="1600" dirty="0">
              <a:solidFill>
                <a:srgbClr val="230050"/>
              </a:solidFill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966F099E-8394-A473-4A23-B52343F19873}"/>
              </a:ext>
            </a:extLst>
          </p:cNvPr>
          <p:cNvSpPr/>
          <p:nvPr/>
        </p:nvSpPr>
        <p:spPr>
          <a:xfrm>
            <a:off x="578328" y="3441196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4F12EE39-F1B4-A250-5FB9-78F23D18200A}"/>
              </a:ext>
            </a:extLst>
          </p:cNvPr>
          <p:cNvSpPr/>
          <p:nvPr/>
        </p:nvSpPr>
        <p:spPr>
          <a:xfrm>
            <a:off x="552734" y="5100087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7" name="Freeform 11">
            <a:extLst>
              <a:ext uri="{FF2B5EF4-FFF2-40B4-BE49-F238E27FC236}">
                <a16:creationId xmlns:a16="http://schemas.microsoft.com/office/drawing/2014/main" id="{4B79234B-E2BA-FAFA-06B6-7A6BF582E278}"/>
              </a:ext>
            </a:extLst>
          </p:cNvPr>
          <p:cNvSpPr/>
          <p:nvPr/>
        </p:nvSpPr>
        <p:spPr>
          <a:xfrm>
            <a:off x="578328" y="4364688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A53616A-7A0C-7785-5FD5-29CA5A3469F1}"/>
              </a:ext>
            </a:extLst>
          </p:cNvPr>
          <p:cNvSpPr/>
          <p:nvPr/>
        </p:nvSpPr>
        <p:spPr>
          <a:xfrm>
            <a:off x="701933" y="2247366"/>
            <a:ext cx="3078192" cy="61705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For young people </a:t>
            </a:r>
            <a:endParaRPr lang="en-GB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8C1FDA55-DC79-D2E1-C0D0-B0AB240D6886}"/>
              </a:ext>
            </a:extLst>
          </p:cNvPr>
          <p:cNvSpPr/>
          <p:nvPr/>
        </p:nvSpPr>
        <p:spPr>
          <a:xfrm>
            <a:off x="4522953" y="4263615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43" name="Freeform 10">
            <a:extLst>
              <a:ext uri="{FF2B5EF4-FFF2-40B4-BE49-F238E27FC236}">
                <a16:creationId xmlns:a16="http://schemas.microsoft.com/office/drawing/2014/main" id="{64E8FC7F-F6E7-7F9E-E026-C1FF34D0A68E}"/>
              </a:ext>
            </a:extLst>
          </p:cNvPr>
          <p:cNvSpPr/>
          <p:nvPr/>
        </p:nvSpPr>
        <p:spPr>
          <a:xfrm>
            <a:off x="8357487" y="3463886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44" name="Freeform 12">
            <a:extLst>
              <a:ext uri="{FF2B5EF4-FFF2-40B4-BE49-F238E27FC236}">
                <a16:creationId xmlns:a16="http://schemas.microsoft.com/office/drawing/2014/main" id="{CD10DC95-9931-C47A-FC7D-B6C771454148}"/>
              </a:ext>
            </a:extLst>
          </p:cNvPr>
          <p:cNvSpPr/>
          <p:nvPr/>
        </p:nvSpPr>
        <p:spPr>
          <a:xfrm>
            <a:off x="8380880" y="4919718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45" name="Freeform 11">
            <a:extLst>
              <a:ext uri="{FF2B5EF4-FFF2-40B4-BE49-F238E27FC236}">
                <a16:creationId xmlns:a16="http://schemas.microsoft.com/office/drawing/2014/main" id="{6C3EB044-04B5-554E-B0EA-0F02A3DE90DE}"/>
              </a:ext>
            </a:extLst>
          </p:cNvPr>
          <p:cNvSpPr/>
          <p:nvPr/>
        </p:nvSpPr>
        <p:spPr>
          <a:xfrm>
            <a:off x="8374158" y="4172839"/>
            <a:ext cx="312028" cy="312028"/>
          </a:xfrm>
          <a:custGeom>
            <a:avLst/>
            <a:gdLst/>
            <a:ahLst/>
            <a:cxnLst/>
            <a:rect l="l" t="t" r="r" b="b"/>
            <a:pathLst>
              <a:path w="468042" h="468042">
                <a:moveTo>
                  <a:pt x="0" y="0"/>
                </a:moveTo>
                <a:lnTo>
                  <a:pt x="468042" y="0"/>
                </a:lnTo>
                <a:lnTo>
                  <a:pt x="468042" y="468042"/>
                </a:lnTo>
                <a:lnTo>
                  <a:pt x="0" y="4680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40671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3EB6E-A1C4-92D1-4C42-1EB6C1453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708D3E-2945-9C85-562C-B8EF11C06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meaningful youth engagement?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0120B69-712F-DE1F-4A1A-213F51601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15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963171-EE03-ADFA-8696-6FA58938733F}"/>
              </a:ext>
            </a:extLst>
          </p:cNvPr>
          <p:cNvSpPr/>
          <p:nvPr/>
        </p:nvSpPr>
        <p:spPr>
          <a:xfrm>
            <a:off x="490539" y="2351314"/>
            <a:ext cx="6358983" cy="329967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6B9F35-DB79-E1BF-8F79-9D2B21BF9DBB}"/>
              </a:ext>
            </a:extLst>
          </p:cNvPr>
          <p:cNvSpPr txBox="1"/>
          <p:nvPr/>
        </p:nvSpPr>
        <p:spPr>
          <a:xfrm>
            <a:off x="700183" y="2508442"/>
            <a:ext cx="61493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</a:t>
            </a:r>
            <a:r>
              <a:rPr lang="en-GB" b="1" dirty="0"/>
              <a:t>A participatory process </a:t>
            </a:r>
            <a:r>
              <a:rPr lang="en-GB" dirty="0"/>
              <a:t>that actively involves young people as stakeholders, contributors, partners and leaders throughout the entire lifecycle of an employment programme. </a:t>
            </a:r>
          </a:p>
          <a:p>
            <a:endParaRPr lang="en-GB" dirty="0"/>
          </a:p>
          <a:p>
            <a:r>
              <a:rPr lang="en-GB" dirty="0"/>
              <a:t>This engagement spans all programming phases - governance, design and planning, implementation, monitoring, and evaluation - and </a:t>
            </a:r>
            <a:r>
              <a:rPr lang="en-GB" b="1" dirty="0"/>
              <a:t>must be reinforced by capacity-building and the creation of an enabling environment </a:t>
            </a:r>
            <a:r>
              <a:rPr lang="en-GB" dirty="0"/>
              <a:t>that supports their meaningful participation.” </a:t>
            </a:r>
            <a:endParaRPr lang="en-CH" dirty="0"/>
          </a:p>
        </p:txBody>
      </p:sp>
      <p:pic>
        <p:nvPicPr>
          <p:cNvPr id="15" name="Picture 14" descr="A group of people holding puzzle pieces&#10;&#10;AI-generated content may be incorrect.">
            <a:extLst>
              <a:ext uri="{FF2B5EF4-FFF2-40B4-BE49-F238E27FC236}">
                <a16:creationId xmlns:a16="http://schemas.microsoft.com/office/drawing/2014/main" id="{CB3D4023-B000-A087-93BA-E44B559CB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27650" r="22269" b="15228"/>
          <a:stretch/>
        </p:blipFill>
        <p:spPr>
          <a:xfrm>
            <a:off x="7132319" y="1857675"/>
            <a:ext cx="4475947" cy="391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54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B83B5-429C-60D4-5B99-39E966661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58CF78-7C2C-0DDB-D5E7-118BD3FA8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Five dimensions of meaningful youth engagement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81C4021D-AC6B-EF3F-7103-A840CD30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16</a:t>
            </a:fld>
            <a:endParaRPr lang="en-GB"/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428BBD69-686E-9A20-69AE-9D925827C031}"/>
              </a:ext>
            </a:extLst>
          </p:cNvPr>
          <p:cNvSpPr/>
          <p:nvPr/>
        </p:nvSpPr>
        <p:spPr>
          <a:xfrm>
            <a:off x="4229042" y="2846390"/>
            <a:ext cx="3733915" cy="3654569"/>
          </a:xfrm>
          <a:custGeom>
            <a:avLst/>
            <a:gdLst/>
            <a:ahLst/>
            <a:cxnLst/>
            <a:rect l="l" t="t" r="r" b="b"/>
            <a:pathLst>
              <a:path w="5600873" h="5481854">
                <a:moveTo>
                  <a:pt x="0" y="0"/>
                </a:moveTo>
                <a:lnTo>
                  <a:pt x="5600873" y="0"/>
                </a:lnTo>
                <a:lnTo>
                  <a:pt x="5600873" y="5481854"/>
                </a:lnTo>
                <a:lnTo>
                  <a:pt x="0" y="54818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2C87DABC-7705-CF9C-136F-910AB1188812}"/>
              </a:ext>
            </a:extLst>
          </p:cNvPr>
          <p:cNvSpPr txBox="1"/>
          <p:nvPr/>
        </p:nvSpPr>
        <p:spPr>
          <a:xfrm>
            <a:off x="5475256" y="2111401"/>
            <a:ext cx="1977706" cy="483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200"/>
              </a:lnSpc>
            </a:pPr>
            <a:r>
              <a:rPr lang="en-US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1.Voice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A9AD6287-EAC0-93E6-2764-A71F65FF400C}"/>
              </a:ext>
            </a:extLst>
          </p:cNvPr>
          <p:cNvSpPr txBox="1"/>
          <p:nvPr/>
        </p:nvSpPr>
        <p:spPr>
          <a:xfrm>
            <a:off x="7875033" y="3771147"/>
            <a:ext cx="2216357" cy="483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200"/>
              </a:lnSpc>
            </a:pPr>
            <a:r>
              <a:rPr lang="en-US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2. Space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43EE64D-0709-556C-8798-6F795609443B}"/>
              </a:ext>
            </a:extLst>
          </p:cNvPr>
          <p:cNvSpPr txBox="1"/>
          <p:nvPr/>
        </p:nvSpPr>
        <p:spPr>
          <a:xfrm>
            <a:off x="7184201" y="5992959"/>
            <a:ext cx="2194532" cy="483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200"/>
              </a:lnSpc>
            </a:pPr>
            <a:r>
              <a:rPr lang="en-US" sz="2400" b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3. Audience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B2AC23E7-3323-AA06-5C33-5058C9DE548F}"/>
              </a:ext>
            </a:extLst>
          </p:cNvPr>
          <p:cNvSpPr txBox="1"/>
          <p:nvPr/>
        </p:nvSpPr>
        <p:spPr>
          <a:xfrm>
            <a:off x="2229752" y="5535759"/>
            <a:ext cx="2304281" cy="483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200"/>
              </a:lnSpc>
            </a:pPr>
            <a:r>
              <a:rPr lang="en-US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4. Influence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4AEF332-48A3-0AF0-4F14-D2A1503E182A}"/>
              </a:ext>
            </a:extLst>
          </p:cNvPr>
          <p:cNvSpPr txBox="1"/>
          <p:nvPr/>
        </p:nvSpPr>
        <p:spPr>
          <a:xfrm>
            <a:off x="1188234" y="3313947"/>
            <a:ext cx="3223625" cy="483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200"/>
              </a:lnSpc>
            </a:pPr>
            <a:r>
              <a:rPr lang="en-US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5.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2049052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2B51-6430-1D90-95C1-19FAE25B8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0E647D-A4C8-1DA1-B076-6DECA3299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Activity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03A891D-0576-2994-B1AD-BAF75BBB1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17</a:t>
            </a:fld>
            <a:endParaRPr lang="en-GB"/>
          </a:p>
        </p:txBody>
      </p:sp>
      <p:pic>
        <p:nvPicPr>
          <p:cNvPr id="6" name="Picture 5" descr="A group of people holding a puzzle piece&#10;&#10;Description automatically generated with low confidence">
            <a:extLst>
              <a:ext uri="{FF2B5EF4-FFF2-40B4-BE49-F238E27FC236}">
                <a16:creationId xmlns:a16="http://schemas.microsoft.com/office/drawing/2014/main" id="{4CA1B21F-886B-0427-3807-136618BB10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"/>
          <a:stretch/>
        </p:blipFill>
        <p:spPr>
          <a:xfrm>
            <a:off x="83537" y="2143194"/>
            <a:ext cx="3776658" cy="2571611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D9D24885-564E-E612-1BE6-B2494453A0A2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CB5BFDCD-CA2F-E687-3842-CD97888C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6225" y="2075509"/>
            <a:ext cx="4034086" cy="2347201"/>
          </a:xfrm>
        </p:spPr>
        <p:txBody>
          <a:bodyPr/>
          <a:lstStyle/>
          <a:p>
            <a:pPr marL="0" lvl="2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Re</a:t>
            </a:r>
            <a:r>
              <a:rPr lang="en-US" sz="1800" b="1" dirty="0" err="1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flect</a:t>
            </a:r>
            <a:r>
              <a:rPr lang="en-US" sz="18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on the assigned dimension and discuss:</a:t>
            </a:r>
          </a:p>
          <a:p>
            <a:pPr lvl="2"/>
            <a:endParaRPr lang="en-US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What does this dimension look like in practice?</a:t>
            </a:r>
          </a:p>
          <a:p>
            <a:pPr lvl="2"/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Why is it important for youth engagement?</a:t>
            </a:r>
          </a:p>
          <a:p>
            <a:pPr lvl="2"/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What are the barriers to achieving it?</a:t>
            </a:r>
          </a:p>
          <a:p>
            <a:pPr lvl="2"/>
            <a:endParaRPr lang="en-US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None/>
            </a:pP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C9F903-628C-966D-5A97-0AA9A72625B7}"/>
              </a:ext>
            </a:extLst>
          </p:cNvPr>
          <p:cNvSpPr/>
          <p:nvPr/>
        </p:nvSpPr>
        <p:spPr>
          <a:xfrm>
            <a:off x="8892798" y="2520687"/>
            <a:ext cx="2743200" cy="18166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Group 1 – Voice </a:t>
            </a:r>
          </a:p>
          <a:p>
            <a:r>
              <a:rPr lang="en-US" dirty="0"/>
              <a:t>Group 2 – Space</a:t>
            </a:r>
          </a:p>
          <a:p>
            <a:r>
              <a:rPr lang="en-US" dirty="0"/>
              <a:t>Group 3 – Audience </a:t>
            </a:r>
          </a:p>
          <a:p>
            <a:r>
              <a:rPr lang="en-US" dirty="0"/>
              <a:t>Group 4 – Influence </a:t>
            </a:r>
          </a:p>
          <a:p>
            <a:r>
              <a:rPr lang="en-US" dirty="0"/>
              <a:t>Group 5 – Accountability 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694151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014C2-AEC0-CD27-C383-DF5DF3F3B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4ABEC2-DC14-7C36-8BF1-555FFF8D1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Reflection: How are you engaging youth?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F6FAA56-3C61-9031-1F89-70D3C1E2D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E7BF5E-7717-0C91-B4BD-0A75BB313960}"/>
              </a:ext>
            </a:extLst>
          </p:cNvPr>
          <p:cNvSpPr txBox="1"/>
          <p:nvPr/>
        </p:nvSpPr>
        <p:spPr>
          <a:xfrm>
            <a:off x="903197" y="2415780"/>
            <a:ext cx="5391725" cy="3652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89"/>
              </a:lnSpc>
            </a:pPr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Let’s take a look to see if your youth employment </a:t>
            </a:r>
            <a:r>
              <a:rPr lang="en-US" sz="18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programme</a:t>
            </a:r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is hitting the mark across each of the five dimensions of meaningful youth engagement. </a:t>
            </a:r>
          </a:p>
          <a:p>
            <a:pPr algn="l">
              <a:lnSpc>
                <a:spcPts val="2789"/>
              </a:lnSpc>
            </a:pPr>
            <a:endParaRPr lang="en-US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algn="l">
              <a:lnSpc>
                <a:spcPts val="2789"/>
              </a:lnSpc>
            </a:pP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Read the statements and choose whether you are </a:t>
            </a:r>
            <a:r>
              <a:rPr lang="en-US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Agree, Disagree </a:t>
            </a: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or are </a:t>
            </a:r>
            <a:r>
              <a:rPr lang="en-US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Unsure</a:t>
            </a:r>
            <a:endParaRPr lang="en-US" sz="1800" b="1" dirty="0">
              <a:solidFill>
                <a:schemeClr val="accent2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algn="l">
              <a:lnSpc>
                <a:spcPts val="2789"/>
              </a:lnSpc>
            </a:pPr>
            <a:endParaRPr lang="en-US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algn="l">
              <a:lnSpc>
                <a:spcPts val="2789"/>
              </a:lnSpc>
            </a:pPr>
            <a:endParaRPr lang="en-US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algn="l">
              <a:lnSpc>
                <a:spcPts val="2789"/>
              </a:lnSpc>
            </a:pPr>
            <a:endParaRPr lang="en-US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EA0489-94C0-B1ED-1E6A-1FC0EEE78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1" r="20261"/>
          <a:stretch/>
        </p:blipFill>
        <p:spPr>
          <a:xfrm>
            <a:off x="6776185" y="-52521"/>
            <a:ext cx="6198670" cy="6950066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15214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Freeform 3"/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4" name="TextBox 4"/>
          <p:cNvSpPr txBox="1"/>
          <p:nvPr/>
        </p:nvSpPr>
        <p:spPr>
          <a:xfrm>
            <a:off x="459085" y="1194472"/>
            <a:ext cx="11506200" cy="620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320"/>
              </a:lnSpc>
            </a:pPr>
            <a:r>
              <a:rPr lang="en-US" sz="3800" b="1" spc="152" dirty="0">
                <a:solidFill>
                  <a:srgbClr val="EE394B"/>
                </a:solidFill>
                <a:latin typeface="Arial (Headings)"/>
                <a:cs typeface="Catamaran"/>
                <a:sym typeface="Catamaran"/>
              </a:rPr>
              <a:t>From Consultation to Leadership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9086" y="1892297"/>
            <a:ext cx="10327146" cy="929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734"/>
              </a:lnSpc>
            </a:pPr>
            <a:r>
              <a:rPr lang="en-US" sz="2667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Examine the four degrees of youth engagement and apply strategies to engage young people at every level.</a:t>
            </a:r>
          </a:p>
        </p:txBody>
      </p:sp>
    </p:spTree>
    <p:extLst>
      <p:ext uri="{BB962C8B-B14F-4D97-AF65-F5344CB8AC3E}">
        <p14:creationId xmlns:p14="http://schemas.microsoft.com/office/powerpoint/2010/main" val="634858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341D3-71E4-58F8-51DF-06BCDA938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25D635-22B3-CC59-9900-981A06163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Context and Purpose of the training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83E78C9-14BA-7635-4181-E52C8F37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38D4FB63-56BE-EC54-3411-6A6915FB1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7" y="2143196"/>
            <a:ext cx="9234231" cy="2204870"/>
          </a:xfrm>
        </p:spPr>
        <p:txBody>
          <a:bodyPr/>
          <a:lstStyle/>
          <a:p>
            <a:pPr lvl="2"/>
            <a:r>
              <a:rPr lang="en-GB" dirty="0"/>
              <a:t>Organised under the framework of the PROSPECTS initiative </a:t>
            </a:r>
            <a:r>
              <a:rPr lang="en-GB" i="1" dirty="0">
                <a:hlinkClick r:id="rId3"/>
              </a:rPr>
              <a:t>Advancing Young People’s Engagement and Meaningful Participation </a:t>
            </a:r>
            <a:endParaRPr lang="en-GB" i="1" dirty="0"/>
          </a:p>
          <a:p>
            <a:pPr lvl="2"/>
            <a:endParaRPr lang="en-GB" dirty="0"/>
          </a:p>
          <a:p>
            <a:pPr lvl="2"/>
            <a:r>
              <a:rPr lang="en-GB" dirty="0"/>
              <a:t>Building internal ILO capacity to work better for and with young people in promoting decent work, with a particular focus on displaced youth </a:t>
            </a:r>
          </a:p>
          <a:p>
            <a:pPr lvl="2"/>
            <a:endParaRPr lang="en-GB" dirty="0"/>
          </a:p>
          <a:p>
            <a:pPr lvl="2"/>
            <a:r>
              <a:rPr lang="en-GB" dirty="0"/>
              <a:t>Pilot training - we welcome your feedback! </a:t>
            </a:r>
          </a:p>
          <a:p>
            <a:pPr lvl="2"/>
            <a:endParaRPr lang="en-GB" dirty="0"/>
          </a:p>
          <a:p>
            <a:pPr lvl="2"/>
            <a:r>
              <a:rPr lang="en-GB" dirty="0"/>
              <a:t>Leverages the ILO Meaningful Youth Engagement for Decent Work: A training package on engaging young people in employment programmes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924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D9BA6-63DB-1184-DE12-F5670C58E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DDAF55-0422-249C-5712-44550FE5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  <a:highlight>
                  <a:srgbClr val="0000FF"/>
                </a:highlight>
              </a:rPr>
              <a:t>HOW</a:t>
            </a:r>
            <a:r>
              <a:rPr lang="en-GB" dirty="0">
                <a:solidFill>
                  <a:schemeClr val="bg2"/>
                </a:solidFill>
              </a:rPr>
              <a:t> </a:t>
            </a:r>
            <a:r>
              <a:rPr lang="en-GB" dirty="0"/>
              <a:t>to engage youth?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E1B27F5-B761-A180-931A-EDF30C09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20</a:t>
            </a:fld>
            <a:endParaRPr lang="en-GB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F4911F44-9161-5CE9-1C70-65D8F4439ADC}"/>
              </a:ext>
            </a:extLst>
          </p:cNvPr>
          <p:cNvSpPr/>
          <p:nvPr/>
        </p:nvSpPr>
        <p:spPr>
          <a:xfrm>
            <a:off x="358934" y="2669417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/>
          <a:p>
            <a:pPr algn="ctr"/>
            <a:r>
              <a:rPr lang="en-US" b="1" dirty="0"/>
              <a:t>YOUTH CONSULTED </a:t>
            </a:r>
            <a:endParaRPr lang="en-GB" b="1" dirty="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B0576B81-C1B6-C4C7-B918-88D469D154D1}"/>
              </a:ext>
            </a:extLst>
          </p:cNvPr>
          <p:cNvSpPr/>
          <p:nvPr/>
        </p:nvSpPr>
        <p:spPr>
          <a:xfrm>
            <a:off x="3448728" y="2667455"/>
            <a:ext cx="2315390" cy="1017111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/>
              <a:t>YOUTH CONTRIBUTING </a:t>
            </a:r>
            <a:endParaRPr lang="en-GB" b="1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691CFF5-3816-0698-5B66-81CD1E5497D8}"/>
              </a:ext>
            </a:extLst>
          </p:cNvPr>
          <p:cNvSpPr/>
          <p:nvPr/>
        </p:nvSpPr>
        <p:spPr>
          <a:xfrm>
            <a:off x="6483203" y="2667455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3"/>
          </a:solidFill>
        </p:spPr>
        <p:txBody>
          <a:bodyPr/>
          <a:lstStyle/>
          <a:p>
            <a:pPr algn="ctr"/>
            <a:r>
              <a:rPr lang="en-US" b="1"/>
              <a:t>YOUTH AS PARTNERS</a:t>
            </a:r>
            <a:endParaRPr lang="en-GB" b="1"/>
          </a:p>
        </p:txBody>
      </p:sp>
      <p:sp>
        <p:nvSpPr>
          <p:cNvPr id="14" name="Freeform 15">
            <a:extLst>
              <a:ext uri="{FF2B5EF4-FFF2-40B4-BE49-F238E27FC236}">
                <a16:creationId xmlns:a16="http://schemas.microsoft.com/office/drawing/2014/main" id="{D54AD5C8-8AA9-B520-BCA3-1DC232621E1B}"/>
              </a:ext>
            </a:extLst>
          </p:cNvPr>
          <p:cNvSpPr/>
          <p:nvPr/>
        </p:nvSpPr>
        <p:spPr>
          <a:xfrm>
            <a:off x="9516534" y="2667455"/>
            <a:ext cx="2315389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6"/>
          </a:solidFill>
        </p:spPr>
        <p:txBody>
          <a:bodyPr/>
          <a:lstStyle/>
          <a:p>
            <a:pPr algn="ctr"/>
            <a:r>
              <a:rPr lang="en-US" b="1"/>
              <a:t>YOUTH AS LEADERS</a:t>
            </a:r>
            <a:endParaRPr lang="en-GB" b="1"/>
          </a:p>
        </p:txBody>
      </p:sp>
      <p:sp>
        <p:nvSpPr>
          <p:cNvPr id="15" name="AutoShape 21">
            <a:extLst>
              <a:ext uri="{FF2B5EF4-FFF2-40B4-BE49-F238E27FC236}">
                <a16:creationId xmlns:a16="http://schemas.microsoft.com/office/drawing/2014/main" id="{5B7BA1B2-230F-B810-B0F8-F3D6C57DAA1B}"/>
              </a:ext>
            </a:extLst>
          </p:cNvPr>
          <p:cNvSpPr/>
          <p:nvPr/>
        </p:nvSpPr>
        <p:spPr>
          <a:xfrm>
            <a:off x="1006553" y="3984989"/>
            <a:ext cx="10178894" cy="41634"/>
          </a:xfrm>
          <a:prstGeom prst="line">
            <a:avLst/>
          </a:prstGeom>
          <a:ln w="219075" cap="flat">
            <a:solidFill>
              <a:srgbClr val="202EBD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en-CH"/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21794599-ED2D-9301-BDB8-1CD10F29B857}"/>
              </a:ext>
            </a:extLst>
          </p:cNvPr>
          <p:cNvSpPr txBox="1"/>
          <p:nvPr/>
        </p:nvSpPr>
        <p:spPr>
          <a:xfrm>
            <a:off x="2817845" y="4707619"/>
            <a:ext cx="5542384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55"/>
              </a:lnSpc>
            </a:pPr>
            <a:r>
              <a:rPr lang="en-US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Who initiates the project?</a:t>
            </a:r>
          </a:p>
          <a:p>
            <a:pPr algn="ctr">
              <a:lnSpc>
                <a:spcPts val="2255"/>
              </a:lnSpc>
            </a:pPr>
            <a:endParaRPr lang="en-US" sz="20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  <a:p>
            <a:pPr algn="ctr">
              <a:lnSpc>
                <a:spcPts val="2255"/>
              </a:lnSpc>
            </a:pPr>
            <a:r>
              <a:rPr lang="en-US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How do youth engage?</a:t>
            </a:r>
          </a:p>
          <a:p>
            <a:pPr algn="ctr">
              <a:lnSpc>
                <a:spcPts val="2255"/>
              </a:lnSpc>
            </a:pPr>
            <a:endParaRPr lang="en-US" sz="20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  <a:p>
            <a:pPr algn="ctr">
              <a:lnSpc>
                <a:spcPts val="2255"/>
              </a:lnSpc>
            </a:pPr>
            <a:r>
              <a:rPr lang="en-US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Who has control over the outcome?</a:t>
            </a:r>
          </a:p>
        </p:txBody>
      </p:sp>
    </p:spTree>
    <p:extLst>
      <p:ext uri="{BB962C8B-B14F-4D97-AF65-F5344CB8AC3E}">
        <p14:creationId xmlns:p14="http://schemas.microsoft.com/office/powerpoint/2010/main" val="970012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22C7C-D5BD-3FE6-6917-719AFDEA6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C745C6-1FF9-B921-EB06-4DBE369F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  <a:highlight>
                  <a:srgbClr val="0000FF"/>
                </a:highlight>
              </a:rPr>
              <a:t>HOW</a:t>
            </a:r>
            <a:r>
              <a:rPr lang="en-GB" dirty="0">
                <a:solidFill>
                  <a:schemeClr val="bg2"/>
                </a:solidFill>
              </a:rPr>
              <a:t> </a:t>
            </a:r>
            <a:r>
              <a:rPr lang="en-GB" dirty="0"/>
              <a:t>to engage youth?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E4C4CA3-90F1-AA22-1386-AFFE7F09D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21</a:t>
            </a:fld>
            <a:endParaRPr lang="en-GB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95B3073A-BF9F-506D-3B7B-11337295AC5C}"/>
              </a:ext>
            </a:extLst>
          </p:cNvPr>
          <p:cNvSpPr/>
          <p:nvPr/>
        </p:nvSpPr>
        <p:spPr>
          <a:xfrm>
            <a:off x="358934" y="2669417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/>
          <a:p>
            <a:pPr algn="ctr"/>
            <a:r>
              <a:rPr lang="en-US" b="1" dirty="0"/>
              <a:t>YOUTH CONSULTED </a:t>
            </a:r>
            <a:endParaRPr lang="en-GB" b="1" dirty="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D232B421-9431-CBEF-89BD-C76BFB752319}"/>
              </a:ext>
            </a:extLst>
          </p:cNvPr>
          <p:cNvSpPr/>
          <p:nvPr/>
        </p:nvSpPr>
        <p:spPr>
          <a:xfrm>
            <a:off x="3448728" y="2667455"/>
            <a:ext cx="2315390" cy="1017111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/>
              <a:t>YOUTH CONTRIBUTING </a:t>
            </a:r>
            <a:endParaRPr lang="en-GB" b="1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68FDE5B-566F-138A-47E0-A80C8564B16B}"/>
              </a:ext>
            </a:extLst>
          </p:cNvPr>
          <p:cNvSpPr/>
          <p:nvPr/>
        </p:nvSpPr>
        <p:spPr>
          <a:xfrm>
            <a:off x="6483203" y="2667455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3"/>
          </a:solidFill>
        </p:spPr>
        <p:txBody>
          <a:bodyPr/>
          <a:lstStyle/>
          <a:p>
            <a:pPr algn="ctr"/>
            <a:r>
              <a:rPr lang="en-US" b="1"/>
              <a:t>YOUTH AS PARTNERS</a:t>
            </a:r>
            <a:endParaRPr lang="en-GB" b="1"/>
          </a:p>
        </p:txBody>
      </p:sp>
      <p:sp>
        <p:nvSpPr>
          <p:cNvPr id="14" name="Freeform 15">
            <a:extLst>
              <a:ext uri="{FF2B5EF4-FFF2-40B4-BE49-F238E27FC236}">
                <a16:creationId xmlns:a16="http://schemas.microsoft.com/office/drawing/2014/main" id="{AF215ABF-9F10-CF04-719E-70FBE85F4A5F}"/>
              </a:ext>
            </a:extLst>
          </p:cNvPr>
          <p:cNvSpPr/>
          <p:nvPr/>
        </p:nvSpPr>
        <p:spPr>
          <a:xfrm>
            <a:off x="9516534" y="2667455"/>
            <a:ext cx="2315389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6"/>
          </a:solidFill>
        </p:spPr>
        <p:txBody>
          <a:bodyPr/>
          <a:lstStyle/>
          <a:p>
            <a:pPr algn="ctr"/>
            <a:r>
              <a:rPr lang="en-US" b="1"/>
              <a:t>YOUTH AS LEADERS</a:t>
            </a:r>
            <a:endParaRPr lang="en-GB" b="1"/>
          </a:p>
        </p:txBody>
      </p:sp>
      <p:sp>
        <p:nvSpPr>
          <p:cNvPr id="15" name="AutoShape 21">
            <a:extLst>
              <a:ext uri="{FF2B5EF4-FFF2-40B4-BE49-F238E27FC236}">
                <a16:creationId xmlns:a16="http://schemas.microsoft.com/office/drawing/2014/main" id="{6736CD18-148B-4944-8E4B-FAD08400B7A3}"/>
              </a:ext>
            </a:extLst>
          </p:cNvPr>
          <p:cNvSpPr/>
          <p:nvPr/>
        </p:nvSpPr>
        <p:spPr>
          <a:xfrm>
            <a:off x="1006553" y="3984989"/>
            <a:ext cx="10178894" cy="41634"/>
          </a:xfrm>
          <a:prstGeom prst="line">
            <a:avLst/>
          </a:prstGeom>
          <a:ln w="219075" cap="flat">
            <a:solidFill>
              <a:srgbClr val="202EBD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en-CH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7A4DEF-0E79-4C33-7CBB-0D415272C96F}"/>
              </a:ext>
            </a:extLst>
          </p:cNvPr>
          <p:cNvSpPr txBox="1"/>
          <p:nvPr/>
        </p:nvSpPr>
        <p:spPr>
          <a:xfrm>
            <a:off x="358934" y="4465433"/>
            <a:ext cx="22600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E.g. Young people consulted in the development of a national youth employment strategy  </a:t>
            </a:r>
            <a:endParaRPr lang="en-GB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366219-FEA4-082C-DCE5-B1631FC661D7}"/>
              </a:ext>
            </a:extLst>
          </p:cNvPr>
          <p:cNvSpPr txBox="1"/>
          <p:nvPr/>
        </p:nvSpPr>
        <p:spPr>
          <a:xfrm>
            <a:off x="3476859" y="4460232"/>
            <a:ext cx="22600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E.g. Young people contribute </a:t>
            </a:r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to outreach efforts in enrolling youth in an EIIP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20E35F-40A3-20BC-89FA-88083867003C}"/>
              </a:ext>
            </a:extLst>
          </p:cNvPr>
          <p:cNvSpPr txBox="1"/>
          <p:nvPr/>
        </p:nvSpPr>
        <p:spPr>
          <a:xfrm>
            <a:off x="9441391" y="4460232"/>
            <a:ext cx="22600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E.g. Providing youth with financial and technical support to lead their own entrepreneurship projects. </a:t>
            </a:r>
            <a:endParaRPr lang="en-GB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75EB4D-3E19-F722-1608-A2BBDEBD4945}"/>
              </a:ext>
            </a:extLst>
          </p:cNvPr>
          <p:cNvSpPr txBox="1"/>
          <p:nvPr/>
        </p:nvSpPr>
        <p:spPr>
          <a:xfrm>
            <a:off x="6624817" y="4460232"/>
            <a:ext cx="22600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E.g.  Partnering with youth trainers and facilitators in the delivery of a capacity-building training for rural youth.</a:t>
            </a:r>
            <a:endParaRPr lang="en-GB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28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25802-1624-67CA-7461-B2391B2A7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074072-FB5A-5EEB-7F4A-BBDBAB613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Activity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C4692CC-0F63-E900-EEB7-78A78991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22</a:t>
            </a:fld>
            <a:endParaRPr lang="en-GB"/>
          </a:p>
        </p:txBody>
      </p:sp>
      <p:pic>
        <p:nvPicPr>
          <p:cNvPr id="6" name="Picture 5" descr="A group of people holding a puzzle piece&#10;&#10;Description automatically generated with low confidence">
            <a:extLst>
              <a:ext uri="{FF2B5EF4-FFF2-40B4-BE49-F238E27FC236}">
                <a16:creationId xmlns:a16="http://schemas.microsoft.com/office/drawing/2014/main" id="{FBD3DA2A-4C91-D0C9-DD79-A7BAA620A8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"/>
          <a:stretch/>
        </p:blipFill>
        <p:spPr>
          <a:xfrm>
            <a:off x="8892798" y="0"/>
            <a:ext cx="3175663" cy="2162380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F3C3BDF8-0AE0-823F-CCA7-559595829FA1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2302432C-8869-587A-B60E-CD33D4C61237}"/>
              </a:ext>
            </a:extLst>
          </p:cNvPr>
          <p:cNvSpPr/>
          <p:nvPr/>
        </p:nvSpPr>
        <p:spPr>
          <a:xfrm>
            <a:off x="358934" y="2311936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/>
          <a:p>
            <a:pPr algn="ctr"/>
            <a:r>
              <a:rPr lang="en-US" b="1" dirty="0"/>
              <a:t>YOUTH CONSULTED </a:t>
            </a:r>
            <a:endParaRPr lang="en-GB" b="1" dirty="0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8A0C0E65-E70D-1739-0E19-0B62D4A55D29}"/>
              </a:ext>
            </a:extLst>
          </p:cNvPr>
          <p:cNvSpPr/>
          <p:nvPr/>
        </p:nvSpPr>
        <p:spPr>
          <a:xfrm>
            <a:off x="3448728" y="2309974"/>
            <a:ext cx="2315390" cy="1017111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/>
              <a:t>YOUTH CONTRIBUTING </a:t>
            </a:r>
            <a:endParaRPr lang="en-GB" b="1"/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629B721C-9490-1B71-B361-F49D990D5167}"/>
              </a:ext>
            </a:extLst>
          </p:cNvPr>
          <p:cNvSpPr/>
          <p:nvPr/>
        </p:nvSpPr>
        <p:spPr>
          <a:xfrm>
            <a:off x="6483203" y="2309974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3"/>
          </a:solidFill>
        </p:spPr>
        <p:txBody>
          <a:bodyPr/>
          <a:lstStyle/>
          <a:p>
            <a:pPr algn="ctr"/>
            <a:r>
              <a:rPr lang="en-US" b="1"/>
              <a:t>YOUTH AS PARTNERS</a:t>
            </a:r>
            <a:endParaRPr lang="en-GB" b="1"/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id="{DB0B8DE4-5E81-D464-E714-E12158593C74}"/>
              </a:ext>
            </a:extLst>
          </p:cNvPr>
          <p:cNvSpPr/>
          <p:nvPr/>
        </p:nvSpPr>
        <p:spPr>
          <a:xfrm>
            <a:off x="9516534" y="2309974"/>
            <a:ext cx="2315389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6"/>
          </a:solidFill>
        </p:spPr>
        <p:txBody>
          <a:bodyPr/>
          <a:lstStyle/>
          <a:p>
            <a:pPr algn="ctr"/>
            <a:r>
              <a:rPr lang="en-US" b="1"/>
              <a:t>YOUTH AS LEADERS</a:t>
            </a:r>
            <a:endParaRPr lang="en-GB" b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F43A1C-256D-C605-4E3C-17B927CDDE8C}"/>
              </a:ext>
            </a:extLst>
          </p:cNvPr>
          <p:cNvSpPr txBox="1"/>
          <p:nvPr/>
        </p:nvSpPr>
        <p:spPr>
          <a:xfrm>
            <a:off x="971518" y="3661173"/>
            <a:ext cx="120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 1</a:t>
            </a:r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A135DA-8EDB-1D64-079E-C950121B11A2}"/>
              </a:ext>
            </a:extLst>
          </p:cNvPr>
          <p:cNvSpPr txBox="1"/>
          <p:nvPr/>
        </p:nvSpPr>
        <p:spPr>
          <a:xfrm>
            <a:off x="4005993" y="3661173"/>
            <a:ext cx="120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 2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CB0986-9929-12ED-236D-ADF7B4CA5C3C}"/>
              </a:ext>
            </a:extLst>
          </p:cNvPr>
          <p:cNvSpPr txBox="1"/>
          <p:nvPr/>
        </p:nvSpPr>
        <p:spPr>
          <a:xfrm>
            <a:off x="7040468" y="3708313"/>
            <a:ext cx="120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 3</a:t>
            </a:r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1D2726-4F69-A162-B07A-E96692A41419}"/>
              </a:ext>
            </a:extLst>
          </p:cNvPr>
          <p:cNvSpPr txBox="1"/>
          <p:nvPr/>
        </p:nvSpPr>
        <p:spPr>
          <a:xfrm>
            <a:off x="10074943" y="3708313"/>
            <a:ext cx="120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 4</a:t>
            </a:r>
            <a:endParaRPr lang="en-GB" dirty="0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F52E9B8B-7DC8-15D8-7F63-313EC30AF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067" y="4261204"/>
            <a:ext cx="9306700" cy="2347201"/>
          </a:xfrm>
        </p:spPr>
        <p:txBody>
          <a:bodyPr/>
          <a:lstStyle/>
          <a:p>
            <a:pPr marL="0" lvl="2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Re</a:t>
            </a:r>
            <a:r>
              <a:rPr lang="en-US" sz="1800" b="1" dirty="0" err="1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flect</a:t>
            </a:r>
            <a:r>
              <a:rPr lang="en-US" sz="18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on the assigned d</a:t>
            </a:r>
            <a:r>
              <a:rPr lang="en-US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egree and discuss</a:t>
            </a:r>
            <a:r>
              <a:rPr lang="en-US" sz="18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:</a:t>
            </a:r>
          </a:p>
          <a:p>
            <a:pPr lvl="2"/>
            <a:endParaRPr lang="en-US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 </a:t>
            </a: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real or realistic example from your experience or context</a:t>
            </a:r>
          </a:p>
          <a:p>
            <a:pPr lvl="2"/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What helped/can help to make this degree of engagement work? (e.g. tools, methods, approaches etc.)</a:t>
            </a:r>
          </a:p>
          <a:p>
            <a:pPr lvl="2"/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What are the potential challenges in supporting this degree of engagement? </a:t>
            </a:r>
            <a:endParaRPr lang="en-US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394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5455" y="2430143"/>
            <a:ext cx="11866336" cy="159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533"/>
              </a:lnSpc>
            </a:pPr>
            <a:r>
              <a:rPr lang="en-US" sz="4666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YOUTH </a:t>
            </a:r>
            <a:r>
              <a:rPr lang="en-US" sz="4666" b="1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CONSULTED</a:t>
            </a:r>
          </a:p>
          <a:p>
            <a:pPr algn="ctr">
              <a:lnSpc>
                <a:spcPts val="6533"/>
              </a:lnSpc>
            </a:pPr>
            <a:endParaRPr lang="en-US" sz="4666" b="1" dirty="0">
              <a:solidFill>
                <a:srgbClr val="EE394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9339268C-435A-5015-582B-6E06C7127DFC}"/>
              </a:ext>
            </a:extLst>
          </p:cNvPr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E1930219-D83F-4343-5AF6-3132E7E3C7E7}"/>
              </a:ext>
            </a:extLst>
          </p:cNvPr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23178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8C23F-2AF9-AF98-3402-076A73288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A144EA-D479-6AB2-2550-BC5DC2787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Consulted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C25B903-536D-8155-D7C6-C3B32100E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24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3CE0F4D3-C01C-1C75-AD92-9234C2EEB4B2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6480CD1E-A4F4-F7D7-E251-956A119FFA59}"/>
              </a:ext>
            </a:extLst>
          </p:cNvPr>
          <p:cNvSpPr/>
          <p:nvPr/>
        </p:nvSpPr>
        <p:spPr>
          <a:xfrm>
            <a:off x="9516533" y="334716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/>
          <a:p>
            <a:pPr algn="ctr"/>
            <a:r>
              <a:rPr lang="en-US" b="1" dirty="0"/>
              <a:t>YOUTH CONSULTED </a:t>
            </a:r>
            <a:endParaRPr lang="en-GB" b="1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786BB7C-5A4F-6385-2508-2751D2954A7E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29AD3C9-E09D-E192-E61B-7CC4747C3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3332474"/>
            <a:ext cx="9333389" cy="2347201"/>
          </a:xfrm>
        </p:spPr>
        <p:txBody>
          <a:bodyPr/>
          <a:lstStyle/>
          <a:p>
            <a:pPr marL="0" lvl="2" indent="0">
              <a:buNone/>
            </a:pPr>
            <a:r>
              <a:rPr lang="en-GB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Top tips and effective approaches: </a:t>
            </a:r>
            <a:endParaRPr lang="en-US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Use</a:t>
            </a:r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facilitators experienced or trained in engaging youth </a:t>
            </a:r>
          </a:p>
          <a:p>
            <a:pPr lvl="2"/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Allocate sufficient human and financial resources</a:t>
            </a: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Ensure that participants understand their role in the consultation process and how their insights and inputs will be used.</a:t>
            </a:r>
            <a:endParaRPr lang="en-GB" dirty="0"/>
          </a:p>
          <a:p>
            <a:pPr lvl="2"/>
            <a:endParaRPr lang="en-GB" dirty="0"/>
          </a:p>
          <a:p>
            <a:pPr marL="0" lvl="2" indent="0">
              <a:buNone/>
            </a:pPr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Methods include: Surveys and questionnaires  | Individual interviews  | Group discussions | Participatory workshops  </a:t>
            </a:r>
          </a:p>
          <a:p>
            <a:pPr marL="0" lvl="2" indent="0">
              <a:buNone/>
            </a:pP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E5B400-3FAB-8590-7D90-A8A8405B376C}"/>
              </a:ext>
            </a:extLst>
          </p:cNvPr>
          <p:cNvSpPr/>
          <p:nvPr/>
        </p:nvSpPr>
        <p:spPr>
          <a:xfrm>
            <a:off x="490538" y="2011680"/>
            <a:ext cx="9232582" cy="1016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254"/>
              </a:lnSpc>
              <a:spcBef>
                <a:spcPct val="0"/>
              </a:spcBef>
            </a:pPr>
            <a:r>
              <a:rPr lang="en-US" sz="1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Youth consultations are a structured way to gather insights from young people and their structures about their needs,  challenges and solutions related to accessing decent work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3223304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DFD9E-6A3C-F81D-2EFE-905177995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27FF44-C1AD-C2FB-0C39-F802EA922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Consulted: Some examples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F57602D1-DD01-0D65-2AA2-C719F409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25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E9371B3F-33ED-C393-27B3-FBFE6DFF0F5A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5397FBF9-CB72-BA74-2780-CAD7EEE8F4E7}"/>
              </a:ext>
            </a:extLst>
          </p:cNvPr>
          <p:cNvSpPr/>
          <p:nvPr/>
        </p:nvSpPr>
        <p:spPr>
          <a:xfrm>
            <a:off x="9516533" y="334716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/>
          <a:p>
            <a:pPr algn="ctr"/>
            <a:r>
              <a:rPr lang="en-US" b="1" dirty="0"/>
              <a:t>YOUTH CONSULTED </a:t>
            </a:r>
            <a:endParaRPr lang="en-GB" b="1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05A627B-C971-918B-02B8-3C51CA4999C6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9DBEA6-9E6D-1D78-58F5-5E82A1914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2051163"/>
            <a:ext cx="2819590" cy="957444"/>
          </a:xfrm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Young people consulted in the development of research, tools and guides. </a:t>
            </a:r>
          </a:p>
          <a:p>
            <a:endParaRPr lang="en-US" sz="1600" b="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en-US" sz="1600" b="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en-US" sz="1600" b="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4311B2-C9C2-BE62-1400-A3BB49A345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926"/>
          <a:stretch/>
        </p:blipFill>
        <p:spPr>
          <a:xfrm>
            <a:off x="3732747" y="2051163"/>
            <a:ext cx="2232367" cy="2793762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04E039F6-AB37-BF15-6F14-5DB2BDAC1EB3}"/>
              </a:ext>
            </a:extLst>
          </p:cNvPr>
          <p:cNvSpPr txBox="1">
            <a:spLocks/>
          </p:cNvSpPr>
          <p:nvPr/>
        </p:nvSpPr>
        <p:spPr>
          <a:xfrm>
            <a:off x="8188337" y="2051163"/>
            <a:ext cx="3826602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indent="0" algn="l" defTabSz="609539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indent="0" algn="l" defTabSz="609539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indent="-252000" algn="l" defTabSz="609539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indent="0" algn="l" defTabSz="609539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indent="0" algn="l" defTabSz="609539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indent="-252000" algn="l" defTabSz="609539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indent="0" algn="l" defTabSz="609539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indent="-228600" algn="l" defTabSz="60953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indent="-228600" algn="l" defTabSz="60953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Young people consulted in the design of youth employment strategies.</a:t>
            </a:r>
          </a:p>
          <a:p>
            <a:r>
              <a:rPr lang="en-US" sz="1600" b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067E6C1-48D5-49B4-FEA8-68FDD6CDC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970" y="3429000"/>
            <a:ext cx="2077023" cy="2946841"/>
          </a:xfrm>
          <a:prstGeom prst="rect">
            <a:avLst/>
          </a:prstGeom>
        </p:spPr>
      </p:pic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72D6D8C5-3DC9-23CC-E8FE-0E214092F38C}"/>
              </a:ext>
            </a:extLst>
          </p:cNvPr>
          <p:cNvSpPr txBox="1">
            <a:spLocks/>
          </p:cNvSpPr>
          <p:nvPr/>
        </p:nvSpPr>
        <p:spPr>
          <a:xfrm>
            <a:off x="490538" y="2839346"/>
            <a:ext cx="3117402" cy="14049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Virtual interviews and focus group discussions with young people</a:t>
            </a:r>
          </a:p>
          <a:p>
            <a:pPr lvl="2"/>
            <a:r>
              <a:rPr lang="en-GB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Work Wise Youth</a:t>
            </a:r>
            <a:r>
              <a:rPr lang="en-GB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: Identified priority rights at work for young people and informed the development of youth-friendly learning approaches.</a:t>
            </a:r>
          </a:p>
          <a:p>
            <a:pPr lvl="2"/>
            <a:r>
              <a:rPr lang="en-GB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Panorama Laboral</a:t>
            </a:r>
            <a:r>
              <a:rPr lang="en-GB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: Gathered youth perspectives on the key challenges and solutions related to youth employment.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0A2146CF-8EA6-8F44-3173-048AB5A6D2EA}"/>
              </a:ext>
            </a:extLst>
          </p:cNvPr>
          <p:cNvSpPr txBox="1">
            <a:spLocks/>
          </p:cNvSpPr>
          <p:nvPr/>
        </p:nvSpPr>
        <p:spPr>
          <a:xfrm>
            <a:off x="8188337" y="3036270"/>
            <a:ext cx="3254020" cy="14049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Informed the design of the </a:t>
            </a:r>
            <a:r>
              <a:rPr lang="en-GB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Nigerian Youth Employment Action Plan (2021-2024)</a:t>
            </a:r>
          </a:p>
        </p:txBody>
      </p:sp>
    </p:spTree>
    <p:extLst>
      <p:ext uri="{BB962C8B-B14F-4D97-AF65-F5344CB8AC3E}">
        <p14:creationId xmlns:p14="http://schemas.microsoft.com/office/powerpoint/2010/main" val="2069487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Freeform 3"/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4" name="TextBox 4"/>
          <p:cNvSpPr txBox="1"/>
          <p:nvPr/>
        </p:nvSpPr>
        <p:spPr>
          <a:xfrm>
            <a:off x="162832" y="1807633"/>
            <a:ext cx="11866336" cy="159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533"/>
              </a:lnSpc>
            </a:pPr>
            <a:r>
              <a:rPr lang="en-US" sz="4666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YOUTH</a:t>
            </a:r>
            <a:r>
              <a:rPr lang="en-US" sz="4666" b="1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 CONTRIBUTING</a:t>
            </a:r>
          </a:p>
          <a:p>
            <a:pPr algn="ctr">
              <a:lnSpc>
                <a:spcPts val="6533"/>
              </a:lnSpc>
            </a:pPr>
            <a:endParaRPr lang="en-US" sz="4666" b="1" dirty="0">
              <a:solidFill>
                <a:srgbClr val="EE394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  <p:extLst>
      <p:ext uri="{BB962C8B-B14F-4D97-AF65-F5344CB8AC3E}">
        <p14:creationId xmlns:p14="http://schemas.microsoft.com/office/powerpoint/2010/main" val="784341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4C0FB-F974-6732-A719-42BAED4F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867769B-C7AE-65DD-C11F-513A688A8149}"/>
              </a:ext>
            </a:extLst>
          </p:cNvPr>
          <p:cNvSpPr/>
          <p:nvPr/>
        </p:nvSpPr>
        <p:spPr>
          <a:xfrm>
            <a:off x="404447" y="2066193"/>
            <a:ext cx="9275884" cy="852854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90763F-6AC4-7146-3950-725D34974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Contributing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DA06177-C41B-06B2-4B3F-1CF5A1F91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27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5AFB39A0-F4E7-8004-47DC-0819B6B1A056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42ACB1DF-41CE-0E52-F77E-2204095D771C}"/>
              </a:ext>
            </a:extLst>
          </p:cNvPr>
          <p:cNvSpPr/>
          <p:nvPr/>
        </p:nvSpPr>
        <p:spPr>
          <a:xfrm>
            <a:off x="9516534" y="218487"/>
            <a:ext cx="2315390" cy="1017111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 dirty="0"/>
              <a:t>YOUTH CONTRIBUTING </a:t>
            </a:r>
            <a:endParaRPr lang="en-GB" b="1" dirty="0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A4EBEE96-5ACB-D83F-9FBB-A2BA7E2F8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3223712"/>
            <a:ext cx="7317031" cy="1831865"/>
          </a:xfrm>
        </p:spPr>
        <p:txBody>
          <a:bodyPr/>
          <a:lstStyle/>
          <a:p>
            <a:pPr marL="0" lvl="2" indent="0">
              <a:buNone/>
            </a:pPr>
            <a:r>
              <a:rPr lang="en-GB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How to select the right role for youth contributors?</a:t>
            </a:r>
            <a:endParaRPr lang="en-US" sz="1800" b="1" dirty="0">
              <a:solidFill>
                <a:schemeClr val="accent2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What are the core objectives of this programme and which tasks or activities would benefit from youth involvement? </a:t>
            </a:r>
          </a:p>
          <a:p>
            <a:pPr lvl="2"/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What skills and experience are necessary for the identified roles? </a:t>
            </a:r>
          </a:p>
          <a:p>
            <a:pPr lvl="2"/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What level of commitment and availability is required for the role? </a:t>
            </a:r>
          </a:p>
          <a:p>
            <a:pPr lvl="2"/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What support, training, and incentives are needed for youth to succeed in this role? </a:t>
            </a:r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</a:t>
            </a:r>
            <a:endParaRPr lang="en-GB" dirty="0"/>
          </a:p>
          <a:p>
            <a:pPr marL="0" lvl="2" indent="0"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AA277B-35D0-3C0B-E2CA-A1FD4F0B8A19}"/>
              </a:ext>
            </a:extLst>
          </p:cNvPr>
          <p:cNvSpPr txBox="1"/>
          <p:nvPr/>
        </p:nvSpPr>
        <p:spPr>
          <a:xfrm>
            <a:off x="434066" y="2073165"/>
            <a:ext cx="9082468" cy="950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4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Engaging youth and their structures in specific and limited roles. This could include tasks such as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data collection, advocacy or training &amp; peer mentorship.  </a:t>
            </a:r>
          </a:p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dirty="0">
              <a:latin typeface="Canva Sans 1"/>
              <a:ea typeface="Canva Sans 1"/>
              <a:cs typeface="Canva Sans 1"/>
              <a:sym typeface="Canva Sans 1"/>
            </a:endParaRPr>
          </a:p>
        </p:txBody>
      </p:sp>
    </p:spTree>
    <p:extLst>
      <p:ext uri="{BB962C8B-B14F-4D97-AF65-F5344CB8AC3E}">
        <p14:creationId xmlns:p14="http://schemas.microsoft.com/office/powerpoint/2010/main" val="3069952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144F4-74E7-4A7A-5B61-1757BF55E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E84D37-5565-47B6-754C-399AF3F78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Contributing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562077A-8D64-8959-71CB-DA0CDD18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28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3D8AD321-3C62-5995-DAFB-FBB3CA51C33B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1970F0F1-B9B8-EB70-C709-C3A46CBCE70F}"/>
              </a:ext>
            </a:extLst>
          </p:cNvPr>
          <p:cNvSpPr/>
          <p:nvPr/>
        </p:nvSpPr>
        <p:spPr>
          <a:xfrm>
            <a:off x="9516534" y="218487"/>
            <a:ext cx="2315390" cy="1017111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 dirty="0"/>
              <a:t>YOUTH CONTRIBUTING </a:t>
            </a:r>
            <a:endParaRPr lang="en-GB" b="1" dirty="0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82D4C0C1-2A7A-C95A-937D-E78459371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2143193"/>
            <a:ext cx="7510462" cy="1831865"/>
          </a:xfrm>
        </p:spPr>
        <p:txBody>
          <a:bodyPr/>
          <a:lstStyle/>
          <a:p>
            <a:pPr marL="0" lvl="2" indent="0">
              <a:buNone/>
            </a:pPr>
            <a:r>
              <a:rPr lang="en-GB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Top tips and effective approaches</a:t>
            </a:r>
            <a:endParaRPr lang="en-US" sz="1800" b="1" dirty="0">
              <a:solidFill>
                <a:schemeClr val="accent2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sz="1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Define roles and responsibilities </a:t>
            </a:r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- clearly communication expectations, deliverables and timelines. </a:t>
            </a:r>
          </a:p>
          <a:p>
            <a:pPr lvl="2"/>
            <a:r>
              <a:rPr lang="en-GB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Train and support youth contributors </a:t>
            </a:r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- Youth need clear guidance to carry out their roles effectively.  </a:t>
            </a:r>
            <a:endParaRPr lang="en-GB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sz="1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Balance structure and creativity </a:t>
            </a:r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- Allow young people autonomy within their roles while providing clear objectives and goals.</a:t>
            </a:r>
            <a:endParaRPr lang="en-GB" dirty="0"/>
          </a:p>
          <a:p>
            <a:pPr marL="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892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A3AB6-2BF7-2DCC-C3F3-41758735B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FD9EB1-C5DD-D9B3-FD2B-C2008498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Contributing: Some examples 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6495475-39BF-C386-15DC-D91D2B1FD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29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6D49D7F2-7378-424D-570B-E408854C712E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45E0DA34-295A-502A-82D7-6956F4CFA00F}"/>
              </a:ext>
            </a:extLst>
          </p:cNvPr>
          <p:cNvSpPr/>
          <p:nvPr/>
        </p:nvSpPr>
        <p:spPr>
          <a:xfrm>
            <a:off x="9516534" y="218487"/>
            <a:ext cx="2315390" cy="1017111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 dirty="0"/>
              <a:t>YOUTH CONTRIBUTING </a:t>
            </a:r>
            <a:endParaRPr lang="en-GB" b="1" dirty="0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78BBECB2-0381-9812-468C-F4E2F054F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65" y="4795995"/>
            <a:ext cx="5572679" cy="1403638"/>
          </a:xfrm>
        </p:spPr>
        <p:txBody>
          <a:bodyPr/>
          <a:lstStyle/>
          <a:p>
            <a:pPr lvl="2"/>
            <a:r>
              <a:rPr lang="en-GB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Youth consulted </a:t>
            </a:r>
          </a:p>
          <a:p>
            <a:pPr lvl="2"/>
            <a:r>
              <a:rPr lang="en-GB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Youth took on roles as moderators and facilitators </a:t>
            </a:r>
          </a:p>
          <a:p>
            <a:pPr lvl="2"/>
            <a:r>
              <a:rPr lang="en-GB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Tripartite youth committee drafted the Abuja Youth Statement </a:t>
            </a:r>
            <a:r>
              <a:rPr lang="en-GB" sz="1400" kern="0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 a youth contribution to advance the </a:t>
            </a:r>
            <a:r>
              <a:rPr lang="en-GB" sz="1400" u="sng" kern="0" dirty="0">
                <a:solidFill>
                  <a:srgbClr val="467886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ILO’s Call for Action on Youth Employment 2020–2030.</a:t>
            </a:r>
            <a:endParaRPr lang="en-GB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marL="0" lvl="2" indent="0">
              <a:buNone/>
            </a:pPr>
            <a:endParaRPr lang="en-GB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DE0465-4A61-5647-841E-1AD6CF2251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7" r="51283"/>
          <a:stretch/>
        </p:blipFill>
        <p:spPr>
          <a:xfrm>
            <a:off x="-65309" y="2006034"/>
            <a:ext cx="2155224" cy="2561825"/>
          </a:xfrm>
          <a:prstGeom prst="rect">
            <a:avLst/>
          </a:prstGeom>
        </p:spPr>
      </p:pic>
      <p:pic>
        <p:nvPicPr>
          <p:cNvPr id="3" name="Picture 2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E468DA20-A60D-D086-7AC7-4CA4423F63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/>
          <a:stretch/>
        </p:blipFill>
        <p:spPr>
          <a:xfrm>
            <a:off x="2089915" y="2272715"/>
            <a:ext cx="3481874" cy="243230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6CEF5F-0FE1-5430-FEE0-9ED7248C83C9}"/>
              </a:ext>
            </a:extLst>
          </p:cNvPr>
          <p:cNvSpPr txBox="1">
            <a:spLocks/>
          </p:cNvSpPr>
          <p:nvPr/>
        </p:nvSpPr>
        <p:spPr>
          <a:xfrm>
            <a:off x="6096000" y="2062008"/>
            <a:ext cx="5065461" cy="10505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US" sz="16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Global Survey on Youth and COVID-19  </a:t>
            </a:r>
          </a:p>
          <a:p>
            <a:pPr marL="0" lvl="2" indent="0">
              <a:buNone/>
            </a:pPr>
            <a:endParaRPr lang="en-US" sz="1600" b="1" dirty="0">
              <a:solidFill>
                <a:schemeClr val="accent2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  <a:p>
            <a:pPr lvl="2"/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Youth-led organizations such as AIESEC, European Youth Forum, UNMGCY contributed to survey design, dissemination and report.</a:t>
            </a:r>
          </a:p>
          <a:p>
            <a:pPr lvl="2"/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Think Young developed communications materials and infographics. 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16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230E3-40CB-A4D4-C798-E56C95356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1AA700-7963-E95E-CC3F-B2769D994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 - </a:t>
            </a:r>
            <a:r>
              <a:rPr lang="en-GB" sz="2400" dirty="0">
                <a:solidFill>
                  <a:schemeClr val="accent2"/>
                </a:solidFill>
              </a:rPr>
              <a:t>Today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06B6D27-FB12-F924-D0BC-D3240E07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D73044C3-2470-EA0F-0E39-A3527AD1CA21}"/>
              </a:ext>
            </a:extLst>
          </p:cNvPr>
          <p:cNvSpPr/>
          <p:nvPr/>
        </p:nvSpPr>
        <p:spPr>
          <a:xfrm>
            <a:off x="580732" y="2255788"/>
            <a:ext cx="786687" cy="744893"/>
          </a:xfrm>
          <a:custGeom>
            <a:avLst/>
            <a:gdLst/>
            <a:ahLst/>
            <a:cxnLst/>
            <a:rect l="l" t="t" r="r" b="b"/>
            <a:pathLst>
              <a:path w="773520" h="773520">
                <a:moveTo>
                  <a:pt x="0" y="0"/>
                </a:moveTo>
                <a:lnTo>
                  <a:pt x="773520" y="0"/>
                </a:lnTo>
                <a:lnTo>
                  <a:pt x="773520" y="773520"/>
                </a:lnTo>
                <a:lnTo>
                  <a:pt x="0" y="7735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5FB78193-8E18-FE43-2AFE-A1DC12BF1474}"/>
              </a:ext>
            </a:extLst>
          </p:cNvPr>
          <p:cNvSpPr/>
          <p:nvPr/>
        </p:nvSpPr>
        <p:spPr>
          <a:xfrm>
            <a:off x="580732" y="3799185"/>
            <a:ext cx="786687" cy="744893"/>
          </a:xfrm>
          <a:custGeom>
            <a:avLst/>
            <a:gdLst/>
            <a:ahLst/>
            <a:cxnLst/>
            <a:rect l="l" t="t" r="r" b="b"/>
            <a:pathLst>
              <a:path w="773520" h="773520">
                <a:moveTo>
                  <a:pt x="0" y="0"/>
                </a:moveTo>
                <a:lnTo>
                  <a:pt x="773520" y="0"/>
                </a:lnTo>
                <a:lnTo>
                  <a:pt x="773520" y="773520"/>
                </a:lnTo>
                <a:lnTo>
                  <a:pt x="0" y="7735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F2BB3903-7786-B842-577F-A0B0EB265C69}"/>
              </a:ext>
            </a:extLst>
          </p:cNvPr>
          <p:cNvSpPr/>
          <p:nvPr/>
        </p:nvSpPr>
        <p:spPr>
          <a:xfrm>
            <a:off x="580731" y="5210642"/>
            <a:ext cx="786687" cy="744893"/>
          </a:xfrm>
          <a:custGeom>
            <a:avLst/>
            <a:gdLst/>
            <a:ahLst/>
            <a:cxnLst/>
            <a:rect l="l" t="t" r="r" b="b"/>
            <a:pathLst>
              <a:path w="773520" h="773520">
                <a:moveTo>
                  <a:pt x="0" y="0"/>
                </a:moveTo>
                <a:lnTo>
                  <a:pt x="773520" y="0"/>
                </a:lnTo>
                <a:lnTo>
                  <a:pt x="773520" y="773520"/>
                </a:lnTo>
                <a:lnTo>
                  <a:pt x="0" y="7735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E1028859-E5BC-916E-9181-CE1E8DE634B4}"/>
              </a:ext>
            </a:extLst>
          </p:cNvPr>
          <p:cNvSpPr txBox="1"/>
          <p:nvPr/>
        </p:nvSpPr>
        <p:spPr>
          <a:xfrm>
            <a:off x="1690307" y="2143195"/>
            <a:ext cx="9741155" cy="4920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spc="135" dirty="0">
                <a:solidFill>
                  <a:schemeClr val="accent2"/>
                </a:solidFill>
                <a:sym typeface="Canva Sans 1 Bold"/>
              </a:rPr>
              <a:t>Laying the Foundation </a:t>
            </a:r>
          </a:p>
          <a:p>
            <a:pPr>
              <a:lnSpc>
                <a:spcPct val="150000"/>
              </a:lnSpc>
            </a:pPr>
            <a:r>
              <a:rPr lang="en-GB" dirty="0">
                <a:sym typeface="Canva Sans 1 Bold"/>
              </a:rPr>
              <a:t>Define meaningful youth engagement and explore the five key dimensions that contribute to effective participation.</a:t>
            </a:r>
          </a:p>
          <a:p>
            <a:pPr>
              <a:lnSpc>
                <a:spcPct val="150000"/>
              </a:lnSpc>
            </a:pPr>
            <a:endParaRPr lang="en-GB" sz="1400" dirty="0">
              <a:sym typeface="Canva Sans 1 Bold"/>
            </a:endParaRPr>
          </a:p>
          <a:p>
            <a:pPr>
              <a:lnSpc>
                <a:spcPct val="150000"/>
              </a:lnSpc>
            </a:pP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From Consultation to Leadership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Canva Sans 1"/>
              </a:rPr>
              <a:t>Examine the four degrees of youth engagement and apply strategies to engage young people at every level.</a:t>
            </a:r>
          </a:p>
          <a:p>
            <a:pPr>
              <a:lnSpc>
                <a:spcPct val="150000"/>
              </a:lnSpc>
            </a:pPr>
            <a:endParaRPr lang="en-US" sz="1400" dirty="0">
              <a:sym typeface="Canva Sans 1"/>
            </a:endParaRPr>
          </a:p>
          <a:p>
            <a:pPr algn="l">
              <a:lnSpc>
                <a:spcPct val="150000"/>
              </a:lnSpc>
            </a:pP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Unlocking Opportunities across the </a:t>
            </a:r>
            <a:r>
              <a:rPr lang="en-US" b="1" spc="135" dirty="0" err="1">
                <a:solidFill>
                  <a:schemeClr val="accent2"/>
                </a:solidFill>
                <a:sym typeface="Canva Sans 1 Bold"/>
              </a:rPr>
              <a:t>Programme</a:t>
            </a: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 Cycle 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Canva Sans 1"/>
              </a:rPr>
              <a:t>Identify new opportunities and mechanisms to strengthen youth engagement across different phases of a </a:t>
            </a:r>
            <a:r>
              <a:rPr lang="en-US" dirty="0" err="1">
                <a:sym typeface="Canva Sans 1"/>
              </a:rPr>
              <a:t>programme</a:t>
            </a:r>
            <a:r>
              <a:rPr lang="en-US" dirty="0">
                <a:sym typeface="Canva Sans 1"/>
              </a:rPr>
              <a:t> cycle.</a:t>
            </a:r>
          </a:p>
          <a:p>
            <a:pPr algn="l">
              <a:lnSpc>
                <a:spcPts val="4759"/>
              </a:lnSpc>
            </a:pPr>
            <a:endParaRPr lang="en-US" sz="2499" spc="99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</p:spTree>
    <p:extLst>
      <p:ext uri="{BB962C8B-B14F-4D97-AF65-F5344CB8AC3E}">
        <p14:creationId xmlns:p14="http://schemas.microsoft.com/office/powerpoint/2010/main" val="2006721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Freeform 3"/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4" name="TextBox 4"/>
          <p:cNvSpPr txBox="1"/>
          <p:nvPr/>
        </p:nvSpPr>
        <p:spPr>
          <a:xfrm>
            <a:off x="162832" y="1962442"/>
            <a:ext cx="11866336" cy="761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533"/>
              </a:lnSpc>
            </a:pPr>
            <a:r>
              <a:rPr lang="en-US" sz="4666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YOUTH </a:t>
            </a:r>
            <a:r>
              <a:rPr lang="en-US" sz="4666" b="1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AS PARTNERS</a:t>
            </a:r>
          </a:p>
        </p:txBody>
      </p:sp>
    </p:spTree>
    <p:extLst>
      <p:ext uri="{BB962C8B-B14F-4D97-AF65-F5344CB8AC3E}">
        <p14:creationId xmlns:p14="http://schemas.microsoft.com/office/powerpoint/2010/main" val="2941048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CDD81-0611-91E9-B65A-2C2BA88F0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975530-AF0C-F194-9A59-DC05E0DD1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as Partners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3F34243-3EAC-B272-B94C-412FE830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31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A2E1FE32-A1F3-000D-BDD4-DEB75993DBD7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E4E68C59-485E-5A8D-D51F-B12B8573E5A8}"/>
              </a:ext>
            </a:extLst>
          </p:cNvPr>
          <p:cNvSpPr/>
          <p:nvPr/>
        </p:nvSpPr>
        <p:spPr>
          <a:xfrm>
            <a:off x="9516534" y="293223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3"/>
          </a:solidFill>
        </p:spPr>
        <p:txBody>
          <a:bodyPr/>
          <a:lstStyle/>
          <a:p>
            <a:pPr algn="ctr"/>
            <a:r>
              <a:rPr lang="en-US" b="1"/>
              <a:t>YOUTH AS PARTNERS</a:t>
            </a:r>
            <a:endParaRPr lang="en-GB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9B3EA0-EA1E-BC3A-87F3-D5263D43E8EC}"/>
              </a:ext>
            </a:extLst>
          </p:cNvPr>
          <p:cNvSpPr txBox="1"/>
          <p:nvPr/>
        </p:nvSpPr>
        <p:spPr>
          <a:xfrm>
            <a:off x="490538" y="2731679"/>
            <a:ext cx="7045217" cy="2067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</a:pPr>
            <a:r>
              <a:rPr lang="en-US" b="1" dirty="0" err="1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Programmes</a:t>
            </a:r>
            <a:r>
              <a:rPr lang="en-US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 that adopt this model often establish:</a:t>
            </a:r>
          </a:p>
          <a:p>
            <a:pPr marL="252000" lvl="2" indent="-252000"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</a:pPr>
            <a:r>
              <a:rPr lang="en-US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Joint governance structures </a:t>
            </a:r>
            <a:r>
              <a:rPr lang="en-US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and</a:t>
            </a:r>
            <a:r>
              <a:rPr lang="en-US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 participatory decision-making spaces</a:t>
            </a:r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to ensure that young people  influence and engage in strategic decisions. </a:t>
            </a:r>
          </a:p>
          <a:p>
            <a:pPr marL="252000" lvl="2" indent="-252000"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</a:pPr>
            <a:r>
              <a:rPr lang="en-US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Co-led implementation modalities</a:t>
            </a:r>
            <a:r>
              <a:rPr lang="en-US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</a:t>
            </a:r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to ensure youth are engaged in operational and </a:t>
            </a:r>
            <a:r>
              <a:rPr lang="en-US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programme</a:t>
            </a:r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delivery processes and activities.</a:t>
            </a:r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AE69CA-BF97-AB21-A2ED-F94028500667}"/>
              </a:ext>
            </a:extLst>
          </p:cNvPr>
          <p:cNvSpPr/>
          <p:nvPr/>
        </p:nvSpPr>
        <p:spPr>
          <a:xfrm>
            <a:off x="490538" y="2011679"/>
            <a:ext cx="7826985" cy="8276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254"/>
              </a:lnSpc>
              <a:spcBef>
                <a:spcPct val="0"/>
              </a:spcBef>
            </a:pPr>
            <a:r>
              <a:rPr lang="en-GB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Partnering and sharing power with youth involves engaging them as equal stakeholders in programme decision-making, design and implementation</a:t>
            </a:r>
            <a:r>
              <a:rPr lang="en-GB" sz="1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.</a:t>
            </a:r>
            <a:endParaRPr lang="en-US" sz="18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20E208-B35A-16F6-8D6F-1BE891674736}"/>
              </a:ext>
            </a:extLst>
          </p:cNvPr>
          <p:cNvSpPr/>
          <p:nvPr/>
        </p:nvSpPr>
        <p:spPr>
          <a:xfrm>
            <a:off x="7852992" y="4018654"/>
            <a:ext cx="3578470" cy="20672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ED47EF-9391-6199-3243-2AF4CF906AD6}"/>
              </a:ext>
            </a:extLst>
          </p:cNvPr>
          <p:cNvSpPr txBox="1"/>
          <p:nvPr/>
        </p:nvSpPr>
        <p:spPr>
          <a:xfrm>
            <a:off x="7988846" y="3765295"/>
            <a:ext cx="3306762" cy="2205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00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</a:pPr>
            <a:r>
              <a:rPr lang="en-US" sz="16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Top tips </a:t>
            </a:r>
          </a:p>
          <a:p>
            <a:pPr marL="285750" lvl="2" indent="-285750">
              <a:spcBef>
                <a:spcPts val="6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Secure organizational buy-in and commitment </a:t>
            </a:r>
          </a:p>
          <a:p>
            <a:pPr marL="285750" lvl="2" indent="-285750">
              <a:spcBef>
                <a:spcPts val="6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Develop clear guidelines and decision-making processes  </a:t>
            </a:r>
          </a:p>
          <a:p>
            <a:pPr marL="285750" lvl="2" indent="-285750">
              <a:spcBef>
                <a:spcPts val="6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Provide training and capacity-building for young people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B0F85A-1AB3-D0C4-0C48-C6093F34E30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77317">
            <a:off x="7366745" y="3213112"/>
            <a:ext cx="1108347" cy="110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54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30773-AAF0-A60F-E21D-B0FA1295C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87031-3662-13B1-697A-D0EE34063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/>
              <a:t>AU-ILO Youth Employment Strategy for Africa: YES-Africa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7F6A3-8F41-4785-57F8-40091B7A2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76635-C18D-1B82-A71D-9B20C9E41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B675A059-605B-0190-7AAF-4F21A5B04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70" y="2421602"/>
            <a:ext cx="5131613" cy="3482975"/>
          </a:xfrm>
        </p:spPr>
        <p:txBody>
          <a:bodyPr/>
          <a:lstStyle/>
          <a:p>
            <a:r>
              <a:rPr lang="en-GB" sz="2400">
                <a:solidFill>
                  <a:srgbClr val="1E2DBE"/>
                </a:solidFill>
              </a:rPr>
              <a:t>Vision</a:t>
            </a:r>
          </a:p>
          <a:p>
            <a:r>
              <a:rPr lang="en-GB" sz="2400">
                <a:solidFill>
                  <a:srgbClr val="230050"/>
                </a:solidFill>
              </a:rPr>
              <a:t>All youth are empowered to transform their lives and communities through </a:t>
            </a:r>
            <a:r>
              <a:rPr lang="en-GB" sz="2400">
                <a:solidFill>
                  <a:srgbClr val="FF0000"/>
                </a:solidFill>
              </a:rPr>
              <a:t>productive and decent employment </a:t>
            </a:r>
            <a:r>
              <a:rPr lang="en-GB" sz="2400">
                <a:solidFill>
                  <a:srgbClr val="230050"/>
                </a:solidFill>
              </a:rPr>
              <a:t>for a sustainable and inclusive future in Africa.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15DA86-4A81-C7F9-2EDA-5168C406570C}"/>
              </a:ext>
            </a:extLst>
          </p:cNvPr>
          <p:cNvSpPr txBox="1">
            <a:spLocks/>
          </p:cNvSpPr>
          <p:nvPr/>
        </p:nvSpPr>
        <p:spPr>
          <a:xfrm>
            <a:off x="6096000" y="2421602"/>
            <a:ext cx="5724525" cy="39366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solidFill>
                  <a:srgbClr val="1E2DBE"/>
                </a:solidFill>
              </a:rPr>
              <a:t>Mission</a:t>
            </a:r>
          </a:p>
          <a:p>
            <a:r>
              <a:rPr lang="en-GB" sz="24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 call upon African governments, social partners, development partners and other stakeholders to invest in and promote the </a:t>
            </a:r>
            <a:r>
              <a:rPr lang="en-GB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creation of decent jobs for youth</a:t>
            </a:r>
            <a:r>
              <a:rPr lang="en-GB" sz="24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br>
              <a:rPr lang="en-GB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en-GB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n-GB" sz="240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9" descr="Mission Vision Values Images – Browse 20,762 Stock Photos, Vectors, and  Video | Adobe Stock">
            <a:extLst>
              <a:ext uri="{FF2B5EF4-FFF2-40B4-BE49-F238E27FC236}">
                <a16:creationId xmlns:a16="http://schemas.microsoft.com/office/drawing/2014/main" id="{1451411D-FEEE-7272-20A7-C60CCB97B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5" t="18188" r="34809" b="44783"/>
          <a:stretch/>
        </p:blipFill>
        <p:spPr bwMode="auto">
          <a:xfrm>
            <a:off x="1482907" y="2352211"/>
            <a:ext cx="1428198" cy="54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Mission Vision Values Images – Browse 20,762 Stock Photos, Vectors, and  Video | Adobe Stock">
            <a:extLst>
              <a:ext uri="{FF2B5EF4-FFF2-40B4-BE49-F238E27FC236}">
                <a16:creationId xmlns:a16="http://schemas.microsoft.com/office/drawing/2014/main" id="{78960EC3-9DA6-502D-D61F-12C2F3E05F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90" t="13552" r="6892" b="39216"/>
          <a:stretch/>
        </p:blipFill>
        <p:spPr bwMode="auto">
          <a:xfrm>
            <a:off x="7370998" y="2262544"/>
            <a:ext cx="1145569" cy="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08FDC75-24EA-B421-10B3-0C668125B858}"/>
              </a:ext>
            </a:extLst>
          </p:cNvPr>
          <p:cNvSpPr txBox="1">
            <a:spLocks/>
          </p:cNvSpPr>
          <p:nvPr/>
        </p:nvSpPr>
        <p:spPr>
          <a:xfrm>
            <a:off x="0" y="6100619"/>
            <a:ext cx="12192000" cy="757381"/>
          </a:xfrm>
          <a:prstGeom prst="rect">
            <a:avLst/>
          </a:prstGeom>
          <a:pattFill prst="dkUpDiag">
            <a:fgClr>
              <a:srgbClr val="1E8035"/>
            </a:fgClr>
            <a:bgClr>
              <a:srgbClr val="259B41"/>
            </a:bgClr>
          </a:pattFill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/>
            <a:r>
              <a:rPr lang="en-US" sz="3000">
                <a:solidFill>
                  <a:schemeClr val="bg1"/>
                </a:solidFill>
                <a:latin typeface="Helvetica" panose="020B0604020202020204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D5D054-9C16-44AC-39A4-D6CB42FCB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812" y="6100619"/>
            <a:ext cx="1620188" cy="781769"/>
          </a:xfrm>
          <a:prstGeom prst="rect">
            <a:avLst/>
          </a:prstGeom>
        </p:spPr>
      </p:pic>
      <p:sp>
        <p:nvSpPr>
          <p:cNvPr id="12" name="Freeform 12">
            <a:extLst>
              <a:ext uri="{FF2B5EF4-FFF2-40B4-BE49-F238E27FC236}">
                <a16:creationId xmlns:a16="http://schemas.microsoft.com/office/drawing/2014/main" id="{42FB4FA7-C953-C6EB-6C18-A8A48FEBC427}"/>
              </a:ext>
            </a:extLst>
          </p:cNvPr>
          <p:cNvSpPr/>
          <p:nvPr/>
        </p:nvSpPr>
        <p:spPr>
          <a:xfrm>
            <a:off x="9505135" y="86043"/>
            <a:ext cx="2315390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3"/>
          </a:solidFill>
        </p:spPr>
        <p:txBody>
          <a:bodyPr/>
          <a:lstStyle/>
          <a:p>
            <a:pPr algn="ctr"/>
            <a:r>
              <a:rPr lang="en-US" b="1"/>
              <a:t>YOUTH AS PARTNERS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317274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50600-182F-C9AB-FFDC-F3C47A2B9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737F2715-A6F2-B800-200F-16B5FAF71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926" y="1561033"/>
            <a:ext cx="3739626" cy="2804720"/>
          </a:xfrm>
          <a:prstGeom prst="rect">
            <a:avLst/>
          </a:prstGeom>
        </p:spPr>
      </p:pic>
      <p:pic>
        <p:nvPicPr>
          <p:cNvPr id="9" name="Picture 8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2AFD15D1-9935-7109-803E-C61AC8089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7375" y="-32860"/>
            <a:ext cx="3624625" cy="27184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18AAD4-121E-1226-D881-2D986C012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168305"/>
            <a:ext cx="11210924" cy="720000"/>
          </a:xfrm>
        </p:spPr>
        <p:txBody>
          <a:bodyPr/>
          <a:lstStyle/>
          <a:p>
            <a:r>
              <a:rPr lang="en-GB"/>
              <a:t>YES-Africa: developed for and</a:t>
            </a:r>
            <a:br>
              <a:rPr lang="en-GB"/>
            </a:br>
            <a:r>
              <a:rPr lang="en-GB"/>
              <a:t>with young people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88AEA-7755-0B1E-8D55-6CCD61EA2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32530-0C9B-F3BB-B624-9FD76606A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02546-1606-55A5-D886-235024BAF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33</a:t>
            </a:fld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CD1E157-3716-18B7-07E5-ADA8012275C8}"/>
              </a:ext>
            </a:extLst>
          </p:cNvPr>
          <p:cNvSpPr txBox="1">
            <a:spLocks/>
          </p:cNvSpPr>
          <p:nvPr/>
        </p:nvSpPr>
        <p:spPr>
          <a:xfrm>
            <a:off x="490538" y="2138748"/>
            <a:ext cx="4966833" cy="39920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sz="2000" b="1" dirty="0"/>
              <a:t>Presented at the AU STC on  Youth, Culture and Sports: </a:t>
            </a:r>
            <a:r>
              <a:rPr lang="en-GB" sz="2000" dirty="0"/>
              <a:t>May 2023, Addis Ababa, Ethiopia</a:t>
            </a:r>
          </a:p>
          <a:p>
            <a:pPr lvl="2"/>
            <a:r>
              <a:rPr lang="en-GB" sz="2000" b="1" dirty="0"/>
              <a:t>Youth co-creation workshops: </a:t>
            </a:r>
            <a:r>
              <a:rPr lang="en-GB" sz="2000" dirty="0"/>
              <a:t>May/August 2023, Lusaka, Zambia</a:t>
            </a:r>
          </a:p>
          <a:p>
            <a:pPr lvl="2"/>
            <a:r>
              <a:rPr lang="en-GB" sz="2000" b="1" dirty="0"/>
              <a:t>Consultations &amp; validation</a:t>
            </a:r>
            <a:r>
              <a:rPr lang="en-GB" sz="2000" dirty="0"/>
              <a:t> with governments, social partners and youth from Oct-Dec ’24</a:t>
            </a:r>
          </a:p>
          <a:p>
            <a:pPr lvl="2"/>
            <a:r>
              <a:rPr lang="en-GB" sz="2000" b="1" dirty="0"/>
              <a:t>Endorsement by the AU Specialised Technical Committee on Labour and Employment </a:t>
            </a:r>
            <a:r>
              <a:rPr lang="en-GB" sz="2000" dirty="0"/>
              <a:t>in Aug. 2024</a:t>
            </a:r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marL="0" lvl="2" indent="0">
              <a:buFont typeface="Wingdings 3" panose="05040102010807070707" pitchFamily="18" charset="2"/>
              <a:buNone/>
            </a:pPr>
            <a:endParaRPr lang="en-GB" sz="2000" dirty="0"/>
          </a:p>
        </p:txBody>
      </p:sp>
      <p:pic>
        <p:nvPicPr>
          <p:cNvPr id="10" name="Picture 9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06B3C527-262E-9D51-4261-4A57371D11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6821" y="2094846"/>
            <a:ext cx="2695179" cy="2026032"/>
          </a:xfrm>
          <a:prstGeom prst="rect">
            <a:avLst/>
          </a:prstGeom>
        </p:spPr>
      </p:pic>
      <p:pic>
        <p:nvPicPr>
          <p:cNvPr id="12" name="Picture 11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6BD72F2-43EB-B75B-82D0-17B201862A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7736"/>
          <a:stretch/>
        </p:blipFill>
        <p:spPr>
          <a:xfrm>
            <a:off x="5967926" y="4030905"/>
            <a:ext cx="6224074" cy="2839545"/>
          </a:xfrm>
          <a:prstGeom prst="rect">
            <a:avLst/>
          </a:prstGeom>
        </p:spPr>
      </p:pic>
      <p:pic>
        <p:nvPicPr>
          <p:cNvPr id="13" name="Picture 1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6237BF7-7A32-A9E0-52EB-E592B85B76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7926" y="0"/>
            <a:ext cx="3143036" cy="20948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75936A5-D61A-507B-36E1-B5864326EC64}"/>
              </a:ext>
            </a:extLst>
          </p:cNvPr>
          <p:cNvSpPr txBox="1">
            <a:spLocks/>
          </p:cNvSpPr>
          <p:nvPr/>
        </p:nvSpPr>
        <p:spPr>
          <a:xfrm>
            <a:off x="0" y="6337302"/>
            <a:ext cx="12192000" cy="520698"/>
          </a:xfrm>
          <a:prstGeom prst="rect">
            <a:avLst/>
          </a:prstGeom>
          <a:pattFill prst="dkUpDiag">
            <a:fgClr>
              <a:srgbClr val="1E8035"/>
            </a:fgClr>
            <a:bgClr>
              <a:srgbClr val="259B41"/>
            </a:bgClr>
          </a:pattFill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/>
            <a:r>
              <a:rPr lang="en-US" sz="3000">
                <a:solidFill>
                  <a:schemeClr val="bg1"/>
                </a:solidFill>
                <a:latin typeface="Helvetica" panose="020B0604020202020204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751995-87CC-0D9D-E513-5DAB115C2F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1812" y="6344924"/>
            <a:ext cx="1620188" cy="53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2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8EA1B-CA9B-5B61-C62E-417658C5A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642C9-015B-C580-7338-F1897017A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YES-Africa: the journey so far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B2E18-D336-009B-D9AB-D02923FB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977E9-F39A-B945-E272-6AE03FBFA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34</a:t>
            </a:fld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F83666E-E99C-D055-55BD-600C08092D31}"/>
              </a:ext>
            </a:extLst>
          </p:cNvPr>
          <p:cNvSpPr txBox="1">
            <a:spLocks/>
          </p:cNvSpPr>
          <p:nvPr/>
        </p:nvSpPr>
        <p:spPr>
          <a:xfrm>
            <a:off x="490538" y="3307760"/>
            <a:ext cx="3361652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b="1"/>
              <a:t>Virtual consultations: </a:t>
            </a:r>
            <a:r>
              <a:rPr lang="en-GB"/>
              <a:t>25-26 October 2023: 120 tripartite participants from 30 countries</a:t>
            </a:r>
          </a:p>
          <a:p>
            <a:pPr lvl="2"/>
            <a:r>
              <a:rPr lang="en-GB" b="1"/>
              <a:t>Hybrid validation:</a:t>
            </a:r>
            <a:r>
              <a:rPr lang="en-GB"/>
              <a:t> 11-12 December 2023 (Nairobi, Kenya): over 100 tripartite participants online &amp; offline, from 30+ countries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9DBA77-64DE-F19D-5688-443D18C9E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843" y="299925"/>
            <a:ext cx="6413394" cy="3066961"/>
          </a:xfrm>
          <a:prstGeom prst="rect">
            <a:avLst/>
          </a:prstGeom>
        </p:spPr>
      </p:pic>
      <p:pic>
        <p:nvPicPr>
          <p:cNvPr id="13" name="Picture 1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638A9CE-2F4C-4E6E-D3BF-A33A46CF04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" t="31222" r="7790" b="17202"/>
          <a:stretch/>
        </p:blipFill>
        <p:spPr>
          <a:xfrm>
            <a:off x="5159829" y="3523606"/>
            <a:ext cx="6793408" cy="30512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567A10-CCB0-A536-EBA2-576CA533AC03}"/>
              </a:ext>
            </a:extLst>
          </p:cNvPr>
          <p:cNvSpPr/>
          <p:nvPr/>
        </p:nvSpPr>
        <p:spPr>
          <a:xfrm>
            <a:off x="490538" y="1879155"/>
            <a:ext cx="3361652" cy="1168844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/>
              <a:t>II. Consultations and validation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7CB8B8-E98F-8BBD-3B38-5BF8B9585FE4}"/>
              </a:ext>
            </a:extLst>
          </p:cNvPr>
          <p:cNvSpPr txBox="1">
            <a:spLocks/>
          </p:cNvSpPr>
          <p:nvPr/>
        </p:nvSpPr>
        <p:spPr>
          <a:xfrm>
            <a:off x="0" y="6311900"/>
            <a:ext cx="12192000" cy="546100"/>
          </a:xfrm>
          <a:prstGeom prst="rect">
            <a:avLst/>
          </a:prstGeom>
          <a:pattFill prst="dkUpDiag">
            <a:fgClr>
              <a:srgbClr val="1E8035"/>
            </a:fgClr>
            <a:bgClr>
              <a:srgbClr val="259B41"/>
            </a:bgClr>
          </a:pattFill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/>
            <a:r>
              <a:rPr lang="en-US" sz="3000">
                <a:solidFill>
                  <a:schemeClr val="bg1"/>
                </a:solidFill>
                <a:latin typeface="Helvetica" panose="020B0604020202020204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5852B7-7084-524C-143F-96041F4E2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1812" y="6318703"/>
            <a:ext cx="1620188" cy="56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0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D022D-218E-DE08-CF7D-57FA02FBB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5973C-B848-D3D7-456F-903C8701E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75" y="1304369"/>
            <a:ext cx="11210924" cy="720000"/>
          </a:xfrm>
        </p:spPr>
        <p:txBody>
          <a:bodyPr/>
          <a:lstStyle/>
          <a:p>
            <a:r>
              <a:rPr lang="de-DE"/>
              <a:t>YES-</a:t>
            </a:r>
            <a:r>
              <a:rPr lang="de-DE" err="1"/>
              <a:t>Africa</a:t>
            </a:r>
            <a:r>
              <a:rPr lang="de-DE"/>
              <a:t> </a:t>
            </a:r>
            <a:r>
              <a:rPr lang="de-DE" err="1"/>
              <a:t>principles</a:t>
            </a:r>
            <a:r>
              <a:rPr lang="de-DE"/>
              <a:t> 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80C65-A67E-58D7-8147-AED11C83B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35</a:t>
            </a:fld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F24DE1-D531-BAEC-747A-D0BB59C9AA64}"/>
              </a:ext>
            </a:extLst>
          </p:cNvPr>
          <p:cNvSpPr/>
          <p:nvPr/>
        </p:nvSpPr>
        <p:spPr>
          <a:xfrm>
            <a:off x="523939" y="1713631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Social justice and socio-economic inclusion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E1F513-C89F-E76B-86B6-95E720A2E25F}"/>
              </a:ext>
            </a:extLst>
          </p:cNvPr>
          <p:cNvSpPr/>
          <p:nvPr/>
        </p:nvSpPr>
        <p:spPr>
          <a:xfrm>
            <a:off x="7760490" y="4897203"/>
            <a:ext cx="3496846" cy="8309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95A551-C72B-88E5-9327-A3008D7CD38E}"/>
              </a:ext>
            </a:extLst>
          </p:cNvPr>
          <p:cNvSpPr/>
          <p:nvPr/>
        </p:nvSpPr>
        <p:spPr>
          <a:xfrm>
            <a:off x="4133342" y="4888167"/>
            <a:ext cx="3496846" cy="8309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EFEDDB-D91B-DB1F-B2FF-3D368A0E8768}"/>
              </a:ext>
            </a:extLst>
          </p:cNvPr>
          <p:cNvSpPr/>
          <p:nvPr/>
        </p:nvSpPr>
        <p:spPr>
          <a:xfrm>
            <a:off x="4151087" y="1726070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Political will, shared responsibility and mutual accountability</a:t>
            </a:r>
            <a:endParaRPr lang="en-GB" sz="200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039946-CA58-CCFC-EE99-5632CE9400E3}"/>
              </a:ext>
            </a:extLst>
          </p:cNvPr>
          <p:cNvSpPr/>
          <p:nvPr/>
        </p:nvSpPr>
        <p:spPr>
          <a:xfrm>
            <a:off x="7778235" y="1733626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err="1">
                <a:solidFill>
                  <a:schemeClr val="tx1"/>
                </a:solidFill>
              </a:rPr>
              <a:t>Panafricanism</a:t>
            </a:r>
            <a:endParaRPr lang="de-DE" sz="200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24BE16-65BE-DB4C-0BA0-61431F8402B7}"/>
              </a:ext>
            </a:extLst>
          </p:cNvPr>
          <p:cNvSpPr/>
          <p:nvPr/>
        </p:nvSpPr>
        <p:spPr>
          <a:xfrm>
            <a:off x="506194" y="2756668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Gender-responsiveness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BA93D5-9443-06AE-E499-0121F88F67BC}"/>
              </a:ext>
            </a:extLst>
          </p:cNvPr>
          <p:cNvSpPr/>
          <p:nvPr/>
        </p:nvSpPr>
        <p:spPr>
          <a:xfrm>
            <a:off x="4133342" y="2769107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Inclusive social dialogue</a:t>
            </a:r>
            <a:endParaRPr lang="en-GB" sz="200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0FEB314-4E6F-F38C-4FD7-A84F087AC6A6}"/>
              </a:ext>
            </a:extLst>
          </p:cNvPr>
          <p:cNvSpPr/>
          <p:nvPr/>
        </p:nvSpPr>
        <p:spPr>
          <a:xfrm>
            <a:off x="7760490" y="2776663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accent6">
                    <a:lumMod val="50000"/>
                  </a:schemeClr>
                </a:solidFill>
              </a:rPr>
              <a:t>Meaningful youth participation, engagement and leadership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5EE3336-11E1-7E2F-A137-E83ED09367B3}"/>
              </a:ext>
            </a:extLst>
          </p:cNvPr>
          <p:cNvSpPr/>
          <p:nvPr/>
        </p:nvSpPr>
        <p:spPr>
          <a:xfrm>
            <a:off x="506194" y="3834765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A human-centred, rights-based and non-discriminatory approach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73A5A9F-42BC-7B3D-A7BD-2AEF1F81D206}"/>
              </a:ext>
            </a:extLst>
          </p:cNvPr>
          <p:cNvSpPr/>
          <p:nvPr/>
        </p:nvSpPr>
        <p:spPr>
          <a:xfrm>
            <a:off x="4133342" y="3847204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Environmental sustainability</a:t>
            </a:r>
            <a:endParaRPr lang="en-GB" sz="200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D0B036-78DD-4757-2CF1-325C7FA38FB9}"/>
              </a:ext>
            </a:extLst>
          </p:cNvPr>
          <p:cNvSpPr/>
          <p:nvPr/>
        </p:nvSpPr>
        <p:spPr>
          <a:xfrm>
            <a:off x="7760490" y="3854760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An innovative, coherent and integrated approach</a:t>
            </a:r>
            <a:endParaRPr lang="en-GB" sz="200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B2665-7514-64EB-A58B-2912818C36E7}"/>
              </a:ext>
            </a:extLst>
          </p:cNvPr>
          <p:cNvSpPr/>
          <p:nvPr/>
        </p:nvSpPr>
        <p:spPr>
          <a:xfrm>
            <a:off x="506194" y="4888166"/>
            <a:ext cx="3496846" cy="8958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An evidence-based and impact-oriented approach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AFEAD72-77A4-7B47-F6C4-763112E577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0538" y="6870450"/>
            <a:ext cx="2743200" cy="216000"/>
          </a:xfrm>
        </p:spPr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BEBFDFC-7C3A-1B3E-C555-23A143787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98D1548-2EC3-DF38-2D8B-C2EB942B0831}"/>
              </a:ext>
            </a:extLst>
          </p:cNvPr>
          <p:cNvSpPr txBox="1">
            <a:spLocks/>
          </p:cNvSpPr>
          <p:nvPr/>
        </p:nvSpPr>
        <p:spPr>
          <a:xfrm>
            <a:off x="0" y="6100619"/>
            <a:ext cx="12192000" cy="757381"/>
          </a:xfrm>
          <a:prstGeom prst="rect">
            <a:avLst/>
          </a:prstGeom>
          <a:pattFill prst="dkUpDiag">
            <a:fgClr>
              <a:srgbClr val="1E8035"/>
            </a:fgClr>
            <a:bgClr>
              <a:srgbClr val="259B41"/>
            </a:bgClr>
          </a:pattFill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6075"/>
            <a:r>
              <a:rPr lang="en-US" sz="3000">
                <a:solidFill>
                  <a:schemeClr val="bg1"/>
                </a:solidFill>
                <a:latin typeface="Helvetica" panose="020B0604020202020204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F59E3-9777-D02D-A532-24B8F0387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1812" y="6100619"/>
            <a:ext cx="1620188" cy="7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13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Freeform 3"/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4" name="TextBox 4"/>
          <p:cNvSpPr txBox="1"/>
          <p:nvPr/>
        </p:nvSpPr>
        <p:spPr>
          <a:xfrm>
            <a:off x="162832" y="1951504"/>
            <a:ext cx="11866336" cy="761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533"/>
              </a:lnSpc>
            </a:pPr>
            <a:r>
              <a:rPr lang="en-US" sz="4666" dirty="0">
                <a:solidFill>
                  <a:srgbClr val="EE394B"/>
                </a:solidFill>
                <a:latin typeface="Catamaran"/>
                <a:ea typeface="Catamaran"/>
                <a:cs typeface="Catamaran"/>
                <a:sym typeface="Catamaran"/>
              </a:rPr>
              <a:t>YOUTH </a:t>
            </a:r>
            <a:r>
              <a:rPr lang="en-US" sz="4666" b="1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AS LEADERS</a:t>
            </a:r>
          </a:p>
        </p:txBody>
      </p:sp>
    </p:spTree>
    <p:extLst>
      <p:ext uri="{BB962C8B-B14F-4D97-AF65-F5344CB8AC3E}">
        <p14:creationId xmlns:p14="http://schemas.microsoft.com/office/powerpoint/2010/main" val="1595484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27CFD-09EF-2372-E63B-5057791D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403E7D-689A-770A-12A1-CFBCE0E9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as Leaders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7C6B23F-AA15-3491-4EB2-067A8FA6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37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40AD921-874A-3B34-BE86-2733500C8DAA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id="{19D3B495-FED2-C256-FF8C-A8CD04033459}"/>
              </a:ext>
            </a:extLst>
          </p:cNvPr>
          <p:cNvSpPr/>
          <p:nvPr/>
        </p:nvSpPr>
        <p:spPr>
          <a:xfrm>
            <a:off x="9517677" y="249595"/>
            <a:ext cx="2315389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6"/>
          </a:solidFill>
        </p:spPr>
        <p:txBody>
          <a:bodyPr/>
          <a:lstStyle/>
          <a:p>
            <a:pPr algn="ctr"/>
            <a:r>
              <a:rPr lang="en-US" b="1"/>
              <a:t>YOUTH AS LEADERS</a:t>
            </a:r>
            <a:endParaRPr lang="en-GB" b="1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71393A2E-B7A8-2A33-9757-22722BFA7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3525527"/>
            <a:ext cx="9333389" cy="2347201"/>
          </a:xfrm>
        </p:spPr>
        <p:txBody>
          <a:bodyPr/>
          <a:lstStyle/>
          <a:p>
            <a:pPr marL="0" lvl="2" indent="0">
              <a:buNone/>
            </a:pPr>
            <a:r>
              <a:rPr lang="en-GB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Top tips and effective approaches: </a:t>
            </a:r>
            <a:endParaRPr lang="en-US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Collaborate with recognised youth-led organisations and networks rather than individual youth </a:t>
            </a:r>
          </a:p>
          <a:p>
            <a:pPr lvl="2"/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Create an accessible and equitable selection process </a:t>
            </a:r>
          </a:p>
          <a:p>
            <a:pPr lvl="2"/>
            <a:r>
              <a:rPr lang="en-GB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Allocate adequate human and financial resources</a:t>
            </a: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Fostering collaboration and peer learning among youth-led organisations can amplify their impact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2810236B-041E-8D61-E0D1-4DF595970EA1}"/>
              </a:ext>
            </a:extLst>
          </p:cNvPr>
          <p:cNvSpPr txBox="1"/>
          <p:nvPr/>
        </p:nvSpPr>
        <p:spPr>
          <a:xfrm>
            <a:off x="563852" y="4965504"/>
            <a:ext cx="10980102" cy="563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ED87ED-B10C-D5D4-BACD-2B8C67DA9CEA}"/>
              </a:ext>
            </a:extLst>
          </p:cNvPr>
          <p:cNvSpPr/>
          <p:nvPr/>
        </p:nvSpPr>
        <p:spPr>
          <a:xfrm>
            <a:off x="490538" y="2011680"/>
            <a:ext cx="10359170" cy="13207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254"/>
              </a:lnSpc>
              <a:spcBef>
                <a:spcPct val="0"/>
              </a:spcBef>
            </a:pPr>
            <a:r>
              <a:rPr lang="en-GB" sz="1800" dirty="0">
                <a:solidFill>
                  <a:schemeClr val="accent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Engaging youth as leaders can either involve young people or youth-led </a:t>
            </a:r>
            <a:r>
              <a:rPr lang="en-GB" sz="1800" b="1" dirty="0">
                <a:solidFill>
                  <a:schemeClr val="accent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organisations leading one or more components </a:t>
            </a:r>
            <a:r>
              <a:rPr lang="en-GB" sz="1800" dirty="0">
                <a:solidFill>
                  <a:schemeClr val="accent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of a youth employment programme initiated by the organisation or it can involve </a:t>
            </a:r>
            <a:r>
              <a:rPr lang="en-GB" sz="1800" b="1" dirty="0">
                <a:solidFill>
                  <a:schemeClr val="accent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facilitating and supporting young people to lead </a:t>
            </a:r>
            <a:r>
              <a:rPr lang="en-GB" sz="1800" dirty="0">
                <a:solidFill>
                  <a:schemeClr val="accent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their own projects, activities and initiatives </a:t>
            </a:r>
            <a:r>
              <a:rPr lang="en-US" sz="1800" dirty="0">
                <a:solidFill>
                  <a:schemeClr val="accent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decent work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25015769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38515-651C-362A-3D0B-61419C45F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7B1F40-1625-93BE-AF61-DDA980A3A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as Leaders: Some examples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BB147E1-0BD7-85B6-B17F-9880C190E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38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2D723EF1-C29D-C335-D7A9-7AF74EDA1CBF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id="{7B4FBF25-5D83-1003-3635-4C846D3839D0}"/>
              </a:ext>
            </a:extLst>
          </p:cNvPr>
          <p:cNvSpPr/>
          <p:nvPr/>
        </p:nvSpPr>
        <p:spPr>
          <a:xfrm>
            <a:off x="9517677" y="249595"/>
            <a:ext cx="2315389" cy="1058745"/>
          </a:xfrm>
          <a:custGeom>
            <a:avLst/>
            <a:gdLst/>
            <a:ahLst/>
            <a:cxnLst/>
            <a:rect l="l" t="t" r="r" b="b"/>
            <a:pathLst>
              <a:path w="1124030" h="812800">
                <a:moveTo>
                  <a:pt x="0" y="0"/>
                </a:moveTo>
                <a:lnTo>
                  <a:pt x="1124030" y="0"/>
                </a:lnTo>
                <a:lnTo>
                  <a:pt x="1124030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6"/>
          </a:solidFill>
        </p:spPr>
        <p:txBody>
          <a:bodyPr/>
          <a:lstStyle/>
          <a:p>
            <a:pPr algn="ctr"/>
            <a:r>
              <a:rPr lang="en-US" b="1"/>
              <a:t>YOUTH AS LEADERS</a:t>
            </a:r>
            <a:endParaRPr lang="en-GB" b="1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7BC68204-678A-04C8-8282-E9C480C8F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9" y="2255399"/>
            <a:ext cx="4922709" cy="2013953"/>
          </a:xfrm>
        </p:spPr>
        <p:txBody>
          <a:bodyPr/>
          <a:lstStyle/>
          <a:p>
            <a:pPr marL="0" lvl="2" indent="0">
              <a:buNone/>
            </a:pPr>
            <a:r>
              <a:rPr lang="en-GB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Youth-to-Youth Fund in Ethiopia</a:t>
            </a:r>
            <a:endParaRPr lang="en-US" sz="1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Providing technical assistance and financial support to 10 youth-led organisations in Addis Ababa and the Somali region to lead their own youth employment innovations promoting and creating employment opportunities for their peers. 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5CDB6156-28ED-1B3C-0936-64502AEBF613}"/>
              </a:ext>
            </a:extLst>
          </p:cNvPr>
          <p:cNvSpPr txBox="1"/>
          <p:nvPr/>
        </p:nvSpPr>
        <p:spPr>
          <a:xfrm>
            <a:off x="563852" y="4965504"/>
            <a:ext cx="10980102" cy="563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9B256A-1A71-B93A-5552-85705DEA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4447" y="2025352"/>
            <a:ext cx="6355081" cy="423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64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59085" y="1194472"/>
            <a:ext cx="11506200" cy="2039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5320"/>
              </a:lnSpc>
            </a:pPr>
            <a:r>
              <a:rPr lang="en-US" sz="3800" spc="152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Unlocking Opportunities across the </a:t>
            </a:r>
          </a:p>
          <a:p>
            <a:pPr algn="l">
              <a:lnSpc>
                <a:spcPts val="5320"/>
              </a:lnSpc>
            </a:pPr>
            <a:r>
              <a:rPr lang="en-US" sz="3800" spc="152" dirty="0" err="1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Programme</a:t>
            </a:r>
            <a:r>
              <a:rPr lang="en-US" sz="3800" spc="152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 Cycle </a:t>
            </a:r>
          </a:p>
          <a:p>
            <a:pPr algn="l">
              <a:lnSpc>
                <a:spcPts val="5320"/>
              </a:lnSpc>
            </a:pPr>
            <a:endParaRPr lang="en-US" sz="3800" spc="152" dirty="0">
              <a:solidFill>
                <a:srgbClr val="EE394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9086" y="2583128"/>
            <a:ext cx="10327146" cy="9186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734"/>
              </a:lnSpc>
            </a:pPr>
            <a:r>
              <a:rPr lang="en-US" sz="2667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Identify new opportunities and mechanisms to strengthen youth engagement across different phases of a </a:t>
            </a:r>
            <a:r>
              <a:rPr lang="en-US" sz="2667" dirty="0" err="1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programme</a:t>
            </a:r>
            <a:r>
              <a:rPr lang="en-US" sz="2667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cycle.</a:t>
            </a: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BC3489E2-33DB-863F-EE34-F72D4941790C}"/>
              </a:ext>
            </a:extLst>
          </p:cNvPr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42D99CFE-FDAE-0908-2F0E-361D96EBD424}"/>
              </a:ext>
            </a:extLst>
          </p:cNvPr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966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F5011-F9BA-EB6F-9399-180D4D39C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3D5D2A-44F6-0849-5C20-BFF8F1FC5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 - </a:t>
            </a:r>
            <a:r>
              <a:rPr lang="en-GB" sz="2400" dirty="0">
                <a:solidFill>
                  <a:schemeClr val="accent2"/>
                </a:solidFill>
              </a:rPr>
              <a:t>Tomorrow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27A3FF6-88AA-A196-DB1E-6C885C613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9901565B-EE9D-D2B7-0D51-252FEA15B986}"/>
              </a:ext>
            </a:extLst>
          </p:cNvPr>
          <p:cNvSpPr txBox="1"/>
          <p:nvPr/>
        </p:nvSpPr>
        <p:spPr>
          <a:xfrm>
            <a:off x="1661855" y="2143195"/>
            <a:ext cx="10198355" cy="4504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spc="135" dirty="0">
                <a:solidFill>
                  <a:schemeClr val="accent2"/>
                </a:solidFill>
                <a:sym typeface="Canva Sans 1 Bold"/>
              </a:rPr>
              <a:t>Understanding youth and their structures </a:t>
            </a:r>
          </a:p>
          <a:p>
            <a:pPr>
              <a:lnSpc>
                <a:spcPct val="150000"/>
              </a:lnSpc>
            </a:pPr>
            <a:r>
              <a:rPr lang="en-GB" dirty="0">
                <a:sym typeface="Canva Sans 1 Bold"/>
              </a:rPr>
              <a:t>Identify youth demographics, recognize marginalized groups, and develop outreach strategies to ensure inclusive engagement.</a:t>
            </a:r>
          </a:p>
          <a:p>
            <a:pPr>
              <a:lnSpc>
                <a:spcPct val="150000"/>
              </a:lnSpc>
            </a:pPr>
            <a:endParaRPr lang="en-GB" sz="1400" dirty="0">
              <a:sym typeface="Canva Sans 1 Bold"/>
            </a:endParaRPr>
          </a:p>
          <a:p>
            <a:pPr>
              <a:lnSpc>
                <a:spcPct val="150000"/>
              </a:lnSpc>
            </a:pPr>
            <a:r>
              <a:rPr lang="en-GB" b="1" spc="135" dirty="0">
                <a:solidFill>
                  <a:schemeClr val="accent2"/>
                </a:solidFill>
                <a:sym typeface="Canva Sans 1"/>
              </a:rPr>
              <a:t>The Youth Engagement Challenge</a:t>
            </a:r>
          </a:p>
          <a:p>
            <a:pPr>
              <a:lnSpc>
                <a:spcPct val="150000"/>
              </a:lnSpc>
            </a:pPr>
            <a:r>
              <a:rPr lang="en-GB" dirty="0">
                <a:sym typeface="Canva Sans 1"/>
              </a:rPr>
              <a:t>Develop a youth engagement initiative tailored to an employment programme and address challenges with practical solutions.</a:t>
            </a:r>
          </a:p>
          <a:p>
            <a:pPr>
              <a:lnSpc>
                <a:spcPct val="150000"/>
              </a:lnSpc>
            </a:pPr>
            <a:endParaRPr lang="en-GB" sz="1400" dirty="0">
              <a:sym typeface="Canva Sans 1"/>
            </a:endParaRPr>
          </a:p>
          <a:p>
            <a:pPr>
              <a:lnSpc>
                <a:spcPct val="150000"/>
              </a:lnSpc>
            </a:pP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Recognizing the Principles of Youth Engagement 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Canva Sans 1"/>
              </a:rPr>
              <a:t>Discover the key principles of youth engagement that ensure participation is meaningful.</a:t>
            </a:r>
          </a:p>
          <a:p>
            <a:pPr algn="l">
              <a:lnSpc>
                <a:spcPts val="4759"/>
              </a:lnSpc>
            </a:pPr>
            <a:endParaRPr lang="en-US" sz="2499" spc="99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0C9DB914-8BC7-088B-912E-F9C672030195}"/>
              </a:ext>
            </a:extLst>
          </p:cNvPr>
          <p:cNvSpPr/>
          <p:nvPr/>
        </p:nvSpPr>
        <p:spPr>
          <a:xfrm>
            <a:off x="608531" y="2288003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2"/>
                </a:lnTo>
                <a:lnTo>
                  <a:pt x="0" y="7179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B5BDBEF4-71DC-EAF4-58BC-8447C7C5EB28}"/>
              </a:ext>
            </a:extLst>
          </p:cNvPr>
          <p:cNvSpPr/>
          <p:nvPr/>
        </p:nvSpPr>
        <p:spPr>
          <a:xfrm>
            <a:off x="608531" y="3825908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2"/>
                </a:lnTo>
                <a:lnTo>
                  <a:pt x="0" y="7179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14434C8A-FC33-379C-CCE8-8EB791740C57}"/>
              </a:ext>
            </a:extLst>
          </p:cNvPr>
          <p:cNvSpPr/>
          <p:nvPr/>
        </p:nvSpPr>
        <p:spPr>
          <a:xfrm>
            <a:off x="608531" y="5264959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1"/>
                </a:lnTo>
                <a:lnTo>
                  <a:pt x="0" y="7179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16319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FC009-7B6E-ADD6-B0EA-673601548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E9AB48-F13D-5EEF-A824-4D947E10D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423195"/>
            <a:ext cx="6458902" cy="720000"/>
          </a:xfrm>
        </p:spPr>
        <p:txBody>
          <a:bodyPr/>
          <a:lstStyle/>
          <a:p>
            <a:r>
              <a:rPr lang="en-GB" dirty="0">
                <a:solidFill>
                  <a:schemeClr val="bg2"/>
                </a:solidFill>
                <a:highlight>
                  <a:srgbClr val="0000FF"/>
                </a:highlight>
              </a:rPr>
              <a:t>WHERE</a:t>
            </a:r>
            <a:r>
              <a:rPr lang="en-GB" dirty="0"/>
              <a:t>:</a:t>
            </a:r>
            <a:r>
              <a:rPr lang="en-GB" dirty="0">
                <a:solidFill>
                  <a:schemeClr val="bg2"/>
                </a:solidFill>
              </a:rPr>
              <a:t> </a:t>
            </a:r>
            <a:r>
              <a:rPr lang="en-GB" dirty="0"/>
              <a:t>Youth engagement in a programme/policy life-cycle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B41E762-312D-6892-2734-1BC9971F8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40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6FDF8B3D-1F13-5CCE-0345-69D5E452AC20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AA338A9F-38C8-739B-6D40-802E78C4C9AD}"/>
              </a:ext>
            </a:extLst>
          </p:cNvPr>
          <p:cNvSpPr txBox="1"/>
          <p:nvPr/>
        </p:nvSpPr>
        <p:spPr>
          <a:xfrm>
            <a:off x="563852" y="4965504"/>
            <a:ext cx="10980102" cy="563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0916A5-EACA-67E7-505B-F21AB6EC09F1}"/>
              </a:ext>
            </a:extLst>
          </p:cNvPr>
          <p:cNvGrpSpPr/>
          <p:nvPr/>
        </p:nvGrpSpPr>
        <p:grpSpPr>
          <a:xfrm>
            <a:off x="4806470" y="330200"/>
            <a:ext cx="7144230" cy="5908025"/>
            <a:chOff x="5799722" y="1803478"/>
            <a:chExt cx="5277065" cy="4606519"/>
          </a:xfrm>
        </p:grpSpPr>
        <p:sp>
          <p:nvSpPr>
            <p:cNvPr id="12" name="Фигура">
              <a:extLst>
                <a:ext uri="{FF2B5EF4-FFF2-40B4-BE49-F238E27FC236}">
                  <a16:creationId xmlns:a16="http://schemas.microsoft.com/office/drawing/2014/main" id="{A1AC5080-1B4A-D9D2-C8B9-48246CFC2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539" y="1803478"/>
              <a:ext cx="3299755" cy="4259324"/>
            </a:xfrm>
            <a:custGeom>
              <a:avLst/>
              <a:gdLst>
                <a:gd name="T0" fmla="*/ 3301058 w 21573"/>
                <a:gd name="T1" fmla="*/ 4260722 h 21596"/>
                <a:gd name="T2" fmla="*/ 3301058 w 21573"/>
                <a:gd name="T3" fmla="*/ 4260722 h 21596"/>
                <a:gd name="T4" fmla="*/ 3301058 w 21573"/>
                <a:gd name="T5" fmla="*/ 4260722 h 21596"/>
                <a:gd name="T6" fmla="*/ 3301058 w 21573"/>
                <a:gd name="T7" fmla="*/ 4260722 h 21596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73" h="21596" extrusionOk="0">
                  <a:moveTo>
                    <a:pt x="16988" y="161"/>
                  </a:moveTo>
                  <a:cubicBezTo>
                    <a:pt x="17069" y="251"/>
                    <a:pt x="17141" y="345"/>
                    <a:pt x="17202" y="444"/>
                  </a:cubicBezTo>
                  <a:cubicBezTo>
                    <a:pt x="17267" y="549"/>
                    <a:pt x="17320" y="658"/>
                    <a:pt x="17374" y="766"/>
                  </a:cubicBezTo>
                  <a:cubicBezTo>
                    <a:pt x="17491" y="1004"/>
                    <a:pt x="17609" y="1242"/>
                    <a:pt x="17727" y="1480"/>
                  </a:cubicBezTo>
                  <a:cubicBezTo>
                    <a:pt x="17950" y="1923"/>
                    <a:pt x="18175" y="2366"/>
                    <a:pt x="18393" y="2810"/>
                  </a:cubicBezTo>
                  <a:cubicBezTo>
                    <a:pt x="18832" y="3701"/>
                    <a:pt x="19244" y="4598"/>
                    <a:pt x="19627" y="5502"/>
                  </a:cubicBezTo>
                  <a:cubicBezTo>
                    <a:pt x="20487" y="7531"/>
                    <a:pt x="21207" y="9607"/>
                    <a:pt x="21466" y="11747"/>
                  </a:cubicBezTo>
                  <a:cubicBezTo>
                    <a:pt x="21573" y="12629"/>
                    <a:pt x="21600" y="13517"/>
                    <a:pt x="21547" y="14403"/>
                  </a:cubicBezTo>
                  <a:cubicBezTo>
                    <a:pt x="21135" y="13190"/>
                    <a:pt x="19991" y="12208"/>
                    <a:pt x="18480" y="11768"/>
                  </a:cubicBezTo>
                  <a:cubicBezTo>
                    <a:pt x="15508" y="10900"/>
                    <a:pt x="12440" y="12228"/>
                    <a:pt x="9862" y="13780"/>
                  </a:cubicBezTo>
                  <a:cubicBezTo>
                    <a:pt x="8949" y="14330"/>
                    <a:pt x="8061" y="14902"/>
                    <a:pt x="7209" y="15505"/>
                  </a:cubicBezTo>
                  <a:cubicBezTo>
                    <a:pt x="6338" y="16122"/>
                    <a:pt x="5507" y="16771"/>
                    <a:pt x="4695" y="17433"/>
                  </a:cubicBezTo>
                  <a:cubicBezTo>
                    <a:pt x="3057" y="18767"/>
                    <a:pt x="1490" y="20156"/>
                    <a:pt x="0" y="21596"/>
                  </a:cubicBezTo>
                  <a:lnTo>
                    <a:pt x="16000" y="234"/>
                  </a:lnTo>
                  <a:cubicBezTo>
                    <a:pt x="16115" y="85"/>
                    <a:pt x="16324" y="-4"/>
                    <a:pt x="16548" y="1"/>
                  </a:cubicBezTo>
                  <a:cubicBezTo>
                    <a:pt x="16717" y="4"/>
                    <a:pt x="16876" y="62"/>
                    <a:pt x="16988" y="161"/>
                  </a:cubicBezTo>
                  <a:close/>
                </a:path>
              </a:pathLst>
            </a:custGeom>
            <a:solidFill>
              <a:srgbClr val="1E2DBE"/>
            </a:solidFill>
            <a:ln>
              <a:noFill/>
            </a:ln>
          </p:spPr>
          <p:txBody>
            <a:bodyPr lIns="25394" tIns="25394" rIns="25394" bIns="25394" anchor="ctr"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Фигура">
              <a:extLst>
                <a:ext uri="{FF2B5EF4-FFF2-40B4-BE49-F238E27FC236}">
                  <a16:creationId xmlns:a16="http://schemas.microsoft.com/office/drawing/2014/main" id="{2075E13D-E379-6E08-82CE-D2F126311950}"/>
                </a:ext>
              </a:extLst>
            </p:cNvPr>
            <p:cNvSpPr/>
            <p:nvPr/>
          </p:nvSpPr>
          <p:spPr bwMode="auto">
            <a:xfrm>
              <a:off x="8210508" y="2109786"/>
              <a:ext cx="2866279" cy="4270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8" h="21567" extrusionOk="0">
                  <a:moveTo>
                    <a:pt x="3512" y="0"/>
                  </a:moveTo>
                  <a:cubicBezTo>
                    <a:pt x="4175" y="1156"/>
                    <a:pt x="4788" y="2315"/>
                    <a:pt x="5355" y="3476"/>
                  </a:cubicBezTo>
                  <a:cubicBezTo>
                    <a:pt x="5923" y="4639"/>
                    <a:pt x="6444" y="5805"/>
                    <a:pt x="6856" y="6984"/>
                  </a:cubicBezTo>
                  <a:cubicBezTo>
                    <a:pt x="7297" y="8245"/>
                    <a:pt x="7619" y="9556"/>
                    <a:pt x="7767" y="10855"/>
                  </a:cubicBezTo>
                  <a:cubicBezTo>
                    <a:pt x="7914" y="12154"/>
                    <a:pt x="7886" y="13460"/>
                    <a:pt x="7238" y="14730"/>
                  </a:cubicBezTo>
                  <a:cubicBezTo>
                    <a:pt x="6912" y="15368"/>
                    <a:pt x="6429" y="15966"/>
                    <a:pt x="5737" y="16449"/>
                  </a:cubicBezTo>
                  <a:cubicBezTo>
                    <a:pt x="4261" y="17477"/>
                    <a:pt x="2052" y="17874"/>
                    <a:pt x="0" y="17469"/>
                  </a:cubicBezTo>
                  <a:cubicBezTo>
                    <a:pt x="736" y="17795"/>
                    <a:pt x="1499" y="18092"/>
                    <a:pt x="2286" y="18360"/>
                  </a:cubicBezTo>
                  <a:cubicBezTo>
                    <a:pt x="3025" y="18611"/>
                    <a:pt x="3785" y="18836"/>
                    <a:pt x="4555" y="19043"/>
                  </a:cubicBezTo>
                  <a:cubicBezTo>
                    <a:pt x="7143" y="19737"/>
                    <a:pt x="9835" y="20226"/>
                    <a:pt x="12548" y="20628"/>
                  </a:cubicBezTo>
                  <a:cubicBezTo>
                    <a:pt x="15191" y="21019"/>
                    <a:pt x="17864" y="21329"/>
                    <a:pt x="20558" y="21557"/>
                  </a:cubicBezTo>
                  <a:cubicBezTo>
                    <a:pt x="20900" y="21600"/>
                    <a:pt x="21247" y="21498"/>
                    <a:pt x="21431" y="21299"/>
                  </a:cubicBezTo>
                  <a:cubicBezTo>
                    <a:pt x="21587" y="21132"/>
                    <a:pt x="21600" y="20921"/>
                    <a:pt x="21465" y="20746"/>
                  </a:cubicBezTo>
                  <a:lnTo>
                    <a:pt x="3512" y="0"/>
                  </a:lnTo>
                  <a:close/>
                </a:path>
              </a:pathLst>
            </a:custGeom>
            <a:solidFill>
              <a:srgbClr val="FA3C4B"/>
            </a:solidFill>
            <a:ln w="12700" cap="flat">
              <a:noFill/>
              <a:miter lim="400000"/>
            </a:ln>
            <a:effectLst/>
          </p:spPr>
          <p:txBody>
            <a:bodyPr lIns="25394" tIns="25394" rIns="25394" bIns="25394" anchor="ctr"/>
            <a:lstStyle/>
            <a:p>
              <a:pPr algn="ctr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kern="0" dirty="0">
                <a:solidFill>
                  <a:srgbClr val="000000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  <a:sym typeface="Helvetica Light"/>
              </a:endParaRPr>
            </a:p>
          </p:txBody>
        </p:sp>
        <p:sp>
          <p:nvSpPr>
            <p:cNvPr id="14" name="Фигура">
              <a:extLst>
                <a:ext uri="{FF2B5EF4-FFF2-40B4-BE49-F238E27FC236}">
                  <a16:creationId xmlns:a16="http://schemas.microsoft.com/office/drawing/2014/main" id="{F90B223F-D339-BC40-A5A3-A5304D7B9CA5}"/>
                </a:ext>
              </a:extLst>
            </p:cNvPr>
            <p:cNvSpPr/>
            <p:nvPr/>
          </p:nvSpPr>
          <p:spPr bwMode="auto">
            <a:xfrm>
              <a:off x="5799722" y="4277746"/>
              <a:ext cx="4868388" cy="2132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600" extrusionOk="0">
                  <a:moveTo>
                    <a:pt x="9295" y="0"/>
                  </a:moveTo>
                  <a:cubicBezTo>
                    <a:pt x="8433" y="1842"/>
                    <a:pt x="8085" y="4539"/>
                    <a:pt x="8321" y="7079"/>
                  </a:cubicBezTo>
                  <a:cubicBezTo>
                    <a:pt x="8604" y="10122"/>
                    <a:pt x="9656" y="12421"/>
                    <a:pt x="10863" y="14178"/>
                  </a:cubicBezTo>
                  <a:cubicBezTo>
                    <a:pt x="11665" y="15344"/>
                    <a:pt x="12514" y="16273"/>
                    <a:pt x="13379" y="17055"/>
                  </a:cubicBezTo>
                  <a:cubicBezTo>
                    <a:pt x="14701" y="18250"/>
                    <a:pt x="16077" y="19120"/>
                    <a:pt x="17471" y="19853"/>
                  </a:cubicBezTo>
                  <a:cubicBezTo>
                    <a:pt x="18819" y="20562"/>
                    <a:pt x="20187" y="21146"/>
                    <a:pt x="21575" y="21600"/>
                  </a:cubicBezTo>
                  <a:lnTo>
                    <a:pt x="372" y="21590"/>
                  </a:lnTo>
                  <a:cubicBezTo>
                    <a:pt x="215" y="21557"/>
                    <a:pt x="80" y="21320"/>
                    <a:pt x="25" y="20981"/>
                  </a:cubicBezTo>
                  <a:cubicBezTo>
                    <a:pt x="-25" y="20669"/>
                    <a:pt x="1" y="20319"/>
                    <a:pt x="94" y="20064"/>
                  </a:cubicBezTo>
                  <a:cubicBezTo>
                    <a:pt x="851" y="17813"/>
                    <a:pt x="1636" y="15613"/>
                    <a:pt x="2448" y="13466"/>
                  </a:cubicBezTo>
                  <a:cubicBezTo>
                    <a:pt x="3470" y="10769"/>
                    <a:pt x="4534" y="8159"/>
                    <a:pt x="5694" y="5782"/>
                  </a:cubicBezTo>
                  <a:cubicBezTo>
                    <a:pt x="6253" y="4638"/>
                    <a:pt x="6833" y="3549"/>
                    <a:pt x="7446" y="2560"/>
                  </a:cubicBezTo>
                  <a:cubicBezTo>
                    <a:pt x="8035" y="1611"/>
                    <a:pt x="8652" y="755"/>
                    <a:pt x="9295" y="0"/>
                  </a:cubicBezTo>
                  <a:close/>
                </a:path>
              </a:pathLst>
            </a:custGeom>
            <a:solidFill>
              <a:srgbClr val="FFCD2D"/>
            </a:solidFill>
            <a:ln w="12700" cap="flat">
              <a:noFill/>
              <a:miter lim="400000"/>
            </a:ln>
            <a:effectLst/>
          </p:spPr>
          <p:txBody>
            <a:bodyPr lIns="25394" tIns="25394" rIns="25394" bIns="25394" anchor="ctr"/>
            <a:lstStyle/>
            <a:p>
              <a:pPr algn="ctr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kern="0" dirty="0">
                <a:solidFill>
                  <a:srgbClr val="000000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  <a:sym typeface="Helvetica Light"/>
              </a:endParaRPr>
            </a:p>
          </p:txBody>
        </p:sp>
        <p:sp>
          <p:nvSpPr>
            <p:cNvPr id="15" name="Freeform 797">
              <a:extLst>
                <a:ext uri="{FF2B5EF4-FFF2-40B4-BE49-F238E27FC236}">
                  <a16:creationId xmlns:a16="http://schemas.microsoft.com/office/drawing/2014/main" id="{8C1A9E36-4FA0-D998-43EB-118D5C13A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91808" y="2628202"/>
              <a:ext cx="538149" cy="561642"/>
            </a:xfrm>
            <a:custGeom>
              <a:avLst/>
              <a:gdLst/>
              <a:ahLst/>
              <a:cxnLst/>
              <a:rect l="0" t="0" r="r" b="b"/>
              <a:pathLst>
                <a:path w="304441" h="304440">
                  <a:moveTo>
                    <a:pt x="60238" y="239712"/>
                  </a:moveTo>
                  <a:lnTo>
                    <a:pt x="169589" y="239712"/>
                  </a:lnTo>
                  <a:cubicBezTo>
                    <a:pt x="172107" y="239712"/>
                    <a:pt x="174265" y="241544"/>
                    <a:pt x="174265" y="244108"/>
                  </a:cubicBezTo>
                  <a:cubicBezTo>
                    <a:pt x="174265" y="246673"/>
                    <a:pt x="172107" y="248871"/>
                    <a:pt x="169589" y="248871"/>
                  </a:cubicBezTo>
                  <a:lnTo>
                    <a:pt x="60238" y="248871"/>
                  </a:lnTo>
                  <a:cubicBezTo>
                    <a:pt x="57720" y="248871"/>
                    <a:pt x="55562" y="246673"/>
                    <a:pt x="55562" y="244108"/>
                  </a:cubicBezTo>
                  <a:cubicBezTo>
                    <a:pt x="55562" y="241544"/>
                    <a:pt x="57720" y="239712"/>
                    <a:pt x="60238" y="239712"/>
                  </a:cubicBezTo>
                  <a:close/>
                  <a:moveTo>
                    <a:pt x="60222" y="198437"/>
                  </a:moveTo>
                  <a:lnTo>
                    <a:pt x="128690" y="198437"/>
                  </a:lnTo>
                  <a:cubicBezTo>
                    <a:pt x="131199" y="198437"/>
                    <a:pt x="132992" y="200554"/>
                    <a:pt x="132992" y="203023"/>
                  </a:cubicBezTo>
                  <a:cubicBezTo>
                    <a:pt x="132992" y="205493"/>
                    <a:pt x="131199" y="207609"/>
                    <a:pt x="128690" y="207609"/>
                  </a:cubicBezTo>
                  <a:lnTo>
                    <a:pt x="60222" y="207609"/>
                  </a:lnTo>
                  <a:cubicBezTo>
                    <a:pt x="57713" y="207609"/>
                    <a:pt x="55562" y="205493"/>
                    <a:pt x="55562" y="203023"/>
                  </a:cubicBezTo>
                  <a:cubicBezTo>
                    <a:pt x="55562" y="200554"/>
                    <a:pt x="57713" y="198437"/>
                    <a:pt x="60222" y="198437"/>
                  </a:cubicBezTo>
                  <a:close/>
                  <a:moveTo>
                    <a:pt x="60252" y="157162"/>
                  </a:moveTo>
                  <a:lnTo>
                    <a:pt x="82261" y="157162"/>
                  </a:lnTo>
                  <a:cubicBezTo>
                    <a:pt x="84786" y="157162"/>
                    <a:pt x="86951" y="159279"/>
                    <a:pt x="86951" y="161748"/>
                  </a:cubicBezTo>
                  <a:cubicBezTo>
                    <a:pt x="86951" y="164218"/>
                    <a:pt x="84786" y="166334"/>
                    <a:pt x="82261" y="166334"/>
                  </a:cubicBezTo>
                  <a:lnTo>
                    <a:pt x="60252" y="166334"/>
                  </a:lnTo>
                  <a:cubicBezTo>
                    <a:pt x="57727" y="166334"/>
                    <a:pt x="55562" y="164218"/>
                    <a:pt x="55562" y="161748"/>
                  </a:cubicBezTo>
                  <a:cubicBezTo>
                    <a:pt x="55562" y="159279"/>
                    <a:pt x="57727" y="157162"/>
                    <a:pt x="60252" y="157162"/>
                  </a:cubicBezTo>
                  <a:close/>
                  <a:moveTo>
                    <a:pt x="77997" y="117813"/>
                  </a:moveTo>
                  <a:cubicBezTo>
                    <a:pt x="38100" y="130783"/>
                    <a:pt x="9345" y="164289"/>
                    <a:pt x="9345" y="203560"/>
                  </a:cubicBezTo>
                  <a:cubicBezTo>
                    <a:pt x="9345" y="220854"/>
                    <a:pt x="14737" y="237427"/>
                    <a:pt x="25520" y="251838"/>
                  </a:cubicBezTo>
                  <a:cubicBezTo>
                    <a:pt x="26239" y="253280"/>
                    <a:pt x="26598" y="254721"/>
                    <a:pt x="25879" y="256162"/>
                  </a:cubicBezTo>
                  <a:lnTo>
                    <a:pt x="17253" y="288227"/>
                  </a:lnTo>
                  <a:lnTo>
                    <a:pt x="53915" y="279941"/>
                  </a:lnTo>
                  <a:cubicBezTo>
                    <a:pt x="54634" y="279941"/>
                    <a:pt x="54634" y="279941"/>
                    <a:pt x="54993" y="279941"/>
                  </a:cubicBezTo>
                  <a:cubicBezTo>
                    <a:pt x="56072" y="279941"/>
                    <a:pt x="56431" y="280301"/>
                    <a:pt x="57509" y="280661"/>
                  </a:cubicBezTo>
                  <a:cubicBezTo>
                    <a:pt x="74403" y="290029"/>
                    <a:pt x="93812" y="295073"/>
                    <a:pt x="113940" y="295073"/>
                  </a:cubicBezTo>
                  <a:cubicBezTo>
                    <a:pt x="171810" y="295073"/>
                    <a:pt x="218895" y="254000"/>
                    <a:pt x="218895" y="203560"/>
                  </a:cubicBezTo>
                  <a:cubicBezTo>
                    <a:pt x="218895" y="201759"/>
                    <a:pt x="218895" y="200318"/>
                    <a:pt x="218536" y="198516"/>
                  </a:cubicBezTo>
                  <a:cubicBezTo>
                    <a:pt x="209550" y="200678"/>
                    <a:pt x="199845" y="201759"/>
                    <a:pt x="190500" y="201759"/>
                  </a:cubicBezTo>
                  <a:cubicBezTo>
                    <a:pt x="134069" y="201759"/>
                    <a:pt x="87342" y="165731"/>
                    <a:pt x="77997" y="117813"/>
                  </a:cubicBezTo>
                  <a:close/>
                  <a:moveTo>
                    <a:pt x="164141" y="58512"/>
                  </a:moveTo>
                  <a:cubicBezTo>
                    <a:pt x="148636" y="58512"/>
                    <a:pt x="136376" y="70673"/>
                    <a:pt x="136376" y="86053"/>
                  </a:cubicBezTo>
                  <a:cubicBezTo>
                    <a:pt x="136376" y="116456"/>
                    <a:pt x="181089" y="147574"/>
                    <a:pt x="191907" y="154727"/>
                  </a:cubicBezTo>
                  <a:cubicBezTo>
                    <a:pt x="203086" y="147574"/>
                    <a:pt x="247439" y="116456"/>
                    <a:pt x="247439" y="86053"/>
                  </a:cubicBezTo>
                  <a:cubicBezTo>
                    <a:pt x="247439" y="70673"/>
                    <a:pt x="234818" y="58512"/>
                    <a:pt x="219673" y="58512"/>
                  </a:cubicBezTo>
                  <a:cubicBezTo>
                    <a:pt x="209937" y="58512"/>
                    <a:pt x="200922" y="63519"/>
                    <a:pt x="195874" y="72104"/>
                  </a:cubicBezTo>
                  <a:cubicBezTo>
                    <a:pt x="194432" y="74965"/>
                    <a:pt x="189383" y="74965"/>
                    <a:pt x="187941" y="72104"/>
                  </a:cubicBezTo>
                  <a:cubicBezTo>
                    <a:pt x="182892" y="63519"/>
                    <a:pt x="173878" y="58512"/>
                    <a:pt x="164141" y="58512"/>
                  </a:cubicBezTo>
                  <a:close/>
                  <a:moveTo>
                    <a:pt x="164141" y="49212"/>
                  </a:moveTo>
                  <a:cubicBezTo>
                    <a:pt x="174599" y="49212"/>
                    <a:pt x="185056" y="53862"/>
                    <a:pt x="191907" y="62089"/>
                  </a:cubicBezTo>
                  <a:cubicBezTo>
                    <a:pt x="198759" y="53862"/>
                    <a:pt x="209216" y="49212"/>
                    <a:pt x="219673" y="49212"/>
                  </a:cubicBezTo>
                  <a:cubicBezTo>
                    <a:pt x="239867" y="49212"/>
                    <a:pt x="256815" y="65665"/>
                    <a:pt x="256815" y="86053"/>
                  </a:cubicBezTo>
                  <a:cubicBezTo>
                    <a:pt x="256815" y="125755"/>
                    <a:pt x="196595" y="162596"/>
                    <a:pt x="194432" y="164027"/>
                  </a:cubicBezTo>
                  <a:cubicBezTo>
                    <a:pt x="193710" y="164385"/>
                    <a:pt x="192629" y="164742"/>
                    <a:pt x="191907" y="164742"/>
                  </a:cubicBezTo>
                  <a:cubicBezTo>
                    <a:pt x="191186" y="164742"/>
                    <a:pt x="190104" y="164385"/>
                    <a:pt x="189383" y="164027"/>
                  </a:cubicBezTo>
                  <a:cubicBezTo>
                    <a:pt x="186859" y="162596"/>
                    <a:pt x="127000" y="125755"/>
                    <a:pt x="127000" y="86053"/>
                  </a:cubicBezTo>
                  <a:cubicBezTo>
                    <a:pt x="127000" y="65665"/>
                    <a:pt x="143588" y="49212"/>
                    <a:pt x="164141" y="49212"/>
                  </a:cubicBezTo>
                  <a:close/>
                  <a:moveTo>
                    <a:pt x="190500" y="9367"/>
                  </a:moveTo>
                  <a:cubicBezTo>
                    <a:pt x="132991" y="9367"/>
                    <a:pt x="85905" y="50440"/>
                    <a:pt x="85905" y="101240"/>
                  </a:cubicBezTo>
                  <a:cubicBezTo>
                    <a:pt x="85905" y="151680"/>
                    <a:pt x="132991" y="192752"/>
                    <a:pt x="190500" y="192752"/>
                  </a:cubicBezTo>
                  <a:cubicBezTo>
                    <a:pt x="210628" y="192752"/>
                    <a:pt x="230038" y="187348"/>
                    <a:pt x="247291" y="177620"/>
                  </a:cubicBezTo>
                  <a:cubicBezTo>
                    <a:pt x="248010" y="177260"/>
                    <a:pt x="249447" y="177260"/>
                    <a:pt x="250526" y="177260"/>
                  </a:cubicBezTo>
                  <a:lnTo>
                    <a:pt x="287188" y="185546"/>
                  </a:lnTo>
                  <a:lnTo>
                    <a:pt x="278561" y="153841"/>
                  </a:lnTo>
                  <a:cubicBezTo>
                    <a:pt x="278202" y="152400"/>
                    <a:pt x="278561" y="150599"/>
                    <a:pt x="278921" y="149878"/>
                  </a:cubicBezTo>
                  <a:cubicBezTo>
                    <a:pt x="289704" y="135107"/>
                    <a:pt x="295095" y="118173"/>
                    <a:pt x="295095" y="101240"/>
                  </a:cubicBezTo>
                  <a:cubicBezTo>
                    <a:pt x="295095" y="50440"/>
                    <a:pt x="248369" y="9367"/>
                    <a:pt x="190500" y="9367"/>
                  </a:cubicBezTo>
                  <a:close/>
                  <a:moveTo>
                    <a:pt x="190500" y="0"/>
                  </a:moveTo>
                  <a:cubicBezTo>
                    <a:pt x="253401" y="0"/>
                    <a:pt x="304441" y="45396"/>
                    <a:pt x="304441" y="101240"/>
                  </a:cubicBezTo>
                  <a:cubicBezTo>
                    <a:pt x="304441" y="119614"/>
                    <a:pt x="298690" y="137629"/>
                    <a:pt x="287907" y="153481"/>
                  </a:cubicBezTo>
                  <a:lnTo>
                    <a:pt x="298330" y="190230"/>
                  </a:lnTo>
                  <a:cubicBezTo>
                    <a:pt x="298690" y="192031"/>
                    <a:pt x="298330" y="193472"/>
                    <a:pt x="297252" y="194553"/>
                  </a:cubicBezTo>
                  <a:cubicBezTo>
                    <a:pt x="296174" y="195994"/>
                    <a:pt x="294377" y="196355"/>
                    <a:pt x="292939" y="196355"/>
                  </a:cubicBezTo>
                  <a:lnTo>
                    <a:pt x="250166" y="186627"/>
                  </a:lnTo>
                  <a:cubicBezTo>
                    <a:pt x="242977" y="190590"/>
                    <a:pt x="235429" y="193833"/>
                    <a:pt x="227522" y="196355"/>
                  </a:cubicBezTo>
                  <a:cubicBezTo>
                    <a:pt x="227881" y="198516"/>
                    <a:pt x="227881" y="201038"/>
                    <a:pt x="227881" y="203560"/>
                  </a:cubicBezTo>
                  <a:cubicBezTo>
                    <a:pt x="227881" y="259044"/>
                    <a:pt x="176842" y="304440"/>
                    <a:pt x="113940" y="304440"/>
                  </a:cubicBezTo>
                  <a:cubicBezTo>
                    <a:pt x="92734" y="304440"/>
                    <a:pt x="72246" y="299036"/>
                    <a:pt x="54274" y="289308"/>
                  </a:cubicBezTo>
                  <a:lnTo>
                    <a:pt x="11861" y="298675"/>
                  </a:lnTo>
                  <a:cubicBezTo>
                    <a:pt x="10064" y="299036"/>
                    <a:pt x="8267" y="298675"/>
                    <a:pt x="7189" y="297595"/>
                  </a:cubicBezTo>
                  <a:cubicBezTo>
                    <a:pt x="6110" y="296153"/>
                    <a:pt x="5751" y="294712"/>
                    <a:pt x="6110" y="292911"/>
                  </a:cubicBezTo>
                  <a:lnTo>
                    <a:pt x="16534" y="255441"/>
                  </a:lnTo>
                  <a:cubicBezTo>
                    <a:pt x="5751" y="239949"/>
                    <a:pt x="0" y="221935"/>
                    <a:pt x="0" y="203560"/>
                  </a:cubicBezTo>
                  <a:cubicBezTo>
                    <a:pt x="0" y="159606"/>
                    <a:pt x="32349" y="122136"/>
                    <a:pt x="76919" y="108446"/>
                  </a:cubicBezTo>
                  <a:cubicBezTo>
                    <a:pt x="76559" y="106284"/>
                    <a:pt x="76559" y="103402"/>
                    <a:pt x="76559" y="101240"/>
                  </a:cubicBezTo>
                  <a:cubicBezTo>
                    <a:pt x="76559" y="45396"/>
                    <a:pt x="127599" y="0"/>
                    <a:pt x="1905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798">
              <a:extLst>
                <a:ext uri="{FF2B5EF4-FFF2-40B4-BE49-F238E27FC236}">
                  <a16:creationId xmlns:a16="http://schemas.microsoft.com/office/drawing/2014/main" id="{FDC629DD-5691-E6F4-2462-B7D0E026F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3394" y="4350447"/>
              <a:ext cx="546906" cy="543590"/>
            </a:xfrm>
            <a:custGeom>
              <a:avLst/>
              <a:gdLst/>
              <a:ahLst/>
              <a:cxnLst/>
              <a:rect l="0" t="0" r="r" b="b"/>
              <a:pathLst>
                <a:path w="304736" h="305071">
                  <a:moveTo>
                    <a:pt x="252443" y="209502"/>
                  </a:moveTo>
                  <a:cubicBezTo>
                    <a:pt x="245977" y="206257"/>
                    <a:pt x="241667" y="206617"/>
                    <a:pt x="237356" y="210945"/>
                  </a:cubicBezTo>
                  <a:cubicBezTo>
                    <a:pt x="234842" y="213469"/>
                    <a:pt x="232687" y="215633"/>
                    <a:pt x="230531" y="217436"/>
                  </a:cubicBezTo>
                  <a:cubicBezTo>
                    <a:pt x="231250" y="217797"/>
                    <a:pt x="232327" y="218518"/>
                    <a:pt x="233405" y="218879"/>
                  </a:cubicBezTo>
                  <a:cubicBezTo>
                    <a:pt x="233764" y="219239"/>
                    <a:pt x="234123" y="219239"/>
                    <a:pt x="234483" y="219600"/>
                  </a:cubicBezTo>
                  <a:cubicBezTo>
                    <a:pt x="235201" y="219961"/>
                    <a:pt x="235919" y="220321"/>
                    <a:pt x="236638" y="220682"/>
                  </a:cubicBezTo>
                  <a:cubicBezTo>
                    <a:pt x="236997" y="221043"/>
                    <a:pt x="237356" y="221043"/>
                    <a:pt x="237715" y="221403"/>
                  </a:cubicBezTo>
                  <a:cubicBezTo>
                    <a:pt x="238434" y="222125"/>
                    <a:pt x="239511" y="222846"/>
                    <a:pt x="240589" y="223567"/>
                  </a:cubicBezTo>
                  <a:cubicBezTo>
                    <a:pt x="240589" y="223928"/>
                    <a:pt x="240589" y="223928"/>
                    <a:pt x="240948" y="223928"/>
                  </a:cubicBezTo>
                  <a:cubicBezTo>
                    <a:pt x="241667" y="224649"/>
                    <a:pt x="242744" y="225010"/>
                    <a:pt x="243822" y="226092"/>
                  </a:cubicBezTo>
                  <a:cubicBezTo>
                    <a:pt x="243822" y="226092"/>
                    <a:pt x="244181" y="226452"/>
                    <a:pt x="244540" y="226813"/>
                  </a:cubicBezTo>
                  <a:cubicBezTo>
                    <a:pt x="245259" y="227534"/>
                    <a:pt x="245977" y="228255"/>
                    <a:pt x="247055" y="228977"/>
                  </a:cubicBezTo>
                  <a:cubicBezTo>
                    <a:pt x="247414" y="228977"/>
                    <a:pt x="247414" y="229337"/>
                    <a:pt x="247773" y="229337"/>
                  </a:cubicBezTo>
                  <a:cubicBezTo>
                    <a:pt x="248851" y="230419"/>
                    <a:pt x="249569" y="231501"/>
                    <a:pt x="250647" y="232222"/>
                  </a:cubicBezTo>
                  <a:cubicBezTo>
                    <a:pt x="251006" y="232583"/>
                    <a:pt x="251365" y="232944"/>
                    <a:pt x="251365" y="232944"/>
                  </a:cubicBezTo>
                  <a:cubicBezTo>
                    <a:pt x="252443" y="233665"/>
                    <a:pt x="253161" y="234747"/>
                    <a:pt x="253880" y="235468"/>
                  </a:cubicBezTo>
                  <a:cubicBezTo>
                    <a:pt x="254239" y="235468"/>
                    <a:pt x="254598" y="235829"/>
                    <a:pt x="254957" y="236189"/>
                  </a:cubicBezTo>
                  <a:cubicBezTo>
                    <a:pt x="255676" y="237271"/>
                    <a:pt x="256753" y="238353"/>
                    <a:pt x="257831" y="239074"/>
                  </a:cubicBezTo>
                  <a:cubicBezTo>
                    <a:pt x="258908" y="240156"/>
                    <a:pt x="259986" y="241599"/>
                    <a:pt x="261064" y="242681"/>
                  </a:cubicBezTo>
                  <a:cubicBezTo>
                    <a:pt x="261423" y="242681"/>
                    <a:pt x="261423" y="243041"/>
                    <a:pt x="261782" y="243402"/>
                  </a:cubicBezTo>
                  <a:cubicBezTo>
                    <a:pt x="263219" y="244484"/>
                    <a:pt x="263937" y="245926"/>
                    <a:pt x="265374" y="247008"/>
                  </a:cubicBezTo>
                  <a:cubicBezTo>
                    <a:pt x="266811" y="248451"/>
                    <a:pt x="267529" y="249533"/>
                    <a:pt x="268607" y="250975"/>
                  </a:cubicBezTo>
                  <a:cubicBezTo>
                    <a:pt x="268966" y="250975"/>
                    <a:pt x="269325" y="251336"/>
                    <a:pt x="269684" y="251697"/>
                  </a:cubicBezTo>
                  <a:cubicBezTo>
                    <a:pt x="270762" y="253139"/>
                    <a:pt x="271480" y="253860"/>
                    <a:pt x="272558" y="255303"/>
                  </a:cubicBezTo>
                  <a:cubicBezTo>
                    <a:pt x="272558" y="255664"/>
                    <a:pt x="272917" y="255664"/>
                    <a:pt x="272917" y="255664"/>
                  </a:cubicBezTo>
                  <a:cubicBezTo>
                    <a:pt x="273995" y="257106"/>
                    <a:pt x="274713" y="258188"/>
                    <a:pt x="275791" y="259631"/>
                  </a:cubicBezTo>
                  <a:cubicBezTo>
                    <a:pt x="275791" y="259991"/>
                    <a:pt x="276150" y="260352"/>
                    <a:pt x="276509" y="260712"/>
                  </a:cubicBezTo>
                  <a:cubicBezTo>
                    <a:pt x="276868" y="261794"/>
                    <a:pt x="277587" y="262876"/>
                    <a:pt x="278305" y="264319"/>
                  </a:cubicBezTo>
                  <a:cubicBezTo>
                    <a:pt x="278305" y="264319"/>
                    <a:pt x="278305" y="264679"/>
                    <a:pt x="278664" y="264679"/>
                  </a:cubicBezTo>
                  <a:cubicBezTo>
                    <a:pt x="279383" y="266122"/>
                    <a:pt x="280101" y="267565"/>
                    <a:pt x="280460" y="268646"/>
                  </a:cubicBezTo>
                  <a:cubicBezTo>
                    <a:pt x="280460" y="269368"/>
                    <a:pt x="280460" y="269368"/>
                    <a:pt x="280820" y="269728"/>
                  </a:cubicBezTo>
                  <a:cubicBezTo>
                    <a:pt x="281179" y="271171"/>
                    <a:pt x="281538" y="272253"/>
                    <a:pt x="281538" y="273335"/>
                  </a:cubicBezTo>
                  <a:cubicBezTo>
                    <a:pt x="281538" y="273335"/>
                    <a:pt x="281538" y="273695"/>
                    <a:pt x="281538" y="274056"/>
                  </a:cubicBezTo>
                  <a:cubicBezTo>
                    <a:pt x="285130" y="271171"/>
                    <a:pt x="288363" y="268286"/>
                    <a:pt x="291237" y="265040"/>
                  </a:cubicBezTo>
                  <a:cubicBezTo>
                    <a:pt x="299139" y="257467"/>
                    <a:pt x="294829" y="248451"/>
                    <a:pt x="274354" y="227895"/>
                  </a:cubicBezTo>
                  <a:cubicBezTo>
                    <a:pt x="265733" y="219239"/>
                    <a:pt x="258549" y="212748"/>
                    <a:pt x="252443" y="209502"/>
                  </a:cubicBezTo>
                  <a:close/>
                  <a:moveTo>
                    <a:pt x="220469" y="119867"/>
                  </a:moveTo>
                  <a:cubicBezTo>
                    <a:pt x="222667" y="118103"/>
                    <a:pt x="225598" y="118103"/>
                    <a:pt x="227064" y="119867"/>
                  </a:cubicBezTo>
                  <a:cubicBezTo>
                    <a:pt x="228163" y="120573"/>
                    <a:pt x="228529" y="121631"/>
                    <a:pt x="228529" y="123042"/>
                  </a:cubicBezTo>
                  <a:cubicBezTo>
                    <a:pt x="228529" y="124100"/>
                    <a:pt x="228163" y="125159"/>
                    <a:pt x="227064" y="126217"/>
                  </a:cubicBezTo>
                  <a:cubicBezTo>
                    <a:pt x="226331" y="126923"/>
                    <a:pt x="225232" y="127275"/>
                    <a:pt x="223766" y="127275"/>
                  </a:cubicBezTo>
                  <a:cubicBezTo>
                    <a:pt x="222667" y="127275"/>
                    <a:pt x="221568" y="126923"/>
                    <a:pt x="220469" y="126217"/>
                  </a:cubicBezTo>
                  <a:cubicBezTo>
                    <a:pt x="219737" y="125159"/>
                    <a:pt x="219370" y="124100"/>
                    <a:pt x="219370" y="123042"/>
                  </a:cubicBezTo>
                  <a:cubicBezTo>
                    <a:pt x="219370" y="121631"/>
                    <a:pt x="219737" y="120573"/>
                    <a:pt x="220469" y="119867"/>
                  </a:cubicBezTo>
                  <a:close/>
                  <a:moveTo>
                    <a:pt x="223769" y="35553"/>
                  </a:moveTo>
                  <a:cubicBezTo>
                    <a:pt x="237921" y="35553"/>
                    <a:pt x="249169" y="46801"/>
                    <a:pt x="249169" y="60590"/>
                  </a:cubicBezTo>
                  <a:cubicBezTo>
                    <a:pt x="249169" y="71839"/>
                    <a:pt x="242275" y="76556"/>
                    <a:pt x="237195" y="80184"/>
                  </a:cubicBezTo>
                  <a:cubicBezTo>
                    <a:pt x="232115" y="83813"/>
                    <a:pt x="228487" y="86716"/>
                    <a:pt x="228487" y="94336"/>
                  </a:cubicBezTo>
                  <a:cubicBezTo>
                    <a:pt x="228487" y="96876"/>
                    <a:pt x="226672" y="98690"/>
                    <a:pt x="223769" y="98690"/>
                  </a:cubicBezTo>
                  <a:cubicBezTo>
                    <a:pt x="221592" y="98690"/>
                    <a:pt x="219415" y="96876"/>
                    <a:pt x="219415" y="94336"/>
                  </a:cubicBezTo>
                  <a:cubicBezTo>
                    <a:pt x="219415" y="81999"/>
                    <a:pt x="225947" y="76556"/>
                    <a:pt x="231752" y="72564"/>
                  </a:cubicBezTo>
                  <a:cubicBezTo>
                    <a:pt x="236469" y="69299"/>
                    <a:pt x="239735" y="67121"/>
                    <a:pt x="239735" y="60590"/>
                  </a:cubicBezTo>
                  <a:cubicBezTo>
                    <a:pt x="239735" y="51881"/>
                    <a:pt x="232841" y="44624"/>
                    <a:pt x="223769" y="44624"/>
                  </a:cubicBezTo>
                  <a:cubicBezTo>
                    <a:pt x="215423" y="44624"/>
                    <a:pt x="208166" y="51881"/>
                    <a:pt x="208166" y="60590"/>
                  </a:cubicBezTo>
                  <a:cubicBezTo>
                    <a:pt x="208166" y="63130"/>
                    <a:pt x="205989" y="65307"/>
                    <a:pt x="203449" y="65307"/>
                  </a:cubicBezTo>
                  <a:cubicBezTo>
                    <a:pt x="200909" y="65307"/>
                    <a:pt x="198732" y="63130"/>
                    <a:pt x="198732" y="60590"/>
                  </a:cubicBezTo>
                  <a:cubicBezTo>
                    <a:pt x="198732" y="46801"/>
                    <a:pt x="209980" y="35553"/>
                    <a:pt x="223769" y="35553"/>
                  </a:cubicBezTo>
                  <a:close/>
                  <a:moveTo>
                    <a:pt x="26504" y="31709"/>
                  </a:moveTo>
                  <a:cubicBezTo>
                    <a:pt x="26145" y="31709"/>
                    <a:pt x="25786" y="32070"/>
                    <a:pt x="25427" y="32070"/>
                  </a:cubicBezTo>
                  <a:lnTo>
                    <a:pt x="24708" y="32070"/>
                  </a:lnTo>
                  <a:cubicBezTo>
                    <a:pt x="24349" y="32430"/>
                    <a:pt x="24349" y="32430"/>
                    <a:pt x="23990" y="32430"/>
                  </a:cubicBezTo>
                  <a:cubicBezTo>
                    <a:pt x="23990" y="32430"/>
                    <a:pt x="23631" y="32791"/>
                    <a:pt x="23272" y="32791"/>
                  </a:cubicBezTo>
                  <a:cubicBezTo>
                    <a:pt x="-7979" y="81837"/>
                    <a:pt x="12855" y="142064"/>
                    <a:pt x="87928" y="217076"/>
                  </a:cubicBezTo>
                  <a:cubicBezTo>
                    <a:pt x="162642" y="292088"/>
                    <a:pt x="222988" y="313005"/>
                    <a:pt x="271480" y="281629"/>
                  </a:cubicBezTo>
                  <a:cubicBezTo>
                    <a:pt x="271480" y="281269"/>
                    <a:pt x="271480" y="281269"/>
                    <a:pt x="271840" y="281269"/>
                  </a:cubicBezTo>
                  <a:cubicBezTo>
                    <a:pt x="271840" y="280547"/>
                    <a:pt x="271840" y="280547"/>
                    <a:pt x="271840" y="280187"/>
                  </a:cubicBezTo>
                  <a:cubicBezTo>
                    <a:pt x="272199" y="279826"/>
                    <a:pt x="272199" y="279466"/>
                    <a:pt x="272199" y="279466"/>
                  </a:cubicBezTo>
                  <a:cubicBezTo>
                    <a:pt x="272199" y="279105"/>
                    <a:pt x="272199" y="278744"/>
                    <a:pt x="272558" y="278744"/>
                  </a:cubicBezTo>
                  <a:cubicBezTo>
                    <a:pt x="272558" y="278023"/>
                    <a:pt x="272558" y="278023"/>
                    <a:pt x="272558" y="277662"/>
                  </a:cubicBezTo>
                  <a:cubicBezTo>
                    <a:pt x="272558" y="277302"/>
                    <a:pt x="272558" y="276941"/>
                    <a:pt x="272558" y="276580"/>
                  </a:cubicBezTo>
                  <a:cubicBezTo>
                    <a:pt x="272558" y="276580"/>
                    <a:pt x="272558" y="276220"/>
                    <a:pt x="272558" y="275859"/>
                  </a:cubicBezTo>
                  <a:cubicBezTo>
                    <a:pt x="272558" y="275499"/>
                    <a:pt x="272558" y="275138"/>
                    <a:pt x="272558" y="275138"/>
                  </a:cubicBezTo>
                  <a:cubicBezTo>
                    <a:pt x="272199" y="274777"/>
                    <a:pt x="272199" y="274417"/>
                    <a:pt x="272199" y="274056"/>
                  </a:cubicBezTo>
                  <a:cubicBezTo>
                    <a:pt x="272199" y="273695"/>
                    <a:pt x="272199" y="273335"/>
                    <a:pt x="272199" y="272974"/>
                  </a:cubicBezTo>
                  <a:cubicBezTo>
                    <a:pt x="271840" y="272614"/>
                    <a:pt x="271840" y="272253"/>
                    <a:pt x="271840" y="271892"/>
                  </a:cubicBezTo>
                  <a:cubicBezTo>
                    <a:pt x="271840" y="271892"/>
                    <a:pt x="271480" y="271532"/>
                    <a:pt x="271121" y="271171"/>
                  </a:cubicBezTo>
                  <a:cubicBezTo>
                    <a:pt x="271121" y="270810"/>
                    <a:pt x="271121" y="270450"/>
                    <a:pt x="270762" y="270089"/>
                  </a:cubicBezTo>
                  <a:cubicBezTo>
                    <a:pt x="270762" y="269728"/>
                    <a:pt x="270762" y="269368"/>
                    <a:pt x="270403" y="268646"/>
                  </a:cubicBezTo>
                  <a:cubicBezTo>
                    <a:pt x="270403" y="268646"/>
                    <a:pt x="270044" y="268286"/>
                    <a:pt x="270044" y="267925"/>
                  </a:cubicBezTo>
                  <a:cubicBezTo>
                    <a:pt x="269684" y="267565"/>
                    <a:pt x="269325" y="267204"/>
                    <a:pt x="269325" y="266843"/>
                  </a:cubicBezTo>
                  <a:cubicBezTo>
                    <a:pt x="268966" y="266122"/>
                    <a:pt x="268607" y="266122"/>
                    <a:pt x="268607" y="265761"/>
                  </a:cubicBezTo>
                  <a:cubicBezTo>
                    <a:pt x="268248" y="265040"/>
                    <a:pt x="267888" y="264679"/>
                    <a:pt x="267529" y="264319"/>
                  </a:cubicBezTo>
                  <a:cubicBezTo>
                    <a:pt x="267529" y="264319"/>
                    <a:pt x="267170" y="263958"/>
                    <a:pt x="266811" y="263237"/>
                  </a:cubicBezTo>
                  <a:cubicBezTo>
                    <a:pt x="266811" y="262876"/>
                    <a:pt x="266452" y="262516"/>
                    <a:pt x="266092" y="262155"/>
                  </a:cubicBezTo>
                  <a:cubicBezTo>
                    <a:pt x="265733" y="261794"/>
                    <a:pt x="265374" y="261434"/>
                    <a:pt x="265015" y="261073"/>
                  </a:cubicBezTo>
                  <a:cubicBezTo>
                    <a:pt x="264656" y="260712"/>
                    <a:pt x="264656" y="260352"/>
                    <a:pt x="263937" y="259631"/>
                  </a:cubicBezTo>
                  <a:cubicBezTo>
                    <a:pt x="263578" y="259270"/>
                    <a:pt x="263578" y="258909"/>
                    <a:pt x="263219" y="258549"/>
                  </a:cubicBezTo>
                  <a:cubicBezTo>
                    <a:pt x="262860" y="257827"/>
                    <a:pt x="262500" y="257467"/>
                    <a:pt x="262141" y="257106"/>
                  </a:cubicBezTo>
                  <a:cubicBezTo>
                    <a:pt x="261423" y="256745"/>
                    <a:pt x="261064" y="256385"/>
                    <a:pt x="261064" y="256024"/>
                  </a:cubicBezTo>
                  <a:cubicBezTo>
                    <a:pt x="260345" y="255664"/>
                    <a:pt x="259986" y="254942"/>
                    <a:pt x="259627" y="254582"/>
                  </a:cubicBezTo>
                  <a:cubicBezTo>
                    <a:pt x="259268" y="253860"/>
                    <a:pt x="258908" y="253500"/>
                    <a:pt x="258549" y="253139"/>
                  </a:cubicBezTo>
                  <a:cubicBezTo>
                    <a:pt x="258190" y="252779"/>
                    <a:pt x="257472" y="252057"/>
                    <a:pt x="256753" y="251697"/>
                  </a:cubicBezTo>
                  <a:cubicBezTo>
                    <a:pt x="256394" y="251336"/>
                    <a:pt x="256035" y="250975"/>
                    <a:pt x="255676" y="250254"/>
                  </a:cubicBezTo>
                  <a:cubicBezTo>
                    <a:pt x="255316" y="249893"/>
                    <a:pt x="254598" y="249533"/>
                    <a:pt x="254239" y="248812"/>
                  </a:cubicBezTo>
                  <a:cubicBezTo>
                    <a:pt x="253161" y="247730"/>
                    <a:pt x="252443" y="246648"/>
                    <a:pt x="251365" y="245926"/>
                  </a:cubicBezTo>
                  <a:cubicBezTo>
                    <a:pt x="244899" y="239435"/>
                    <a:pt x="237715" y="232583"/>
                    <a:pt x="231250" y="228255"/>
                  </a:cubicBezTo>
                  <a:cubicBezTo>
                    <a:pt x="229813" y="227534"/>
                    <a:pt x="228735" y="226813"/>
                    <a:pt x="227658" y="226092"/>
                  </a:cubicBezTo>
                  <a:lnTo>
                    <a:pt x="227299" y="226092"/>
                  </a:lnTo>
                  <a:cubicBezTo>
                    <a:pt x="226221" y="225731"/>
                    <a:pt x="225143" y="225010"/>
                    <a:pt x="224066" y="225010"/>
                  </a:cubicBezTo>
                  <a:cubicBezTo>
                    <a:pt x="223707" y="224649"/>
                    <a:pt x="223707" y="224649"/>
                    <a:pt x="223707" y="224649"/>
                  </a:cubicBezTo>
                  <a:cubicBezTo>
                    <a:pt x="222629" y="224649"/>
                    <a:pt x="221551" y="224288"/>
                    <a:pt x="220474" y="224288"/>
                  </a:cubicBezTo>
                  <a:lnTo>
                    <a:pt x="220115" y="224288"/>
                  </a:lnTo>
                  <a:cubicBezTo>
                    <a:pt x="184553" y="244123"/>
                    <a:pt x="153303" y="212387"/>
                    <a:pt x="122411" y="181733"/>
                  </a:cubicBezTo>
                  <a:cubicBezTo>
                    <a:pt x="92238" y="151801"/>
                    <a:pt x="60629" y="120065"/>
                    <a:pt x="80025" y="84362"/>
                  </a:cubicBezTo>
                  <a:lnTo>
                    <a:pt x="80025" y="84001"/>
                  </a:lnTo>
                  <a:cubicBezTo>
                    <a:pt x="80025" y="83641"/>
                    <a:pt x="80025" y="83280"/>
                    <a:pt x="80025" y="82919"/>
                  </a:cubicBezTo>
                  <a:cubicBezTo>
                    <a:pt x="80025" y="82919"/>
                    <a:pt x="80025" y="82559"/>
                    <a:pt x="80025" y="82198"/>
                  </a:cubicBezTo>
                  <a:cubicBezTo>
                    <a:pt x="80025" y="81837"/>
                    <a:pt x="80025" y="81477"/>
                    <a:pt x="80025" y="81477"/>
                  </a:cubicBezTo>
                  <a:cubicBezTo>
                    <a:pt x="80025" y="81116"/>
                    <a:pt x="79666" y="80755"/>
                    <a:pt x="79666" y="80395"/>
                  </a:cubicBezTo>
                  <a:cubicBezTo>
                    <a:pt x="79666" y="80034"/>
                    <a:pt x="79666" y="79674"/>
                    <a:pt x="79307" y="79313"/>
                  </a:cubicBezTo>
                  <a:cubicBezTo>
                    <a:pt x="79307" y="79313"/>
                    <a:pt x="78948" y="78952"/>
                    <a:pt x="78948" y="78592"/>
                  </a:cubicBezTo>
                  <a:cubicBezTo>
                    <a:pt x="78948" y="78231"/>
                    <a:pt x="78948" y="77870"/>
                    <a:pt x="78589" y="77510"/>
                  </a:cubicBezTo>
                  <a:cubicBezTo>
                    <a:pt x="78589" y="77149"/>
                    <a:pt x="78229" y="76788"/>
                    <a:pt x="78229" y="76788"/>
                  </a:cubicBezTo>
                  <a:cubicBezTo>
                    <a:pt x="78229" y="76067"/>
                    <a:pt x="77870" y="76067"/>
                    <a:pt x="77511" y="75707"/>
                  </a:cubicBezTo>
                  <a:cubicBezTo>
                    <a:pt x="77511" y="75346"/>
                    <a:pt x="77511" y="74985"/>
                    <a:pt x="77152" y="74625"/>
                  </a:cubicBezTo>
                  <a:cubicBezTo>
                    <a:pt x="77152" y="74264"/>
                    <a:pt x="76793" y="73903"/>
                    <a:pt x="76433" y="73543"/>
                  </a:cubicBezTo>
                  <a:cubicBezTo>
                    <a:pt x="76433" y="73182"/>
                    <a:pt x="76074" y="73182"/>
                    <a:pt x="76074" y="72461"/>
                  </a:cubicBezTo>
                  <a:cubicBezTo>
                    <a:pt x="75715" y="72100"/>
                    <a:pt x="75356" y="72100"/>
                    <a:pt x="75356" y="71740"/>
                  </a:cubicBezTo>
                  <a:cubicBezTo>
                    <a:pt x="74997" y="71379"/>
                    <a:pt x="74637" y="71018"/>
                    <a:pt x="74637" y="70658"/>
                  </a:cubicBezTo>
                  <a:cubicBezTo>
                    <a:pt x="74278" y="70297"/>
                    <a:pt x="73919" y="69936"/>
                    <a:pt x="73919" y="69576"/>
                  </a:cubicBezTo>
                  <a:cubicBezTo>
                    <a:pt x="73560" y="69215"/>
                    <a:pt x="73201" y="68855"/>
                    <a:pt x="73201" y="68494"/>
                  </a:cubicBezTo>
                  <a:cubicBezTo>
                    <a:pt x="72841" y="68133"/>
                    <a:pt x="72482" y="68133"/>
                    <a:pt x="72123" y="67412"/>
                  </a:cubicBezTo>
                  <a:cubicBezTo>
                    <a:pt x="71764" y="67051"/>
                    <a:pt x="71405" y="66691"/>
                    <a:pt x="71405" y="66330"/>
                  </a:cubicBezTo>
                  <a:cubicBezTo>
                    <a:pt x="71045" y="65969"/>
                    <a:pt x="71045" y="65969"/>
                    <a:pt x="70327" y="65248"/>
                  </a:cubicBezTo>
                  <a:cubicBezTo>
                    <a:pt x="70327" y="64888"/>
                    <a:pt x="69968" y="64527"/>
                    <a:pt x="69609" y="64166"/>
                  </a:cubicBezTo>
                  <a:cubicBezTo>
                    <a:pt x="69249" y="63806"/>
                    <a:pt x="68890" y="63806"/>
                    <a:pt x="68890" y="63445"/>
                  </a:cubicBezTo>
                  <a:cubicBezTo>
                    <a:pt x="68172" y="63084"/>
                    <a:pt x="67813" y="62363"/>
                    <a:pt x="67453" y="62002"/>
                  </a:cubicBezTo>
                  <a:cubicBezTo>
                    <a:pt x="67453" y="61642"/>
                    <a:pt x="67094" y="61642"/>
                    <a:pt x="66735" y="61281"/>
                  </a:cubicBezTo>
                  <a:cubicBezTo>
                    <a:pt x="66376" y="60921"/>
                    <a:pt x="66017" y="60199"/>
                    <a:pt x="65298" y="59839"/>
                  </a:cubicBezTo>
                  <a:cubicBezTo>
                    <a:pt x="65298" y="59478"/>
                    <a:pt x="65298" y="59478"/>
                    <a:pt x="64939" y="59478"/>
                  </a:cubicBezTo>
                  <a:cubicBezTo>
                    <a:pt x="64221" y="58757"/>
                    <a:pt x="63861" y="58035"/>
                    <a:pt x="63143" y="57675"/>
                  </a:cubicBezTo>
                  <a:cubicBezTo>
                    <a:pt x="63143" y="57314"/>
                    <a:pt x="63143" y="57314"/>
                    <a:pt x="62784" y="57314"/>
                  </a:cubicBezTo>
                  <a:cubicBezTo>
                    <a:pt x="62425" y="56593"/>
                    <a:pt x="61706" y="55872"/>
                    <a:pt x="60988" y="55150"/>
                  </a:cubicBezTo>
                  <a:cubicBezTo>
                    <a:pt x="60269" y="54429"/>
                    <a:pt x="59551" y="53708"/>
                    <a:pt x="58833" y="52987"/>
                  </a:cubicBezTo>
                  <a:cubicBezTo>
                    <a:pt x="57755" y="52265"/>
                    <a:pt x="57036" y="51183"/>
                    <a:pt x="55959" y="50102"/>
                  </a:cubicBezTo>
                  <a:cubicBezTo>
                    <a:pt x="55600" y="49741"/>
                    <a:pt x="55600" y="49380"/>
                    <a:pt x="55240" y="49380"/>
                  </a:cubicBezTo>
                  <a:cubicBezTo>
                    <a:pt x="54522" y="48659"/>
                    <a:pt x="53804" y="47938"/>
                    <a:pt x="53085" y="47216"/>
                  </a:cubicBezTo>
                  <a:cubicBezTo>
                    <a:pt x="52726" y="46856"/>
                    <a:pt x="52367" y="46495"/>
                    <a:pt x="52008" y="46135"/>
                  </a:cubicBezTo>
                  <a:cubicBezTo>
                    <a:pt x="51648" y="45774"/>
                    <a:pt x="50930" y="45053"/>
                    <a:pt x="50212" y="44692"/>
                  </a:cubicBezTo>
                  <a:cubicBezTo>
                    <a:pt x="49852" y="44331"/>
                    <a:pt x="49493" y="43971"/>
                    <a:pt x="48775" y="43610"/>
                  </a:cubicBezTo>
                  <a:cubicBezTo>
                    <a:pt x="48416" y="43249"/>
                    <a:pt x="48056" y="42889"/>
                    <a:pt x="47697" y="42168"/>
                  </a:cubicBezTo>
                  <a:cubicBezTo>
                    <a:pt x="47338" y="41807"/>
                    <a:pt x="46620" y="41446"/>
                    <a:pt x="46260" y="41086"/>
                  </a:cubicBezTo>
                  <a:cubicBezTo>
                    <a:pt x="45901" y="40725"/>
                    <a:pt x="45542" y="40364"/>
                    <a:pt x="45183" y="40364"/>
                  </a:cubicBezTo>
                  <a:cubicBezTo>
                    <a:pt x="44824" y="39643"/>
                    <a:pt x="44105" y="39282"/>
                    <a:pt x="43746" y="38922"/>
                  </a:cubicBezTo>
                  <a:cubicBezTo>
                    <a:pt x="43387" y="38561"/>
                    <a:pt x="43028" y="38561"/>
                    <a:pt x="42668" y="38201"/>
                  </a:cubicBezTo>
                  <a:cubicBezTo>
                    <a:pt x="42309" y="37840"/>
                    <a:pt x="41591" y="37479"/>
                    <a:pt x="41232" y="37119"/>
                  </a:cubicBezTo>
                  <a:cubicBezTo>
                    <a:pt x="40872" y="37119"/>
                    <a:pt x="40872" y="36758"/>
                    <a:pt x="40154" y="36758"/>
                  </a:cubicBezTo>
                  <a:cubicBezTo>
                    <a:pt x="39795" y="36037"/>
                    <a:pt x="39436" y="36037"/>
                    <a:pt x="39076" y="35676"/>
                  </a:cubicBezTo>
                  <a:cubicBezTo>
                    <a:pt x="38717" y="35676"/>
                    <a:pt x="38358" y="35315"/>
                    <a:pt x="37999" y="35315"/>
                  </a:cubicBezTo>
                  <a:cubicBezTo>
                    <a:pt x="37640" y="34955"/>
                    <a:pt x="37280" y="34594"/>
                    <a:pt x="36921" y="34234"/>
                  </a:cubicBezTo>
                  <a:cubicBezTo>
                    <a:pt x="36562" y="34234"/>
                    <a:pt x="36203" y="34234"/>
                    <a:pt x="35844" y="33873"/>
                  </a:cubicBezTo>
                  <a:cubicBezTo>
                    <a:pt x="35484" y="33873"/>
                    <a:pt x="35125" y="33512"/>
                    <a:pt x="34766" y="33152"/>
                  </a:cubicBezTo>
                  <a:cubicBezTo>
                    <a:pt x="34407" y="33152"/>
                    <a:pt x="34048" y="33152"/>
                    <a:pt x="34048" y="33152"/>
                  </a:cubicBezTo>
                  <a:cubicBezTo>
                    <a:pt x="33688" y="32791"/>
                    <a:pt x="33329" y="32430"/>
                    <a:pt x="32611" y="32430"/>
                  </a:cubicBezTo>
                  <a:cubicBezTo>
                    <a:pt x="32611" y="32430"/>
                    <a:pt x="31892" y="32430"/>
                    <a:pt x="31892" y="32070"/>
                  </a:cubicBezTo>
                  <a:cubicBezTo>
                    <a:pt x="31533" y="32070"/>
                    <a:pt x="31174" y="32070"/>
                    <a:pt x="30815" y="32070"/>
                  </a:cubicBezTo>
                  <a:cubicBezTo>
                    <a:pt x="30456" y="32070"/>
                    <a:pt x="30096" y="31709"/>
                    <a:pt x="30096" y="31709"/>
                  </a:cubicBezTo>
                  <a:cubicBezTo>
                    <a:pt x="29737" y="31709"/>
                    <a:pt x="29378" y="31709"/>
                    <a:pt x="29019" y="31709"/>
                  </a:cubicBezTo>
                  <a:cubicBezTo>
                    <a:pt x="28660" y="31709"/>
                    <a:pt x="28300" y="31709"/>
                    <a:pt x="27941" y="31709"/>
                  </a:cubicBezTo>
                  <a:cubicBezTo>
                    <a:pt x="27941" y="31709"/>
                    <a:pt x="27582" y="31709"/>
                    <a:pt x="27223" y="31709"/>
                  </a:cubicBezTo>
                  <a:cubicBezTo>
                    <a:pt x="26864" y="31709"/>
                    <a:pt x="26504" y="31709"/>
                    <a:pt x="26504" y="31709"/>
                  </a:cubicBezTo>
                  <a:close/>
                  <a:moveTo>
                    <a:pt x="53445" y="10702"/>
                  </a:moveTo>
                  <a:cubicBezTo>
                    <a:pt x="47697" y="8088"/>
                    <a:pt x="43567" y="8989"/>
                    <a:pt x="39795" y="12956"/>
                  </a:cubicBezTo>
                  <a:cubicBezTo>
                    <a:pt x="36562" y="16202"/>
                    <a:pt x="33688" y="19448"/>
                    <a:pt x="31174" y="22333"/>
                  </a:cubicBezTo>
                  <a:cubicBezTo>
                    <a:pt x="31174" y="22693"/>
                    <a:pt x="31174" y="22693"/>
                    <a:pt x="31533" y="22693"/>
                  </a:cubicBezTo>
                  <a:cubicBezTo>
                    <a:pt x="32611" y="23054"/>
                    <a:pt x="33688" y="23054"/>
                    <a:pt x="35125" y="23415"/>
                  </a:cubicBezTo>
                  <a:cubicBezTo>
                    <a:pt x="35125" y="23775"/>
                    <a:pt x="35484" y="23775"/>
                    <a:pt x="35844" y="23775"/>
                  </a:cubicBezTo>
                  <a:cubicBezTo>
                    <a:pt x="37280" y="24496"/>
                    <a:pt x="38717" y="24857"/>
                    <a:pt x="40154" y="25578"/>
                  </a:cubicBezTo>
                  <a:lnTo>
                    <a:pt x="40513" y="25939"/>
                  </a:lnTo>
                  <a:cubicBezTo>
                    <a:pt x="41591" y="26660"/>
                    <a:pt x="43028" y="27382"/>
                    <a:pt x="44464" y="28103"/>
                  </a:cubicBezTo>
                  <a:cubicBezTo>
                    <a:pt x="44464" y="28103"/>
                    <a:pt x="44824" y="28463"/>
                    <a:pt x="45183" y="28463"/>
                  </a:cubicBezTo>
                  <a:cubicBezTo>
                    <a:pt x="46260" y="29545"/>
                    <a:pt x="47697" y="30627"/>
                    <a:pt x="49134" y="31709"/>
                  </a:cubicBezTo>
                  <a:lnTo>
                    <a:pt x="49493" y="31709"/>
                  </a:lnTo>
                  <a:cubicBezTo>
                    <a:pt x="50571" y="32430"/>
                    <a:pt x="52008" y="33873"/>
                    <a:pt x="53085" y="34594"/>
                  </a:cubicBezTo>
                  <a:cubicBezTo>
                    <a:pt x="53444" y="34955"/>
                    <a:pt x="53444" y="35315"/>
                    <a:pt x="53804" y="35315"/>
                  </a:cubicBezTo>
                  <a:cubicBezTo>
                    <a:pt x="56677" y="37840"/>
                    <a:pt x="58833" y="40004"/>
                    <a:pt x="61347" y="42168"/>
                  </a:cubicBezTo>
                  <a:cubicBezTo>
                    <a:pt x="61706" y="42889"/>
                    <a:pt x="61706" y="42889"/>
                    <a:pt x="62425" y="43249"/>
                  </a:cubicBezTo>
                  <a:cubicBezTo>
                    <a:pt x="63143" y="44331"/>
                    <a:pt x="64221" y="45413"/>
                    <a:pt x="65298" y="46495"/>
                  </a:cubicBezTo>
                  <a:cubicBezTo>
                    <a:pt x="66376" y="47577"/>
                    <a:pt x="67453" y="48659"/>
                    <a:pt x="68531" y="49380"/>
                  </a:cubicBezTo>
                  <a:cubicBezTo>
                    <a:pt x="68890" y="49741"/>
                    <a:pt x="68890" y="50102"/>
                    <a:pt x="69249" y="50462"/>
                  </a:cubicBezTo>
                  <a:cubicBezTo>
                    <a:pt x="69968" y="51183"/>
                    <a:pt x="71045" y="52265"/>
                    <a:pt x="71764" y="52987"/>
                  </a:cubicBezTo>
                  <a:cubicBezTo>
                    <a:pt x="71764" y="52987"/>
                    <a:pt x="72123" y="53347"/>
                    <a:pt x="72482" y="53708"/>
                  </a:cubicBezTo>
                  <a:cubicBezTo>
                    <a:pt x="73560" y="54429"/>
                    <a:pt x="74278" y="55872"/>
                    <a:pt x="75356" y="56593"/>
                  </a:cubicBezTo>
                  <a:cubicBezTo>
                    <a:pt x="75356" y="56954"/>
                    <a:pt x="75356" y="57314"/>
                    <a:pt x="75715" y="57314"/>
                  </a:cubicBezTo>
                  <a:cubicBezTo>
                    <a:pt x="76433" y="58035"/>
                    <a:pt x="77152" y="59117"/>
                    <a:pt x="78229" y="59839"/>
                  </a:cubicBezTo>
                  <a:cubicBezTo>
                    <a:pt x="78229" y="60199"/>
                    <a:pt x="78589" y="60560"/>
                    <a:pt x="78589" y="60921"/>
                  </a:cubicBezTo>
                  <a:cubicBezTo>
                    <a:pt x="79307" y="61642"/>
                    <a:pt x="80025" y="62363"/>
                    <a:pt x="80744" y="63445"/>
                  </a:cubicBezTo>
                  <a:lnTo>
                    <a:pt x="81103" y="63806"/>
                  </a:lnTo>
                  <a:cubicBezTo>
                    <a:pt x="81821" y="64888"/>
                    <a:pt x="82540" y="65969"/>
                    <a:pt x="83258" y="67051"/>
                  </a:cubicBezTo>
                  <a:cubicBezTo>
                    <a:pt x="83617" y="67412"/>
                    <a:pt x="83617" y="67412"/>
                    <a:pt x="83617" y="67773"/>
                  </a:cubicBezTo>
                  <a:cubicBezTo>
                    <a:pt x="84336" y="68494"/>
                    <a:pt x="84695" y="69576"/>
                    <a:pt x="85054" y="70297"/>
                  </a:cubicBezTo>
                  <a:cubicBezTo>
                    <a:pt x="85413" y="70658"/>
                    <a:pt x="85773" y="70658"/>
                    <a:pt x="85773" y="71018"/>
                  </a:cubicBezTo>
                  <a:cubicBezTo>
                    <a:pt x="86132" y="72100"/>
                    <a:pt x="86850" y="73182"/>
                    <a:pt x="87209" y="74264"/>
                  </a:cubicBezTo>
                  <a:cubicBezTo>
                    <a:pt x="89365" y="71740"/>
                    <a:pt x="91520" y="69576"/>
                    <a:pt x="93675" y="67051"/>
                  </a:cubicBezTo>
                  <a:cubicBezTo>
                    <a:pt x="101218" y="59478"/>
                    <a:pt x="97267" y="50102"/>
                    <a:pt x="76793" y="29545"/>
                  </a:cubicBezTo>
                  <a:cubicBezTo>
                    <a:pt x="66555" y="19448"/>
                    <a:pt x="59192" y="13317"/>
                    <a:pt x="53445" y="10702"/>
                  </a:cubicBezTo>
                  <a:close/>
                  <a:moveTo>
                    <a:pt x="163091" y="9995"/>
                  </a:moveTo>
                  <a:cubicBezTo>
                    <a:pt x="158058" y="9995"/>
                    <a:pt x="154104" y="13958"/>
                    <a:pt x="154104" y="19001"/>
                  </a:cubicBezTo>
                  <a:lnTo>
                    <a:pt x="154104" y="142211"/>
                  </a:lnTo>
                  <a:cubicBezTo>
                    <a:pt x="154104" y="147615"/>
                    <a:pt x="158058" y="151578"/>
                    <a:pt x="163091" y="151578"/>
                  </a:cubicBezTo>
                  <a:lnTo>
                    <a:pt x="257641" y="151578"/>
                  </a:lnTo>
                  <a:cubicBezTo>
                    <a:pt x="258719" y="151578"/>
                    <a:pt x="259798" y="152298"/>
                    <a:pt x="260517" y="152659"/>
                  </a:cubicBezTo>
                  <a:lnTo>
                    <a:pt x="295389" y="181119"/>
                  </a:lnTo>
                  <a:lnTo>
                    <a:pt x="295389" y="19001"/>
                  </a:lnTo>
                  <a:cubicBezTo>
                    <a:pt x="295389" y="13958"/>
                    <a:pt x="291434" y="9995"/>
                    <a:pt x="286042" y="9995"/>
                  </a:cubicBezTo>
                  <a:lnTo>
                    <a:pt x="163091" y="9995"/>
                  </a:lnTo>
                  <a:close/>
                  <a:moveTo>
                    <a:pt x="163091" y="628"/>
                  </a:moveTo>
                  <a:lnTo>
                    <a:pt x="286042" y="628"/>
                  </a:lnTo>
                  <a:cubicBezTo>
                    <a:pt x="296467" y="628"/>
                    <a:pt x="304736" y="8914"/>
                    <a:pt x="304736" y="19001"/>
                  </a:cubicBezTo>
                  <a:lnTo>
                    <a:pt x="304736" y="190846"/>
                  </a:lnTo>
                  <a:cubicBezTo>
                    <a:pt x="304736" y="192648"/>
                    <a:pt x="303657" y="194449"/>
                    <a:pt x="301860" y="195170"/>
                  </a:cubicBezTo>
                  <a:cubicBezTo>
                    <a:pt x="301500" y="195530"/>
                    <a:pt x="300781" y="195530"/>
                    <a:pt x="300062" y="195530"/>
                  </a:cubicBezTo>
                  <a:cubicBezTo>
                    <a:pt x="298984" y="195530"/>
                    <a:pt x="297905" y="195170"/>
                    <a:pt x="297186" y="194449"/>
                  </a:cubicBezTo>
                  <a:lnTo>
                    <a:pt x="256203" y="160945"/>
                  </a:lnTo>
                  <a:lnTo>
                    <a:pt x="163091" y="160945"/>
                  </a:lnTo>
                  <a:cubicBezTo>
                    <a:pt x="153025" y="160945"/>
                    <a:pt x="144757" y="152659"/>
                    <a:pt x="144757" y="142211"/>
                  </a:cubicBezTo>
                  <a:lnTo>
                    <a:pt x="144757" y="19001"/>
                  </a:lnTo>
                  <a:cubicBezTo>
                    <a:pt x="144757" y="8914"/>
                    <a:pt x="153025" y="628"/>
                    <a:pt x="163091" y="628"/>
                  </a:cubicBezTo>
                  <a:close/>
                  <a:moveTo>
                    <a:pt x="46232" y="35"/>
                  </a:moveTo>
                  <a:cubicBezTo>
                    <a:pt x="59484" y="-793"/>
                    <a:pt x="73290" y="13136"/>
                    <a:pt x="83258" y="23415"/>
                  </a:cubicBezTo>
                  <a:cubicBezTo>
                    <a:pt x="96549" y="36758"/>
                    <a:pt x="117023" y="56593"/>
                    <a:pt x="100141" y="73543"/>
                  </a:cubicBezTo>
                  <a:cubicBezTo>
                    <a:pt x="95471" y="78231"/>
                    <a:pt x="91520" y="83280"/>
                    <a:pt x="88646" y="87968"/>
                  </a:cubicBezTo>
                  <a:cubicBezTo>
                    <a:pt x="73201" y="115737"/>
                    <a:pt x="94393" y="140982"/>
                    <a:pt x="129236" y="175603"/>
                  </a:cubicBezTo>
                  <a:cubicBezTo>
                    <a:pt x="164079" y="210224"/>
                    <a:pt x="188864" y="231862"/>
                    <a:pt x="216522" y="215633"/>
                  </a:cubicBezTo>
                  <a:cubicBezTo>
                    <a:pt x="221192" y="213109"/>
                    <a:pt x="226221" y="209502"/>
                    <a:pt x="230891" y="204453"/>
                  </a:cubicBezTo>
                  <a:cubicBezTo>
                    <a:pt x="238075" y="197601"/>
                    <a:pt x="246696" y="196159"/>
                    <a:pt x="256394" y="201208"/>
                  </a:cubicBezTo>
                  <a:cubicBezTo>
                    <a:pt x="263937" y="204814"/>
                    <a:pt x="271840" y="212027"/>
                    <a:pt x="281179" y="221403"/>
                  </a:cubicBezTo>
                  <a:cubicBezTo>
                    <a:pt x="290518" y="230780"/>
                    <a:pt x="297343" y="238714"/>
                    <a:pt x="301294" y="246287"/>
                  </a:cubicBezTo>
                  <a:cubicBezTo>
                    <a:pt x="306323" y="256024"/>
                    <a:pt x="304886" y="264679"/>
                    <a:pt x="297702" y="271892"/>
                  </a:cubicBezTo>
                  <a:cubicBezTo>
                    <a:pt x="291237" y="278023"/>
                    <a:pt x="284771" y="283793"/>
                    <a:pt x="277587" y="288481"/>
                  </a:cubicBezTo>
                  <a:cubicBezTo>
                    <a:pt x="261064" y="299661"/>
                    <a:pt x="243463" y="305071"/>
                    <a:pt x="224784" y="305071"/>
                  </a:cubicBezTo>
                  <a:cubicBezTo>
                    <a:pt x="183116" y="305071"/>
                    <a:pt x="135702" y="278023"/>
                    <a:pt x="81103" y="223206"/>
                  </a:cubicBezTo>
                  <a:cubicBezTo>
                    <a:pt x="2438" y="144588"/>
                    <a:pt x="-18755" y="80034"/>
                    <a:pt x="16447" y="26660"/>
                  </a:cubicBezTo>
                  <a:cubicBezTo>
                    <a:pt x="21116" y="19808"/>
                    <a:pt x="26504" y="12956"/>
                    <a:pt x="33329" y="6465"/>
                  </a:cubicBezTo>
                  <a:cubicBezTo>
                    <a:pt x="37460" y="2227"/>
                    <a:pt x="41815" y="311"/>
                    <a:pt x="46232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799">
              <a:extLst>
                <a:ext uri="{FF2B5EF4-FFF2-40B4-BE49-F238E27FC236}">
                  <a16:creationId xmlns:a16="http://schemas.microsoft.com/office/drawing/2014/main" id="{D745837F-EF7D-DB21-BEAA-7A14F36A7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4540" y="4894038"/>
              <a:ext cx="634974" cy="654808"/>
            </a:xfrm>
            <a:custGeom>
              <a:avLst/>
              <a:gdLst/>
              <a:ahLst/>
              <a:cxnLst/>
              <a:rect l="0" t="0" r="r" b="b"/>
              <a:pathLst>
                <a:path w="306026" h="283803">
                  <a:moveTo>
                    <a:pt x="93475" y="168490"/>
                  </a:moveTo>
                  <a:cubicBezTo>
                    <a:pt x="91670" y="173519"/>
                    <a:pt x="89144" y="178908"/>
                    <a:pt x="84091" y="184296"/>
                  </a:cubicBezTo>
                  <a:cubicBezTo>
                    <a:pt x="86979" y="189685"/>
                    <a:pt x="102498" y="197588"/>
                    <a:pt x="117295" y="201539"/>
                  </a:cubicBezTo>
                  <a:cubicBezTo>
                    <a:pt x="131731" y="197588"/>
                    <a:pt x="147250" y="189685"/>
                    <a:pt x="150137" y="184296"/>
                  </a:cubicBezTo>
                  <a:cubicBezTo>
                    <a:pt x="145085" y="178908"/>
                    <a:pt x="142558" y="173519"/>
                    <a:pt x="140754" y="168490"/>
                  </a:cubicBezTo>
                  <a:cubicBezTo>
                    <a:pt x="133175" y="172441"/>
                    <a:pt x="125235" y="174238"/>
                    <a:pt x="116934" y="174238"/>
                  </a:cubicBezTo>
                  <a:cubicBezTo>
                    <a:pt x="108994" y="174238"/>
                    <a:pt x="101054" y="172441"/>
                    <a:pt x="93475" y="168490"/>
                  </a:cubicBezTo>
                  <a:close/>
                  <a:moveTo>
                    <a:pt x="141476" y="63235"/>
                  </a:moveTo>
                  <a:lnTo>
                    <a:pt x="135340" y="70420"/>
                  </a:lnTo>
                  <a:cubicBezTo>
                    <a:pt x="134618" y="71857"/>
                    <a:pt x="132814" y="72575"/>
                    <a:pt x="131370" y="72575"/>
                  </a:cubicBezTo>
                  <a:cubicBezTo>
                    <a:pt x="131009" y="72216"/>
                    <a:pt x="94919" y="68265"/>
                    <a:pt x="66407" y="84071"/>
                  </a:cubicBezTo>
                  <a:cubicBezTo>
                    <a:pt x="66407" y="85867"/>
                    <a:pt x="66407" y="88382"/>
                    <a:pt x="66407" y="89100"/>
                  </a:cubicBezTo>
                  <a:cubicBezTo>
                    <a:pt x="66407" y="90537"/>
                    <a:pt x="65685" y="91974"/>
                    <a:pt x="64602" y="92692"/>
                  </a:cubicBezTo>
                  <a:cubicBezTo>
                    <a:pt x="63159" y="93770"/>
                    <a:pt x="61715" y="94129"/>
                    <a:pt x="60272" y="93770"/>
                  </a:cubicBezTo>
                  <a:cubicBezTo>
                    <a:pt x="58828" y="93770"/>
                    <a:pt x="55580" y="98081"/>
                    <a:pt x="56302" y="105265"/>
                  </a:cubicBezTo>
                  <a:cubicBezTo>
                    <a:pt x="56663" y="110654"/>
                    <a:pt x="58828" y="114605"/>
                    <a:pt x="60633" y="116042"/>
                  </a:cubicBezTo>
                  <a:cubicBezTo>
                    <a:pt x="60993" y="116402"/>
                    <a:pt x="61715" y="116761"/>
                    <a:pt x="62076" y="116402"/>
                  </a:cubicBezTo>
                  <a:cubicBezTo>
                    <a:pt x="63159" y="116042"/>
                    <a:pt x="64602" y="115683"/>
                    <a:pt x="66046" y="116402"/>
                  </a:cubicBezTo>
                  <a:cubicBezTo>
                    <a:pt x="67129" y="117120"/>
                    <a:pt x="68212" y="118198"/>
                    <a:pt x="68572" y="119275"/>
                  </a:cubicBezTo>
                  <a:cubicBezTo>
                    <a:pt x="72903" y="135441"/>
                    <a:pt x="81204" y="149092"/>
                    <a:pt x="92753" y="156995"/>
                  </a:cubicBezTo>
                  <a:cubicBezTo>
                    <a:pt x="107550" y="167771"/>
                    <a:pt x="126678" y="167771"/>
                    <a:pt x="141476" y="156995"/>
                  </a:cubicBezTo>
                  <a:cubicBezTo>
                    <a:pt x="153025" y="149092"/>
                    <a:pt x="161325" y="135441"/>
                    <a:pt x="165656" y="119275"/>
                  </a:cubicBezTo>
                  <a:cubicBezTo>
                    <a:pt x="165656" y="118198"/>
                    <a:pt x="166739" y="117120"/>
                    <a:pt x="168183" y="116402"/>
                  </a:cubicBezTo>
                  <a:cubicBezTo>
                    <a:pt x="169265" y="115683"/>
                    <a:pt x="170709" y="115683"/>
                    <a:pt x="171792" y="116402"/>
                  </a:cubicBezTo>
                  <a:cubicBezTo>
                    <a:pt x="172513" y="116761"/>
                    <a:pt x="172874" y="116402"/>
                    <a:pt x="173235" y="116042"/>
                  </a:cubicBezTo>
                  <a:cubicBezTo>
                    <a:pt x="175401" y="114605"/>
                    <a:pt x="177205" y="110654"/>
                    <a:pt x="177927" y="105265"/>
                  </a:cubicBezTo>
                  <a:cubicBezTo>
                    <a:pt x="178649" y="98081"/>
                    <a:pt x="175401" y="93770"/>
                    <a:pt x="174318" y="93411"/>
                  </a:cubicBezTo>
                  <a:cubicBezTo>
                    <a:pt x="172874" y="93770"/>
                    <a:pt x="171070" y="93770"/>
                    <a:pt x="169987" y="92692"/>
                  </a:cubicBezTo>
                  <a:cubicBezTo>
                    <a:pt x="168904" y="91974"/>
                    <a:pt x="167822" y="90537"/>
                    <a:pt x="167822" y="89100"/>
                  </a:cubicBezTo>
                  <a:cubicBezTo>
                    <a:pt x="167822" y="87663"/>
                    <a:pt x="167822" y="84430"/>
                    <a:pt x="167822" y="81915"/>
                  </a:cubicBezTo>
                  <a:cubicBezTo>
                    <a:pt x="157355" y="77245"/>
                    <a:pt x="147611" y="75449"/>
                    <a:pt x="147611" y="75449"/>
                  </a:cubicBezTo>
                  <a:cubicBezTo>
                    <a:pt x="145806" y="74731"/>
                    <a:pt x="144363" y="73653"/>
                    <a:pt x="144002" y="72216"/>
                  </a:cubicBezTo>
                  <a:lnTo>
                    <a:pt x="141476" y="63235"/>
                  </a:lnTo>
                  <a:close/>
                  <a:moveTo>
                    <a:pt x="116934" y="28390"/>
                  </a:moveTo>
                  <a:cubicBezTo>
                    <a:pt x="96362" y="28390"/>
                    <a:pt x="81565" y="33779"/>
                    <a:pt x="73264" y="44196"/>
                  </a:cubicBezTo>
                  <a:cubicBezTo>
                    <a:pt x="65324" y="54255"/>
                    <a:pt x="64963" y="66828"/>
                    <a:pt x="65685" y="74012"/>
                  </a:cubicBezTo>
                  <a:cubicBezTo>
                    <a:pt x="91670" y="61439"/>
                    <a:pt x="120904" y="62517"/>
                    <a:pt x="129566" y="62876"/>
                  </a:cubicBezTo>
                  <a:lnTo>
                    <a:pt x="139671" y="50662"/>
                  </a:lnTo>
                  <a:cubicBezTo>
                    <a:pt x="140393" y="49225"/>
                    <a:pt x="142197" y="48507"/>
                    <a:pt x="144002" y="48866"/>
                  </a:cubicBezTo>
                  <a:cubicBezTo>
                    <a:pt x="145806" y="49225"/>
                    <a:pt x="147250" y="50303"/>
                    <a:pt x="147611" y="52099"/>
                  </a:cubicBezTo>
                  <a:lnTo>
                    <a:pt x="152303" y="66828"/>
                  </a:lnTo>
                  <a:cubicBezTo>
                    <a:pt x="155551" y="67546"/>
                    <a:pt x="161686" y="69342"/>
                    <a:pt x="168904" y="72216"/>
                  </a:cubicBezTo>
                  <a:cubicBezTo>
                    <a:pt x="169265" y="64672"/>
                    <a:pt x="168183" y="53177"/>
                    <a:pt x="160964" y="44196"/>
                  </a:cubicBezTo>
                  <a:cubicBezTo>
                    <a:pt x="152664" y="33779"/>
                    <a:pt x="137866" y="28390"/>
                    <a:pt x="116934" y="28390"/>
                  </a:cubicBezTo>
                  <a:close/>
                  <a:moveTo>
                    <a:pt x="116934" y="19050"/>
                  </a:moveTo>
                  <a:cubicBezTo>
                    <a:pt x="140754" y="19050"/>
                    <a:pt x="158077" y="25516"/>
                    <a:pt x="168183" y="38449"/>
                  </a:cubicBezTo>
                  <a:cubicBezTo>
                    <a:pt x="181536" y="55332"/>
                    <a:pt x="177927" y="77605"/>
                    <a:pt x="176844" y="81556"/>
                  </a:cubicBezTo>
                  <a:cubicBezTo>
                    <a:pt x="177205" y="82634"/>
                    <a:pt x="177205" y="83712"/>
                    <a:pt x="177205" y="84789"/>
                  </a:cubicBezTo>
                  <a:cubicBezTo>
                    <a:pt x="183702" y="86945"/>
                    <a:pt x="188032" y="95566"/>
                    <a:pt x="186950" y="106343"/>
                  </a:cubicBezTo>
                  <a:cubicBezTo>
                    <a:pt x="186228" y="113528"/>
                    <a:pt x="183702" y="119635"/>
                    <a:pt x="179371" y="122868"/>
                  </a:cubicBezTo>
                  <a:cubicBezTo>
                    <a:pt x="177566" y="124664"/>
                    <a:pt x="175401" y="125382"/>
                    <a:pt x="173235" y="125742"/>
                  </a:cubicBezTo>
                  <a:cubicBezTo>
                    <a:pt x="168904" y="141188"/>
                    <a:pt x="160243" y="154121"/>
                    <a:pt x="148694" y="163102"/>
                  </a:cubicBezTo>
                  <a:cubicBezTo>
                    <a:pt x="150137" y="168131"/>
                    <a:pt x="152303" y="173519"/>
                    <a:pt x="157355" y="178548"/>
                  </a:cubicBezTo>
                  <a:cubicBezTo>
                    <a:pt x="162047" y="179626"/>
                    <a:pt x="167100" y="180704"/>
                    <a:pt x="171792" y="182141"/>
                  </a:cubicBezTo>
                  <a:cubicBezTo>
                    <a:pt x="175401" y="182859"/>
                    <a:pt x="179010" y="183937"/>
                    <a:pt x="183702" y="185374"/>
                  </a:cubicBezTo>
                  <a:cubicBezTo>
                    <a:pt x="193446" y="188607"/>
                    <a:pt x="202469" y="192558"/>
                    <a:pt x="210770" y="196510"/>
                  </a:cubicBezTo>
                  <a:cubicBezTo>
                    <a:pt x="225206" y="203695"/>
                    <a:pt x="234589" y="218423"/>
                    <a:pt x="234589" y="234588"/>
                  </a:cubicBezTo>
                  <a:lnTo>
                    <a:pt x="234589" y="279492"/>
                  </a:lnTo>
                  <a:cubicBezTo>
                    <a:pt x="234589" y="282007"/>
                    <a:pt x="232424" y="283803"/>
                    <a:pt x="229898" y="283803"/>
                  </a:cubicBezTo>
                  <a:cubicBezTo>
                    <a:pt x="227371" y="283803"/>
                    <a:pt x="225206" y="282007"/>
                    <a:pt x="225206" y="279492"/>
                  </a:cubicBezTo>
                  <a:lnTo>
                    <a:pt x="225206" y="234588"/>
                  </a:lnTo>
                  <a:cubicBezTo>
                    <a:pt x="225206" y="222015"/>
                    <a:pt x="217988" y="210520"/>
                    <a:pt x="206439" y="204772"/>
                  </a:cubicBezTo>
                  <a:cubicBezTo>
                    <a:pt x="198860" y="200461"/>
                    <a:pt x="190559" y="197228"/>
                    <a:pt x="180814" y="194355"/>
                  </a:cubicBezTo>
                  <a:cubicBezTo>
                    <a:pt x="176483" y="192918"/>
                    <a:pt x="172874" y="191840"/>
                    <a:pt x="169265" y="191121"/>
                  </a:cubicBezTo>
                  <a:cubicBezTo>
                    <a:pt x="165656" y="189685"/>
                    <a:pt x="162047" y="188966"/>
                    <a:pt x="158438" y="188248"/>
                  </a:cubicBezTo>
                  <a:cubicBezTo>
                    <a:pt x="153746" y="197947"/>
                    <a:pt x="137145" y="204772"/>
                    <a:pt x="125957" y="208724"/>
                  </a:cubicBezTo>
                  <a:lnTo>
                    <a:pt x="136423" y="218782"/>
                  </a:lnTo>
                  <a:lnTo>
                    <a:pt x="138588" y="220578"/>
                  </a:lnTo>
                  <a:lnTo>
                    <a:pt x="155190" y="204772"/>
                  </a:lnTo>
                  <a:cubicBezTo>
                    <a:pt x="157355" y="203335"/>
                    <a:pt x="160243" y="203335"/>
                    <a:pt x="162047" y="205131"/>
                  </a:cubicBezTo>
                  <a:cubicBezTo>
                    <a:pt x="163852" y="206928"/>
                    <a:pt x="163491" y="209801"/>
                    <a:pt x="161686" y="211598"/>
                  </a:cubicBezTo>
                  <a:lnTo>
                    <a:pt x="141476" y="230278"/>
                  </a:lnTo>
                  <a:cubicBezTo>
                    <a:pt x="140754" y="231355"/>
                    <a:pt x="139671" y="231715"/>
                    <a:pt x="138588" y="231715"/>
                  </a:cubicBezTo>
                  <a:cubicBezTo>
                    <a:pt x="137145" y="231715"/>
                    <a:pt x="136062" y="231355"/>
                    <a:pt x="135340" y="230278"/>
                  </a:cubicBezTo>
                  <a:lnTo>
                    <a:pt x="133896" y="229200"/>
                  </a:lnTo>
                  <a:lnTo>
                    <a:pt x="130648" y="232792"/>
                  </a:lnTo>
                  <a:lnTo>
                    <a:pt x="138949" y="278415"/>
                  </a:lnTo>
                  <a:cubicBezTo>
                    <a:pt x="139671" y="280929"/>
                    <a:pt x="137866" y="283444"/>
                    <a:pt x="135340" y="283803"/>
                  </a:cubicBezTo>
                  <a:cubicBezTo>
                    <a:pt x="134979" y="283803"/>
                    <a:pt x="134979" y="283803"/>
                    <a:pt x="134618" y="283803"/>
                  </a:cubicBezTo>
                  <a:cubicBezTo>
                    <a:pt x="132453" y="283803"/>
                    <a:pt x="130287" y="282366"/>
                    <a:pt x="129927" y="279851"/>
                  </a:cubicBezTo>
                  <a:lnTo>
                    <a:pt x="121626" y="232433"/>
                  </a:lnTo>
                  <a:cubicBezTo>
                    <a:pt x="121265" y="230996"/>
                    <a:pt x="121626" y="229559"/>
                    <a:pt x="122347" y="228481"/>
                  </a:cubicBezTo>
                  <a:lnTo>
                    <a:pt x="127039" y="222375"/>
                  </a:lnTo>
                  <a:lnTo>
                    <a:pt x="117295" y="213035"/>
                  </a:lnTo>
                  <a:lnTo>
                    <a:pt x="107189" y="222375"/>
                  </a:lnTo>
                  <a:lnTo>
                    <a:pt x="111881" y="228481"/>
                  </a:lnTo>
                  <a:cubicBezTo>
                    <a:pt x="112964" y="229559"/>
                    <a:pt x="113325" y="230996"/>
                    <a:pt x="112964" y="232433"/>
                  </a:cubicBezTo>
                  <a:lnTo>
                    <a:pt x="104302" y="279851"/>
                  </a:lnTo>
                  <a:cubicBezTo>
                    <a:pt x="103941" y="282366"/>
                    <a:pt x="102137" y="283803"/>
                    <a:pt x="99971" y="283803"/>
                  </a:cubicBezTo>
                  <a:cubicBezTo>
                    <a:pt x="99610" y="283803"/>
                    <a:pt x="99249" y="283803"/>
                    <a:pt x="98889" y="283803"/>
                  </a:cubicBezTo>
                  <a:cubicBezTo>
                    <a:pt x="96362" y="283444"/>
                    <a:pt x="94919" y="280929"/>
                    <a:pt x="95280" y="278415"/>
                  </a:cubicBezTo>
                  <a:lnTo>
                    <a:pt x="103580" y="232792"/>
                  </a:lnTo>
                  <a:lnTo>
                    <a:pt x="100332" y="229200"/>
                  </a:lnTo>
                  <a:lnTo>
                    <a:pt x="98889" y="230278"/>
                  </a:lnTo>
                  <a:cubicBezTo>
                    <a:pt x="98167" y="231355"/>
                    <a:pt x="97084" y="231715"/>
                    <a:pt x="96001" y="231715"/>
                  </a:cubicBezTo>
                  <a:cubicBezTo>
                    <a:pt x="94919" y="231715"/>
                    <a:pt x="93836" y="231355"/>
                    <a:pt x="92753" y="230278"/>
                  </a:cubicBezTo>
                  <a:lnTo>
                    <a:pt x="72542" y="211598"/>
                  </a:lnTo>
                  <a:cubicBezTo>
                    <a:pt x="70738" y="209801"/>
                    <a:pt x="70738" y="206928"/>
                    <a:pt x="72182" y="205131"/>
                  </a:cubicBezTo>
                  <a:cubicBezTo>
                    <a:pt x="73986" y="203335"/>
                    <a:pt x="76873" y="202976"/>
                    <a:pt x="78678" y="204772"/>
                  </a:cubicBezTo>
                  <a:lnTo>
                    <a:pt x="96001" y="220578"/>
                  </a:lnTo>
                  <a:lnTo>
                    <a:pt x="108272" y="208724"/>
                  </a:lnTo>
                  <a:cubicBezTo>
                    <a:pt x="97445" y="205131"/>
                    <a:pt x="80843" y="197947"/>
                    <a:pt x="76151" y="188607"/>
                  </a:cubicBezTo>
                  <a:cubicBezTo>
                    <a:pt x="69294" y="189685"/>
                    <a:pt x="64963" y="191121"/>
                    <a:pt x="64963" y="191121"/>
                  </a:cubicBezTo>
                  <a:cubicBezTo>
                    <a:pt x="61354" y="191840"/>
                    <a:pt x="57745" y="192918"/>
                    <a:pt x="53053" y="194355"/>
                  </a:cubicBezTo>
                  <a:cubicBezTo>
                    <a:pt x="44031" y="197228"/>
                    <a:pt x="35369" y="200821"/>
                    <a:pt x="27790" y="204772"/>
                  </a:cubicBezTo>
                  <a:cubicBezTo>
                    <a:pt x="16241" y="210520"/>
                    <a:pt x="9023" y="222015"/>
                    <a:pt x="9023" y="234588"/>
                  </a:cubicBezTo>
                  <a:lnTo>
                    <a:pt x="9023" y="279492"/>
                  </a:lnTo>
                  <a:cubicBezTo>
                    <a:pt x="9023" y="282007"/>
                    <a:pt x="7218" y="283803"/>
                    <a:pt x="4692" y="283803"/>
                  </a:cubicBezTo>
                  <a:cubicBezTo>
                    <a:pt x="1805" y="283803"/>
                    <a:pt x="0" y="282007"/>
                    <a:pt x="0" y="279492"/>
                  </a:cubicBezTo>
                  <a:lnTo>
                    <a:pt x="0" y="234588"/>
                  </a:lnTo>
                  <a:cubicBezTo>
                    <a:pt x="0" y="218423"/>
                    <a:pt x="9023" y="204054"/>
                    <a:pt x="23459" y="196510"/>
                  </a:cubicBezTo>
                  <a:cubicBezTo>
                    <a:pt x="31399" y="192558"/>
                    <a:pt x="40783" y="188607"/>
                    <a:pt x="50527" y="185374"/>
                  </a:cubicBezTo>
                  <a:cubicBezTo>
                    <a:pt x="54858" y="183937"/>
                    <a:pt x="58828" y="182859"/>
                    <a:pt x="62437" y="181781"/>
                  </a:cubicBezTo>
                  <a:cubicBezTo>
                    <a:pt x="62798" y="181781"/>
                    <a:pt x="67851" y="180704"/>
                    <a:pt x="76512" y="178908"/>
                  </a:cubicBezTo>
                  <a:cubicBezTo>
                    <a:pt x="81565" y="173878"/>
                    <a:pt x="84091" y="168131"/>
                    <a:pt x="85535" y="163102"/>
                  </a:cubicBezTo>
                  <a:cubicBezTo>
                    <a:pt x="74347" y="154480"/>
                    <a:pt x="65685" y="141188"/>
                    <a:pt x="60993" y="125742"/>
                  </a:cubicBezTo>
                  <a:cubicBezTo>
                    <a:pt x="58828" y="125382"/>
                    <a:pt x="56663" y="124305"/>
                    <a:pt x="54858" y="122868"/>
                  </a:cubicBezTo>
                  <a:cubicBezTo>
                    <a:pt x="50527" y="119635"/>
                    <a:pt x="48001" y="113528"/>
                    <a:pt x="47279" y="106343"/>
                  </a:cubicBezTo>
                  <a:cubicBezTo>
                    <a:pt x="46196" y="95566"/>
                    <a:pt x="50527" y="86945"/>
                    <a:pt x="57023" y="84789"/>
                  </a:cubicBezTo>
                  <a:cubicBezTo>
                    <a:pt x="57023" y="83352"/>
                    <a:pt x="57023" y="82275"/>
                    <a:pt x="57023" y="81556"/>
                  </a:cubicBezTo>
                  <a:cubicBezTo>
                    <a:pt x="56302" y="77245"/>
                    <a:pt x="52693" y="55332"/>
                    <a:pt x="66046" y="38449"/>
                  </a:cubicBezTo>
                  <a:cubicBezTo>
                    <a:pt x="76151" y="25516"/>
                    <a:pt x="93114" y="19050"/>
                    <a:pt x="116934" y="19050"/>
                  </a:cubicBezTo>
                  <a:close/>
                  <a:moveTo>
                    <a:pt x="188500" y="0"/>
                  </a:moveTo>
                  <a:cubicBezTo>
                    <a:pt x="212367" y="0"/>
                    <a:pt x="229724" y="6466"/>
                    <a:pt x="239850" y="19399"/>
                  </a:cubicBezTo>
                  <a:cubicBezTo>
                    <a:pt x="254314" y="37721"/>
                    <a:pt x="249252" y="61431"/>
                    <a:pt x="248528" y="63227"/>
                  </a:cubicBezTo>
                  <a:cubicBezTo>
                    <a:pt x="248528" y="63946"/>
                    <a:pt x="248528" y="65023"/>
                    <a:pt x="248528" y="65742"/>
                  </a:cubicBezTo>
                  <a:cubicBezTo>
                    <a:pt x="255399" y="67538"/>
                    <a:pt x="259377" y="76519"/>
                    <a:pt x="258292" y="87296"/>
                  </a:cubicBezTo>
                  <a:cubicBezTo>
                    <a:pt x="257931" y="94481"/>
                    <a:pt x="255038" y="100588"/>
                    <a:pt x="251060" y="103822"/>
                  </a:cubicBezTo>
                  <a:cubicBezTo>
                    <a:pt x="249252" y="105259"/>
                    <a:pt x="247082" y="106336"/>
                    <a:pt x="244912" y="106696"/>
                  </a:cubicBezTo>
                  <a:cubicBezTo>
                    <a:pt x="240211" y="122143"/>
                    <a:pt x="231532" y="135076"/>
                    <a:pt x="220322" y="144057"/>
                  </a:cubicBezTo>
                  <a:cubicBezTo>
                    <a:pt x="221407" y="149086"/>
                    <a:pt x="223938" y="154834"/>
                    <a:pt x="228640" y="159864"/>
                  </a:cubicBezTo>
                  <a:cubicBezTo>
                    <a:pt x="233702" y="160582"/>
                    <a:pt x="238765" y="162019"/>
                    <a:pt x="243466" y="163097"/>
                  </a:cubicBezTo>
                  <a:cubicBezTo>
                    <a:pt x="247082" y="164175"/>
                    <a:pt x="250698" y="165252"/>
                    <a:pt x="255399" y="166689"/>
                  </a:cubicBezTo>
                  <a:cubicBezTo>
                    <a:pt x="264801" y="169923"/>
                    <a:pt x="274203" y="173156"/>
                    <a:pt x="282159" y="177467"/>
                  </a:cubicBezTo>
                  <a:cubicBezTo>
                    <a:pt x="296985" y="185011"/>
                    <a:pt x="306026" y="199740"/>
                    <a:pt x="306026" y="215547"/>
                  </a:cubicBezTo>
                  <a:lnTo>
                    <a:pt x="306026" y="279492"/>
                  </a:lnTo>
                  <a:cubicBezTo>
                    <a:pt x="306026" y="282007"/>
                    <a:pt x="303856" y="283803"/>
                    <a:pt x="301325" y="283803"/>
                  </a:cubicBezTo>
                  <a:cubicBezTo>
                    <a:pt x="298793" y="283803"/>
                    <a:pt x="296624" y="282007"/>
                    <a:pt x="296624" y="279492"/>
                  </a:cubicBezTo>
                  <a:lnTo>
                    <a:pt x="296624" y="215547"/>
                  </a:lnTo>
                  <a:cubicBezTo>
                    <a:pt x="296624" y="202973"/>
                    <a:pt x="289391" y="191477"/>
                    <a:pt x="278181" y="185729"/>
                  </a:cubicBezTo>
                  <a:cubicBezTo>
                    <a:pt x="270226" y="181778"/>
                    <a:pt x="261908" y="178185"/>
                    <a:pt x="252506" y="174952"/>
                  </a:cubicBezTo>
                  <a:cubicBezTo>
                    <a:pt x="248167" y="173874"/>
                    <a:pt x="244551" y="173156"/>
                    <a:pt x="240935" y="172078"/>
                  </a:cubicBezTo>
                  <a:cubicBezTo>
                    <a:pt x="237318" y="171000"/>
                    <a:pt x="233702" y="170282"/>
                    <a:pt x="230086" y="169563"/>
                  </a:cubicBezTo>
                  <a:cubicBezTo>
                    <a:pt x="227555" y="174233"/>
                    <a:pt x="222130" y="179263"/>
                    <a:pt x="213090" y="185011"/>
                  </a:cubicBezTo>
                  <a:cubicBezTo>
                    <a:pt x="212367" y="185370"/>
                    <a:pt x="211644" y="185729"/>
                    <a:pt x="210559" y="185729"/>
                  </a:cubicBezTo>
                  <a:cubicBezTo>
                    <a:pt x="209112" y="185729"/>
                    <a:pt x="207666" y="185011"/>
                    <a:pt x="206581" y="183215"/>
                  </a:cubicBezTo>
                  <a:cubicBezTo>
                    <a:pt x="205496" y="181418"/>
                    <a:pt x="205858" y="178544"/>
                    <a:pt x="208389" y="177107"/>
                  </a:cubicBezTo>
                  <a:cubicBezTo>
                    <a:pt x="217429" y="171719"/>
                    <a:pt x="220684" y="167767"/>
                    <a:pt x="221407" y="165612"/>
                  </a:cubicBezTo>
                  <a:cubicBezTo>
                    <a:pt x="216706" y="160582"/>
                    <a:pt x="213813" y="154834"/>
                    <a:pt x="212005" y="149446"/>
                  </a:cubicBezTo>
                  <a:cubicBezTo>
                    <a:pt x="204773" y="153397"/>
                    <a:pt x="196817" y="155553"/>
                    <a:pt x="188500" y="155553"/>
                  </a:cubicBezTo>
                  <a:cubicBezTo>
                    <a:pt x="184161" y="155553"/>
                    <a:pt x="179821" y="154834"/>
                    <a:pt x="175482" y="153757"/>
                  </a:cubicBezTo>
                  <a:cubicBezTo>
                    <a:pt x="173312" y="153038"/>
                    <a:pt x="171866" y="150523"/>
                    <a:pt x="172589" y="148368"/>
                  </a:cubicBezTo>
                  <a:cubicBezTo>
                    <a:pt x="172950" y="145853"/>
                    <a:pt x="175482" y="144416"/>
                    <a:pt x="178013" y="144775"/>
                  </a:cubicBezTo>
                  <a:cubicBezTo>
                    <a:pt x="189946" y="148009"/>
                    <a:pt x="202241" y="145853"/>
                    <a:pt x="213090" y="138309"/>
                  </a:cubicBezTo>
                  <a:cubicBezTo>
                    <a:pt x="224300" y="130046"/>
                    <a:pt x="232979" y="116395"/>
                    <a:pt x="236957" y="100229"/>
                  </a:cubicBezTo>
                  <a:cubicBezTo>
                    <a:pt x="237318" y="99151"/>
                    <a:pt x="238403" y="97714"/>
                    <a:pt x="239488" y="97355"/>
                  </a:cubicBezTo>
                  <a:cubicBezTo>
                    <a:pt x="240935" y="96637"/>
                    <a:pt x="242381" y="96637"/>
                    <a:pt x="243466" y="97355"/>
                  </a:cubicBezTo>
                  <a:cubicBezTo>
                    <a:pt x="243827" y="97355"/>
                    <a:pt x="244551" y="97355"/>
                    <a:pt x="245274" y="96637"/>
                  </a:cubicBezTo>
                  <a:cubicBezTo>
                    <a:pt x="246720" y="95200"/>
                    <a:pt x="248890" y="91607"/>
                    <a:pt x="249252" y="86578"/>
                  </a:cubicBezTo>
                  <a:cubicBezTo>
                    <a:pt x="249975" y="79034"/>
                    <a:pt x="247082" y="74723"/>
                    <a:pt x="245636" y="74364"/>
                  </a:cubicBezTo>
                  <a:cubicBezTo>
                    <a:pt x="244551" y="74723"/>
                    <a:pt x="242743" y="74723"/>
                    <a:pt x="241658" y="73645"/>
                  </a:cubicBezTo>
                  <a:cubicBezTo>
                    <a:pt x="240211" y="72927"/>
                    <a:pt x="239126" y="71849"/>
                    <a:pt x="239126" y="70053"/>
                  </a:cubicBezTo>
                  <a:cubicBezTo>
                    <a:pt x="239126" y="68616"/>
                    <a:pt x="239126" y="65023"/>
                    <a:pt x="239126" y="62509"/>
                  </a:cubicBezTo>
                  <a:cubicBezTo>
                    <a:pt x="224662" y="52809"/>
                    <a:pt x="209112" y="48857"/>
                    <a:pt x="188862" y="51013"/>
                  </a:cubicBezTo>
                  <a:cubicBezTo>
                    <a:pt x="186330" y="51013"/>
                    <a:pt x="184161" y="49576"/>
                    <a:pt x="183799" y="47061"/>
                  </a:cubicBezTo>
                  <a:cubicBezTo>
                    <a:pt x="183799" y="44546"/>
                    <a:pt x="185245" y="42032"/>
                    <a:pt x="187777" y="42032"/>
                  </a:cubicBezTo>
                  <a:cubicBezTo>
                    <a:pt x="208389" y="39876"/>
                    <a:pt x="225385" y="43109"/>
                    <a:pt x="240573" y="52091"/>
                  </a:cubicBezTo>
                  <a:cubicBezTo>
                    <a:pt x="240935" y="44546"/>
                    <a:pt x="239488" y="33769"/>
                    <a:pt x="232617" y="25147"/>
                  </a:cubicBezTo>
                  <a:cubicBezTo>
                    <a:pt x="224300" y="14370"/>
                    <a:pt x="209474" y="9340"/>
                    <a:pt x="188500" y="9340"/>
                  </a:cubicBezTo>
                  <a:cubicBezTo>
                    <a:pt x="174759" y="9340"/>
                    <a:pt x="163548" y="11496"/>
                    <a:pt x="155231" y="16525"/>
                  </a:cubicBezTo>
                  <a:cubicBezTo>
                    <a:pt x="153062" y="17603"/>
                    <a:pt x="150169" y="16884"/>
                    <a:pt x="148722" y="14370"/>
                  </a:cubicBezTo>
                  <a:cubicBezTo>
                    <a:pt x="147637" y="12214"/>
                    <a:pt x="148360" y="9699"/>
                    <a:pt x="150530" y="8262"/>
                  </a:cubicBezTo>
                  <a:cubicBezTo>
                    <a:pt x="160294" y="2874"/>
                    <a:pt x="173312" y="0"/>
                    <a:pt x="188500" y="0"/>
                  </a:cubicBezTo>
                  <a:close/>
                </a:path>
              </a:pathLst>
            </a:custGeom>
            <a:solidFill>
              <a:srgbClr val="230050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08B1C964-DAF7-FCEB-EF5E-93025965C888}"/>
                </a:ext>
              </a:extLst>
            </p:cNvPr>
            <p:cNvSpPr txBox="1">
              <a:spLocks/>
            </p:cNvSpPr>
            <p:nvPr/>
          </p:nvSpPr>
          <p:spPr>
            <a:xfrm>
              <a:off x="8815034" y="5548846"/>
              <a:ext cx="2018739" cy="467951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defPPr>
                <a:defRPr lang="en-US"/>
              </a:defPPr>
              <a:lvl1pPr indent="0" algn="ctr" defTabSz="1087636">
                <a:lnSpc>
                  <a:spcPct val="100000"/>
                </a:lnSpc>
                <a:spcBef>
                  <a:spcPts val="0"/>
                </a:spcBef>
                <a:buFont typeface="Arial"/>
                <a:buNone/>
                <a:defRPr sz="1600">
                  <a:solidFill>
                    <a:schemeClr val="bg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defRPr>
              </a:lvl1pPr>
              <a:lvl2pPr marL="1087636" indent="0" algn="ctr" defTabSz="1087636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>
                  <a:solidFill>
                    <a:schemeClr val="tx1">
                      <a:tint val="75000"/>
                    </a:schemeClr>
                  </a:solidFill>
                  <a:latin typeface="Open Sans"/>
                  <a:cs typeface="Open Sans"/>
                </a:defRPr>
              </a:lvl2pPr>
              <a:lvl3pPr marL="2175271" indent="0" algn="ctr" defTabSz="1087636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>
                  <a:solidFill>
                    <a:schemeClr val="tx1">
                      <a:tint val="75000"/>
                    </a:schemeClr>
                  </a:solidFill>
                  <a:latin typeface="Open Sans"/>
                  <a:cs typeface="Open Sans"/>
                </a:defRPr>
              </a:lvl3pPr>
              <a:lvl4pPr marL="3262912" indent="0" algn="ctr" defTabSz="1087636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>
                  <a:solidFill>
                    <a:schemeClr val="tx1">
                      <a:tint val="75000"/>
                    </a:schemeClr>
                  </a:solidFill>
                  <a:latin typeface="Open Sans"/>
                  <a:cs typeface="Open Sans"/>
                </a:defRPr>
              </a:lvl4pPr>
              <a:lvl5pPr marL="4350546" indent="0" algn="ctr" defTabSz="1087636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>
                  <a:solidFill>
                    <a:schemeClr val="tx1">
                      <a:tint val="75000"/>
                    </a:schemeClr>
                  </a:solidFill>
                  <a:latin typeface="Open Sans"/>
                  <a:cs typeface="Open Sans"/>
                </a:defRPr>
              </a:lvl5pPr>
              <a:lvl6pPr marL="5438184" indent="0" algn="ctr" defTabSz="1087636">
                <a:spcBef>
                  <a:spcPct val="20000"/>
                </a:spcBef>
                <a:buFont typeface="Arial"/>
                <a:buNone/>
                <a:defRPr sz="4800">
                  <a:solidFill>
                    <a:schemeClr val="tx1">
                      <a:tint val="75000"/>
                    </a:schemeClr>
                  </a:solidFill>
                </a:defRPr>
              </a:lvl6pPr>
              <a:lvl7pPr marL="6525820" indent="0" algn="ctr" defTabSz="1087636">
                <a:spcBef>
                  <a:spcPct val="20000"/>
                </a:spcBef>
                <a:buFont typeface="Arial"/>
                <a:buNone/>
                <a:defRPr sz="4800">
                  <a:solidFill>
                    <a:schemeClr val="tx1">
                      <a:tint val="75000"/>
                    </a:schemeClr>
                  </a:solidFill>
                </a:defRPr>
              </a:lvl7pPr>
              <a:lvl8pPr marL="7613455" indent="0" algn="ctr" defTabSz="1087636">
                <a:spcBef>
                  <a:spcPct val="20000"/>
                </a:spcBef>
                <a:buFont typeface="Arial"/>
                <a:buNone/>
                <a:defRPr sz="4800">
                  <a:solidFill>
                    <a:schemeClr val="tx1">
                      <a:tint val="75000"/>
                    </a:schemeClr>
                  </a:solidFill>
                </a:defRPr>
              </a:lvl8pPr>
              <a:lvl9pPr marL="8701091" indent="0" algn="ctr" defTabSz="1087636">
                <a:spcBef>
                  <a:spcPct val="20000"/>
                </a:spcBef>
                <a:buFont typeface="Arial"/>
                <a:buNone/>
                <a:defRPr sz="4800">
                  <a:solidFill>
                    <a:schemeClr val="tx1">
                      <a:tint val="75000"/>
                    </a:schemeClr>
                  </a:solidFill>
                </a:defRPr>
              </a:lvl9pPr>
            </a:lstStyle>
            <a:p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Implementation and monitoring 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CEA3AEFF-8DA4-8F0B-B9C0-6CEB07DFDDF1}"/>
                </a:ext>
              </a:extLst>
            </p:cNvPr>
            <p:cNvSpPr txBox="1">
              <a:spLocks/>
            </p:cNvSpPr>
            <p:nvPr/>
          </p:nvSpPr>
          <p:spPr>
            <a:xfrm>
              <a:off x="6310014" y="5686819"/>
              <a:ext cx="1802838" cy="467951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1800" dirty="0">
                  <a:solidFill>
                    <a:srgbClr val="230050"/>
                  </a:solidFill>
                  <a:latin typeface="Arial" panose="020B0604020202020204" pitchFamily="34" charset="0"/>
                  <a:ea typeface="Noto Sans" panose="020B0502040504020204" pitchFamily="34" charset="0"/>
                  <a:cs typeface="Arial" panose="020B0604020202020204" pitchFamily="34" charset="0"/>
                </a:rPr>
                <a:t>Evaluation and reporting 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E5F60F54-4AEB-5BFB-6507-707AD84AFFC5}"/>
                </a:ext>
              </a:extLst>
            </p:cNvPr>
            <p:cNvSpPr txBox="1">
              <a:spLocks/>
            </p:cNvSpPr>
            <p:nvPr/>
          </p:nvSpPr>
          <p:spPr>
            <a:xfrm>
              <a:off x="7591493" y="3304489"/>
              <a:ext cx="1307914" cy="467951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defPPr>
                <a:defRPr lang="en-US"/>
              </a:defPPr>
              <a:lvl1pPr indent="0" algn="ctr" defTabSz="1087636">
                <a:lnSpc>
                  <a:spcPct val="100000"/>
                </a:lnSpc>
                <a:spcBef>
                  <a:spcPts val="0"/>
                </a:spcBef>
                <a:buFont typeface="Arial"/>
                <a:buNone/>
                <a:defRPr sz="1600">
                  <a:solidFill>
                    <a:schemeClr val="bg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defRPr>
              </a:lvl1pPr>
              <a:lvl2pPr marL="1087636" indent="0" algn="ctr" defTabSz="1087636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>
                  <a:solidFill>
                    <a:schemeClr val="tx1">
                      <a:tint val="75000"/>
                    </a:schemeClr>
                  </a:solidFill>
                  <a:latin typeface="Open Sans"/>
                  <a:cs typeface="Open Sans"/>
                </a:defRPr>
              </a:lvl2pPr>
              <a:lvl3pPr marL="2175271" indent="0" algn="ctr" defTabSz="1087636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>
                  <a:solidFill>
                    <a:schemeClr val="tx1">
                      <a:tint val="75000"/>
                    </a:schemeClr>
                  </a:solidFill>
                  <a:latin typeface="Open Sans"/>
                  <a:cs typeface="Open Sans"/>
                </a:defRPr>
              </a:lvl3pPr>
              <a:lvl4pPr marL="3262912" indent="0" algn="ctr" defTabSz="1087636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>
                  <a:solidFill>
                    <a:schemeClr val="tx1">
                      <a:tint val="75000"/>
                    </a:schemeClr>
                  </a:solidFill>
                  <a:latin typeface="Open Sans"/>
                  <a:cs typeface="Open Sans"/>
                </a:defRPr>
              </a:lvl4pPr>
              <a:lvl5pPr marL="4350546" indent="0" algn="ctr" defTabSz="1087636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>
                  <a:solidFill>
                    <a:schemeClr val="tx1">
                      <a:tint val="75000"/>
                    </a:schemeClr>
                  </a:solidFill>
                  <a:latin typeface="Open Sans"/>
                  <a:cs typeface="Open Sans"/>
                </a:defRPr>
              </a:lvl5pPr>
              <a:lvl6pPr marL="5438184" indent="0" algn="ctr" defTabSz="1087636">
                <a:spcBef>
                  <a:spcPct val="20000"/>
                </a:spcBef>
                <a:buFont typeface="Arial"/>
                <a:buNone/>
                <a:defRPr sz="4800">
                  <a:solidFill>
                    <a:schemeClr val="tx1">
                      <a:tint val="75000"/>
                    </a:schemeClr>
                  </a:solidFill>
                </a:defRPr>
              </a:lvl6pPr>
              <a:lvl7pPr marL="6525820" indent="0" algn="ctr" defTabSz="1087636">
                <a:spcBef>
                  <a:spcPct val="20000"/>
                </a:spcBef>
                <a:buFont typeface="Arial"/>
                <a:buNone/>
                <a:defRPr sz="4800">
                  <a:solidFill>
                    <a:schemeClr val="tx1">
                      <a:tint val="75000"/>
                    </a:schemeClr>
                  </a:solidFill>
                </a:defRPr>
              </a:lvl7pPr>
              <a:lvl8pPr marL="7613455" indent="0" algn="ctr" defTabSz="1087636">
                <a:spcBef>
                  <a:spcPct val="20000"/>
                </a:spcBef>
                <a:buFont typeface="Arial"/>
                <a:buNone/>
                <a:defRPr sz="4800">
                  <a:solidFill>
                    <a:schemeClr val="tx1">
                      <a:tint val="75000"/>
                    </a:schemeClr>
                  </a:solidFill>
                </a:defRPr>
              </a:lvl8pPr>
              <a:lvl9pPr marL="8701091" indent="0" algn="ctr" defTabSz="1087636">
                <a:spcBef>
                  <a:spcPct val="20000"/>
                </a:spcBef>
                <a:buFont typeface="Arial"/>
                <a:buNone/>
                <a:defRPr sz="4800">
                  <a:solidFill>
                    <a:schemeClr val="tx1">
                      <a:tint val="75000"/>
                    </a:schemeClr>
                  </a:solidFill>
                </a:defRPr>
              </a:lvl9pPr>
            </a:lstStyle>
            <a:p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Planning and design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E44D0D0-E811-3001-C1EE-2C0FA18207A7}"/>
              </a:ext>
            </a:extLst>
          </p:cNvPr>
          <p:cNvSpPr txBox="1"/>
          <p:nvPr/>
        </p:nvSpPr>
        <p:spPr>
          <a:xfrm>
            <a:off x="7425181" y="3710136"/>
            <a:ext cx="2113280" cy="705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537"/>
              </a:lnSpc>
              <a:spcBef>
                <a:spcPct val="0"/>
              </a:spcBef>
            </a:pPr>
            <a:r>
              <a:rPr lang="en-US" sz="1800" dirty="0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Governance &amp; decision-making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7C993B-48D6-6550-C19F-5AEAACB2FC4C}"/>
              </a:ext>
            </a:extLst>
          </p:cNvPr>
          <p:cNvSpPr txBox="1"/>
          <p:nvPr/>
        </p:nvSpPr>
        <p:spPr>
          <a:xfrm>
            <a:off x="343887" y="2440764"/>
            <a:ext cx="5572281" cy="663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rgbClr val="230050"/>
                </a:solidFill>
                <a:effectLst/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There are </a:t>
            </a:r>
            <a:r>
              <a:rPr lang="en-GB" sz="1800" b="1" dirty="0">
                <a:solidFill>
                  <a:srgbClr val="FA3C4B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four stages </a:t>
            </a:r>
            <a:r>
              <a:rPr lang="en-GB" sz="1800" dirty="0">
                <a:solidFill>
                  <a:srgbClr val="230050"/>
                </a:solidFill>
                <a:effectLst/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where youth engagement can take place within a programme/policy cycle</a:t>
            </a:r>
          </a:p>
        </p:txBody>
      </p:sp>
    </p:spTree>
    <p:extLst>
      <p:ext uri="{BB962C8B-B14F-4D97-AF65-F5344CB8AC3E}">
        <p14:creationId xmlns:p14="http://schemas.microsoft.com/office/powerpoint/2010/main" val="8296415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57EE5-1B38-5C4B-FA55-475806869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CD8267-9147-7022-6F57-3094B0C6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7" y="1423195"/>
            <a:ext cx="8067897" cy="720000"/>
          </a:xfrm>
        </p:spPr>
        <p:txBody>
          <a:bodyPr/>
          <a:lstStyle/>
          <a:p>
            <a:r>
              <a:rPr lang="en-GB" dirty="0"/>
              <a:t>Mechanisms to support youth engagement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DD3C4A8-5BFD-319B-1E18-F9D08FB90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41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B7E9C1A7-ECC6-235D-BBD1-4168EB5E8924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2558FA8F-B6B0-FD89-33B6-761B8E4C8FE5}"/>
              </a:ext>
            </a:extLst>
          </p:cNvPr>
          <p:cNvSpPr txBox="1"/>
          <p:nvPr/>
        </p:nvSpPr>
        <p:spPr>
          <a:xfrm>
            <a:off x="563852" y="4965504"/>
            <a:ext cx="10980102" cy="563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DA54AAE-E018-646D-358B-8561AD0E17DF}"/>
              </a:ext>
            </a:extLst>
          </p:cNvPr>
          <p:cNvSpPr/>
          <p:nvPr/>
        </p:nvSpPr>
        <p:spPr>
          <a:xfrm>
            <a:off x="5886146" y="2347020"/>
            <a:ext cx="2210029" cy="2210029"/>
          </a:xfrm>
          <a:prstGeom prst="ellipse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Co-Design Workshop with Youth</a:t>
            </a:r>
            <a:endParaRPr lang="en-US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8A443D9-E068-9419-3BDE-158B20B4DD8A}"/>
              </a:ext>
            </a:extLst>
          </p:cNvPr>
          <p:cNvSpPr/>
          <p:nvPr/>
        </p:nvSpPr>
        <p:spPr>
          <a:xfrm>
            <a:off x="2048507" y="4492658"/>
            <a:ext cx="2210029" cy="2210029"/>
          </a:xfrm>
          <a:prstGeom prst="ellipse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Youth as Enumerators in Data Collection and Feedback</a:t>
            </a:r>
            <a:endParaRPr lang="en-US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88C3CA-E537-E48A-0CB4-32054A910ADA}"/>
              </a:ext>
            </a:extLst>
          </p:cNvPr>
          <p:cNvSpPr/>
          <p:nvPr/>
        </p:nvSpPr>
        <p:spPr>
          <a:xfrm>
            <a:off x="3303303" y="2289076"/>
            <a:ext cx="2210029" cy="2210029"/>
          </a:xfrm>
          <a:prstGeom prst="ellipse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Participatory Mapping</a:t>
            </a:r>
            <a:endParaRPr lang="en-US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3F4B32-084F-55AF-4539-CE64584E792A}"/>
              </a:ext>
            </a:extLst>
          </p:cNvPr>
          <p:cNvSpPr/>
          <p:nvPr/>
        </p:nvSpPr>
        <p:spPr>
          <a:xfrm>
            <a:off x="8514750" y="2282628"/>
            <a:ext cx="2210029" cy="2210030"/>
          </a:xfrm>
          <a:prstGeom prst="ellipse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66"/>
              </a:lnSpc>
            </a:pPr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 Youth-to-Youth Trainers and Mentors 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1DB0E23-58E7-2630-3335-E1A37B6BE380}"/>
              </a:ext>
            </a:extLst>
          </p:cNvPr>
          <p:cNvSpPr/>
          <p:nvPr/>
        </p:nvSpPr>
        <p:spPr>
          <a:xfrm>
            <a:off x="720461" y="2347020"/>
            <a:ext cx="2210029" cy="2210029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Youth Advisory Groups 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4831526-BFB9-8745-5696-F7FC604EF854}"/>
              </a:ext>
            </a:extLst>
          </p:cNvPr>
          <p:cNvSpPr/>
          <p:nvPr/>
        </p:nvSpPr>
        <p:spPr>
          <a:xfrm>
            <a:off x="4654230" y="4423656"/>
            <a:ext cx="2210029" cy="2210029"/>
          </a:xfrm>
          <a:prstGeom prst="ellips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Youth Participatory Action Research and Evaluation </a:t>
            </a:r>
          </a:p>
          <a:p>
            <a:pPr algn="ctr"/>
            <a:r>
              <a:rPr lang="en-GB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(Y-PARE) </a:t>
            </a:r>
          </a:p>
          <a:p>
            <a:pPr algn="ctr"/>
            <a:endParaRPr lang="en-US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7AAF303-EC14-BB13-1822-63EB3472B450}"/>
              </a:ext>
            </a:extLst>
          </p:cNvPr>
          <p:cNvSpPr/>
          <p:nvPr/>
        </p:nvSpPr>
        <p:spPr>
          <a:xfrm>
            <a:off x="7304468" y="4329790"/>
            <a:ext cx="2210029" cy="2210029"/>
          </a:xfrm>
          <a:prstGeom prst="ellipse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Youth as Advocates </a:t>
            </a:r>
          </a:p>
        </p:txBody>
      </p:sp>
    </p:spTree>
    <p:extLst>
      <p:ext uri="{BB962C8B-B14F-4D97-AF65-F5344CB8AC3E}">
        <p14:creationId xmlns:p14="http://schemas.microsoft.com/office/powerpoint/2010/main" val="13702052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E4197-71BB-4FE2-DDB2-F412024C3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0816C7-50EF-C5A4-0AEC-C8E7EE27B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7" y="1423195"/>
            <a:ext cx="8067897" cy="720000"/>
          </a:xfrm>
        </p:spPr>
        <p:txBody>
          <a:bodyPr/>
          <a:lstStyle/>
          <a:p>
            <a:r>
              <a:rPr lang="en-GB" dirty="0"/>
              <a:t>Reflection: Using different modalities of youth engagement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1253F25-ECCD-D4C4-9CFB-047681BF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42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DEE882A9-4684-5D80-54E6-DF9A41D0BA90}"/>
              </a:ext>
            </a:extLst>
          </p:cNvPr>
          <p:cNvSpPr txBox="1"/>
          <p:nvPr/>
        </p:nvSpPr>
        <p:spPr>
          <a:xfrm>
            <a:off x="3673808" y="1789721"/>
            <a:ext cx="4102010" cy="690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800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800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C8F4499A-CDFD-3247-A94C-98F80450EE8C}"/>
              </a:ext>
            </a:extLst>
          </p:cNvPr>
          <p:cNvSpPr txBox="1"/>
          <p:nvPr/>
        </p:nvSpPr>
        <p:spPr>
          <a:xfrm>
            <a:off x="485432" y="4600491"/>
            <a:ext cx="9981911" cy="562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0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0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DDF9EBF-1889-3F6F-8761-D700B6B93723}"/>
              </a:ext>
            </a:extLst>
          </p:cNvPr>
          <p:cNvSpPr/>
          <p:nvPr/>
        </p:nvSpPr>
        <p:spPr>
          <a:xfrm>
            <a:off x="4338349" y="2446329"/>
            <a:ext cx="2009117" cy="1826470"/>
          </a:xfrm>
          <a:prstGeom prst="ellipse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Co-Design Workshop with Youth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7751F1-5E08-431A-3A0C-EC4AEFC14088}"/>
              </a:ext>
            </a:extLst>
          </p:cNvPr>
          <p:cNvSpPr/>
          <p:nvPr/>
        </p:nvSpPr>
        <p:spPr>
          <a:xfrm>
            <a:off x="1161485" y="4288896"/>
            <a:ext cx="2009117" cy="1826470"/>
          </a:xfrm>
          <a:prstGeom prst="ellipse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Youth as Enumerators in Data Collection and Feedback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D61122-B583-9BC6-EDDA-CBFDE12B789C}"/>
              </a:ext>
            </a:extLst>
          </p:cNvPr>
          <p:cNvSpPr/>
          <p:nvPr/>
        </p:nvSpPr>
        <p:spPr>
          <a:xfrm>
            <a:off x="2245010" y="2502917"/>
            <a:ext cx="2009117" cy="1826470"/>
          </a:xfrm>
          <a:prstGeom prst="ellipse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Participatory Mapping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5015803-C7B3-5ADF-606F-F0B2464F32D2}"/>
              </a:ext>
            </a:extLst>
          </p:cNvPr>
          <p:cNvSpPr/>
          <p:nvPr/>
        </p:nvSpPr>
        <p:spPr>
          <a:xfrm>
            <a:off x="6431242" y="2352405"/>
            <a:ext cx="2009117" cy="1826471"/>
          </a:xfrm>
          <a:prstGeom prst="ellipse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66"/>
              </a:lnSpc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 Youth-to-Youth Trainers and Mentors 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44FB19-5ECF-54AB-9548-7B963746DD23}"/>
              </a:ext>
            </a:extLst>
          </p:cNvPr>
          <p:cNvSpPr/>
          <p:nvPr/>
        </p:nvSpPr>
        <p:spPr>
          <a:xfrm>
            <a:off x="176026" y="2577303"/>
            <a:ext cx="2009117" cy="1826470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Youth Advisory Groups 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E92D286-EDAE-66DC-DB70-B9C129B5163B}"/>
              </a:ext>
            </a:extLst>
          </p:cNvPr>
          <p:cNvSpPr/>
          <p:nvPr/>
        </p:nvSpPr>
        <p:spPr>
          <a:xfrm>
            <a:off x="3381499" y="4253958"/>
            <a:ext cx="2009117" cy="1826470"/>
          </a:xfrm>
          <a:prstGeom prst="ellips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Youth Participatory Action Research and Evaluation </a:t>
            </a:r>
          </a:p>
          <a:p>
            <a:pPr algn="ctr"/>
            <a:r>
              <a:rPr lang="en-GB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(Y-PARE) </a:t>
            </a:r>
          </a:p>
          <a:p>
            <a:pPr algn="ctr"/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A65194C-F1C3-F502-2FE3-B7BA2C379763}"/>
              </a:ext>
            </a:extLst>
          </p:cNvPr>
          <p:cNvSpPr/>
          <p:nvPr/>
        </p:nvSpPr>
        <p:spPr>
          <a:xfrm>
            <a:off x="5601513" y="4188116"/>
            <a:ext cx="2009117" cy="1826470"/>
          </a:xfrm>
          <a:prstGeom prst="ellipse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Youth as Advocates 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654E9FD7-E390-182A-FD31-D2DCA6339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8434" y="2364867"/>
            <a:ext cx="2943755" cy="2013953"/>
          </a:xfrm>
        </p:spPr>
        <p:txBody>
          <a:bodyPr/>
          <a:lstStyle/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How can each mechanism be used to support youth engagement in practice?</a:t>
            </a: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At which phase/s of programme cycle the mechanism could be applied?</a:t>
            </a: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Which degree/s of youth engagement the mechanism presents? </a:t>
            </a:r>
          </a:p>
          <a:p>
            <a:pPr lvl="2"/>
            <a:endParaRPr lang="en-GB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</p:txBody>
      </p:sp>
    </p:spTree>
    <p:extLst>
      <p:ext uri="{BB962C8B-B14F-4D97-AF65-F5344CB8AC3E}">
        <p14:creationId xmlns:p14="http://schemas.microsoft.com/office/powerpoint/2010/main" val="26599767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1A352-AEA8-5671-3F12-98E9682D8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41EE24-A63F-C914-CE38-B71336008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 we looked at…</a:t>
            </a:r>
            <a:r>
              <a:rPr lang="en-GB" sz="2400" dirty="0">
                <a:solidFill>
                  <a:schemeClr val="accent2"/>
                </a:solidFill>
              </a:rPr>
              <a:t>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4880BB2-6D61-5EDB-0878-A068AE6B9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43</a:t>
            </a:fld>
            <a:endParaRPr lang="en-GB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3F20C2AC-9A7E-F9C1-9019-48E9CC414CC4}"/>
              </a:ext>
            </a:extLst>
          </p:cNvPr>
          <p:cNvSpPr/>
          <p:nvPr/>
        </p:nvSpPr>
        <p:spPr>
          <a:xfrm>
            <a:off x="580732" y="2255788"/>
            <a:ext cx="786687" cy="744893"/>
          </a:xfrm>
          <a:custGeom>
            <a:avLst/>
            <a:gdLst/>
            <a:ahLst/>
            <a:cxnLst/>
            <a:rect l="l" t="t" r="r" b="b"/>
            <a:pathLst>
              <a:path w="773520" h="773520">
                <a:moveTo>
                  <a:pt x="0" y="0"/>
                </a:moveTo>
                <a:lnTo>
                  <a:pt x="773520" y="0"/>
                </a:lnTo>
                <a:lnTo>
                  <a:pt x="773520" y="773520"/>
                </a:lnTo>
                <a:lnTo>
                  <a:pt x="0" y="7735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D6555728-092D-1F80-106A-2AFE23B3042E}"/>
              </a:ext>
            </a:extLst>
          </p:cNvPr>
          <p:cNvSpPr/>
          <p:nvPr/>
        </p:nvSpPr>
        <p:spPr>
          <a:xfrm>
            <a:off x="580732" y="3799185"/>
            <a:ext cx="786687" cy="744893"/>
          </a:xfrm>
          <a:custGeom>
            <a:avLst/>
            <a:gdLst/>
            <a:ahLst/>
            <a:cxnLst/>
            <a:rect l="l" t="t" r="r" b="b"/>
            <a:pathLst>
              <a:path w="773520" h="773520">
                <a:moveTo>
                  <a:pt x="0" y="0"/>
                </a:moveTo>
                <a:lnTo>
                  <a:pt x="773520" y="0"/>
                </a:lnTo>
                <a:lnTo>
                  <a:pt x="773520" y="773520"/>
                </a:lnTo>
                <a:lnTo>
                  <a:pt x="0" y="7735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13038DFD-30D5-EE72-5278-99324937EB11}"/>
              </a:ext>
            </a:extLst>
          </p:cNvPr>
          <p:cNvSpPr/>
          <p:nvPr/>
        </p:nvSpPr>
        <p:spPr>
          <a:xfrm>
            <a:off x="580731" y="5210642"/>
            <a:ext cx="786687" cy="744893"/>
          </a:xfrm>
          <a:custGeom>
            <a:avLst/>
            <a:gdLst/>
            <a:ahLst/>
            <a:cxnLst/>
            <a:rect l="l" t="t" r="r" b="b"/>
            <a:pathLst>
              <a:path w="773520" h="773520">
                <a:moveTo>
                  <a:pt x="0" y="0"/>
                </a:moveTo>
                <a:lnTo>
                  <a:pt x="773520" y="0"/>
                </a:lnTo>
                <a:lnTo>
                  <a:pt x="773520" y="773520"/>
                </a:lnTo>
                <a:lnTo>
                  <a:pt x="0" y="7735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1C14DCB7-5244-1657-E97D-A4C91432B6F1}"/>
              </a:ext>
            </a:extLst>
          </p:cNvPr>
          <p:cNvSpPr txBox="1"/>
          <p:nvPr/>
        </p:nvSpPr>
        <p:spPr>
          <a:xfrm>
            <a:off x="1690307" y="2143195"/>
            <a:ext cx="9741155" cy="4920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spc="135" dirty="0">
                <a:solidFill>
                  <a:schemeClr val="accent2"/>
                </a:solidFill>
                <a:sym typeface="Canva Sans 1 Bold"/>
              </a:rPr>
              <a:t>Laying the Foundation </a:t>
            </a:r>
          </a:p>
          <a:p>
            <a:pPr>
              <a:lnSpc>
                <a:spcPct val="150000"/>
              </a:lnSpc>
            </a:pPr>
            <a:r>
              <a:rPr lang="en-GB" dirty="0">
                <a:sym typeface="Canva Sans 1 Bold"/>
              </a:rPr>
              <a:t>Define meaningful youth engagement and explore the five key dimensions that contribute to effective participation.</a:t>
            </a:r>
          </a:p>
          <a:p>
            <a:pPr>
              <a:lnSpc>
                <a:spcPct val="150000"/>
              </a:lnSpc>
            </a:pPr>
            <a:endParaRPr lang="en-GB" sz="1400" dirty="0">
              <a:sym typeface="Canva Sans 1 Bold"/>
            </a:endParaRPr>
          </a:p>
          <a:p>
            <a:pPr>
              <a:lnSpc>
                <a:spcPct val="150000"/>
              </a:lnSpc>
            </a:pP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From Consultation to Leadership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Canva Sans 1"/>
              </a:rPr>
              <a:t>Examine the four degrees of youth engagement and apply strategies to engage young people at every level.</a:t>
            </a:r>
          </a:p>
          <a:p>
            <a:pPr>
              <a:lnSpc>
                <a:spcPct val="150000"/>
              </a:lnSpc>
            </a:pPr>
            <a:endParaRPr lang="en-US" sz="1400" dirty="0">
              <a:sym typeface="Canva Sans 1"/>
            </a:endParaRPr>
          </a:p>
          <a:p>
            <a:pPr algn="l">
              <a:lnSpc>
                <a:spcPct val="150000"/>
              </a:lnSpc>
            </a:pP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Unlocking Opportunities across the </a:t>
            </a:r>
            <a:r>
              <a:rPr lang="en-US" b="1" spc="135" dirty="0" err="1">
                <a:solidFill>
                  <a:schemeClr val="accent2"/>
                </a:solidFill>
                <a:sym typeface="Canva Sans 1 Bold"/>
              </a:rPr>
              <a:t>Programme</a:t>
            </a: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 Cycle 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Canva Sans 1"/>
              </a:rPr>
              <a:t>Identify new opportunities and mechanisms to strengthen youth engagement across different phases of a </a:t>
            </a:r>
            <a:r>
              <a:rPr lang="en-US" dirty="0" err="1">
                <a:sym typeface="Canva Sans 1"/>
              </a:rPr>
              <a:t>programme</a:t>
            </a:r>
            <a:r>
              <a:rPr lang="en-US" dirty="0">
                <a:sym typeface="Canva Sans 1"/>
              </a:rPr>
              <a:t> cycle.</a:t>
            </a:r>
          </a:p>
          <a:p>
            <a:pPr algn="l">
              <a:lnSpc>
                <a:spcPts val="4759"/>
              </a:lnSpc>
            </a:pPr>
            <a:endParaRPr lang="en-US" sz="2499" spc="99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</p:spTree>
    <p:extLst>
      <p:ext uri="{BB962C8B-B14F-4D97-AF65-F5344CB8AC3E}">
        <p14:creationId xmlns:p14="http://schemas.microsoft.com/office/powerpoint/2010/main" val="41460442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CED3B-38BD-4234-9D5A-14215C644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C3BA5C-1622-E167-E692-A69E109AC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tomorrow we will look at…</a:t>
            </a:r>
            <a:r>
              <a:rPr lang="en-GB" sz="2400" dirty="0">
                <a:solidFill>
                  <a:schemeClr val="accent2"/>
                </a:solidFill>
              </a:rPr>
              <a:t>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8F120A4-B48F-09EF-C1DD-39B5BB01B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44</a:t>
            </a:fld>
            <a:endParaRPr lang="en-GB"/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A112F40E-C027-9ADA-F174-ED1E17C0F543}"/>
              </a:ext>
            </a:extLst>
          </p:cNvPr>
          <p:cNvSpPr txBox="1"/>
          <p:nvPr/>
        </p:nvSpPr>
        <p:spPr>
          <a:xfrm>
            <a:off x="1661855" y="2143195"/>
            <a:ext cx="10198355" cy="4504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spc="135" dirty="0">
                <a:solidFill>
                  <a:schemeClr val="accent2"/>
                </a:solidFill>
                <a:sym typeface="Canva Sans 1 Bold"/>
              </a:rPr>
              <a:t>Understanding youth and their structures </a:t>
            </a:r>
          </a:p>
          <a:p>
            <a:pPr>
              <a:lnSpc>
                <a:spcPct val="150000"/>
              </a:lnSpc>
            </a:pPr>
            <a:r>
              <a:rPr lang="en-GB" dirty="0">
                <a:sym typeface="Canva Sans 1 Bold"/>
              </a:rPr>
              <a:t>Identify youth demographics, recognize marginalized groups, and develop outreach strategies to ensure inclusive engagement.</a:t>
            </a:r>
          </a:p>
          <a:p>
            <a:pPr>
              <a:lnSpc>
                <a:spcPct val="150000"/>
              </a:lnSpc>
            </a:pPr>
            <a:endParaRPr lang="en-GB" sz="1400" dirty="0">
              <a:sym typeface="Canva Sans 1 Bold"/>
            </a:endParaRPr>
          </a:p>
          <a:p>
            <a:pPr>
              <a:lnSpc>
                <a:spcPct val="150000"/>
              </a:lnSpc>
            </a:pPr>
            <a:r>
              <a:rPr lang="en-GB" b="1" spc="135" dirty="0">
                <a:solidFill>
                  <a:schemeClr val="accent2"/>
                </a:solidFill>
                <a:sym typeface="Canva Sans 1"/>
              </a:rPr>
              <a:t>The Youth Engagement Challenge</a:t>
            </a:r>
          </a:p>
          <a:p>
            <a:pPr>
              <a:lnSpc>
                <a:spcPct val="150000"/>
              </a:lnSpc>
            </a:pPr>
            <a:r>
              <a:rPr lang="en-GB" dirty="0">
                <a:sym typeface="Canva Sans 1"/>
              </a:rPr>
              <a:t>Develop a youth engagement initiative tailored to an employment programme and address challenges with practical solutions.</a:t>
            </a:r>
          </a:p>
          <a:p>
            <a:pPr>
              <a:lnSpc>
                <a:spcPct val="150000"/>
              </a:lnSpc>
            </a:pPr>
            <a:endParaRPr lang="en-GB" sz="1400" dirty="0">
              <a:sym typeface="Canva Sans 1"/>
            </a:endParaRPr>
          </a:p>
          <a:p>
            <a:pPr>
              <a:lnSpc>
                <a:spcPct val="150000"/>
              </a:lnSpc>
            </a:pP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Recognizing the Principles of Youth Engagement 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Canva Sans 1"/>
              </a:rPr>
              <a:t>Discover the key principles of youth engagement that ensure participation is meaningful.</a:t>
            </a:r>
          </a:p>
          <a:p>
            <a:pPr algn="l">
              <a:lnSpc>
                <a:spcPts val="4759"/>
              </a:lnSpc>
            </a:pPr>
            <a:endParaRPr lang="en-US" sz="2499" spc="99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E170899A-00A6-2EDF-CF3C-A3A8CEFE4CB8}"/>
              </a:ext>
            </a:extLst>
          </p:cNvPr>
          <p:cNvSpPr/>
          <p:nvPr/>
        </p:nvSpPr>
        <p:spPr>
          <a:xfrm>
            <a:off x="608531" y="2288003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2"/>
                </a:lnTo>
                <a:lnTo>
                  <a:pt x="0" y="7179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923A7047-A17F-B462-AEC6-D56EC8FF64C2}"/>
              </a:ext>
            </a:extLst>
          </p:cNvPr>
          <p:cNvSpPr/>
          <p:nvPr/>
        </p:nvSpPr>
        <p:spPr>
          <a:xfrm>
            <a:off x="608531" y="3825908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2"/>
                </a:lnTo>
                <a:lnTo>
                  <a:pt x="0" y="7179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E814F7D7-92BC-43D9-B1D6-0F49E7CD5396}"/>
              </a:ext>
            </a:extLst>
          </p:cNvPr>
          <p:cNvSpPr/>
          <p:nvPr/>
        </p:nvSpPr>
        <p:spPr>
          <a:xfrm>
            <a:off x="608531" y="5264959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1"/>
                </a:lnTo>
                <a:lnTo>
                  <a:pt x="0" y="7179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52878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45B1B-968F-F849-1B05-355935B38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7E16254-F5BF-56F6-1B18-ED8026BFC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2872800"/>
            <a:ext cx="7959746" cy="608525"/>
          </a:xfrm>
        </p:spPr>
        <p:txBody>
          <a:bodyPr/>
          <a:lstStyle/>
          <a:p>
            <a:r>
              <a:rPr lang="en-US" dirty="0">
                <a:latin typeface="Overpass" panose="00000500000000000000" pitchFamily="2" charset="0"/>
              </a:rPr>
              <a:t>Meaningful youth engagement for decent work</a:t>
            </a:r>
            <a:br>
              <a:rPr lang="en-US" dirty="0">
                <a:latin typeface="Overpass" panose="00000500000000000000" pitchFamily="2" charset="0"/>
              </a:rPr>
            </a:br>
            <a:r>
              <a:rPr lang="en-US" sz="2800" b="0" dirty="0">
                <a:solidFill>
                  <a:schemeClr val="accent4"/>
                </a:solidFill>
                <a:latin typeface="Overpass" panose="00000500000000000000" pitchFamily="2" charset="0"/>
              </a:rPr>
              <a:t>A training package on engaging young people in employment </a:t>
            </a:r>
            <a:r>
              <a:rPr lang="en-US" sz="2800" b="0" dirty="0" err="1">
                <a:solidFill>
                  <a:schemeClr val="accent4"/>
                </a:solidFill>
                <a:latin typeface="Overpass" panose="00000500000000000000" pitchFamily="2" charset="0"/>
              </a:rPr>
              <a:t>programmes</a:t>
            </a:r>
            <a:endParaRPr lang="en-GB" b="0" dirty="0">
              <a:solidFill>
                <a:schemeClr val="accent4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21052-03E8-0D8F-63C2-3362A8E1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A6628-7704-D8D9-4212-3392088EA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2350D-2A6C-0096-6B1A-47CC951CC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45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B4004B-902B-627C-6596-E8243103A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465" y="1668744"/>
            <a:ext cx="2863997" cy="406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253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F7CFE-2AAE-4621-6235-45509B850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7DFDD2-1F54-1BCE-02D9-17E957649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 we will look at…</a:t>
            </a:r>
            <a:r>
              <a:rPr lang="en-GB" sz="2400" dirty="0">
                <a:solidFill>
                  <a:schemeClr val="accent2"/>
                </a:solidFill>
              </a:rPr>
              <a:t>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24F413D-CA22-7DFA-F230-F3DE8E9F4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46</a:t>
            </a:fld>
            <a:endParaRPr lang="en-GB"/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EE99B0D6-AE95-AE2D-2F29-415E675B83BF}"/>
              </a:ext>
            </a:extLst>
          </p:cNvPr>
          <p:cNvSpPr txBox="1"/>
          <p:nvPr/>
        </p:nvSpPr>
        <p:spPr>
          <a:xfrm>
            <a:off x="1661855" y="2143195"/>
            <a:ext cx="10198355" cy="4504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spc="135" dirty="0">
                <a:solidFill>
                  <a:schemeClr val="accent2"/>
                </a:solidFill>
                <a:sym typeface="Canva Sans 1 Bold"/>
              </a:rPr>
              <a:t>Understanding youth and their structures </a:t>
            </a:r>
          </a:p>
          <a:p>
            <a:pPr>
              <a:lnSpc>
                <a:spcPct val="150000"/>
              </a:lnSpc>
            </a:pPr>
            <a:r>
              <a:rPr lang="en-GB" dirty="0">
                <a:sym typeface="Canva Sans 1 Bold"/>
              </a:rPr>
              <a:t>Identify youth demographics, recognize marginalized groups, and develop outreach strategies to ensure inclusive engagement.</a:t>
            </a:r>
          </a:p>
          <a:p>
            <a:pPr>
              <a:lnSpc>
                <a:spcPct val="150000"/>
              </a:lnSpc>
            </a:pPr>
            <a:endParaRPr lang="en-GB" sz="1400" dirty="0">
              <a:sym typeface="Canva Sans 1 Bold"/>
            </a:endParaRPr>
          </a:p>
          <a:p>
            <a:pPr>
              <a:lnSpc>
                <a:spcPct val="150000"/>
              </a:lnSpc>
            </a:pPr>
            <a:r>
              <a:rPr lang="en-GB" b="1" spc="135" dirty="0">
                <a:solidFill>
                  <a:schemeClr val="accent2"/>
                </a:solidFill>
                <a:sym typeface="Canva Sans 1"/>
              </a:rPr>
              <a:t>The Youth Engagement Challenge</a:t>
            </a:r>
          </a:p>
          <a:p>
            <a:pPr>
              <a:lnSpc>
                <a:spcPct val="150000"/>
              </a:lnSpc>
            </a:pPr>
            <a:r>
              <a:rPr lang="en-GB" dirty="0">
                <a:sym typeface="Canva Sans 1"/>
              </a:rPr>
              <a:t>Develop a youth engagement initiative tailored to an employment programme and address challenges with practical solutions.</a:t>
            </a:r>
          </a:p>
          <a:p>
            <a:pPr>
              <a:lnSpc>
                <a:spcPct val="150000"/>
              </a:lnSpc>
            </a:pPr>
            <a:endParaRPr lang="en-GB" sz="1400" dirty="0">
              <a:sym typeface="Canva Sans 1"/>
            </a:endParaRPr>
          </a:p>
          <a:p>
            <a:pPr>
              <a:lnSpc>
                <a:spcPct val="150000"/>
              </a:lnSpc>
            </a:pPr>
            <a:r>
              <a:rPr lang="en-US" b="1" spc="135" dirty="0">
                <a:solidFill>
                  <a:schemeClr val="accent2"/>
                </a:solidFill>
                <a:sym typeface="Canva Sans 1 Bold"/>
              </a:rPr>
              <a:t>Recognizing the Principles of Youth Engagement 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Canva Sans 1"/>
              </a:rPr>
              <a:t>Discover the key principles of youth engagement that ensure participation is meaningful.</a:t>
            </a:r>
          </a:p>
          <a:p>
            <a:pPr algn="l">
              <a:lnSpc>
                <a:spcPts val="4759"/>
              </a:lnSpc>
            </a:pPr>
            <a:endParaRPr lang="en-US" sz="2499" spc="99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21B54C09-E054-1C76-D8D7-7DE6AC3E93C7}"/>
              </a:ext>
            </a:extLst>
          </p:cNvPr>
          <p:cNvSpPr/>
          <p:nvPr/>
        </p:nvSpPr>
        <p:spPr>
          <a:xfrm>
            <a:off x="608531" y="2288003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2"/>
                </a:lnTo>
                <a:lnTo>
                  <a:pt x="0" y="7179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68F67654-AAE2-D70D-57C5-FCCCA7867BBF}"/>
              </a:ext>
            </a:extLst>
          </p:cNvPr>
          <p:cNvSpPr/>
          <p:nvPr/>
        </p:nvSpPr>
        <p:spPr>
          <a:xfrm>
            <a:off x="608531" y="3825908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2"/>
                </a:lnTo>
                <a:lnTo>
                  <a:pt x="0" y="7179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E9C3446-3C6C-AC00-45A2-AE347DC9B2D4}"/>
              </a:ext>
            </a:extLst>
          </p:cNvPr>
          <p:cNvSpPr/>
          <p:nvPr/>
        </p:nvSpPr>
        <p:spPr>
          <a:xfrm>
            <a:off x="608531" y="5264959"/>
            <a:ext cx="717962" cy="717962"/>
          </a:xfrm>
          <a:custGeom>
            <a:avLst/>
            <a:gdLst/>
            <a:ahLst/>
            <a:cxnLst/>
            <a:rect l="l" t="t" r="r" b="b"/>
            <a:pathLst>
              <a:path w="717962" h="717962">
                <a:moveTo>
                  <a:pt x="0" y="0"/>
                </a:moveTo>
                <a:lnTo>
                  <a:pt x="717961" y="0"/>
                </a:lnTo>
                <a:lnTo>
                  <a:pt x="717961" y="717961"/>
                </a:lnTo>
                <a:lnTo>
                  <a:pt x="0" y="7179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814728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59085" y="1194472"/>
            <a:ext cx="11506200" cy="620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5320"/>
              </a:lnSpc>
            </a:pPr>
            <a:r>
              <a:rPr lang="en-US" sz="3800" spc="152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Understanding youth and their structures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9086" y="1892297"/>
            <a:ext cx="10327146" cy="13991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734"/>
              </a:lnSpc>
            </a:pPr>
            <a:r>
              <a:rPr lang="en-US" sz="2667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Identify youth demographics, recognize marginalized groups, and develop outreach strategies to ensure inclusive engagement.</a:t>
            </a: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608D113-2347-4DEA-E2C6-477205C7C2F0}"/>
              </a:ext>
            </a:extLst>
          </p:cNvPr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0F145FAF-442D-208D-10DF-59B8716A8829}"/>
              </a:ext>
            </a:extLst>
          </p:cNvPr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805977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9AC3A-8461-59D1-505E-1E230084E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9049E9-263F-7AD9-3FEB-2E2EA7F5A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  <a:highlight>
                  <a:srgbClr val="0000FF"/>
                </a:highlight>
              </a:rPr>
              <a:t>WHO</a:t>
            </a:r>
            <a:r>
              <a:rPr lang="en-GB" dirty="0"/>
              <a:t> is youth?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78FD4F-CDBE-64A5-B80D-BE6B27364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2143196"/>
            <a:ext cx="6935021" cy="2204870"/>
          </a:xfrm>
        </p:spPr>
        <p:txBody>
          <a:bodyPr/>
          <a:lstStyle/>
          <a:p>
            <a:r>
              <a:rPr lang="en-GB" dirty="0"/>
              <a:t>There is no universal definition of “youth”</a:t>
            </a:r>
          </a:p>
          <a:p>
            <a:pPr lvl="2"/>
            <a:r>
              <a:rPr lang="en-GB" dirty="0"/>
              <a:t>The </a:t>
            </a:r>
            <a:r>
              <a:rPr lang="en-GB" b="1" dirty="0"/>
              <a:t>UN</a:t>
            </a:r>
            <a:r>
              <a:rPr lang="en-GB" dirty="0"/>
              <a:t> defines “youth” as anyone from 15-24 years old.</a:t>
            </a:r>
          </a:p>
          <a:p>
            <a:pPr marL="0" lvl="2" indent="0">
              <a:buNone/>
            </a:pPr>
            <a:endParaRPr lang="en-GB" dirty="0"/>
          </a:p>
          <a:p>
            <a:pPr lvl="2"/>
            <a:r>
              <a:rPr lang="en-GB" dirty="0"/>
              <a:t>The </a:t>
            </a:r>
            <a:r>
              <a:rPr lang="en-GB" b="1" dirty="0"/>
              <a:t>AU</a:t>
            </a:r>
            <a:r>
              <a:rPr lang="en-GB" dirty="0"/>
              <a:t> defines youth as anyone between the ages of 15-35 years.</a:t>
            </a:r>
          </a:p>
          <a:p>
            <a:pPr lvl="2"/>
            <a:endParaRPr lang="en-GB" dirty="0"/>
          </a:p>
          <a:p>
            <a:pPr marL="0" lvl="2" indent="0">
              <a:buNone/>
            </a:pPr>
            <a:endParaRPr lang="en-GB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2BA8C7C-547B-55E5-E745-019BB8EE9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0948B43-384C-E9C2-5E12-3CB87A7FF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4EFB0419-B24B-08B1-A087-6CA17BC9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48</a:t>
            </a:fld>
            <a:endParaRPr lang="en-GB"/>
          </a:p>
        </p:txBody>
      </p:sp>
      <p:pic>
        <p:nvPicPr>
          <p:cNvPr id="2" name="Picture 1" descr="Free vector smiling person in crowd theme for illustration">
            <a:extLst>
              <a:ext uri="{FF2B5EF4-FFF2-40B4-BE49-F238E27FC236}">
                <a16:creationId xmlns:a16="http://schemas.microsoft.com/office/drawing/2014/main" id="{B961F734-3E91-183C-23EC-BA9885FCB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EF8F9"/>
              </a:clrFrom>
              <a:clrTo>
                <a:srgbClr val="DEF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262" y="3928311"/>
            <a:ext cx="4416738" cy="294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13AEBD7-FEA6-CE6B-1208-CB8CBEEE7FEE}"/>
              </a:ext>
            </a:extLst>
          </p:cNvPr>
          <p:cNvSpPr/>
          <p:nvPr/>
        </p:nvSpPr>
        <p:spPr>
          <a:xfrm>
            <a:off x="261257" y="4348066"/>
            <a:ext cx="6382139" cy="1045028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Important to think beyond an age group: Individual demographics, experience of being “youth” navigating transitions matter! </a:t>
            </a:r>
            <a:endParaRPr lang="en-CH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2429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AC6DF-4416-50D6-B934-CB9548C63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CFBA709-73E0-B596-B8E2-FC182ADBFF62}"/>
              </a:ext>
            </a:extLst>
          </p:cNvPr>
          <p:cNvSpPr/>
          <p:nvPr/>
        </p:nvSpPr>
        <p:spPr>
          <a:xfrm>
            <a:off x="6760115" y="1783195"/>
            <a:ext cx="5425440" cy="480488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63AB70-3CBD-3BFC-C2AF-03E77A528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and their structures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E48954A-4919-2B86-62C9-BD1D7220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49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595B7367-6E2F-251B-E2DA-2089A71116E4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15D4831-2518-B5FF-374B-F8EDE2F1F832}"/>
              </a:ext>
            </a:extLst>
          </p:cNvPr>
          <p:cNvSpPr txBox="1"/>
          <p:nvPr/>
        </p:nvSpPr>
        <p:spPr>
          <a:xfrm>
            <a:off x="563852" y="4965504"/>
            <a:ext cx="10980102" cy="563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B67F45-4F27-3285-F8FB-5ECDAC2EF8A0}"/>
              </a:ext>
            </a:extLst>
          </p:cNvPr>
          <p:cNvSpPr/>
          <p:nvPr/>
        </p:nvSpPr>
        <p:spPr>
          <a:xfrm>
            <a:off x="157452" y="3682294"/>
            <a:ext cx="6450199" cy="9368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lnSpc>
                <a:spcPts val="2254"/>
              </a:lnSpc>
              <a:spcBef>
                <a:spcPct val="0"/>
              </a:spcBef>
            </a:pPr>
            <a:r>
              <a:rPr lang="en-US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Young people face diverse and overlapping vulnerabilities that shape their experiences and access to opportunities. </a:t>
            </a:r>
          </a:p>
          <a:p>
            <a:pPr lvl="1">
              <a:lnSpc>
                <a:spcPts val="2254"/>
              </a:lnSpc>
              <a:spcBef>
                <a:spcPct val="0"/>
              </a:spcBef>
            </a:pPr>
            <a:endParaRPr lang="en-US" sz="1600" dirty="0">
              <a:solidFill>
                <a:schemeClr val="tx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marL="742950" lvl="1" indent="-285750">
              <a:lnSpc>
                <a:spcPts val="225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Young women</a:t>
            </a:r>
          </a:p>
          <a:p>
            <a:pPr marL="742950" lvl="1" indent="-285750">
              <a:lnSpc>
                <a:spcPts val="225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Youth with disabilities </a:t>
            </a:r>
          </a:p>
          <a:p>
            <a:pPr marL="742950" lvl="1" indent="-285750">
              <a:lnSpc>
                <a:spcPts val="225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Young workers in the informal economy </a:t>
            </a:r>
          </a:p>
          <a:p>
            <a:pPr marL="742950" lvl="1" indent="-285750">
              <a:lnSpc>
                <a:spcPts val="225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Young people in hazardous occupations</a:t>
            </a:r>
          </a:p>
          <a:p>
            <a:pPr marL="742950" lvl="1" indent="-285750">
              <a:lnSpc>
                <a:spcPts val="225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Young people engaged in (the worst forms of) child labour or forced labour</a:t>
            </a:r>
          </a:p>
          <a:p>
            <a:pPr marL="742950" lvl="1" indent="-285750">
              <a:lnSpc>
                <a:spcPts val="225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Young people from minority linguistic, religious and ethnic groups</a:t>
            </a:r>
          </a:p>
          <a:p>
            <a:pPr marL="742950" lvl="1" indent="-285750">
              <a:lnSpc>
                <a:spcPts val="225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Indigenous young people</a:t>
            </a:r>
          </a:p>
          <a:p>
            <a:pPr marL="742950" lvl="1" indent="-285750">
              <a:lnSpc>
                <a:spcPts val="225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Youth in contexts of forced displacement</a:t>
            </a:r>
          </a:p>
          <a:p>
            <a:pPr>
              <a:lnSpc>
                <a:spcPts val="2254"/>
              </a:lnSpc>
              <a:spcBef>
                <a:spcPct val="0"/>
              </a:spcBef>
            </a:pPr>
            <a:endParaRPr lang="en-US" sz="1600" dirty="0">
              <a:solidFill>
                <a:schemeClr val="tx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F34D5782-1BE2-7022-D919-4C65FA768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9966" y="2143194"/>
            <a:ext cx="4914582" cy="2347201"/>
          </a:xfrm>
        </p:spPr>
        <p:txBody>
          <a:bodyPr/>
          <a:lstStyle/>
          <a:p>
            <a:pPr marL="0" lvl="2" indent="0">
              <a:buNone/>
            </a:pPr>
            <a:r>
              <a:rPr lang="en-GB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Youth structures: </a:t>
            </a:r>
            <a:endParaRPr lang="en-US" sz="18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endParaRPr lang="en-GB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Include </a:t>
            </a:r>
            <a:r>
              <a:rPr lang="en-GB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formal organisations </a:t>
            </a:r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or </a:t>
            </a:r>
            <a:r>
              <a:rPr lang="en-GB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informal groups</a:t>
            </a:r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that work towards addressing youth-related issues. </a:t>
            </a:r>
          </a:p>
          <a:p>
            <a:pPr lvl="2"/>
            <a:endParaRPr lang="en-GB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May be </a:t>
            </a:r>
            <a:r>
              <a:rPr lang="en-GB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youth-focused</a:t>
            </a:r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or </a:t>
            </a:r>
            <a:r>
              <a:rPr lang="en-GB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youth-led.  </a:t>
            </a:r>
          </a:p>
          <a:p>
            <a:pPr lvl="2"/>
            <a:endParaRPr lang="en-GB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lvl="2"/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Can serve as vital bridges between programmes and young people, offering trusted networks and platforms for dialogue and collaboration. </a:t>
            </a:r>
          </a:p>
        </p:txBody>
      </p:sp>
    </p:spTree>
    <p:extLst>
      <p:ext uri="{BB962C8B-B14F-4D97-AF65-F5344CB8AC3E}">
        <p14:creationId xmlns:p14="http://schemas.microsoft.com/office/powerpoint/2010/main" val="231088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60833-78B2-E67D-24AB-FBDA72969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9F1797-095C-B680-D8DA-881FACB14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Logistics and housekeeping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81B0A6A5-68D5-7DA4-8CF3-BE0CE24D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814EFD93-BB99-2AB5-BCEC-2C3A49EAD446}"/>
              </a:ext>
            </a:extLst>
          </p:cNvPr>
          <p:cNvSpPr/>
          <p:nvPr/>
        </p:nvSpPr>
        <p:spPr>
          <a:xfrm>
            <a:off x="490538" y="2742700"/>
            <a:ext cx="1875791" cy="1875791"/>
          </a:xfrm>
          <a:custGeom>
            <a:avLst/>
            <a:gdLst/>
            <a:ahLst/>
            <a:cxnLst/>
            <a:rect l="l" t="t" r="r" b="b"/>
            <a:pathLst>
              <a:path w="1875791" h="1875791">
                <a:moveTo>
                  <a:pt x="0" y="0"/>
                </a:moveTo>
                <a:lnTo>
                  <a:pt x="1875791" y="0"/>
                </a:lnTo>
                <a:lnTo>
                  <a:pt x="1875791" y="1875791"/>
                </a:lnTo>
                <a:lnTo>
                  <a:pt x="0" y="18757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B6B8F4BC-1D56-234C-A122-B59FF8621E9A}"/>
              </a:ext>
            </a:extLst>
          </p:cNvPr>
          <p:cNvSpPr txBox="1"/>
          <p:nvPr/>
        </p:nvSpPr>
        <p:spPr>
          <a:xfrm>
            <a:off x="2772871" y="3049653"/>
            <a:ext cx="6173422" cy="1261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2000" lvl="2" indent="-252000"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</a:pPr>
            <a:r>
              <a:rPr lang="en-US" sz="2400" dirty="0">
                <a:sym typeface="Canva Sans 1"/>
              </a:rPr>
              <a:t>We encourage you to keep your video on! </a:t>
            </a:r>
          </a:p>
          <a:p>
            <a:pPr marL="252000" lvl="2" indent="-252000"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</a:pPr>
            <a:r>
              <a:rPr lang="en-US" sz="2400" dirty="0">
                <a:sym typeface="Canva Sans 1"/>
              </a:rPr>
              <a:t>Chat box for questions/comments </a:t>
            </a:r>
          </a:p>
          <a:p>
            <a:pPr marL="252000" lvl="2" indent="-252000"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</a:pPr>
            <a:r>
              <a:rPr lang="en-US" sz="2400" dirty="0">
                <a:sym typeface="Canva Sans 1"/>
              </a:rPr>
              <a:t>Breakout rooms for group activities</a:t>
            </a:r>
          </a:p>
        </p:txBody>
      </p:sp>
    </p:spTree>
    <p:extLst>
      <p:ext uri="{BB962C8B-B14F-4D97-AF65-F5344CB8AC3E}">
        <p14:creationId xmlns:p14="http://schemas.microsoft.com/office/powerpoint/2010/main" val="32505376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BAE45-A7B0-3182-38D4-34940D9A0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E96E8A-78E5-0BF4-3562-47A108BB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and their structures: Examples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0DB9524-4103-DE32-857F-B6467D027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50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A26FD69F-3B10-6A22-26D5-19A7956EBE86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87018FD8-671A-73B3-7DA2-9C841F79A5E9}"/>
              </a:ext>
            </a:extLst>
          </p:cNvPr>
          <p:cNvSpPr txBox="1"/>
          <p:nvPr/>
        </p:nvSpPr>
        <p:spPr>
          <a:xfrm>
            <a:off x="563852" y="4965504"/>
            <a:ext cx="10980102" cy="563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  <a:p>
            <a:pPr algn="l">
              <a:lnSpc>
                <a:spcPts val="2254"/>
              </a:lnSpc>
              <a:spcBef>
                <a:spcPct val="0"/>
              </a:spcBef>
            </a:pPr>
            <a:endParaRPr lang="en-US" sz="1610" b="1" dirty="0"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2A0068-24F9-7CED-0426-F564111EA5E0}"/>
              </a:ext>
            </a:extLst>
          </p:cNvPr>
          <p:cNvSpPr txBox="1"/>
          <p:nvPr/>
        </p:nvSpPr>
        <p:spPr>
          <a:xfrm>
            <a:off x="602112" y="2839347"/>
            <a:ext cx="4512212" cy="3394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3941" lvl="1" algn="l">
              <a:lnSpc>
                <a:spcPts val="1867"/>
              </a:lnSpc>
            </a:pPr>
            <a:r>
              <a:rPr lang="en-US" sz="1333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Youth representing employers’ and workers’ organizations </a:t>
            </a:r>
          </a:p>
          <a:p>
            <a:pPr algn="l">
              <a:lnSpc>
                <a:spcPts val="1867"/>
              </a:lnSpc>
            </a:pPr>
            <a:r>
              <a:rPr lang="en-US" sz="1333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e.g. youth committees within trade unions, youth delegates in employers’ federations</a:t>
            </a:r>
          </a:p>
          <a:p>
            <a:pPr marL="143941" lvl="1" algn="l">
              <a:lnSpc>
                <a:spcPts val="1867"/>
              </a:lnSpc>
            </a:pPr>
            <a:endParaRPr lang="en-US" sz="1333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marL="143941" lvl="1" algn="l">
              <a:lnSpc>
                <a:spcPts val="1867"/>
              </a:lnSpc>
            </a:pPr>
            <a:endParaRPr lang="en-US" sz="1333" b="1" dirty="0">
              <a:solidFill>
                <a:schemeClr val="accent4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  <a:p>
            <a:pPr marL="143941" lvl="1" algn="l">
              <a:lnSpc>
                <a:spcPts val="1867"/>
              </a:lnSpc>
            </a:pPr>
            <a:r>
              <a:rPr lang="en-US" sz="1333" b="1" dirty="0">
                <a:solidFill>
                  <a:schemeClr val="accent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Youth-led organizations </a:t>
            </a:r>
          </a:p>
          <a:p>
            <a:pPr algn="l">
              <a:lnSpc>
                <a:spcPts val="1867"/>
              </a:lnSpc>
            </a:pPr>
            <a:r>
              <a:rPr lang="en-US" sz="1333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e.g. formal and registered entities led by young people, working on social, economic, or environmental issues</a:t>
            </a:r>
          </a:p>
          <a:p>
            <a:pPr algn="l">
              <a:lnSpc>
                <a:spcPts val="1867"/>
              </a:lnSpc>
            </a:pPr>
            <a:endParaRPr lang="en-US" sz="1333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marL="143941" lvl="1" algn="l">
              <a:lnSpc>
                <a:spcPts val="1867"/>
              </a:lnSpc>
            </a:pPr>
            <a:endParaRPr lang="en-US" sz="1333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marL="143941" lvl="1" algn="l">
              <a:lnSpc>
                <a:spcPts val="1867"/>
              </a:lnSpc>
            </a:pPr>
            <a:r>
              <a:rPr lang="en-US" sz="1333" b="1" dirty="0">
                <a:solidFill>
                  <a:schemeClr val="accent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Youth councils and advisory boards </a:t>
            </a:r>
          </a:p>
          <a:p>
            <a:pPr algn="l">
              <a:lnSpc>
                <a:spcPts val="1867"/>
              </a:lnSpc>
            </a:pPr>
            <a:r>
              <a:rPr lang="en-US" sz="1333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e.g. national, local, or institutional bodies that represent youth interests and advise decision-makers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E72F6CB8-CA0C-3A1F-0DAC-DDEE676285C9}"/>
              </a:ext>
            </a:extLst>
          </p:cNvPr>
          <p:cNvSpPr txBox="1"/>
          <p:nvPr/>
        </p:nvSpPr>
        <p:spPr>
          <a:xfrm>
            <a:off x="6598194" y="2012124"/>
            <a:ext cx="5219912" cy="3394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67"/>
              </a:lnSpc>
            </a:pPr>
            <a:endParaRPr sz="8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43941" lvl="1" algn="l">
              <a:lnSpc>
                <a:spcPts val="1867"/>
              </a:lnSpc>
            </a:pPr>
            <a:r>
              <a:rPr lang="en-US" sz="1333" b="1" dirty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Young researchers and academic networks </a:t>
            </a:r>
          </a:p>
          <a:p>
            <a:pPr algn="l">
              <a:lnSpc>
                <a:spcPts val="1867"/>
              </a:lnSpc>
            </a:pPr>
            <a:r>
              <a:rPr lang="en-US" sz="1333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e.g. youth-led or youth-focused academic collectives generating data, analysis, and policy recommendations</a:t>
            </a:r>
          </a:p>
          <a:p>
            <a:pPr algn="l">
              <a:lnSpc>
                <a:spcPts val="1867"/>
              </a:lnSpc>
            </a:pPr>
            <a:endParaRPr lang="en-US" sz="1333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marL="143941" lvl="1" algn="l">
              <a:lnSpc>
                <a:spcPts val="1867"/>
              </a:lnSpc>
            </a:pPr>
            <a:r>
              <a:rPr lang="en-US" sz="1333" b="1" dirty="0">
                <a:solidFill>
                  <a:schemeClr val="accent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Informal youth groups and grassroots movements </a:t>
            </a:r>
          </a:p>
          <a:p>
            <a:pPr algn="l">
              <a:lnSpc>
                <a:spcPts val="1867"/>
              </a:lnSpc>
            </a:pPr>
            <a:r>
              <a:rPr lang="en-US" sz="1333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e.g. community-based groups engaging in advocacy, peer support, or local development initiatives</a:t>
            </a:r>
          </a:p>
          <a:p>
            <a:pPr algn="l">
              <a:lnSpc>
                <a:spcPts val="1867"/>
              </a:lnSpc>
            </a:pPr>
            <a:endParaRPr lang="en-US" sz="1333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marL="143941" lvl="1" algn="l">
              <a:lnSpc>
                <a:spcPts val="1867"/>
              </a:lnSpc>
            </a:pPr>
            <a:endParaRPr lang="en-US" sz="1333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  <a:p>
            <a:pPr marL="143941" lvl="1" algn="l">
              <a:lnSpc>
                <a:spcPts val="1867"/>
              </a:lnSpc>
            </a:pPr>
            <a:endParaRPr lang="en-US" sz="1333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  <a:p>
            <a:pPr marL="143941" lvl="1" algn="l">
              <a:lnSpc>
                <a:spcPts val="1867"/>
              </a:lnSpc>
            </a:pPr>
            <a:r>
              <a:rPr lang="en-US" sz="1333" b="1" dirty="0">
                <a:solidFill>
                  <a:schemeClr val="accent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Clubs and volunteer groups </a:t>
            </a:r>
          </a:p>
          <a:p>
            <a:pPr algn="l">
              <a:lnSpc>
                <a:spcPts val="1867"/>
              </a:lnSpc>
            </a:pPr>
            <a:r>
              <a:rPr lang="en-US" sz="1333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e.g. youth-led clubs around interests such as sports, arts, STEM, environmental activism, or civic engagement</a:t>
            </a:r>
          </a:p>
        </p:txBody>
      </p:sp>
      <p:sp>
        <p:nvSpPr>
          <p:cNvPr id="12" name="Shape 27047">
            <a:extLst>
              <a:ext uri="{FF2B5EF4-FFF2-40B4-BE49-F238E27FC236}">
                <a16:creationId xmlns:a16="http://schemas.microsoft.com/office/drawing/2014/main" id="{C3098D0E-2DF0-C148-0FE9-5E0F5E51ED33}"/>
              </a:ext>
            </a:extLst>
          </p:cNvPr>
          <p:cNvSpPr/>
          <p:nvPr/>
        </p:nvSpPr>
        <p:spPr>
          <a:xfrm>
            <a:off x="5085816" y="3872559"/>
            <a:ext cx="873445" cy="1261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95" y="7718"/>
                </a:moveTo>
                <a:cubicBezTo>
                  <a:pt x="17217" y="7186"/>
                  <a:pt x="17007" y="6661"/>
                  <a:pt x="16887" y="6124"/>
                </a:cubicBezTo>
                <a:cubicBezTo>
                  <a:pt x="16819" y="5821"/>
                  <a:pt x="16747" y="5517"/>
                  <a:pt x="16646" y="5217"/>
                </a:cubicBezTo>
                <a:cubicBezTo>
                  <a:pt x="16509" y="4807"/>
                  <a:pt x="16342" y="4400"/>
                  <a:pt x="16152" y="3998"/>
                </a:cubicBezTo>
                <a:cubicBezTo>
                  <a:pt x="15932" y="3531"/>
                  <a:pt x="15641" y="3078"/>
                  <a:pt x="15300" y="2641"/>
                </a:cubicBezTo>
                <a:cubicBezTo>
                  <a:pt x="14830" y="2040"/>
                  <a:pt x="14255" y="1458"/>
                  <a:pt x="13574" y="942"/>
                </a:cubicBezTo>
                <a:cubicBezTo>
                  <a:pt x="13375" y="791"/>
                  <a:pt x="13160" y="631"/>
                  <a:pt x="12918" y="505"/>
                </a:cubicBezTo>
                <a:cubicBezTo>
                  <a:pt x="12065" y="63"/>
                  <a:pt x="11061" y="0"/>
                  <a:pt x="11061" y="0"/>
                </a:cubicBezTo>
                <a:cubicBezTo>
                  <a:pt x="11061" y="0"/>
                  <a:pt x="2" y="0"/>
                  <a:pt x="0" y="0"/>
                </a:cubicBezTo>
                <a:cubicBezTo>
                  <a:pt x="93" y="0"/>
                  <a:pt x="261" y="79"/>
                  <a:pt x="343" y="106"/>
                </a:cubicBezTo>
                <a:cubicBezTo>
                  <a:pt x="484" y="153"/>
                  <a:pt x="620" y="205"/>
                  <a:pt x="754" y="259"/>
                </a:cubicBezTo>
                <a:cubicBezTo>
                  <a:pt x="1157" y="424"/>
                  <a:pt x="1538" y="611"/>
                  <a:pt x="1903" y="807"/>
                </a:cubicBezTo>
                <a:cubicBezTo>
                  <a:pt x="2413" y="1081"/>
                  <a:pt x="2893" y="1379"/>
                  <a:pt x="3300" y="1715"/>
                </a:cubicBezTo>
                <a:cubicBezTo>
                  <a:pt x="3797" y="2126"/>
                  <a:pt x="4165" y="2589"/>
                  <a:pt x="4423" y="3079"/>
                </a:cubicBezTo>
                <a:cubicBezTo>
                  <a:pt x="4738" y="3678"/>
                  <a:pt x="5168" y="5495"/>
                  <a:pt x="5207" y="5653"/>
                </a:cubicBezTo>
                <a:cubicBezTo>
                  <a:pt x="6447" y="10800"/>
                  <a:pt x="11221" y="10800"/>
                  <a:pt x="11221" y="10800"/>
                </a:cubicBezTo>
                <a:cubicBezTo>
                  <a:pt x="11221" y="10800"/>
                  <a:pt x="6447" y="10800"/>
                  <a:pt x="5207" y="15947"/>
                </a:cubicBezTo>
                <a:cubicBezTo>
                  <a:pt x="5168" y="16105"/>
                  <a:pt x="4738" y="17922"/>
                  <a:pt x="4423" y="18521"/>
                </a:cubicBezTo>
                <a:cubicBezTo>
                  <a:pt x="4165" y="19011"/>
                  <a:pt x="3797" y="19474"/>
                  <a:pt x="3300" y="19885"/>
                </a:cubicBezTo>
                <a:cubicBezTo>
                  <a:pt x="2893" y="20220"/>
                  <a:pt x="2413" y="20519"/>
                  <a:pt x="1903" y="20793"/>
                </a:cubicBezTo>
                <a:cubicBezTo>
                  <a:pt x="1538" y="20989"/>
                  <a:pt x="1157" y="21176"/>
                  <a:pt x="754" y="21341"/>
                </a:cubicBezTo>
                <a:cubicBezTo>
                  <a:pt x="620" y="21395"/>
                  <a:pt x="484" y="21447"/>
                  <a:pt x="343" y="21494"/>
                </a:cubicBezTo>
                <a:cubicBezTo>
                  <a:pt x="261" y="21521"/>
                  <a:pt x="93" y="21600"/>
                  <a:pt x="0" y="21600"/>
                </a:cubicBezTo>
                <a:cubicBezTo>
                  <a:pt x="2" y="21600"/>
                  <a:pt x="11061" y="21600"/>
                  <a:pt x="11061" y="21600"/>
                </a:cubicBezTo>
                <a:cubicBezTo>
                  <a:pt x="11061" y="21600"/>
                  <a:pt x="12065" y="21537"/>
                  <a:pt x="12918" y="21095"/>
                </a:cubicBezTo>
                <a:cubicBezTo>
                  <a:pt x="13160" y="20969"/>
                  <a:pt x="13375" y="20809"/>
                  <a:pt x="13574" y="20658"/>
                </a:cubicBezTo>
                <a:cubicBezTo>
                  <a:pt x="14255" y="20141"/>
                  <a:pt x="14830" y="19560"/>
                  <a:pt x="15300" y="18959"/>
                </a:cubicBezTo>
                <a:cubicBezTo>
                  <a:pt x="15641" y="18522"/>
                  <a:pt x="15932" y="18069"/>
                  <a:pt x="16152" y="17602"/>
                </a:cubicBezTo>
                <a:cubicBezTo>
                  <a:pt x="16342" y="17200"/>
                  <a:pt x="16509" y="16793"/>
                  <a:pt x="16646" y="16383"/>
                </a:cubicBezTo>
                <a:cubicBezTo>
                  <a:pt x="16747" y="16083"/>
                  <a:pt x="16819" y="15779"/>
                  <a:pt x="16887" y="15476"/>
                </a:cubicBezTo>
                <a:cubicBezTo>
                  <a:pt x="17007" y="14939"/>
                  <a:pt x="17217" y="14414"/>
                  <a:pt x="17395" y="13882"/>
                </a:cubicBezTo>
                <a:cubicBezTo>
                  <a:pt x="18008" y="12051"/>
                  <a:pt x="20815" y="11047"/>
                  <a:pt x="21600" y="10800"/>
                </a:cubicBezTo>
                <a:cubicBezTo>
                  <a:pt x="20815" y="10553"/>
                  <a:pt x="18008" y="9549"/>
                  <a:pt x="17395" y="7718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53578" tIns="53578" rIns="53578" bIns="53578" numCol="1" anchor="ctr">
            <a:noAutofit/>
          </a:bodyPr>
          <a:lstStyle/>
          <a:p>
            <a:endParaRPr sz="5063">
              <a:latin typeface="Lato Light" panose="020F0502020204030203" pitchFamily="34" charset="0"/>
            </a:endParaRPr>
          </a:p>
        </p:txBody>
      </p:sp>
      <p:sp>
        <p:nvSpPr>
          <p:cNvPr id="13" name="Shape 27048">
            <a:extLst>
              <a:ext uri="{FF2B5EF4-FFF2-40B4-BE49-F238E27FC236}">
                <a16:creationId xmlns:a16="http://schemas.microsoft.com/office/drawing/2014/main" id="{7CEAFB07-C02A-79C8-D394-88DE7F3AF9FA}"/>
              </a:ext>
            </a:extLst>
          </p:cNvPr>
          <p:cNvSpPr/>
          <p:nvPr/>
        </p:nvSpPr>
        <p:spPr>
          <a:xfrm>
            <a:off x="5085816" y="5262904"/>
            <a:ext cx="873445" cy="1261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95" y="7718"/>
                </a:moveTo>
                <a:cubicBezTo>
                  <a:pt x="17217" y="7186"/>
                  <a:pt x="17007" y="6661"/>
                  <a:pt x="16887" y="6124"/>
                </a:cubicBezTo>
                <a:cubicBezTo>
                  <a:pt x="16819" y="5821"/>
                  <a:pt x="16747" y="5517"/>
                  <a:pt x="16646" y="5217"/>
                </a:cubicBezTo>
                <a:cubicBezTo>
                  <a:pt x="16509" y="4807"/>
                  <a:pt x="16342" y="4400"/>
                  <a:pt x="16152" y="3998"/>
                </a:cubicBezTo>
                <a:cubicBezTo>
                  <a:pt x="15932" y="3531"/>
                  <a:pt x="15641" y="3078"/>
                  <a:pt x="15300" y="2641"/>
                </a:cubicBezTo>
                <a:cubicBezTo>
                  <a:pt x="14830" y="2040"/>
                  <a:pt x="14255" y="1459"/>
                  <a:pt x="13574" y="942"/>
                </a:cubicBezTo>
                <a:cubicBezTo>
                  <a:pt x="13375" y="791"/>
                  <a:pt x="13160" y="631"/>
                  <a:pt x="12918" y="505"/>
                </a:cubicBezTo>
                <a:cubicBezTo>
                  <a:pt x="12065" y="63"/>
                  <a:pt x="11061" y="0"/>
                  <a:pt x="11061" y="0"/>
                </a:cubicBezTo>
                <a:cubicBezTo>
                  <a:pt x="11061" y="0"/>
                  <a:pt x="2" y="0"/>
                  <a:pt x="0" y="0"/>
                </a:cubicBezTo>
                <a:cubicBezTo>
                  <a:pt x="93" y="0"/>
                  <a:pt x="261" y="79"/>
                  <a:pt x="343" y="106"/>
                </a:cubicBezTo>
                <a:cubicBezTo>
                  <a:pt x="484" y="153"/>
                  <a:pt x="620" y="205"/>
                  <a:pt x="754" y="259"/>
                </a:cubicBezTo>
                <a:cubicBezTo>
                  <a:pt x="1157" y="424"/>
                  <a:pt x="1538" y="611"/>
                  <a:pt x="1903" y="807"/>
                </a:cubicBezTo>
                <a:cubicBezTo>
                  <a:pt x="2413" y="1081"/>
                  <a:pt x="2893" y="1380"/>
                  <a:pt x="3300" y="1715"/>
                </a:cubicBezTo>
                <a:cubicBezTo>
                  <a:pt x="3797" y="2126"/>
                  <a:pt x="4165" y="2589"/>
                  <a:pt x="4423" y="3079"/>
                </a:cubicBezTo>
                <a:cubicBezTo>
                  <a:pt x="4738" y="3678"/>
                  <a:pt x="5168" y="5495"/>
                  <a:pt x="5207" y="5653"/>
                </a:cubicBezTo>
                <a:cubicBezTo>
                  <a:pt x="6447" y="10800"/>
                  <a:pt x="11221" y="10800"/>
                  <a:pt x="11221" y="10800"/>
                </a:cubicBezTo>
                <a:cubicBezTo>
                  <a:pt x="11221" y="10800"/>
                  <a:pt x="6447" y="10800"/>
                  <a:pt x="5207" y="15947"/>
                </a:cubicBezTo>
                <a:cubicBezTo>
                  <a:pt x="5168" y="16105"/>
                  <a:pt x="4738" y="17922"/>
                  <a:pt x="4423" y="18521"/>
                </a:cubicBezTo>
                <a:cubicBezTo>
                  <a:pt x="4165" y="19011"/>
                  <a:pt x="3797" y="19474"/>
                  <a:pt x="3300" y="19885"/>
                </a:cubicBezTo>
                <a:cubicBezTo>
                  <a:pt x="2893" y="20221"/>
                  <a:pt x="2413" y="20519"/>
                  <a:pt x="1903" y="20793"/>
                </a:cubicBezTo>
                <a:cubicBezTo>
                  <a:pt x="1538" y="20989"/>
                  <a:pt x="1157" y="21176"/>
                  <a:pt x="754" y="21341"/>
                </a:cubicBezTo>
                <a:cubicBezTo>
                  <a:pt x="620" y="21396"/>
                  <a:pt x="484" y="21447"/>
                  <a:pt x="343" y="21494"/>
                </a:cubicBezTo>
                <a:cubicBezTo>
                  <a:pt x="261" y="21521"/>
                  <a:pt x="93" y="21600"/>
                  <a:pt x="0" y="21600"/>
                </a:cubicBezTo>
                <a:cubicBezTo>
                  <a:pt x="2" y="21600"/>
                  <a:pt x="11061" y="21600"/>
                  <a:pt x="11061" y="21600"/>
                </a:cubicBezTo>
                <a:cubicBezTo>
                  <a:pt x="11061" y="21600"/>
                  <a:pt x="12065" y="21537"/>
                  <a:pt x="12918" y="21095"/>
                </a:cubicBezTo>
                <a:cubicBezTo>
                  <a:pt x="13160" y="20969"/>
                  <a:pt x="13375" y="20809"/>
                  <a:pt x="13574" y="20658"/>
                </a:cubicBezTo>
                <a:cubicBezTo>
                  <a:pt x="14255" y="20142"/>
                  <a:pt x="14830" y="19560"/>
                  <a:pt x="15300" y="18959"/>
                </a:cubicBezTo>
                <a:cubicBezTo>
                  <a:pt x="15641" y="18522"/>
                  <a:pt x="15932" y="18069"/>
                  <a:pt x="16152" y="17602"/>
                </a:cubicBezTo>
                <a:cubicBezTo>
                  <a:pt x="16342" y="17200"/>
                  <a:pt x="16509" y="16793"/>
                  <a:pt x="16646" y="16383"/>
                </a:cubicBezTo>
                <a:cubicBezTo>
                  <a:pt x="16747" y="16083"/>
                  <a:pt x="16819" y="15779"/>
                  <a:pt x="16887" y="15476"/>
                </a:cubicBezTo>
                <a:cubicBezTo>
                  <a:pt x="17007" y="14939"/>
                  <a:pt x="17217" y="14414"/>
                  <a:pt x="17395" y="13882"/>
                </a:cubicBezTo>
                <a:cubicBezTo>
                  <a:pt x="18008" y="12051"/>
                  <a:pt x="20815" y="11047"/>
                  <a:pt x="21600" y="10800"/>
                </a:cubicBezTo>
                <a:cubicBezTo>
                  <a:pt x="20815" y="10553"/>
                  <a:pt x="18008" y="9549"/>
                  <a:pt x="17395" y="771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53578" tIns="53578" rIns="53578" bIns="53578" numCol="1" anchor="ctr">
            <a:noAutofit/>
          </a:bodyPr>
          <a:lstStyle/>
          <a:p>
            <a:endParaRPr sz="5063">
              <a:latin typeface="Lato Light" panose="020F0502020204030203" pitchFamily="34" charset="0"/>
            </a:endParaRPr>
          </a:p>
        </p:txBody>
      </p:sp>
      <p:sp>
        <p:nvSpPr>
          <p:cNvPr id="14" name="Shape 27049">
            <a:extLst>
              <a:ext uri="{FF2B5EF4-FFF2-40B4-BE49-F238E27FC236}">
                <a16:creationId xmlns:a16="http://schemas.microsoft.com/office/drawing/2014/main" id="{BB394CDC-F844-2CFB-99FE-7D6EEACCEAA0}"/>
              </a:ext>
            </a:extLst>
          </p:cNvPr>
          <p:cNvSpPr/>
          <p:nvPr/>
        </p:nvSpPr>
        <p:spPr>
          <a:xfrm flipH="1">
            <a:off x="5634120" y="1887043"/>
            <a:ext cx="873445" cy="12618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95" y="7718"/>
                </a:moveTo>
                <a:cubicBezTo>
                  <a:pt x="17217" y="7186"/>
                  <a:pt x="17007" y="6661"/>
                  <a:pt x="16887" y="6124"/>
                </a:cubicBezTo>
                <a:cubicBezTo>
                  <a:pt x="16819" y="5821"/>
                  <a:pt x="16747" y="5517"/>
                  <a:pt x="16646" y="5217"/>
                </a:cubicBezTo>
                <a:cubicBezTo>
                  <a:pt x="16509" y="4807"/>
                  <a:pt x="16342" y="4400"/>
                  <a:pt x="16152" y="3998"/>
                </a:cubicBezTo>
                <a:cubicBezTo>
                  <a:pt x="15932" y="3531"/>
                  <a:pt x="15641" y="3078"/>
                  <a:pt x="15300" y="2641"/>
                </a:cubicBezTo>
                <a:cubicBezTo>
                  <a:pt x="14830" y="2040"/>
                  <a:pt x="14255" y="1459"/>
                  <a:pt x="13574" y="942"/>
                </a:cubicBezTo>
                <a:cubicBezTo>
                  <a:pt x="13375" y="791"/>
                  <a:pt x="13160" y="631"/>
                  <a:pt x="12918" y="505"/>
                </a:cubicBezTo>
                <a:cubicBezTo>
                  <a:pt x="12065" y="63"/>
                  <a:pt x="11061" y="0"/>
                  <a:pt x="11061" y="0"/>
                </a:cubicBezTo>
                <a:cubicBezTo>
                  <a:pt x="11061" y="0"/>
                  <a:pt x="2" y="0"/>
                  <a:pt x="0" y="0"/>
                </a:cubicBezTo>
                <a:cubicBezTo>
                  <a:pt x="93" y="0"/>
                  <a:pt x="261" y="79"/>
                  <a:pt x="343" y="106"/>
                </a:cubicBezTo>
                <a:cubicBezTo>
                  <a:pt x="484" y="153"/>
                  <a:pt x="620" y="205"/>
                  <a:pt x="754" y="259"/>
                </a:cubicBezTo>
                <a:cubicBezTo>
                  <a:pt x="1157" y="424"/>
                  <a:pt x="1538" y="611"/>
                  <a:pt x="1903" y="807"/>
                </a:cubicBezTo>
                <a:cubicBezTo>
                  <a:pt x="2413" y="1081"/>
                  <a:pt x="2893" y="1379"/>
                  <a:pt x="3300" y="1715"/>
                </a:cubicBezTo>
                <a:cubicBezTo>
                  <a:pt x="3797" y="2126"/>
                  <a:pt x="4165" y="2589"/>
                  <a:pt x="4423" y="3079"/>
                </a:cubicBezTo>
                <a:cubicBezTo>
                  <a:pt x="4738" y="3678"/>
                  <a:pt x="5168" y="5495"/>
                  <a:pt x="5207" y="5653"/>
                </a:cubicBezTo>
                <a:cubicBezTo>
                  <a:pt x="6447" y="10800"/>
                  <a:pt x="11221" y="10800"/>
                  <a:pt x="11221" y="10800"/>
                </a:cubicBezTo>
                <a:cubicBezTo>
                  <a:pt x="11221" y="10800"/>
                  <a:pt x="6447" y="10800"/>
                  <a:pt x="5207" y="15947"/>
                </a:cubicBezTo>
                <a:cubicBezTo>
                  <a:pt x="5168" y="16105"/>
                  <a:pt x="4738" y="17922"/>
                  <a:pt x="4423" y="18521"/>
                </a:cubicBezTo>
                <a:cubicBezTo>
                  <a:pt x="4165" y="19011"/>
                  <a:pt x="3797" y="19474"/>
                  <a:pt x="3300" y="19885"/>
                </a:cubicBezTo>
                <a:cubicBezTo>
                  <a:pt x="2893" y="20221"/>
                  <a:pt x="2413" y="20519"/>
                  <a:pt x="1903" y="20793"/>
                </a:cubicBezTo>
                <a:cubicBezTo>
                  <a:pt x="1538" y="20989"/>
                  <a:pt x="1157" y="21176"/>
                  <a:pt x="754" y="21341"/>
                </a:cubicBezTo>
                <a:cubicBezTo>
                  <a:pt x="620" y="21396"/>
                  <a:pt x="484" y="21447"/>
                  <a:pt x="343" y="21494"/>
                </a:cubicBezTo>
                <a:cubicBezTo>
                  <a:pt x="261" y="21521"/>
                  <a:pt x="93" y="21600"/>
                  <a:pt x="0" y="21600"/>
                </a:cubicBezTo>
                <a:cubicBezTo>
                  <a:pt x="2" y="21600"/>
                  <a:pt x="11061" y="21600"/>
                  <a:pt x="11061" y="21600"/>
                </a:cubicBezTo>
                <a:cubicBezTo>
                  <a:pt x="11061" y="21600"/>
                  <a:pt x="12065" y="21537"/>
                  <a:pt x="12918" y="21095"/>
                </a:cubicBezTo>
                <a:cubicBezTo>
                  <a:pt x="13160" y="20969"/>
                  <a:pt x="13375" y="20809"/>
                  <a:pt x="13574" y="20658"/>
                </a:cubicBezTo>
                <a:cubicBezTo>
                  <a:pt x="14255" y="20142"/>
                  <a:pt x="14830" y="19560"/>
                  <a:pt x="15300" y="18959"/>
                </a:cubicBezTo>
                <a:cubicBezTo>
                  <a:pt x="15641" y="18522"/>
                  <a:pt x="15932" y="18069"/>
                  <a:pt x="16152" y="17602"/>
                </a:cubicBezTo>
                <a:cubicBezTo>
                  <a:pt x="16342" y="17200"/>
                  <a:pt x="16509" y="16793"/>
                  <a:pt x="16646" y="16383"/>
                </a:cubicBezTo>
                <a:cubicBezTo>
                  <a:pt x="16747" y="16083"/>
                  <a:pt x="16819" y="15779"/>
                  <a:pt x="16887" y="15476"/>
                </a:cubicBezTo>
                <a:cubicBezTo>
                  <a:pt x="17007" y="14939"/>
                  <a:pt x="17217" y="14414"/>
                  <a:pt x="17395" y="13882"/>
                </a:cubicBezTo>
                <a:cubicBezTo>
                  <a:pt x="18008" y="12051"/>
                  <a:pt x="20815" y="11047"/>
                  <a:pt x="21600" y="10800"/>
                </a:cubicBezTo>
                <a:cubicBezTo>
                  <a:pt x="20815" y="10553"/>
                  <a:pt x="18008" y="9549"/>
                  <a:pt x="17395" y="7718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53578" tIns="53578" rIns="53578" bIns="53578" numCol="1" anchor="ctr">
            <a:noAutofit/>
          </a:bodyPr>
          <a:lstStyle/>
          <a:p>
            <a:endParaRPr sz="5063">
              <a:latin typeface="Lato Light" panose="020F0502020204030203" pitchFamily="34" charset="0"/>
            </a:endParaRPr>
          </a:p>
        </p:txBody>
      </p:sp>
      <p:sp>
        <p:nvSpPr>
          <p:cNvPr id="15" name="Shape 27050">
            <a:extLst>
              <a:ext uri="{FF2B5EF4-FFF2-40B4-BE49-F238E27FC236}">
                <a16:creationId xmlns:a16="http://schemas.microsoft.com/office/drawing/2014/main" id="{CD4BDA8F-4B4F-FB7A-38CD-F2B679D6780B}"/>
              </a:ext>
            </a:extLst>
          </p:cNvPr>
          <p:cNvSpPr/>
          <p:nvPr/>
        </p:nvSpPr>
        <p:spPr>
          <a:xfrm flipH="1">
            <a:off x="5634120" y="3214468"/>
            <a:ext cx="873445" cy="1261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95" y="7718"/>
                </a:moveTo>
                <a:cubicBezTo>
                  <a:pt x="17217" y="7186"/>
                  <a:pt x="17007" y="6661"/>
                  <a:pt x="16887" y="6124"/>
                </a:cubicBezTo>
                <a:cubicBezTo>
                  <a:pt x="16819" y="5821"/>
                  <a:pt x="16747" y="5517"/>
                  <a:pt x="16646" y="5217"/>
                </a:cubicBezTo>
                <a:cubicBezTo>
                  <a:pt x="16509" y="4807"/>
                  <a:pt x="16342" y="4400"/>
                  <a:pt x="16152" y="3998"/>
                </a:cubicBezTo>
                <a:cubicBezTo>
                  <a:pt x="15932" y="3531"/>
                  <a:pt x="15641" y="3078"/>
                  <a:pt x="15300" y="2641"/>
                </a:cubicBezTo>
                <a:cubicBezTo>
                  <a:pt x="14830" y="2040"/>
                  <a:pt x="14255" y="1458"/>
                  <a:pt x="13574" y="942"/>
                </a:cubicBezTo>
                <a:cubicBezTo>
                  <a:pt x="13375" y="791"/>
                  <a:pt x="13160" y="631"/>
                  <a:pt x="12918" y="505"/>
                </a:cubicBezTo>
                <a:cubicBezTo>
                  <a:pt x="12065" y="63"/>
                  <a:pt x="11061" y="0"/>
                  <a:pt x="11061" y="0"/>
                </a:cubicBezTo>
                <a:cubicBezTo>
                  <a:pt x="11061" y="0"/>
                  <a:pt x="2" y="0"/>
                  <a:pt x="0" y="0"/>
                </a:cubicBezTo>
                <a:cubicBezTo>
                  <a:pt x="93" y="0"/>
                  <a:pt x="261" y="79"/>
                  <a:pt x="343" y="106"/>
                </a:cubicBezTo>
                <a:cubicBezTo>
                  <a:pt x="484" y="153"/>
                  <a:pt x="620" y="205"/>
                  <a:pt x="754" y="259"/>
                </a:cubicBezTo>
                <a:cubicBezTo>
                  <a:pt x="1157" y="424"/>
                  <a:pt x="1538" y="611"/>
                  <a:pt x="1903" y="807"/>
                </a:cubicBezTo>
                <a:cubicBezTo>
                  <a:pt x="2413" y="1081"/>
                  <a:pt x="2893" y="1379"/>
                  <a:pt x="3300" y="1715"/>
                </a:cubicBezTo>
                <a:cubicBezTo>
                  <a:pt x="3797" y="2126"/>
                  <a:pt x="4165" y="2589"/>
                  <a:pt x="4423" y="3079"/>
                </a:cubicBezTo>
                <a:cubicBezTo>
                  <a:pt x="4738" y="3678"/>
                  <a:pt x="5168" y="5495"/>
                  <a:pt x="5207" y="5653"/>
                </a:cubicBezTo>
                <a:cubicBezTo>
                  <a:pt x="6447" y="10800"/>
                  <a:pt x="11221" y="10800"/>
                  <a:pt x="11221" y="10800"/>
                </a:cubicBezTo>
                <a:cubicBezTo>
                  <a:pt x="11221" y="10800"/>
                  <a:pt x="6447" y="10800"/>
                  <a:pt x="5207" y="15947"/>
                </a:cubicBezTo>
                <a:cubicBezTo>
                  <a:pt x="5168" y="16105"/>
                  <a:pt x="4738" y="17922"/>
                  <a:pt x="4423" y="18521"/>
                </a:cubicBezTo>
                <a:cubicBezTo>
                  <a:pt x="4165" y="19011"/>
                  <a:pt x="3797" y="19474"/>
                  <a:pt x="3300" y="19885"/>
                </a:cubicBezTo>
                <a:cubicBezTo>
                  <a:pt x="2893" y="20220"/>
                  <a:pt x="2413" y="20519"/>
                  <a:pt x="1903" y="20793"/>
                </a:cubicBezTo>
                <a:cubicBezTo>
                  <a:pt x="1538" y="20989"/>
                  <a:pt x="1157" y="21176"/>
                  <a:pt x="754" y="21341"/>
                </a:cubicBezTo>
                <a:cubicBezTo>
                  <a:pt x="620" y="21395"/>
                  <a:pt x="484" y="21447"/>
                  <a:pt x="343" y="21494"/>
                </a:cubicBezTo>
                <a:cubicBezTo>
                  <a:pt x="261" y="21521"/>
                  <a:pt x="93" y="21600"/>
                  <a:pt x="0" y="21600"/>
                </a:cubicBezTo>
                <a:cubicBezTo>
                  <a:pt x="2" y="21600"/>
                  <a:pt x="11061" y="21600"/>
                  <a:pt x="11061" y="21600"/>
                </a:cubicBezTo>
                <a:cubicBezTo>
                  <a:pt x="11061" y="21600"/>
                  <a:pt x="12065" y="21537"/>
                  <a:pt x="12918" y="21095"/>
                </a:cubicBezTo>
                <a:cubicBezTo>
                  <a:pt x="13160" y="20969"/>
                  <a:pt x="13375" y="20809"/>
                  <a:pt x="13574" y="20658"/>
                </a:cubicBezTo>
                <a:cubicBezTo>
                  <a:pt x="14255" y="20141"/>
                  <a:pt x="14830" y="19560"/>
                  <a:pt x="15300" y="18959"/>
                </a:cubicBezTo>
                <a:cubicBezTo>
                  <a:pt x="15641" y="18522"/>
                  <a:pt x="15932" y="18069"/>
                  <a:pt x="16152" y="17602"/>
                </a:cubicBezTo>
                <a:cubicBezTo>
                  <a:pt x="16342" y="17200"/>
                  <a:pt x="16509" y="16793"/>
                  <a:pt x="16646" y="16383"/>
                </a:cubicBezTo>
                <a:cubicBezTo>
                  <a:pt x="16747" y="16083"/>
                  <a:pt x="16819" y="15779"/>
                  <a:pt x="16887" y="15476"/>
                </a:cubicBezTo>
                <a:cubicBezTo>
                  <a:pt x="17007" y="14939"/>
                  <a:pt x="17217" y="14414"/>
                  <a:pt x="17395" y="13882"/>
                </a:cubicBezTo>
                <a:cubicBezTo>
                  <a:pt x="18008" y="12051"/>
                  <a:pt x="20815" y="11047"/>
                  <a:pt x="21600" y="10800"/>
                </a:cubicBezTo>
                <a:cubicBezTo>
                  <a:pt x="20815" y="10553"/>
                  <a:pt x="18008" y="9549"/>
                  <a:pt x="17395" y="7718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53578" tIns="53578" rIns="53578" bIns="53578" numCol="1" anchor="ctr">
            <a:noAutofit/>
          </a:bodyPr>
          <a:lstStyle/>
          <a:p>
            <a:endParaRPr sz="5063">
              <a:latin typeface="Lato Light" panose="020F0502020204030203" pitchFamily="34" charset="0"/>
            </a:endParaRPr>
          </a:p>
        </p:txBody>
      </p:sp>
      <p:sp>
        <p:nvSpPr>
          <p:cNvPr id="16" name="Shape 27051">
            <a:extLst>
              <a:ext uri="{FF2B5EF4-FFF2-40B4-BE49-F238E27FC236}">
                <a16:creationId xmlns:a16="http://schemas.microsoft.com/office/drawing/2014/main" id="{5519A18C-3E02-0955-2A62-B86FFB56EBCB}"/>
              </a:ext>
            </a:extLst>
          </p:cNvPr>
          <p:cNvSpPr/>
          <p:nvPr/>
        </p:nvSpPr>
        <p:spPr>
          <a:xfrm flipH="1">
            <a:off x="5634120" y="4562503"/>
            <a:ext cx="873445" cy="1261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95" y="7718"/>
                </a:moveTo>
                <a:cubicBezTo>
                  <a:pt x="17217" y="7186"/>
                  <a:pt x="17007" y="6661"/>
                  <a:pt x="16887" y="6124"/>
                </a:cubicBezTo>
                <a:cubicBezTo>
                  <a:pt x="16819" y="5821"/>
                  <a:pt x="16747" y="5517"/>
                  <a:pt x="16646" y="5217"/>
                </a:cubicBezTo>
                <a:cubicBezTo>
                  <a:pt x="16509" y="4807"/>
                  <a:pt x="16342" y="4400"/>
                  <a:pt x="16152" y="3998"/>
                </a:cubicBezTo>
                <a:cubicBezTo>
                  <a:pt x="15932" y="3531"/>
                  <a:pt x="15641" y="3078"/>
                  <a:pt x="15300" y="2641"/>
                </a:cubicBezTo>
                <a:cubicBezTo>
                  <a:pt x="14830" y="2040"/>
                  <a:pt x="14255" y="1459"/>
                  <a:pt x="13574" y="942"/>
                </a:cubicBezTo>
                <a:cubicBezTo>
                  <a:pt x="13375" y="791"/>
                  <a:pt x="13160" y="631"/>
                  <a:pt x="12918" y="505"/>
                </a:cubicBezTo>
                <a:cubicBezTo>
                  <a:pt x="12065" y="63"/>
                  <a:pt x="11061" y="0"/>
                  <a:pt x="11061" y="0"/>
                </a:cubicBezTo>
                <a:cubicBezTo>
                  <a:pt x="11061" y="0"/>
                  <a:pt x="2" y="0"/>
                  <a:pt x="0" y="0"/>
                </a:cubicBezTo>
                <a:cubicBezTo>
                  <a:pt x="93" y="0"/>
                  <a:pt x="261" y="79"/>
                  <a:pt x="343" y="106"/>
                </a:cubicBezTo>
                <a:cubicBezTo>
                  <a:pt x="484" y="153"/>
                  <a:pt x="620" y="205"/>
                  <a:pt x="754" y="259"/>
                </a:cubicBezTo>
                <a:cubicBezTo>
                  <a:pt x="1157" y="424"/>
                  <a:pt x="1538" y="611"/>
                  <a:pt x="1903" y="807"/>
                </a:cubicBezTo>
                <a:cubicBezTo>
                  <a:pt x="2413" y="1081"/>
                  <a:pt x="2893" y="1380"/>
                  <a:pt x="3300" y="1715"/>
                </a:cubicBezTo>
                <a:cubicBezTo>
                  <a:pt x="3797" y="2126"/>
                  <a:pt x="4165" y="2589"/>
                  <a:pt x="4423" y="3079"/>
                </a:cubicBezTo>
                <a:cubicBezTo>
                  <a:pt x="4738" y="3678"/>
                  <a:pt x="5168" y="5495"/>
                  <a:pt x="5207" y="5653"/>
                </a:cubicBezTo>
                <a:cubicBezTo>
                  <a:pt x="6447" y="10800"/>
                  <a:pt x="11221" y="10800"/>
                  <a:pt x="11221" y="10800"/>
                </a:cubicBezTo>
                <a:cubicBezTo>
                  <a:pt x="11221" y="10800"/>
                  <a:pt x="6447" y="10800"/>
                  <a:pt x="5207" y="15947"/>
                </a:cubicBezTo>
                <a:cubicBezTo>
                  <a:pt x="5168" y="16105"/>
                  <a:pt x="4738" y="17922"/>
                  <a:pt x="4423" y="18521"/>
                </a:cubicBezTo>
                <a:cubicBezTo>
                  <a:pt x="4165" y="19011"/>
                  <a:pt x="3797" y="19474"/>
                  <a:pt x="3300" y="19885"/>
                </a:cubicBezTo>
                <a:cubicBezTo>
                  <a:pt x="2893" y="20221"/>
                  <a:pt x="2413" y="20519"/>
                  <a:pt x="1903" y="20793"/>
                </a:cubicBezTo>
                <a:cubicBezTo>
                  <a:pt x="1538" y="20989"/>
                  <a:pt x="1157" y="21176"/>
                  <a:pt x="754" y="21341"/>
                </a:cubicBezTo>
                <a:cubicBezTo>
                  <a:pt x="620" y="21396"/>
                  <a:pt x="484" y="21447"/>
                  <a:pt x="343" y="21494"/>
                </a:cubicBezTo>
                <a:cubicBezTo>
                  <a:pt x="261" y="21521"/>
                  <a:pt x="93" y="21600"/>
                  <a:pt x="0" y="21600"/>
                </a:cubicBezTo>
                <a:cubicBezTo>
                  <a:pt x="2" y="21600"/>
                  <a:pt x="11061" y="21600"/>
                  <a:pt x="11061" y="21600"/>
                </a:cubicBezTo>
                <a:cubicBezTo>
                  <a:pt x="11061" y="21600"/>
                  <a:pt x="12065" y="21537"/>
                  <a:pt x="12918" y="21095"/>
                </a:cubicBezTo>
                <a:cubicBezTo>
                  <a:pt x="13160" y="20969"/>
                  <a:pt x="13375" y="20809"/>
                  <a:pt x="13574" y="20658"/>
                </a:cubicBezTo>
                <a:cubicBezTo>
                  <a:pt x="14255" y="20142"/>
                  <a:pt x="14830" y="19560"/>
                  <a:pt x="15300" y="18959"/>
                </a:cubicBezTo>
                <a:cubicBezTo>
                  <a:pt x="15641" y="18522"/>
                  <a:pt x="15932" y="18069"/>
                  <a:pt x="16152" y="17602"/>
                </a:cubicBezTo>
                <a:cubicBezTo>
                  <a:pt x="16342" y="17200"/>
                  <a:pt x="16509" y="16793"/>
                  <a:pt x="16646" y="16383"/>
                </a:cubicBezTo>
                <a:cubicBezTo>
                  <a:pt x="16747" y="16083"/>
                  <a:pt x="16819" y="15779"/>
                  <a:pt x="16887" y="15476"/>
                </a:cubicBezTo>
                <a:cubicBezTo>
                  <a:pt x="17007" y="14939"/>
                  <a:pt x="17217" y="14414"/>
                  <a:pt x="17395" y="13882"/>
                </a:cubicBezTo>
                <a:cubicBezTo>
                  <a:pt x="18008" y="12051"/>
                  <a:pt x="20815" y="11047"/>
                  <a:pt x="21600" y="10800"/>
                </a:cubicBezTo>
                <a:cubicBezTo>
                  <a:pt x="20815" y="10553"/>
                  <a:pt x="18008" y="9549"/>
                  <a:pt x="17395" y="7718"/>
                </a:cubicBezTo>
                <a:close/>
              </a:path>
            </a:pathLst>
          </a:cu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53578" tIns="53578" rIns="53578" bIns="53578" numCol="1" anchor="ctr">
            <a:noAutofit/>
          </a:bodyPr>
          <a:lstStyle/>
          <a:p>
            <a:endParaRPr sz="5063">
              <a:latin typeface="Lato Light" panose="020F0502020204030203" pitchFamily="34" charset="0"/>
            </a:endParaRPr>
          </a:p>
        </p:txBody>
      </p:sp>
      <p:sp>
        <p:nvSpPr>
          <p:cNvPr id="17" name="Shape 27052">
            <a:extLst>
              <a:ext uri="{FF2B5EF4-FFF2-40B4-BE49-F238E27FC236}">
                <a16:creationId xmlns:a16="http://schemas.microsoft.com/office/drawing/2014/main" id="{9D41177A-5A2F-70E9-F58A-131659D7FE91}"/>
              </a:ext>
            </a:extLst>
          </p:cNvPr>
          <p:cNvSpPr/>
          <p:nvPr/>
        </p:nvSpPr>
        <p:spPr>
          <a:xfrm>
            <a:off x="5085816" y="2541234"/>
            <a:ext cx="873445" cy="1261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95" y="7718"/>
                </a:moveTo>
                <a:cubicBezTo>
                  <a:pt x="17217" y="7186"/>
                  <a:pt x="17007" y="6661"/>
                  <a:pt x="16887" y="6124"/>
                </a:cubicBezTo>
                <a:cubicBezTo>
                  <a:pt x="16819" y="5821"/>
                  <a:pt x="16747" y="5517"/>
                  <a:pt x="16646" y="5217"/>
                </a:cubicBezTo>
                <a:cubicBezTo>
                  <a:pt x="16509" y="4807"/>
                  <a:pt x="16342" y="4400"/>
                  <a:pt x="16152" y="3998"/>
                </a:cubicBezTo>
                <a:cubicBezTo>
                  <a:pt x="15932" y="3531"/>
                  <a:pt x="15641" y="3078"/>
                  <a:pt x="15300" y="2641"/>
                </a:cubicBezTo>
                <a:cubicBezTo>
                  <a:pt x="14830" y="2040"/>
                  <a:pt x="14255" y="1458"/>
                  <a:pt x="13574" y="942"/>
                </a:cubicBezTo>
                <a:cubicBezTo>
                  <a:pt x="13375" y="791"/>
                  <a:pt x="13160" y="631"/>
                  <a:pt x="12918" y="505"/>
                </a:cubicBezTo>
                <a:cubicBezTo>
                  <a:pt x="12065" y="63"/>
                  <a:pt x="11061" y="0"/>
                  <a:pt x="11061" y="0"/>
                </a:cubicBezTo>
                <a:cubicBezTo>
                  <a:pt x="11061" y="0"/>
                  <a:pt x="2" y="0"/>
                  <a:pt x="0" y="0"/>
                </a:cubicBezTo>
                <a:cubicBezTo>
                  <a:pt x="93" y="0"/>
                  <a:pt x="261" y="79"/>
                  <a:pt x="343" y="106"/>
                </a:cubicBezTo>
                <a:cubicBezTo>
                  <a:pt x="484" y="153"/>
                  <a:pt x="620" y="205"/>
                  <a:pt x="754" y="259"/>
                </a:cubicBezTo>
                <a:cubicBezTo>
                  <a:pt x="1157" y="424"/>
                  <a:pt x="1538" y="611"/>
                  <a:pt x="1903" y="807"/>
                </a:cubicBezTo>
                <a:cubicBezTo>
                  <a:pt x="2413" y="1081"/>
                  <a:pt x="2893" y="1379"/>
                  <a:pt x="3300" y="1715"/>
                </a:cubicBezTo>
                <a:cubicBezTo>
                  <a:pt x="3797" y="2126"/>
                  <a:pt x="4165" y="2589"/>
                  <a:pt x="4423" y="3079"/>
                </a:cubicBezTo>
                <a:cubicBezTo>
                  <a:pt x="4738" y="3678"/>
                  <a:pt x="5168" y="5495"/>
                  <a:pt x="5207" y="5653"/>
                </a:cubicBezTo>
                <a:cubicBezTo>
                  <a:pt x="6447" y="10800"/>
                  <a:pt x="11221" y="10800"/>
                  <a:pt x="11221" y="10800"/>
                </a:cubicBezTo>
                <a:cubicBezTo>
                  <a:pt x="11221" y="10800"/>
                  <a:pt x="6447" y="10800"/>
                  <a:pt x="5207" y="15947"/>
                </a:cubicBezTo>
                <a:cubicBezTo>
                  <a:pt x="5168" y="16105"/>
                  <a:pt x="4738" y="17922"/>
                  <a:pt x="4423" y="18521"/>
                </a:cubicBezTo>
                <a:cubicBezTo>
                  <a:pt x="4165" y="19011"/>
                  <a:pt x="3797" y="19474"/>
                  <a:pt x="3300" y="19885"/>
                </a:cubicBezTo>
                <a:cubicBezTo>
                  <a:pt x="2893" y="20220"/>
                  <a:pt x="2413" y="20519"/>
                  <a:pt x="1903" y="20793"/>
                </a:cubicBezTo>
                <a:cubicBezTo>
                  <a:pt x="1538" y="20989"/>
                  <a:pt x="1157" y="21176"/>
                  <a:pt x="754" y="21341"/>
                </a:cubicBezTo>
                <a:cubicBezTo>
                  <a:pt x="620" y="21395"/>
                  <a:pt x="484" y="21447"/>
                  <a:pt x="343" y="21494"/>
                </a:cubicBezTo>
                <a:cubicBezTo>
                  <a:pt x="261" y="21521"/>
                  <a:pt x="93" y="21600"/>
                  <a:pt x="0" y="21600"/>
                </a:cubicBezTo>
                <a:cubicBezTo>
                  <a:pt x="2" y="21600"/>
                  <a:pt x="11061" y="21600"/>
                  <a:pt x="11061" y="21600"/>
                </a:cubicBezTo>
                <a:cubicBezTo>
                  <a:pt x="11061" y="21600"/>
                  <a:pt x="12065" y="21537"/>
                  <a:pt x="12918" y="21095"/>
                </a:cubicBezTo>
                <a:cubicBezTo>
                  <a:pt x="13160" y="20969"/>
                  <a:pt x="13375" y="20809"/>
                  <a:pt x="13574" y="20658"/>
                </a:cubicBezTo>
                <a:cubicBezTo>
                  <a:pt x="14255" y="20141"/>
                  <a:pt x="14830" y="19560"/>
                  <a:pt x="15300" y="18959"/>
                </a:cubicBezTo>
                <a:cubicBezTo>
                  <a:pt x="15641" y="18522"/>
                  <a:pt x="15932" y="18069"/>
                  <a:pt x="16152" y="17602"/>
                </a:cubicBezTo>
                <a:cubicBezTo>
                  <a:pt x="16342" y="17200"/>
                  <a:pt x="16509" y="16793"/>
                  <a:pt x="16646" y="16383"/>
                </a:cubicBezTo>
                <a:cubicBezTo>
                  <a:pt x="16747" y="16083"/>
                  <a:pt x="16819" y="15779"/>
                  <a:pt x="16887" y="15476"/>
                </a:cubicBezTo>
                <a:cubicBezTo>
                  <a:pt x="17007" y="14939"/>
                  <a:pt x="17217" y="14414"/>
                  <a:pt x="17395" y="13882"/>
                </a:cubicBezTo>
                <a:cubicBezTo>
                  <a:pt x="18008" y="12051"/>
                  <a:pt x="20815" y="11047"/>
                  <a:pt x="21600" y="10800"/>
                </a:cubicBezTo>
                <a:cubicBezTo>
                  <a:pt x="20815" y="10553"/>
                  <a:pt x="18008" y="9549"/>
                  <a:pt x="17395" y="7718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53578" tIns="53578" rIns="53578" bIns="53578" numCol="1" anchor="ctr">
            <a:noAutofit/>
          </a:bodyPr>
          <a:lstStyle/>
          <a:p>
            <a:endParaRPr sz="5063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7278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D8E0C-2674-568F-084E-5A6A50711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A695C6-16C7-0C9C-590A-BF4933A89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Effective outreach strategies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BC3E190-0E96-20A1-A9D6-3CF3D2490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51</a:t>
            </a:fld>
            <a:endParaRPr lang="en-GB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BE861C5C-7012-F191-9C30-C65B16024580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7183CF-6F40-5F7B-DB14-0A61AE221880}"/>
              </a:ext>
            </a:extLst>
          </p:cNvPr>
          <p:cNvSpPr txBox="1"/>
          <p:nvPr/>
        </p:nvSpPr>
        <p:spPr>
          <a:xfrm>
            <a:off x="7193545" y="-3289699"/>
            <a:ext cx="2547739" cy="2605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300">
                <a:solidFill>
                  <a:schemeClr val="bg1">
                    <a:lumMod val="50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888F552E-2297-3533-E77C-9D10BCA0C912}"/>
              </a:ext>
            </a:extLst>
          </p:cNvPr>
          <p:cNvSpPr/>
          <p:nvPr/>
        </p:nvSpPr>
        <p:spPr>
          <a:xfrm flipH="1">
            <a:off x="7204574" y="4443049"/>
            <a:ext cx="372935" cy="210694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자유형: 도형 783">
            <a:extLst>
              <a:ext uri="{FF2B5EF4-FFF2-40B4-BE49-F238E27FC236}">
                <a16:creationId xmlns:a16="http://schemas.microsoft.com/office/drawing/2014/main" id="{72C322D2-4821-535D-D00D-0C9FB78186A8}"/>
              </a:ext>
            </a:extLst>
          </p:cNvPr>
          <p:cNvSpPr/>
          <p:nvPr/>
        </p:nvSpPr>
        <p:spPr>
          <a:xfrm flipH="1">
            <a:off x="7094358" y="4118046"/>
            <a:ext cx="1467556" cy="325004"/>
          </a:xfrm>
          <a:custGeom>
            <a:avLst/>
            <a:gdLst>
              <a:gd name="connsiteX0" fmla="*/ 1568679 w 1995411"/>
              <a:gd name="connsiteY0" fmla="*/ 0 h 325003"/>
              <a:gd name="connsiteX1" fmla="*/ 0 w 1995411"/>
              <a:gd name="connsiteY1" fmla="*/ 0 h 325003"/>
              <a:gd name="connsiteX2" fmla="*/ 0 w 1995411"/>
              <a:gd name="connsiteY2" fmla="*/ 325003 h 325003"/>
              <a:gd name="connsiteX3" fmla="*/ 1995411 w 1995411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411" h="325003">
                <a:moveTo>
                  <a:pt x="1568679" y="0"/>
                </a:moveTo>
                <a:lnTo>
                  <a:pt x="0" y="0"/>
                </a:lnTo>
                <a:lnTo>
                  <a:pt x="0" y="325003"/>
                </a:lnTo>
                <a:lnTo>
                  <a:pt x="1995411" y="32500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Isosceles Triangle 34">
            <a:extLst>
              <a:ext uri="{FF2B5EF4-FFF2-40B4-BE49-F238E27FC236}">
                <a16:creationId xmlns:a16="http://schemas.microsoft.com/office/drawing/2014/main" id="{BDFF1A5F-C4E4-BFF9-3F4B-455AC66EB1BF}"/>
              </a:ext>
            </a:extLst>
          </p:cNvPr>
          <p:cNvSpPr/>
          <p:nvPr/>
        </p:nvSpPr>
        <p:spPr>
          <a:xfrm rot="5400000" flipH="1">
            <a:off x="8516473" y="4059009"/>
            <a:ext cx="521095" cy="449219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84795410-C3C6-D4A7-C430-81B6AB076467}"/>
              </a:ext>
            </a:extLst>
          </p:cNvPr>
          <p:cNvSpPr/>
          <p:nvPr/>
        </p:nvSpPr>
        <p:spPr>
          <a:xfrm>
            <a:off x="6153009" y="3038876"/>
            <a:ext cx="372935" cy="35111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926547A8-4966-027F-F6DB-43E7303E102B}"/>
              </a:ext>
            </a:extLst>
          </p:cNvPr>
          <p:cNvSpPr/>
          <p:nvPr/>
        </p:nvSpPr>
        <p:spPr>
          <a:xfrm>
            <a:off x="5587031" y="3868290"/>
            <a:ext cx="386192" cy="26817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자유형: 도형 790">
            <a:extLst>
              <a:ext uri="{FF2B5EF4-FFF2-40B4-BE49-F238E27FC236}">
                <a16:creationId xmlns:a16="http://schemas.microsoft.com/office/drawing/2014/main" id="{54DECDB4-4F47-DFAD-C40B-289DAE044A75}"/>
              </a:ext>
            </a:extLst>
          </p:cNvPr>
          <p:cNvSpPr/>
          <p:nvPr/>
        </p:nvSpPr>
        <p:spPr>
          <a:xfrm>
            <a:off x="4024254" y="2715710"/>
            <a:ext cx="2558392" cy="325003"/>
          </a:xfrm>
          <a:custGeom>
            <a:avLst/>
            <a:gdLst>
              <a:gd name="connsiteX0" fmla="*/ 2148344 w 2558392"/>
              <a:gd name="connsiteY0" fmla="*/ 0 h 325003"/>
              <a:gd name="connsiteX1" fmla="*/ 0 w 2558392"/>
              <a:gd name="connsiteY1" fmla="*/ 0 h 325003"/>
              <a:gd name="connsiteX2" fmla="*/ 0 w 2558392"/>
              <a:gd name="connsiteY2" fmla="*/ 325003 h 325003"/>
              <a:gd name="connsiteX3" fmla="*/ 2558392 w 2558392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8392" h="325003">
                <a:moveTo>
                  <a:pt x="2148344" y="0"/>
                </a:moveTo>
                <a:lnTo>
                  <a:pt x="0" y="0"/>
                </a:lnTo>
                <a:lnTo>
                  <a:pt x="0" y="325003"/>
                </a:lnTo>
                <a:lnTo>
                  <a:pt x="2558392" y="3250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Isosceles Triangle 32">
            <a:extLst>
              <a:ext uri="{FF2B5EF4-FFF2-40B4-BE49-F238E27FC236}">
                <a16:creationId xmlns:a16="http://schemas.microsoft.com/office/drawing/2014/main" id="{F811544A-1872-F98D-72E7-3A005EFED614}"/>
              </a:ext>
            </a:extLst>
          </p:cNvPr>
          <p:cNvSpPr/>
          <p:nvPr/>
        </p:nvSpPr>
        <p:spPr>
          <a:xfrm rot="16200000">
            <a:off x="3557056" y="2633211"/>
            <a:ext cx="521095" cy="449219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자유형: 도형 792">
            <a:extLst>
              <a:ext uri="{FF2B5EF4-FFF2-40B4-BE49-F238E27FC236}">
                <a16:creationId xmlns:a16="http://schemas.microsoft.com/office/drawing/2014/main" id="{71F37745-B12A-89E7-C95D-00CA8C204404}"/>
              </a:ext>
            </a:extLst>
          </p:cNvPr>
          <p:cNvSpPr/>
          <p:nvPr/>
        </p:nvSpPr>
        <p:spPr>
          <a:xfrm>
            <a:off x="4008282" y="3543288"/>
            <a:ext cx="2088025" cy="325003"/>
          </a:xfrm>
          <a:custGeom>
            <a:avLst/>
            <a:gdLst>
              <a:gd name="connsiteX0" fmla="*/ 1568679 w 1995411"/>
              <a:gd name="connsiteY0" fmla="*/ 0 h 325003"/>
              <a:gd name="connsiteX1" fmla="*/ 0 w 1995411"/>
              <a:gd name="connsiteY1" fmla="*/ 0 h 325003"/>
              <a:gd name="connsiteX2" fmla="*/ 0 w 1995411"/>
              <a:gd name="connsiteY2" fmla="*/ 325003 h 325003"/>
              <a:gd name="connsiteX3" fmla="*/ 1995411 w 1995411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411" h="325003">
                <a:moveTo>
                  <a:pt x="1568679" y="0"/>
                </a:moveTo>
                <a:lnTo>
                  <a:pt x="0" y="0"/>
                </a:lnTo>
                <a:lnTo>
                  <a:pt x="0" y="325003"/>
                </a:lnTo>
                <a:lnTo>
                  <a:pt x="1995411" y="3250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Isosceles Triangle 34">
            <a:extLst>
              <a:ext uri="{FF2B5EF4-FFF2-40B4-BE49-F238E27FC236}">
                <a16:creationId xmlns:a16="http://schemas.microsoft.com/office/drawing/2014/main" id="{E53CB973-F5BB-E028-F9A7-EF35D5393EEF}"/>
              </a:ext>
            </a:extLst>
          </p:cNvPr>
          <p:cNvSpPr/>
          <p:nvPr/>
        </p:nvSpPr>
        <p:spPr>
          <a:xfrm rot="16200000">
            <a:off x="3523124" y="3468661"/>
            <a:ext cx="521095" cy="44921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0877CA-46E5-9BCB-051C-BE4EB510C1DD}"/>
              </a:ext>
            </a:extLst>
          </p:cNvPr>
          <p:cNvSpPr txBox="1"/>
          <p:nvPr/>
        </p:nvSpPr>
        <p:spPr>
          <a:xfrm flipH="1">
            <a:off x="8967977" y="4042480"/>
            <a:ext cx="3419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Enable community-based engagement </a:t>
            </a:r>
            <a:endParaRPr lang="ko-KR" altLang="en-US" sz="1400" b="1" dirty="0">
              <a:latin typeface="Noto Sans" panose="020B0502040504020204" pitchFamily="34" charset="0"/>
              <a:cs typeface="Noto Sans" panose="020B0502040504020204" pitchFamily="34" charset="0"/>
            </a:endParaRPr>
          </a:p>
        </p:txBody>
      </p:sp>
      <p:grpSp>
        <p:nvGrpSpPr>
          <p:cNvPr id="32" name="Group 40">
            <a:extLst>
              <a:ext uri="{FF2B5EF4-FFF2-40B4-BE49-F238E27FC236}">
                <a16:creationId xmlns:a16="http://schemas.microsoft.com/office/drawing/2014/main" id="{62145564-8DC8-BD98-5EEB-4A4062716F1A}"/>
              </a:ext>
            </a:extLst>
          </p:cNvPr>
          <p:cNvGrpSpPr/>
          <p:nvPr/>
        </p:nvGrpSpPr>
        <p:grpSpPr>
          <a:xfrm flipH="1">
            <a:off x="928851" y="2292279"/>
            <a:ext cx="3478556" cy="696153"/>
            <a:chOff x="169513" y="3162875"/>
            <a:chExt cx="2709550" cy="66700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5B8FDC-97FA-347A-05C1-580DB2ADBBDC}"/>
                </a:ext>
              </a:extLst>
            </p:cNvPr>
            <p:cNvSpPr txBox="1"/>
            <p:nvPr/>
          </p:nvSpPr>
          <p:spPr>
            <a:xfrm>
              <a:off x="819406" y="3586309"/>
              <a:ext cx="2059657" cy="243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dirty="0">
                <a:latin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4633654-8C84-8904-0486-56719580D6F6}"/>
                </a:ext>
              </a:extLst>
            </p:cNvPr>
            <p:cNvSpPr txBox="1"/>
            <p:nvPr/>
          </p:nvSpPr>
          <p:spPr>
            <a:xfrm>
              <a:off x="169513" y="3162875"/>
              <a:ext cx="2707848" cy="414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400" b="1" dirty="0"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Engage governments, employers’ and workers organisations’ </a:t>
              </a:r>
              <a:endParaRPr lang="ko-KR" altLang="en-US" sz="1400" b="1" dirty="0">
                <a:latin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2944746-C348-2B95-F2D9-E81E3089BBFF}"/>
              </a:ext>
            </a:extLst>
          </p:cNvPr>
          <p:cNvSpPr txBox="1"/>
          <p:nvPr/>
        </p:nvSpPr>
        <p:spPr>
          <a:xfrm flipH="1">
            <a:off x="864941" y="3309565"/>
            <a:ext cx="2838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Noto Sans" panose="020B0502040504020204" pitchFamily="34" charset="0"/>
                <a:cs typeface="Noto Sans" panose="020B0502040504020204" pitchFamily="34" charset="0"/>
              </a:rPr>
              <a:t>Activate peer-led outreach including collaborating with youth-led structures </a:t>
            </a:r>
            <a:endParaRPr lang="ko-KR" altLang="en-US" sz="1400" b="1" dirty="0">
              <a:latin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0A0942F8-35AE-C9D1-B4E7-3225CD31AB20}"/>
              </a:ext>
            </a:extLst>
          </p:cNvPr>
          <p:cNvSpPr/>
          <p:nvPr/>
        </p:nvSpPr>
        <p:spPr>
          <a:xfrm flipH="1">
            <a:off x="6678792" y="3093636"/>
            <a:ext cx="372934" cy="34563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자유형: 도형 781">
            <a:extLst>
              <a:ext uri="{FF2B5EF4-FFF2-40B4-BE49-F238E27FC236}">
                <a16:creationId xmlns:a16="http://schemas.microsoft.com/office/drawing/2014/main" id="{8311EC1F-8AEF-C942-983C-E9B438AF4B53}"/>
              </a:ext>
            </a:extLst>
          </p:cNvPr>
          <p:cNvSpPr/>
          <p:nvPr/>
        </p:nvSpPr>
        <p:spPr>
          <a:xfrm flipH="1">
            <a:off x="6636160" y="2768633"/>
            <a:ext cx="1925754" cy="349735"/>
          </a:xfrm>
          <a:custGeom>
            <a:avLst/>
            <a:gdLst>
              <a:gd name="connsiteX0" fmla="*/ 2148344 w 2558392"/>
              <a:gd name="connsiteY0" fmla="*/ 0 h 325003"/>
              <a:gd name="connsiteX1" fmla="*/ 0 w 2558392"/>
              <a:gd name="connsiteY1" fmla="*/ 0 h 325003"/>
              <a:gd name="connsiteX2" fmla="*/ 0 w 2558392"/>
              <a:gd name="connsiteY2" fmla="*/ 325003 h 325003"/>
              <a:gd name="connsiteX3" fmla="*/ 2558392 w 2558392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8392" h="325003">
                <a:moveTo>
                  <a:pt x="2148344" y="0"/>
                </a:moveTo>
                <a:lnTo>
                  <a:pt x="0" y="0"/>
                </a:lnTo>
                <a:lnTo>
                  <a:pt x="0" y="325003"/>
                </a:lnTo>
                <a:lnTo>
                  <a:pt x="2558392" y="3250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Isosceles Triangle 32">
            <a:extLst>
              <a:ext uri="{FF2B5EF4-FFF2-40B4-BE49-F238E27FC236}">
                <a16:creationId xmlns:a16="http://schemas.microsoft.com/office/drawing/2014/main" id="{79A4780D-2F4E-233A-573D-68C9E506820A}"/>
              </a:ext>
            </a:extLst>
          </p:cNvPr>
          <p:cNvSpPr/>
          <p:nvPr/>
        </p:nvSpPr>
        <p:spPr>
          <a:xfrm rot="5400000" flipH="1">
            <a:off x="8516473" y="2693147"/>
            <a:ext cx="521095" cy="44921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5" name="Group 40">
            <a:extLst>
              <a:ext uri="{FF2B5EF4-FFF2-40B4-BE49-F238E27FC236}">
                <a16:creationId xmlns:a16="http://schemas.microsoft.com/office/drawing/2014/main" id="{EDE40B84-8EDE-1E10-4400-59BDB2CAC637}"/>
              </a:ext>
            </a:extLst>
          </p:cNvPr>
          <p:cNvGrpSpPr/>
          <p:nvPr/>
        </p:nvGrpSpPr>
        <p:grpSpPr>
          <a:xfrm flipH="1">
            <a:off x="8941179" y="2597271"/>
            <a:ext cx="3476371" cy="826809"/>
            <a:chOff x="192089" y="3037689"/>
            <a:chExt cx="2707848" cy="79219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FA96976-4D5A-912E-E43A-21B7FC0FD572}"/>
                </a:ext>
              </a:extLst>
            </p:cNvPr>
            <p:cNvSpPr txBox="1"/>
            <p:nvPr/>
          </p:nvSpPr>
          <p:spPr>
            <a:xfrm>
              <a:off x="819406" y="3586309"/>
              <a:ext cx="2059657" cy="243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dirty="0">
                <a:latin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5E153A8-5CB6-223D-C008-792A5AC6E708}"/>
                </a:ext>
              </a:extLst>
            </p:cNvPr>
            <p:cNvSpPr txBox="1"/>
            <p:nvPr/>
          </p:nvSpPr>
          <p:spPr>
            <a:xfrm>
              <a:off x="192089" y="3037689"/>
              <a:ext cx="2707848" cy="501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400" b="1" dirty="0"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Leverage digital and mobile engagement </a:t>
              </a:r>
              <a:endParaRPr lang="ko-KR" altLang="en-US" sz="1400" b="1" dirty="0">
                <a:latin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</p:grpSp>
      <p:sp>
        <p:nvSpPr>
          <p:cNvPr id="48" name="Rectangle 29">
            <a:extLst>
              <a:ext uri="{FF2B5EF4-FFF2-40B4-BE49-F238E27FC236}">
                <a16:creationId xmlns:a16="http://schemas.microsoft.com/office/drawing/2014/main" id="{8D7D9AAC-94AB-E6D5-D32D-A1699753E54A}"/>
              </a:ext>
            </a:extLst>
          </p:cNvPr>
          <p:cNvSpPr/>
          <p:nvPr/>
        </p:nvSpPr>
        <p:spPr>
          <a:xfrm>
            <a:off x="4935542" y="4637893"/>
            <a:ext cx="386192" cy="19120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자유형: 도형 792">
            <a:extLst>
              <a:ext uri="{FF2B5EF4-FFF2-40B4-BE49-F238E27FC236}">
                <a16:creationId xmlns:a16="http://schemas.microsoft.com/office/drawing/2014/main" id="{A5E6BD03-A2BA-40F6-3BDB-9E1CB3D5D8C3}"/>
              </a:ext>
            </a:extLst>
          </p:cNvPr>
          <p:cNvSpPr/>
          <p:nvPr/>
        </p:nvSpPr>
        <p:spPr>
          <a:xfrm>
            <a:off x="3363394" y="4328789"/>
            <a:ext cx="2088025" cy="325003"/>
          </a:xfrm>
          <a:custGeom>
            <a:avLst/>
            <a:gdLst>
              <a:gd name="connsiteX0" fmla="*/ 1568679 w 1995411"/>
              <a:gd name="connsiteY0" fmla="*/ 0 h 325003"/>
              <a:gd name="connsiteX1" fmla="*/ 0 w 1995411"/>
              <a:gd name="connsiteY1" fmla="*/ 0 h 325003"/>
              <a:gd name="connsiteX2" fmla="*/ 0 w 1995411"/>
              <a:gd name="connsiteY2" fmla="*/ 325003 h 325003"/>
              <a:gd name="connsiteX3" fmla="*/ 1995411 w 1995411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411" h="325003">
                <a:moveTo>
                  <a:pt x="1568679" y="0"/>
                </a:moveTo>
                <a:lnTo>
                  <a:pt x="0" y="0"/>
                </a:lnTo>
                <a:lnTo>
                  <a:pt x="0" y="325003"/>
                </a:lnTo>
                <a:lnTo>
                  <a:pt x="1995411" y="32500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Isosceles Triangle 34">
            <a:extLst>
              <a:ext uri="{FF2B5EF4-FFF2-40B4-BE49-F238E27FC236}">
                <a16:creationId xmlns:a16="http://schemas.microsoft.com/office/drawing/2014/main" id="{E8851BD0-7CF3-F4ED-8BB0-93D94A24D4D1}"/>
              </a:ext>
            </a:extLst>
          </p:cNvPr>
          <p:cNvSpPr/>
          <p:nvPr/>
        </p:nvSpPr>
        <p:spPr>
          <a:xfrm rot="16200000">
            <a:off x="2888432" y="4271609"/>
            <a:ext cx="521095" cy="44921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D26284-76CD-B440-842A-369286B420B0}"/>
              </a:ext>
            </a:extLst>
          </p:cNvPr>
          <p:cNvSpPr txBox="1"/>
          <p:nvPr/>
        </p:nvSpPr>
        <p:spPr>
          <a:xfrm>
            <a:off x="572925" y="4255033"/>
            <a:ext cx="26548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latin typeface="Noto Sans" panose="020B0502040504020204" pitchFamily="34" charset="0"/>
                <a:cs typeface="Noto Sans" panose="020B0502040504020204" pitchFamily="34" charset="0"/>
              </a:rPr>
              <a:t>Collaborate with diverse partners that have experience working with young people </a:t>
            </a:r>
            <a:endParaRPr lang="en-CH" sz="1400" b="1" dirty="0">
              <a:latin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601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BA13E-F0BC-2C48-23FE-A8A23A1C2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1031E1-9701-5B42-D59C-DDA0951D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Activity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1298912-966F-2547-5DA5-EDE75CC5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52</a:t>
            </a:fld>
            <a:endParaRPr lang="en-GB"/>
          </a:p>
        </p:txBody>
      </p:sp>
      <p:pic>
        <p:nvPicPr>
          <p:cNvPr id="6" name="Picture 5" descr="A group of people holding a puzzle piece&#10;&#10;Description automatically generated with low confidence">
            <a:extLst>
              <a:ext uri="{FF2B5EF4-FFF2-40B4-BE49-F238E27FC236}">
                <a16:creationId xmlns:a16="http://schemas.microsoft.com/office/drawing/2014/main" id="{B465DB5E-77A4-2AE8-B0BE-49A524D577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"/>
          <a:stretch/>
        </p:blipFill>
        <p:spPr>
          <a:xfrm>
            <a:off x="8892798" y="0"/>
            <a:ext cx="3175663" cy="2162380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2F2C7959-2992-DA90-60E7-E334C7F807DF}"/>
              </a:ext>
            </a:extLst>
          </p:cNvPr>
          <p:cNvSpPr txBox="1"/>
          <p:nvPr/>
        </p:nvSpPr>
        <p:spPr>
          <a:xfrm>
            <a:off x="4046224" y="2143194"/>
            <a:ext cx="4512211" cy="696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789"/>
              </a:lnSpc>
            </a:pPr>
            <a:endParaRPr lang="en-US" sz="1992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873"/>
              </a:lnSpc>
            </a:pPr>
            <a:endParaRPr lang="en-US" sz="1992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377353A-9C60-3B42-AEFF-ECA0030F643F}"/>
              </a:ext>
            </a:extLst>
          </p:cNvPr>
          <p:cNvSpPr/>
          <p:nvPr/>
        </p:nvSpPr>
        <p:spPr>
          <a:xfrm>
            <a:off x="1626224" y="2143194"/>
            <a:ext cx="1354429" cy="1483937"/>
          </a:xfrm>
          <a:custGeom>
            <a:avLst/>
            <a:gdLst/>
            <a:ahLst/>
            <a:cxnLst/>
            <a:rect l="l" t="t" r="r" b="b"/>
            <a:pathLst>
              <a:path w="2031644" h="2225905">
                <a:moveTo>
                  <a:pt x="0" y="0"/>
                </a:moveTo>
                <a:lnTo>
                  <a:pt x="2031644" y="0"/>
                </a:lnTo>
                <a:lnTo>
                  <a:pt x="2031644" y="2225905"/>
                </a:lnTo>
                <a:lnTo>
                  <a:pt x="0" y="22259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F99762C-0612-0F43-8D3F-8A5905973ECA}"/>
              </a:ext>
            </a:extLst>
          </p:cNvPr>
          <p:cNvSpPr/>
          <p:nvPr/>
        </p:nvSpPr>
        <p:spPr>
          <a:xfrm>
            <a:off x="5249913" y="2143194"/>
            <a:ext cx="1351731" cy="1483937"/>
          </a:xfrm>
          <a:custGeom>
            <a:avLst/>
            <a:gdLst/>
            <a:ahLst/>
            <a:cxnLst/>
            <a:rect l="l" t="t" r="r" b="b"/>
            <a:pathLst>
              <a:path w="2027597" h="2225905">
                <a:moveTo>
                  <a:pt x="0" y="0"/>
                </a:moveTo>
                <a:lnTo>
                  <a:pt x="2027597" y="0"/>
                </a:lnTo>
                <a:lnTo>
                  <a:pt x="2027597" y="2225905"/>
                </a:lnTo>
                <a:lnTo>
                  <a:pt x="0" y="22259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F6E261AB-068D-F456-460F-8327C9C3043D}"/>
              </a:ext>
            </a:extLst>
          </p:cNvPr>
          <p:cNvSpPr/>
          <p:nvPr/>
        </p:nvSpPr>
        <p:spPr>
          <a:xfrm>
            <a:off x="3375096" y="2143194"/>
            <a:ext cx="1351731" cy="1483937"/>
          </a:xfrm>
          <a:custGeom>
            <a:avLst/>
            <a:gdLst/>
            <a:ahLst/>
            <a:cxnLst/>
            <a:rect l="l" t="t" r="r" b="b"/>
            <a:pathLst>
              <a:path w="2027597" h="2225905">
                <a:moveTo>
                  <a:pt x="0" y="0"/>
                </a:moveTo>
                <a:lnTo>
                  <a:pt x="2027597" y="0"/>
                </a:lnTo>
                <a:lnTo>
                  <a:pt x="2027597" y="2225905"/>
                </a:lnTo>
                <a:lnTo>
                  <a:pt x="0" y="22259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3D5938E4-F041-4413-3FAE-D631EF43FE53}"/>
              </a:ext>
            </a:extLst>
          </p:cNvPr>
          <p:cNvSpPr/>
          <p:nvPr/>
        </p:nvSpPr>
        <p:spPr>
          <a:xfrm>
            <a:off x="8870903" y="2143194"/>
            <a:ext cx="1351731" cy="1483937"/>
          </a:xfrm>
          <a:custGeom>
            <a:avLst/>
            <a:gdLst/>
            <a:ahLst/>
            <a:cxnLst/>
            <a:rect l="l" t="t" r="r" b="b"/>
            <a:pathLst>
              <a:path w="2027597" h="2225905">
                <a:moveTo>
                  <a:pt x="0" y="0"/>
                </a:moveTo>
                <a:lnTo>
                  <a:pt x="2027597" y="0"/>
                </a:lnTo>
                <a:lnTo>
                  <a:pt x="2027597" y="2225905"/>
                </a:lnTo>
                <a:lnTo>
                  <a:pt x="0" y="222590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7A3C6395-A937-3074-6933-5CBD9323D14C}"/>
              </a:ext>
            </a:extLst>
          </p:cNvPr>
          <p:cNvSpPr/>
          <p:nvPr/>
        </p:nvSpPr>
        <p:spPr>
          <a:xfrm>
            <a:off x="7125539" y="2143194"/>
            <a:ext cx="1351731" cy="1483937"/>
          </a:xfrm>
          <a:custGeom>
            <a:avLst/>
            <a:gdLst/>
            <a:ahLst/>
            <a:cxnLst/>
            <a:rect l="l" t="t" r="r" b="b"/>
            <a:pathLst>
              <a:path w="2027597" h="2225905">
                <a:moveTo>
                  <a:pt x="0" y="0"/>
                </a:moveTo>
                <a:lnTo>
                  <a:pt x="2027596" y="0"/>
                </a:lnTo>
                <a:lnTo>
                  <a:pt x="2027596" y="2225905"/>
                </a:lnTo>
                <a:lnTo>
                  <a:pt x="0" y="222590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FB3472FC-68B2-8AF8-90D9-F7E7721CE613}"/>
              </a:ext>
            </a:extLst>
          </p:cNvPr>
          <p:cNvSpPr txBox="1"/>
          <p:nvPr/>
        </p:nvSpPr>
        <p:spPr>
          <a:xfrm>
            <a:off x="1475005" y="3773209"/>
            <a:ext cx="1656868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 23-year-old university grad struggling to find work.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8C8CD83B-BB70-FC88-684D-8982E05BB89F}"/>
              </a:ext>
            </a:extLst>
          </p:cNvPr>
          <p:cNvSpPr txBox="1"/>
          <p:nvPr/>
        </p:nvSpPr>
        <p:spPr>
          <a:xfrm>
            <a:off x="3222527" y="3773209"/>
            <a:ext cx="1656868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 28-year-old young refugee trying to access employment in her host country. 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F1943FE2-1D86-8670-6522-9C061CE917B8}"/>
              </a:ext>
            </a:extLst>
          </p:cNvPr>
          <p:cNvSpPr txBox="1"/>
          <p:nvPr/>
        </p:nvSpPr>
        <p:spPr>
          <a:xfrm>
            <a:off x="5097343" y="3773209"/>
            <a:ext cx="1656868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1830"/>
              </a:lnSpc>
              <a:spcBef>
                <a:spcPct val="0"/>
              </a:spcBef>
            </a:pPr>
            <a:r>
              <a:rPr lang="en-US" sz="1400" u="none" strike="noStrike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An 18-year-old young woman looking for career guidance. 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2ABC2EE5-10EB-59BE-AE56-6614DB00F91A}"/>
              </a:ext>
            </a:extLst>
          </p:cNvPr>
          <p:cNvSpPr txBox="1"/>
          <p:nvPr/>
        </p:nvSpPr>
        <p:spPr>
          <a:xfrm>
            <a:off x="6973409" y="3773209"/>
            <a:ext cx="1656868" cy="1142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 25-year-old low-skilled worker looking for income-generating opportunities.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0E89977D-C414-20B7-016C-59E25499FC8E}"/>
              </a:ext>
            </a:extLst>
          </p:cNvPr>
          <p:cNvSpPr txBox="1"/>
          <p:nvPr/>
        </p:nvSpPr>
        <p:spPr>
          <a:xfrm>
            <a:off x="8785807" y="3773209"/>
            <a:ext cx="1656868" cy="1142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A 21-year-old rural youth looking to learn/upgrade skills to access better quality jobs.  </a:t>
            </a: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E62F6A75-DE30-63B5-9DF3-8DB1C4B52EBB}"/>
              </a:ext>
            </a:extLst>
          </p:cNvPr>
          <p:cNvSpPr txBox="1"/>
          <p:nvPr/>
        </p:nvSpPr>
        <p:spPr>
          <a:xfrm>
            <a:off x="1546710" y="4991190"/>
            <a:ext cx="1656868" cy="219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b="1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Group 1</a:t>
            </a:r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EC90E63B-61C4-76D8-27C6-3B8918C1C125}"/>
              </a:ext>
            </a:extLst>
          </p:cNvPr>
          <p:cNvSpPr txBox="1"/>
          <p:nvPr/>
        </p:nvSpPr>
        <p:spPr>
          <a:xfrm>
            <a:off x="3203578" y="4991190"/>
            <a:ext cx="1656868" cy="219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Group 2</a:t>
            </a: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5094CBBC-0A9A-FD55-58C6-851057AB80EB}"/>
              </a:ext>
            </a:extLst>
          </p:cNvPr>
          <p:cNvSpPr txBox="1"/>
          <p:nvPr/>
        </p:nvSpPr>
        <p:spPr>
          <a:xfrm>
            <a:off x="5097343" y="4991190"/>
            <a:ext cx="1656868" cy="219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b="1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Group 3</a:t>
            </a:r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id="{BCE2AB80-F072-3CEB-3D58-FAD95E6AED0F}"/>
              </a:ext>
            </a:extLst>
          </p:cNvPr>
          <p:cNvSpPr txBox="1"/>
          <p:nvPr/>
        </p:nvSpPr>
        <p:spPr>
          <a:xfrm>
            <a:off x="6972970" y="4991190"/>
            <a:ext cx="1656868" cy="219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b="1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Group 4</a:t>
            </a:r>
          </a:p>
        </p:txBody>
      </p:sp>
      <p:sp>
        <p:nvSpPr>
          <p:cNvPr id="31" name="TextBox 19">
            <a:extLst>
              <a:ext uri="{FF2B5EF4-FFF2-40B4-BE49-F238E27FC236}">
                <a16:creationId xmlns:a16="http://schemas.microsoft.com/office/drawing/2014/main" id="{20AF5855-28A4-3C5B-8F0D-9306BA3F9692}"/>
              </a:ext>
            </a:extLst>
          </p:cNvPr>
          <p:cNvSpPr txBox="1"/>
          <p:nvPr/>
        </p:nvSpPr>
        <p:spPr>
          <a:xfrm>
            <a:off x="8857512" y="4991190"/>
            <a:ext cx="1656868" cy="219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30"/>
              </a:lnSpc>
              <a:spcBef>
                <a:spcPct val="0"/>
              </a:spcBef>
            </a:pPr>
            <a:r>
              <a:rPr lang="en-US" sz="1400" b="1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Group 5</a:t>
            </a:r>
          </a:p>
        </p:txBody>
      </p:sp>
      <p:sp>
        <p:nvSpPr>
          <p:cNvPr id="32" name="TextBox 20">
            <a:extLst>
              <a:ext uri="{FF2B5EF4-FFF2-40B4-BE49-F238E27FC236}">
                <a16:creationId xmlns:a16="http://schemas.microsoft.com/office/drawing/2014/main" id="{CFE8F3B3-872B-B1F1-7C53-9E75B09D3332}"/>
              </a:ext>
            </a:extLst>
          </p:cNvPr>
          <p:cNvSpPr txBox="1"/>
          <p:nvPr/>
        </p:nvSpPr>
        <p:spPr>
          <a:xfrm>
            <a:off x="2182526" y="5116910"/>
            <a:ext cx="7486501" cy="1675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199"/>
              </a:lnSpc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ctr">
              <a:lnSpc>
                <a:spcPts val="2199"/>
              </a:lnSpc>
            </a:pPr>
            <a:endParaRPr lang="en-US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  <a:p>
            <a:pPr algn="ctr">
              <a:lnSpc>
                <a:spcPts val="2199"/>
              </a:lnSpc>
            </a:pPr>
            <a:r>
              <a:rPr lang="en-GB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What barriers might this young person face in engaging with the programme?</a:t>
            </a:r>
          </a:p>
          <a:p>
            <a:pPr algn="ctr">
              <a:lnSpc>
                <a:spcPts val="2199"/>
              </a:lnSpc>
            </a:pPr>
            <a:r>
              <a:rPr lang="en-US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What outreach strategies can be used to engage them?</a:t>
            </a:r>
          </a:p>
          <a:p>
            <a:pPr algn="ctr">
              <a:lnSpc>
                <a:spcPts val="2199"/>
              </a:lnSpc>
            </a:pPr>
            <a:endParaRPr lang="en-US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</p:txBody>
      </p:sp>
    </p:spTree>
    <p:extLst>
      <p:ext uri="{BB962C8B-B14F-4D97-AF65-F5344CB8AC3E}">
        <p14:creationId xmlns:p14="http://schemas.microsoft.com/office/powerpoint/2010/main" val="21212165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59085" y="1194472"/>
            <a:ext cx="11506200" cy="1300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5320"/>
              </a:lnSpc>
            </a:pPr>
            <a:r>
              <a:rPr lang="en-US" sz="3800" spc="152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The Youth Engagement Challenge </a:t>
            </a:r>
          </a:p>
          <a:p>
            <a:pPr algn="l">
              <a:lnSpc>
                <a:spcPts val="5320"/>
              </a:lnSpc>
            </a:pPr>
            <a:endParaRPr lang="en-US" sz="3800" spc="152" dirty="0">
              <a:solidFill>
                <a:srgbClr val="EE394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9086" y="2029884"/>
            <a:ext cx="10327146" cy="13991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734"/>
              </a:lnSpc>
            </a:pPr>
            <a:r>
              <a:rPr lang="en-US" sz="2667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Develop a youth engagement initiative tailored to an employment </a:t>
            </a:r>
            <a:r>
              <a:rPr lang="en-US" sz="2667" dirty="0" err="1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programme</a:t>
            </a:r>
            <a:r>
              <a:rPr lang="en-US" sz="2667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and address challenges with practical solutions.</a:t>
            </a: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6BC44E87-4711-B670-C79A-A83BD78F88E7}"/>
              </a:ext>
            </a:extLst>
          </p:cNvPr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6DEF1A3B-6E7D-609D-4B5A-490BE85FD99A}"/>
              </a:ext>
            </a:extLst>
          </p:cNvPr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240596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BF1F3-191C-8C58-B07B-3F101D803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321DCE-68F2-B166-FAA2-AC234E2A1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Activity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565DF05-BB52-3E07-BC23-B23C7804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54</a:t>
            </a:fld>
            <a:endParaRPr lang="en-GB"/>
          </a:p>
        </p:txBody>
      </p:sp>
      <p:pic>
        <p:nvPicPr>
          <p:cNvPr id="6" name="Picture 5" descr="A group of people holding a puzzle piece&#10;&#10;Description automatically generated with low confidence">
            <a:extLst>
              <a:ext uri="{FF2B5EF4-FFF2-40B4-BE49-F238E27FC236}">
                <a16:creationId xmlns:a16="http://schemas.microsoft.com/office/drawing/2014/main" id="{9349725F-25B7-8448-1E5E-9DA52C86DC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"/>
          <a:stretch/>
        </p:blipFill>
        <p:spPr>
          <a:xfrm>
            <a:off x="8892798" y="0"/>
            <a:ext cx="3175663" cy="2162380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50E974E-F482-2584-C2F1-438FBCDD70C4}"/>
              </a:ext>
            </a:extLst>
          </p:cNvPr>
          <p:cNvSpPr txBox="1"/>
          <p:nvPr/>
        </p:nvSpPr>
        <p:spPr>
          <a:xfrm>
            <a:off x="656790" y="2143195"/>
            <a:ext cx="7636818" cy="2039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333"/>
              </a:lnSpc>
            </a:pPr>
            <a:r>
              <a:rPr lang="en-US" sz="1666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Select a youth employment </a:t>
            </a:r>
            <a:r>
              <a:rPr lang="en-US" sz="1666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programme</a:t>
            </a:r>
            <a:r>
              <a:rPr lang="en-US" sz="1666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 that a group member is working on, that can be used for an example case study.</a:t>
            </a:r>
          </a:p>
          <a:p>
            <a:pPr algn="l">
              <a:lnSpc>
                <a:spcPts val="2333"/>
              </a:lnSpc>
            </a:pPr>
            <a:endParaRPr lang="en-US" sz="1666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algn="l">
              <a:lnSpc>
                <a:spcPts val="2333"/>
              </a:lnSpc>
            </a:pPr>
            <a:r>
              <a:rPr lang="en-US" sz="1666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For the selected project, discuss how meaningful youth engagement can be built into the project considering:</a:t>
            </a:r>
          </a:p>
          <a:p>
            <a:pPr algn="l">
              <a:lnSpc>
                <a:spcPts val="2333"/>
              </a:lnSpc>
            </a:pPr>
            <a:endParaRPr lang="en-US" sz="1666" dirty="0">
              <a:latin typeface="Canva Sans 1"/>
              <a:ea typeface="Canva Sans 1"/>
              <a:cs typeface="Canva Sans 1"/>
              <a:sym typeface="Canva Sans 1"/>
            </a:endParaRPr>
          </a:p>
          <a:p>
            <a:pPr algn="l">
              <a:lnSpc>
                <a:spcPts val="2333"/>
              </a:lnSpc>
            </a:pPr>
            <a:endParaRPr lang="en-US" sz="1666" dirty="0"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2E90D1E-2386-D4A7-34EA-645BDC0ED9F6}"/>
              </a:ext>
            </a:extLst>
          </p:cNvPr>
          <p:cNvSpPr/>
          <p:nvPr/>
        </p:nvSpPr>
        <p:spPr>
          <a:xfrm>
            <a:off x="749808" y="3776472"/>
            <a:ext cx="7379208" cy="2670048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9851" lvl="1" indent="-179926" algn="l">
              <a:lnSpc>
                <a:spcPts val="2333"/>
              </a:lnSpc>
              <a:buFont typeface="Arial"/>
              <a:buChar char="•"/>
            </a:pPr>
            <a:r>
              <a:rPr lang="en-US" sz="1800" dirty="0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The youth engagement activity/mechanism</a:t>
            </a:r>
          </a:p>
          <a:p>
            <a:pPr marL="359851" lvl="1" indent="-179926" algn="l">
              <a:lnSpc>
                <a:spcPts val="2333"/>
              </a:lnSpc>
              <a:buFont typeface="Arial"/>
              <a:buChar char="•"/>
            </a:pPr>
            <a:r>
              <a:rPr lang="en-US" sz="1800" dirty="0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The degree/s of engagement it represents</a:t>
            </a:r>
          </a:p>
          <a:p>
            <a:pPr marL="359851" lvl="1" indent="-179926" algn="l">
              <a:lnSpc>
                <a:spcPts val="2333"/>
              </a:lnSpc>
              <a:buFont typeface="Arial"/>
              <a:buChar char="•"/>
            </a:pPr>
            <a:r>
              <a:rPr lang="en-US" sz="1800" dirty="0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Which project phase/s the activity will take place in </a:t>
            </a:r>
          </a:p>
          <a:p>
            <a:pPr marL="359851" lvl="1" indent="-179926" algn="l">
              <a:lnSpc>
                <a:spcPts val="2333"/>
              </a:lnSpc>
              <a:buFont typeface="Arial"/>
              <a:buChar char="•"/>
            </a:pPr>
            <a:r>
              <a:rPr lang="en-US" sz="1800" dirty="0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Which youth/youth structures the activity will engage - ensuring representation of </a:t>
            </a:r>
            <a:r>
              <a:rPr lang="en-US" sz="1800" dirty="0" err="1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marginalised</a:t>
            </a:r>
            <a:r>
              <a:rPr lang="en-US" sz="1800" dirty="0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 youth </a:t>
            </a:r>
          </a:p>
          <a:p>
            <a:pPr marL="359851" lvl="1" indent="-179926" algn="l">
              <a:lnSpc>
                <a:spcPts val="2333"/>
              </a:lnSpc>
              <a:buFont typeface="Arial"/>
              <a:buChar char="•"/>
            </a:pPr>
            <a:r>
              <a:rPr lang="en-US" sz="1800" dirty="0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Three potential indicators to measure success </a:t>
            </a:r>
          </a:p>
          <a:p>
            <a:pPr marL="359851" lvl="1" indent="-179926" algn="l">
              <a:lnSpc>
                <a:spcPts val="2333"/>
              </a:lnSpc>
              <a:buFont typeface="Arial"/>
              <a:buChar char="•"/>
            </a:pPr>
            <a:r>
              <a:rPr lang="en-US" sz="1800" dirty="0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Three potential operational/implementation challenges </a:t>
            </a:r>
          </a:p>
        </p:txBody>
      </p:sp>
    </p:spTree>
    <p:extLst>
      <p:ext uri="{BB962C8B-B14F-4D97-AF65-F5344CB8AC3E}">
        <p14:creationId xmlns:p14="http://schemas.microsoft.com/office/powerpoint/2010/main" val="40956224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2B7548-C1A1-10A5-D64D-2C1A3A663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4366C814-0808-26DC-D4B9-8B9CD9A79698}"/>
              </a:ext>
            </a:extLst>
          </p:cNvPr>
          <p:cNvSpPr txBox="1"/>
          <p:nvPr/>
        </p:nvSpPr>
        <p:spPr>
          <a:xfrm>
            <a:off x="95455" y="2430143"/>
            <a:ext cx="11866336" cy="159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533"/>
              </a:lnSpc>
            </a:pPr>
            <a:r>
              <a:rPr lang="en-US" sz="4666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GROUP </a:t>
            </a:r>
            <a:r>
              <a:rPr lang="en-US" sz="4666" b="1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PRESENTATIONS</a:t>
            </a:r>
          </a:p>
          <a:p>
            <a:pPr algn="ctr">
              <a:lnSpc>
                <a:spcPts val="6533"/>
              </a:lnSpc>
            </a:pPr>
            <a:endParaRPr lang="en-US" sz="4666" b="1" dirty="0">
              <a:solidFill>
                <a:srgbClr val="EE394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47BACE4-6940-E913-107C-FC8727BCDB23}"/>
              </a:ext>
            </a:extLst>
          </p:cNvPr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9612682F-06C6-427A-4C95-B3B80F0087B7}"/>
              </a:ext>
            </a:extLst>
          </p:cNvPr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068830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4F5A5-3615-7995-2402-537B714C3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2A5E7B-7C8E-519F-0964-3261AD5ED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Addressing your challenges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DDF7BF1-D7A5-2391-37E3-4C77D5416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56</a:t>
            </a:fld>
            <a:endParaRPr lang="en-GB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86027D5F-FAF2-8BE3-492B-18ECA5B4D0A7}"/>
              </a:ext>
            </a:extLst>
          </p:cNvPr>
          <p:cNvGrpSpPr/>
          <p:nvPr/>
        </p:nvGrpSpPr>
        <p:grpSpPr>
          <a:xfrm>
            <a:off x="1692862" y="3109793"/>
            <a:ext cx="3746585" cy="1605013"/>
            <a:chOff x="0" y="0"/>
            <a:chExt cx="2330828" cy="998512"/>
          </a:xfrm>
          <a:solidFill>
            <a:schemeClr val="accent2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2D466E9-8DA3-168E-2DD3-8C5E0253B3FF}"/>
                </a:ext>
              </a:extLst>
            </p:cNvPr>
            <p:cNvSpPr/>
            <p:nvPr/>
          </p:nvSpPr>
          <p:spPr>
            <a:xfrm>
              <a:off x="0" y="0"/>
              <a:ext cx="2330828" cy="998512"/>
            </a:xfrm>
            <a:custGeom>
              <a:avLst/>
              <a:gdLst/>
              <a:ahLst/>
              <a:cxnLst/>
              <a:rect l="l" t="t" r="r" b="b"/>
              <a:pathLst>
                <a:path w="2330828" h="998512">
                  <a:moveTo>
                    <a:pt x="0" y="0"/>
                  </a:moveTo>
                  <a:lnTo>
                    <a:pt x="2330828" y="0"/>
                  </a:lnTo>
                  <a:lnTo>
                    <a:pt x="2330828" y="998512"/>
                  </a:lnTo>
                  <a:lnTo>
                    <a:pt x="0" y="99851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1DD529-0108-0B2C-DC0F-6388CC0C1B1E}"/>
                </a:ext>
              </a:extLst>
            </p:cNvPr>
            <p:cNvSpPr txBox="1"/>
            <p:nvPr/>
          </p:nvSpPr>
          <p:spPr>
            <a:xfrm>
              <a:off x="0" y="-38100"/>
              <a:ext cx="2330828" cy="1036612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85EF114-361B-C796-BFBC-3BC0DC47A1B4}"/>
              </a:ext>
            </a:extLst>
          </p:cNvPr>
          <p:cNvGrpSpPr/>
          <p:nvPr/>
        </p:nvGrpSpPr>
        <p:grpSpPr>
          <a:xfrm>
            <a:off x="6624538" y="3109793"/>
            <a:ext cx="3746585" cy="1614069"/>
            <a:chOff x="0" y="0"/>
            <a:chExt cx="2330828" cy="1004145"/>
          </a:xfrm>
          <a:solidFill>
            <a:schemeClr val="accent6"/>
          </a:solidFill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761BD7C-5833-C16B-8D53-C348E2EDE679}"/>
                </a:ext>
              </a:extLst>
            </p:cNvPr>
            <p:cNvSpPr/>
            <p:nvPr/>
          </p:nvSpPr>
          <p:spPr>
            <a:xfrm>
              <a:off x="0" y="0"/>
              <a:ext cx="2330828" cy="1004145"/>
            </a:xfrm>
            <a:custGeom>
              <a:avLst/>
              <a:gdLst/>
              <a:ahLst/>
              <a:cxnLst/>
              <a:rect l="l" t="t" r="r" b="b"/>
              <a:pathLst>
                <a:path w="2330828" h="1004145">
                  <a:moveTo>
                    <a:pt x="0" y="0"/>
                  </a:moveTo>
                  <a:lnTo>
                    <a:pt x="2330828" y="0"/>
                  </a:lnTo>
                  <a:lnTo>
                    <a:pt x="2330828" y="1004145"/>
                  </a:lnTo>
                  <a:lnTo>
                    <a:pt x="0" y="100414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08C113-46BE-96C2-03DC-FB7CBA83B210}"/>
                </a:ext>
              </a:extLst>
            </p:cNvPr>
            <p:cNvSpPr txBox="1"/>
            <p:nvPr/>
          </p:nvSpPr>
          <p:spPr>
            <a:xfrm>
              <a:off x="0" y="-38100"/>
              <a:ext cx="2330828" cy="1042245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8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40EE918-16BF-569B-A38D-BE5CB5F769ED}"/>
              </a:ext>
            </a:extLst>
          </p:cNvPr>
          <p:cNvSpPr txBox="1"/>
          <p:nvPr/>
        </p:nvSpPr>
        <p:spPr>
          <a:xfrm>
            <a:off x="1536655" y="3583312"/>
            <a:ext cx="4058998" cy="502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075"/>
              </a:lnSpc>
            </a:pPr>
            <a:r>
              <a:rPr lang="en-US" sz="2910" b="1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Challenges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5A9E8D-439D-A758-7D38-884CC0150B41}"/>
              </a:ext>
            </a:extLst>
          </p:cNvPr>
          <p:cNvSpPr txBox="1"/>
          <p:nvPr/>
        </p:nvSpPr>
        <p:spPr>
          <a:xfrm>
            <a:off x="6468332" y="3573715"/>
            <a:ext cx="4058998" cy="502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075"/>
              </a:lnSpc>
            </a:pPr>
            <a:r>
              <a:rPr lang="en-US" sz="2910" b="1">
                <a:solidFill>
                  <a:srgbClr val="240151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Solutions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62222EA-D20C-2E4C-999D-2238344A9E35}"/>
              </a:ext>
            </a:extLst>
          </p:cNvPr>
          <p:cNvSpPr/>
          <p:nvPr/>
        </p:nvSpPr>
        <p:spPr>
          <a:xfrm>
            <a:off x="5302524" y="3510186"/>
            <a:ext cx="1573763" cy="720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908243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4D178-36DD-9498-0CED-5C874A009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47B480-A5C2-0061-048B-E53B9231B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Measuring success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6A325AE-4BE3-912C-E33A-76BB0754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57</a:t>
            </a:fld>
            <a:endParaRPr lang="en-GB"/>
          </a:p>
        </p:txBody>
      </p:sp>
      <p:pic>
        <p:nvPicPr>
          <p:cNvPr id="6" name="Picture 5" descr="A group of people holding a puzzle piece&#10;&#10;Description automatically generated with low confidence">
            <a:extLst>
              <a:ext uri="{FF2B5EF4-FFF2-40B4-BE49-F238E27FC236}">
                <a16:creationId xmlns:a16="http://schemas.microsoft.com/office/drawing/2014/main" id="{849E3C49-D92A-C173-6B4A-6DA74C3D9C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"/>
          <a:stretch/>
        </p:blipFill>
        <p:spPr>
          <a:xfrm>
            <a:off x="8892798" y="0"/>
            <a:ext cx="3175663" cy="21623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9F3992-FD99-002B-7997-FF015C4069FD}"/>
              </a:ext>
            </a:extLst>
          </p:cNvPr>
          <p:cNvSpPr/>
          <p:nvPr/>
        </p:nvSpPr>
        <p:spPr>
          <a:xfrm>
            <a:off x="5707543" y="2763535"/>
            <a:ext cx="5155013" cy="3787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78B892-AA3A-19B6-7A0E-0E6B9CE2F60C}"/>
              </a:ext>
            </a:extLst>
          </p:cNvPr>
          <p:cNvSpPr/>
          <p:nvPr/>
        </p:nvSpPr>
        <p:spPr>
          <a:xfrm>
            <a:off x="490538" y="2143195"/>
            <a:ext cx="5155013" cy="553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4E0B7B-E883-BF20-AFC7-13603D854D0C}"/>
              </a:ext>
            </a:extLst>
          </p:cNvPr>
          <p:cNvSpPr/>
          <p:nvPr/>
        </p:nvSpPr>
        <p:spPr>
          <a:xfrm>
            <a:off x="5707544" y="2143195"/>
            <a:ext cx="5155013" cy="5555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1A985A-C724-C87E-1BCE-20D0A7AD0AC3}"/>
              </a:ext>
            </a:extLst>
          </p:cNvPr>
          <p:cNvSpPr txBox="1"/>
          <p:nvPr/>
        </p:nvSpPr>
        <p:spPr>
          <a:xfrm>
            <a:off x="663811" y="3204537"/>
            <a:ext cx="2160766" cy="3231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fr-CH" sz="1500" b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Sole </a:t>
            </a:r>
            <a:r>
              <a:rPr lang="fr-CH" sz="1500" b="1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proprietorship</a:t>
            </a:r>
            <a:endParaRPr lang="en-US" sz="1500" b="1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D7B311-A3C0-2B9D-00F7-EA47EA34ED2B}"/>
              </a:ext>
            </a:extLst>
          </p:cNvPr>
          <p:cNvSpPr txBox="1"/>
          <p:nvPr/>
        </p:nvSpPr>
        <p:spPr>
          <a:xfrm>
            <a:off x="1785648" y="2278788"/>
            <a:ext cx="2795495" cy="3231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Youth-level indicators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F0D1F8-0539-2F61-A7BC-01C8A8EDB1A9}"/>
              </a:ext>
            </a:extLst>
          </p:cNvPr>
          <p:cNvSpPr/>
          <p:nvPr/>
        </p:nvSpPr>
        <p:spPr>
          <a:xfrm>
            <a:off x="490538" y="2763535"/>
            <a:ext cx="5155013" cy="3787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127FF-E950-407D-8621-07B7F753BBB7}"/>
              </a:ext>
            </a:extLst>
          </p:cNvPr>
          <p:cNvSpPr txBox="1"/>
          <p:nvPr/>
        </p:nvSpPr>
        <p:spPr>
          <a:xfrm>
            <a:off x="5727494" y="2601953"/>
            <a:ext cx="5135061" cy="3177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solidFill>
                <a:srgbClr val="2300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200" dirty="0">
                <a:solidFill>
                  <a:srgbClr val="2300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These focus on how well the programme supports youth engagement, including its relevance, relationships between staff and youth, resource allocation, safeguarding measures, and whether there was a concrete strategy for meaningful participation.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1200" dirty="0">
              <a:solidFill>
                <a:srgbClr val="2300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Planned engagement:</a:t>
            </a:r>
            <a:r>
              <a:rPr lang="en-GB" sz="1200" dirty="0">
                <a:solidFill>
                  <a:srgbClr val="2300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youth engagement strategy is developed and implemented that includes an outreach plan articulating young people will be engaged and how.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1200" dirty="0">
              <a:solidFill>
                <a:srgbClr val="2300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Dedicated resources: </a:t>
            </a:r>
            <a:r>
              <a:rPr lang="en-GB" sz="1200" dirty="0">
                <a:solidFill>
                  <a:srgbClr val="2300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Proportion (%percentage) of budget the programme allocated for youth engagement in the programme.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2300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1200" dirty="0">
              <a:solidFill>
                <a:srgbClr val="2300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E2EF14-CCCF-E6B6-5147-CE70187F3AAB}"/>
              </a:ext>
            </a:extLst>
          </p:cNvPr>
          <p:cNvSpPr txBox="1"/>
          <p:nvPr/>
        </p:nvSpPr>
        <p:spPr>
          <a:xfrm>
            <a:off x="602887" y="2848174"/>
            <a:ext cx="505323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en-GB" sz="1200" dirty="0">
                <a:solidFill>
                  <a:srgbClr val="2300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These help measure how many young people were engaged, their backgrounds, and whether the programme truly strengthened  their skills, amplified their voices, and created leadership opportunities.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endParaRPr lang="en-GB" sz="1200" dirty="0">
              <a:solidFill>
                <a:srgbClr val="2300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Inclusive engagement: </a:t>
            </a:r>
            <a:r>
              <a:rPr lang="en-GB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Number/proportion (%) of youth from marginalised groups that are </a:t>
            </a:r>
            <a:r>
              <a:rPr lang="en-GB" sz="1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are</a:t>
            </a:r>
            <a:r>
              <a:rPr lang="en-GB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engaged in the programme</a:t>
            </a: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Principles that make engagement meaningful: </a:t>
            </a:r>
            <a:r>
              <a:rPr lang="en-GB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Number/proportion (%)  of youth who report their voices are valued and their concerns are considered. </a:t>
            </a: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accent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Engagement across the programme cycle: </a:t>
            </a:r>
            <a:r>
              <a:rPr lang="en-GB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Number/proportion (%) of youth participating in the programme – </a:t>
            </a:r>
          </a:p>
          <a:p>
            <a:pPr marL="997200" lvl="2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GB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Governance </a:t>
            </a:r>
          </a:p>
          <a:p>
            <a:pPr marL="997200" lvl="2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GB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Planning and design</a:t>
            </a:r>
          </a:p>
          <a:p>
            <a:pPr marL="997200" lvl="2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GB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Implementation and monitoring</a:t>
            </a:r>
          </a:p>
          <a:p>
            <a:pPr marL="997200" lvl="2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GB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Evaluation and reporting </a:t>
            </a: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1400" b="1" dirty="0">
              <a:solidFill>
                <a:srgbClr val="2300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0">
              <a:spcBef>
                <a:spcPts val="300"/>
              </a:spcBef>
              <a:spcAft>
                <a:spcPts val="300"/>
              </a:spcAft>
            </a:pPr>
            <a:endParaRPr lang="en-GB" sz="1400" b="1" dirty="0">
              <a:solidFill>
                <a:srgbClr val="2300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FD2A9B-7CF2-EBCE-C152-A60F8331F08C}"/>
              </a:ext>
            </a:extLst>
          </p:cNvPr>
          <p:cNvSpPr txBox="1"/>
          <p:nvPr/>
        </p:nvSpPr>
        <p:spPr>
          <a:xfrm>
            <a:off x="6821424" y="2255659"/>
            <a:ext cx="3154679" cy="3231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Programme-level indicators </a:t>
            </a:r>
            <a:endParaRPr lang="en-US" sz="15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1627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59085" y="1194472"/>
            <a:ext cx="11506200" cy="620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5320"/>
              </a:lnSpc>
            </a:pPr>
            <a:r>
              <a:rPr lang="en-US" sz="3800" spc="152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Recognizing the Principles of Youth Engagement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9086" y="1892297"/>
            <a:ext cx="10327146" cy="929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734"/>
              </a:lnSpc>
            </a:pPr>
            <a:r>
              <a:rPr lang="en-US" sz="2667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Discover the key principles of youth engagement that ensure participation is meaningful.</a:t>
            </a: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730F2CB5-D570-1DAC-888D-4FBADC7C6C94}"/>
              </a:ext>
            </a:extLst>
          </p:cNvPr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D045DD89-58E4-6272-9EE9-56E39B097C6E}"/>
              </a:ext>
            </a:extLst>
          </p:cNvPr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088296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1D694-58B1-B422-9069-A5AA20ECA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9E84E1-7C38-F26B-C650-DB967A916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Principles of youth engagement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C1358C1-4786-350B-99C6-565D65879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59</a:t>
            </a:fld>
            <a:endParaRPr lang="en-GB"/>
          </a:p>
        </p:txBody>
      </p:sp>
      <p:pic>
        <p:nvPicPr>
          <p:cNvPr id="6" name="Picture 5" descr="A group of people holding a puzzle piece&#10;&#10;Description automatically generated with low confidence">
            <a:extLst>
              <a:ext uri="{FF2B5EF4-FFF2-40B4-BE49-F238E27FC236}">
                <a16:creationId xmlns:a16="http://schemas.microsoft.com/office/drawing/2014/main" id="{80174998-1A94-C48D-3696-965BB2AFA7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"/>
          <a:stretch/>
        </p:blipFill>
        <p:spPr>
          <a:xfrm>
            <a:off x="8892798" y="0"/>
            <a:ext cx="3175663" cy="2162380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C7DEB9FF-27E4-CBD2-58BA-1CFB14636AFF}"/>
              </a:ext>
            </a:extLst>
          </p:cNvPr>
          <p:cNvGrpSpPr/>
          <p:nvPr/>
        </p:nvGrpSpPr>
        <p:grpSpPr>
          <a:xfrm>
            <a:off x="766710" y="2623334"/>
            <a:ext cx="4633953" cy="1711247"/>
            <a:chOff x="0" y="0"/>
            <a:chExt cx="2330828" cy="860738"/>
          </a:xfrm>
          <a:solidFill>
            <a:schemeClr val="accent6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5710345C-4680-C986-E3C1-12BC93B37ADB}"/>
                </a:ext>
              </a:extLst>
            </p:cNvPr>
            <p:cNvSpPr/>
            <p:nvPr/>
          </p:nvSpPr>
          <p:spPr>
            <a:xfrm>
              <a:off x="0" y="0"/>
              <a:ext cx="2330828" cy="860738"/>
            </a:xfrm>
            <a:custGeom>
              <a:avLst/>
              <a:gdLst/>
              <a:ahLst/>
              <a:cxnLst/>
              <a:rect l="l" t="t" r="r" b="b"/>
              <a:pathLst>
                <a:path w="2330828" h="860738">
                  <a:moveTo>
                    <a:pt x="0" y="0"/>
                  </a:moveTo>
                  <a:lnTo>
                    <a:pt x="2330828" y="0"/>
                  </a:lnTo>
                  <a:lnTo>
                    <a:pt x="2330828" y="860738"/>
                  </a:lnTo>
                  <a:lnTo>
                    <a:pt x="0" y="86073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 dirty="0"/>
            </a:p>
          </p:txBody>
        </p:sp>
        <p:sp>
          <p:nvSpPr>
            <p:cNvPr id="15" name="TextBox 6">
              <a:extLst>
                <a:ext uri="{FF2B5EF4-FFF2-40B4-BE49-F238E27FC236}">
                  <a16:creationId xmlns:a16="http://schemas.microsoft.com/office/drawing/2014/main" id="{9090183C-DEE8-1E3B-73B1-921B73A4DD31}"/>
                </a:ext>
              </a:extLst>
            </p:cNvPr>
            <p:cNvSpPr txBox="1"/>
            <p:nvPr/>
          </p:nvSpPr>
          <p:spPr>
            <a:xfrm>
              <a:off x="0" y="-38100"/>
              <a:ext cx="2330828" cy="898838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16" name="Group 7">
            <a:extLst>
              <a:ext uri="{FF2B5EF4-FFF2-40B4-BE49-F238E27FC236}">
                <a16:creationId xmlns:a16="http://schemas.microsoft.com/office/drawing/2014/main" id="{02F63117-4C12-17C5-3F1B-EDFD16430BA8}"/>
              </a:ext>
            </a:extLst>
          </p:cNvPr>
          <p:cNvGrpSpPr/>
          <p:nvPr/>
        </p:nvGrpSpPr>
        <p:grpSpPr>
          <a:xfrm>
            <a:off x="6866442" y="2623334"/>
            <a:ext cx="4633953" cy="1743029"/>
            <a:chOff x="0" y="0"/>
            <a:chExt cx="2330828" cy="876725"/>
          </a:xfrm>
          <a:solidFill>
            <a:schemeClr val="accent2"/>
          </a:solidFill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FFEAFE15-3B06-25EF-3FD9-6BBB3243626A}"/>
                </a:ext>
              </a:extLst>
            </p:cNvPr>
            <p:cNvSpPr/>
            <p:nvPr/>
          </p:nvSpPr>
          <p:spPr>
            <a:xfrm>
              <a:off x="0" y="0"/>
              <a:ext cx="2330828" cy="876725"/>
            </a:xfrm>
            <a:custGeom>
              <a:avLst/>
              <a:gdLst/>
              <a:ahLst/>
              <a:cxnLst/>
              <a:rect l="l" t="t" r="r" b="b"/>
              <a:pathLst>
                <a:path w="2330828" h="876725">
                  <a:moveTo>
                    <a:pt x="0" y="0"/>
                  </a:moveTo>
                  <a:lnTo>
                    <a:pt x="2330828" y="0"/>
                  </a:lnTo>
                  <a:lnTo>
                    <a:pt x="2330828" y="876725"/>
                  </a:lnTo>
                  <a:lnTo>
                    <a:pt x="0" y="87672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/>
            </a:p>
          </p:txBody>
        </p:sp>
        <p:sp>
          <p:nvSpPr>
            <p:cNvPr id="18" name="TextBox 9">
              <a:extLst>
                <a:ext uri="{FF2B5EF4-FFF2-40B4-BE49-F238E27FC236}">
                  <a16:creationId xmlns:a16="http://schemas.microsoft.com/office/drawing/2014/main" id="{296856F7-5354-7DE1-8E48-ABCC6CCB0C88}"/>
                </a:ext>
              </a:extLst>
            </p:cNvPr>
            <p:cNvSpPr txBox="1"/>
            <p:nvPr/>
          </p:nvSpPr>
          <p:spPr>
            <a:xfrm>
              <a:off x="0" y="-38100"/>
              <a:ext cx="2330828" cy="914825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800"/>
            </a:p>
          </p:txBody>
        </p:sp>
      </p:grpSp>
      <p:sp>
        <p:nvSpPr>
          <p:cNvPr id="19" name="TextBox 11">
            <a:extLst>
              <a:ext uri="{FF2B5EF4-FFF2-40B4-BE49-F238E27FC236}">
                <a16:creationId xmlns:a16="http://schemas.microsoft.com/office/drawing/2014/main" id="{9E8734C0-FED3-8CE0-0AB5-35D50C469291}"/>
              </a:ext>
            </a:extLst>
          </p:cNvPr>
          <p:cNvSpPr txBox="1"/>
          <p:nvPr/>
        </p:nvSpPr>
        <p:spPr>
          <a:xfrm>
            <a:off x="6673238" y="2713504"/>
            <a:ext cx="5020361" cy="1248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040"/>
              </a:lnSpc>
            </a:pPr>
            <a:r>
              <a:rPr lang="en-US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Tokenistic </a:t>
            </a:r>
          </a:p>
          <a:p>
            <a:pPr algn="ctr">
              <a:lnSpc>
                <a:spcPts val="5040"/>
              </a:lnSpc>
            </a:pPr>
            <a:r>
              <a:rPr lang="en-US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engagement 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2538F4B9-DE5C-907B-A840-A67F1799603F}"/>
              </a:ext>
            </a:extLst>
          </p:cNvPr>
          <p:cNvSpPr txBox="1"/>
          <p:nvPr/>
        </p:nvSpPr>
        <p:spPr>
          <a:xfrm>
            <a:off x="5518763" y="2946400"/>
            <a:ext cx="1229579" cy="10065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8400"/>
              </a:lnSpc>
            </a:pPr>
            <a:r>
              <a:rPr lang="en-US" sz="6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tamaran"/>
              </a:rPr>
              <a:t>VS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644A3A3B-D28F-5E89-4643-03E407859AE4}"/>
              </a:ext>
            </a:extLst>
          </p:cNvPr>
          <p:cNvSpPr txBox="1"/>
          <p:nvPr/>
        </p:nvSpPr>
        <p:spPr>
          <a:xfrm>
            <a:off x="2683802" y="4950821"/>
            <a:ext cx="6553944" cy="1613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73"/>
              </a:lnSpc>
              <a:spcBef>
                <a:spcPct val="0"/>
              </a:spcBef>
            </a:pPr>
            <a:r>
              <a:rPr lang="en-US" sz="2266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Identify: </a:t>
            </a:r>
          </a:p>
          <a:p>
            <a:pPr algn="ctr">
              <a:lnSpc>
                <a:spcPts val="3173"/>
              </a:lnSpc>
              <a:spcBef>
                <a:spcPct val="0"/>
              </a:spcBef>
            </a:pPr>
            <a:endParaRPr lang="en-US" sz="2266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"/>
            </a:endParaRPr>
          </a:p>
          <a:p>
            <a:pPr algn="ctr">
              <a:lnSpc>
                <a:spcPts val="3173"/>
              </a:lnSpc>
            </a:pPr>
            <a:r>
              <a:rPr lang="en-US" sz="2266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Boosters </a:t>
            </a:r>
            <a:r>
              <a:rPr lang="en-US" sz="2266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that make engagement meaningful </a:t>
            </a:r>
            <a:r>
              <a:rPr lang="en-US" sz="2266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Blockers </a:t>
            </a:r>
            <a:r>
              <a:rPr lang="en-US" sz="2266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"/>
              </a:rPr>
              <a:t>that make engagement tokenistic</a:t>
            </a: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68C26773-D338-D9FF-4BC1-249969DEA716}"/>
              </a:ext>
            </a:extLst>
          </p:cNvPr>
          <p:cNvSpPr txBox="1"/>
          <p:nvPr/>
        </p:nvSpPr>
        <p:spPr>
          <a:xfrm>
            <a:off x="573505" y="2770086"/>
            <a:ext cx="5020361" cy="1248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040"/>
              </a:lnSpc>
            </a:pPr>
            <a:r>
              <a:rPr lang="en-US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Meaningful  </a:t>
            </a:r>
          </a:p>
          <a:p>
            <a:pPr algn="ctr">
              <a:lnSpc>
                <a:spcPts val="5040"/>
              </a:lnSpc>
            </a:pPr>
            <a:r>
              <a:rPr lang="en-US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engagement </a:t>
            </a:r>
          </a:p>
        </p:txBody>
      </p:sp>
    </p:spTree>
    <p:extLst>
      <p:ext uri="{BB962C8B-B14F-4D97-AF65-F5344CB8AC3E}">
        <p14:creationId xmlns:p14="http://schemas.microsoft.com/office/powerpoint/2010/main" val="401968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Meet your Facilitators 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6</a:t>
            </a:fld>
            <a:endParaRPr lang="en-GB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F65A78D6-4971-4354-94EA-77C1F5424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605" y="2143195"/>
            <a:ext cx="6935021" cy="2204870"/>
          </a:xfrm>
        </p:spPr>
        <p:txBody>
          <a:bodyPr/>
          <a:lstStyle/>
          <a:p>
            <a:pPr lvl="2"/>
            <a:r>
              <a:rPr lang="en-GB" sz="2400" dirty="0"/>
              <a:t>Lead facilitator(s)</a:t>
            </a:r>
            <a:endParaRPr lang="en-GB" sz="1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9632114-1B26-325D-58A5-003216DEC899}"/>
              </a:ext>
            </a:extLst>
          </p:cNvPr>
          <p:cNvSpPr/>
          <p:nvPr/>
        </p:nvSpPr>
        <p:spPr>
          <a:xfrm>
            <a:off x="1589510" y="5539789"/>
            <a:ext cx="2659062" cy="81461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pPr algn="ctr"/>
            <a:r>
              <a:rPr lang="fr-CH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r>
              <a:rPr lang="fr-CH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18" descr="How to manage meetings like an expert facilitator">
            <a:extLst>
              <a:ext uri="{FF2B5EF4-FFF2-40B4-BE49-F238E27FC236}">
                <a16:creationId xmlns:a16="http://schemas.microsoft.com/office/drawing/2014/main" id="{1F19880E-820E-2818-85F5-6D1AA586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9FDF2"/>
              </a:clrFrom>
              <a:clrTo>
                <a:srgbClr val="E9FD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904" y="487211"/>
            <a:ext cx="3065723" cy="149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70E0664E-DE79-8CF5-B78C-83E31E0AF621}"/>
              </a:ext>
            </a:extLst>
          </p:cNvPr>
          <p:cNvSpPr/>
          <p:nvPr/>
        </p:nvSpPr>
        <p:spPr>
          <a:xfrm>
            <a:off x="7425559" y="5522685"/>
            <a:ext cx="2659062" cy="81461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pPr algn="ctr"/>
            <a:r>
              <a:rPr lang="fr-CH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r>
              <a:rPr lang="fr-CH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Graphic 52" descr="Images with solid fill">
            <a:extLst>
              <a:ext uri="{FF2B5EF4-FFF2-40B4-BE49-F238E27FC236}">
                <a16:creationId xmlns:a16="http://schemas.microsoft.com/office/drawing/2014/main" id="{9787B947-D9FB-379B-872E-839DDBF5B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2605" y="2641535"/>
            <a:ext cx="2793270" cy="2793270"/>
          </a:xfrm>
          <a:prstGeom prst="rect">
            <a:avLst/>
          </a:prstGeom>
        </p:spPr>
      </p:pic>
      <p:sp>
        <p:nvSpPr>
          <p:cNvPr id="57" name="Content Placeholder 4">
            <a:extLst>
              <a:ext uri="{FF2B5EF4-FFF2-40B4-BE49-F238E27FC236}">
                <a16:creationId xmlns:a16="http://schemas.microsoft.com/office/drawing/2014/main" id="{F11A202D-0A71-8938-DCDA-61967E133B3F}"/>
              </a:ext>
            </a:extLst>
          </p:cNvPr>
          <p:cNvSpPr txBox="1">
            <a:spLocks/>
          </p:cNvSpPr>
          <p:nvPr/>
        </p:nvSpPr>
        <p:spPr>
          <a:xfrm>
            <a:off x="7363501" y="2143195"/>
            <a:ext cx="3894244" cy="22048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sz="2400" dirty="0"/>
              <a:t>Youth facilitator(s)</a:t>
            </a:r>
          </a:p>
          <a:p>
            <a:pPr marL="0" lvl="2" indent="0">
              <a:buFont typeface="Wingdings 3" panose="05040102010807070707" pitchFamily="18" charset="2"/>
              <a:buNone/>
            </a:pPr>
            <a:endParaRPr lang="en-GB" dirty="0"/>
          </a:p>
        </p:txBody>
      </p:sp>
      <p:pic>
        <p:nvPicPr>
          <p:cNvPr id="58" name="Graphic 57" descr="Images with solid fill">
            <a:extLst>
              <a:ext uri="{FF2B5EF4-FFF2-40B4-BE49-F238E27FC236}">
                <a16:creationId xmlns:a16="http://schemas.microsoft.com/office/drawing/2014/main" id="{247D45A2-B00F-55D1-3B0D-269C5DDFC9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5559" y="2578238"/>
            <a:ext cx="2793270" cy="279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09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1CA14-F6F2-5FB8-A10C-30928B5B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78DAAD-B0D1-913A-8351-CEF13459B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Principles of youth engagement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7A6543A-2DF1-53DA-1423-F84FE7251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60</a:t>
            </a:fld>
            <a:endParaRPr lang="en-GB"/>
          </a:p>
        </p:txBody>
      </p:sp>
      <p:sp>
        <p:nvSpPr>
          <p:cNvPr id="35" name="Freeform 2">
            <a:extLst>
              <a:ext uri="{FF2B5EF4-FFF2-40B4-BE49-F238E27FC236}">
                <a16:creationId xmlns:a16="http://schemas.microsoft.com/office/drawing/2014/main" id="{8A3ED2A2-F44A-85CB-703D-5BC02704D300}"/>
              </a:ext>
            </a:extLst>
          </p:cNvPr>
          <p:cNvSpPr/>
          <p:nvPr/>
        </p:nvSpPr>
        <p:spPr>
          <a:xfrm>
            <a:off x="-218173" y="8116765"/>
            <a:ext cx="11144361" cy="4056380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6" name="Freeform 3">
            <a:extLst>
              <a:ext uri="{FF2B5EF4-FFF2-40B4-BE49-F238E27FC236}">
                <a16:creationId xmlns:a16="http://schemas.microsoft.com/office/drawing/2014/main" id="{64968640-5022-6D0C-A72C-48B8C1E7FD3E}"/>
              </a:ext>
            </a:extLst>
          </p:cNvPr>
          <p:cNvSpPr/>
          <p:nvPr/>
        </p:nvSpPr>
        <p:spPr>
          <a:xfrm>
            <a:off x="9872712" y="7552224"/>
            <a:ext cx="1947836" cy="666417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grpSp>
        <p:nvGrpSpPr>
          <p:cNvPr id="37" name="Group 4">
            <a:extLst>
              <a:ext uri="{FF2B5EF4-FFF2-40B4-BE49-F238E27FC236}">
                <a16:creationId xmlns:a16="http://schemas.microsoft.com/office/drawing/2014/main" id="{4134AB47-DB1A-458B-E48F-AAF6F8E5E241}"/>
              </a:ext>
            </a:extLst>
          </p:cNvPr>
          <p:cNvGrpSpPr/>
          <p:nvPr/>
        </p:nvGrpSpPr>
        <p:grpSpPr>
          <a:xfrm>
            <a:off x="558265" y="2095070"/>
            <a:ext cx="2362155" cy="2249509"/>
            <a:chOff x="0" y="0"/>
            <a:chExt cx="812800" cy="812800"/>
          </a:xfrm>
          <a:solidFill>
            <a:schemeClr val="accent6"/>
          </a:solidFill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070B2EC8-4E0C-202C-3306-2153F4D7072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/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A55F97C3-0FC4-2402-7EAF-A39448BC8B5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 dirty="0"/>
            </a:p>
          </p:txBody>
        </p:sp>
      </p:grpSp>
      <p:grpSp>
        <p:nvGrpSpPr>
          <p:cNvPr id="40" name="Group 7">
            <a:extLst>
              <a:ext uri="{FF2B5EF4-FFF2-40B4-BE49-F238E27FC236}">
                <a16:creationId xmlns:a16="http://schemas.microsoft.com/office/drawing/2014/main" id="{E61B2E1C-E55F-6947-1DCC-45B104D31600}"/>
              </a:ext>
            </a:extLst>
          </p:cNvPr>
          <p:cNvGrpSpPr/>
          <p:nvPr/>
        </p:nvGrpSpPr>
        <p:grpSpPr>
          <a:xfrm>
            <a:off x="423392" y="4497846"/>
            <a:ext cx="2362155" cy="2249509"/>
            <a:chOff x="0" y="0"/>
            <a:chExt cx="812800" cy="812800"/>
          </a:xfrm>
          <a:solidFill>
            <a:schemeClr val="accent5"/>
          </a:solidFill>
        </p:grpSpPr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2C29776C-2E08-24EC-A9F4-2FF4E6EFBE8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42" name="TextBox 9">
              <a:extLst>
                <a:ext uri="{FF2B5EF4-FFF2-40B4-BE49-F238E27FC236}">
                  <a16:creationId xmlns:a16="http://schemas.microsoft.com/office/drawing/2014/main" id="{FCCD6CC0-C05A-0863-AB39-BD2FE58EB87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</p:grpSp>
      <p:sp>
        <p:nvSpPr>
          <p:cNvPr id="43" name="TextBox 10">
            <a:extLst>
              <a:ext uri="{FF2B5EF4-FFF2-40B4-BE49-F238E27FC236}">
                <a16:creationId xmlns:a16="http://schemas.microsoft.com/office/drawing/2014/main" id="{C048F03D-20DE-586D-67A0-43872E0C7066}"/>
              </a:ext>
            </a:extLst>
          </p:cNvPr>
          <p:cNvSpPr txBox="1"/>
          <p:nvPr/>
        </p:nvSpPr>
        <p:spPr>
          <a:xfrm>
            <a:off x="607361" y="2323468"/>
            <a:ext cx="2275507" cy="1454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1800" dirty="0">
                <a:solidFill>
                  <a:srgbClr val="23255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Principle 1:</a:t>
            </a:r>
          </a:p>
          <a:p>
            <a:pPr algn="ctr">
              <a:lnSpc>
                <a:spcPts val="2893"/>
              </a:lnSpc>
            </a:pPr>
            <a:r>
              <a:rPr lang="en-US" sz="18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 Inclusive and representative engagement </a:t>
            </a:r>
            <a:endParaRPr lang="en-US" sz="2067" b="1" dirty="0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Canva Sans 1 Bold"/>
            </a:endParaRPr>
          </a:p>
        </p:txBody>
      </p:sp>
      <p:sp>
        <p:nvSpPr>
          <p:cNvPr id="44" name="TextBox 11">
            <a:extLst>
              <a:ext uri="{FF2B5EF4-FFF2-40B4-BE49-F238E27FC236}">
                <a16:creationId xmlns:a16="http://schemas.microsoft.com/office/drawing/2014/main" id="{4A579BBF-B3FC-905C-C6BC-A5DA1B95820F}"/>
              </a:ext>
            </a:extLst>
          </p:cNvPr>
          <p:cNvSpPr txBox="1"/>
          <p:nvPr/>
        </p:nvSpPr>
        <p:spPr>
          <a:xfrm>
            <a:off x="734878" y="4902036"/>
            <a:ext cx="1711152" cy="14542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1800" dirty="0">
                <a:solidFill>
                  <a:srgbClr val="23255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Principle 5: </a:t>
            </a:r>
            <a:r>
              <a:rPr lang="en-US" sz="18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Safe and risk-sensitive engagement </a:t>
            </a:r>
          </a:p>
        </p:txBody>
      </p:sp>
      <p:grpSp>
        <p:nvGrpSpPr>
          <p:cNvPr id="45" name="Group 12">
            <a:extLst>
              <a:ext uri="{FF2B5EF4-FFF2-40B4-BE49-F238E27FC236}">
                <a16:creationId xmlns:a16="http://schemas.microsoft.com/office/drawing/2014/main" id="{819AE4E7-ADB1-31CF-314A-50F7FCC4DD77}"/>
              </a:ext>
            </a:extLst>
          </p:cNvPr>
          <p:cNvGrpSpPr/>
          <p:nvPr/>
        </p:nvGrpSpPr>
        <p:grpSpPr>
          <a:xfrm>
            <a:off x="3414294" y="2076714"/>
            <a:ext cx="2362155" cy="2249509"/>
            <a:chOff x="0" y="0"/>
            <a:chExt cx="812800" cy="812800"/>
          </a:xfrm>
          <a:solidFill>
            <a:schemeClr val="accent2"/>
          </a:solidFill>
        </p:grpSpPr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DE167A21-8B22-3639-A932-48CCE8D88D4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/>
            </a:p>
          </p:txBody>
        </p:sp>
        <p:sp>
          <p:nvSpPr>
            <p:cNvPr id="47" name="TextBox 14">
              <a:extLst>
                <a:ext uri="{FF2B5EF4-FFF2-40B4-BE49-F238E27FC236}">
                  <a16:creationId xmlns:a16="http://schemas.microsoft.com/office/drawing/2014/main" id="{05BE6F8E-282D-70A3-55A3-97E2593CC96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48" name="Group 15">
            <a:extLst>
              <a:ext uri="{FF2B5EF4-FFF2-40B4-BE49-F238E27FC236}">
                <a16:creationId xmlns:a16="http://schemas.microsoft.com/office/drawing/2014/main" id="{ED831B72-1BE2-431A-B1BD-192FE7B3F279}"/>
              </a:ext>
            </a:extLst>
          </p:cNvPr>
          <p:cNvGrpSpPr/>
          <p:nvPr/>
        </p:nvGrpSpPr>
        <p:grpSpPr>
          <a:xfrm>
            <a:off x="3279421" y="4479491"/>
            <a:ext cx="2362155" cy="2249509"/>
            <a:chOff x="0" y="0"/>
            <a:chExt cx="812800" cy="812800"/>
          </a:xfrm>
          <a:solidFill>
            <a:schemeClr val="accent3"/>
          </a:solidFill>
        </p:grpSpPr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206DE7F1-BF4F-4ABC-8F09-5DFFE18F727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50" name="TextBox 17">
              <a:extLst>
                <a:ext uri="{FF2B5EF4-FFF2-40B4-BE49-F238E27FC236}">
                  <a16:creationId xmlns:a16="http://schemas.microsoft.com/office/drawing/2014/main" id="{5F19FF25-C495-37DC-B162-57172FF4557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</p:grpSp>
      <p:grpSp>
        <p:nvGrpSpPr>
          <p:cNvPr id="51" name="Group 18">
            <a:extLst>
              <a:ext uri="{FF2B5EF4-FFF2-40B4-BE49-F238E27FC236}">
                <a16:creationId xmlns:a16="http://schemas.microsoft.com/office/drawing/2014/main" id="{28F4C0CC-D76F-486A-87B3-DDCAAAC4E997}"/>
              </a:ext>
            </a:extLst>
          </p:cNvPr>
          <p:cNvGrpSpPr/>
          <p:nvPr/>
        </p:nvGrpSpPr>
        <p:grpSpPr>
          <a:xfrm>
            <a:off x="6235879" y="2076714"/>
            <a:ext cx="2362155" cy="2249509"/>
            <a:chOff x="0" y="0"/>
            <a:chExt cx="812800" cy="812800"/>
          </a:xfrm>
          <a:solidFill>
            <a:schemeClr val="accent3"/>
          </a:solidFill>
        </p:grpSpPr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97E83914-17B0-AB53-36B1-CBA8E7212E5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/>
            </a:p>
          </p:txBody>
        </p:sp>
        <p:sp>
          <p:nvSpPr>
            <p:cNvPr id="53" name="TextBox 20">
              <a:extLst>
                <a:ext uri="{FF2B5EF4-FFF2-40B4-BE49-F238E27FC236}">
                  <a16:creationId xmlns:a16="http://schemas.microsoft.com/office/drawing/2014/main" id="{B71C58B5-1519-308A-0DEC-E250E34D445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54" name="Group 21">
            <a:extLst>
              <a:ext uri="{FF2B5EF4-FFF2-40B4-BE49-F238E27FC236}">
                <a16:creationId xmlns:a16="http://schemas.microsoft.com/office/drawing/2014/main" id="{21726C90-905D-8E0F-A691-04C5A091B351}"/>
              </a:ext>
            </a:extLst>
          </p:cNvPr>
          <p:cNvGrpSpPr/>
          <p:nvPr/>
        </p:nvGrpSpPr>
        <p:grpSpPr>
          <a:xfrm>
            <a:off x="6101006" y="4479491"/>
            <a:ext cx="2362155" cy="2249509"/>
            <a:chOff x="0" y="0"/>
            <a:chExt cx="812800" cy="812800"/>
          </a:xfrm>
          <a:solidFill>
            <a:schemeClr val="accent2"/>
          </a:solidFill>
        </p:grpSpPr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130988C6-CC3E-0043-8E99-66112D0074F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56" name="TextBox 23">
              <a:extLst>
                <a:ext uri="{FF2B5EF4-FFF2-40B4-BE49-F238E27FC236}">
                  <a16:creationId xmlns:a16="http://schemas.microsoft.com/office/drawing/2014/main" id="{849563EE-DA82-C5E9-AE5A-516DA18593D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</p:grpSp>
      <p:sp>
        <p:nvSpPr>
          <p:cNvPr id="57" name="TextBox 24">
            <a:extLst>
              <a:ext uri="{FF2B5EF4-FFF2-40B4-BE49-F238E27FC236}">
                <a16:creationId xmlns:a16="http://schemas.microsoft.com/office/drawing/2014/main" id="{4D4AA3AE-7686-080D-6151-BB5120E8D7B5}"/>
              </a:ext>
            </a:extLst>
          </p:cNvPr>
          <p:cNvSpPr txBox="1"/>
          <p:nvPr/>
        </p:nvSpPr>
        <p:spPr>
          <a:xfrm>
            <a:off x="6238645" y="4902036"/>
            <a:ext cx="2108257" cy="145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1800" dirty="0">
                <a:solidFill>
                  <a:srgbClr val="23255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Principle 7: </a:t>
            </a:r>
            <a:r>
              <a:rPr lang="en-US" sz="18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Resourced and supported engagement 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9FC4E547-D799-7129-66C6-8CF7B1502ABE}"/>
              </a:ext>
            </a:extLst>
          </p:cNvPr>
          <p:cNvSpPr txBox="1"/>
          <p:nvPr/>
        </p:nvSpPr>
        <p:spPr>
          <a:xfrm>
            <a:off x="3381598" y="4821605"/>
            <a:ext cx="2181814" cy="145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1800" dirty="0">
                <a:solidFill>
                  <a:srgbClr val="23255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Principle 6: </a:t>
            </a:r>
            <a:r>
              <a:rPr lang="en-US" sz="18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Respected and valued engagement </a:t>
            </a:r>
          </a:p>
        </p:txBody>
      </p:sp>
      <p:grpSp>
        <p:nvGrpSpPr>
          <p:cNvPr id="59" name="Group 26">
            <a:extLst>
              <a:ext uri="{FF2B5EF4-FFF2-40B4-BE49-F238E27FC236}">
                <a16:creationId xmlns:a16="http://schemas.microsoft.com/office/drawing/2014/main" id="{B644FCFA-B923-9623-08D0-A60A8FF2F1AA}"/>
              </a:ext>
            </a:extLst>
          </p:cNvPr>
          <p:cNvGrpSpPr/>
          <p:nvPr/>
        </p:nvGrpSpPr>
        <p:grpSpPr>
          <a:xfrm>
            <a:off x="9091908" y="2058359"/>
            <a:ext cx="2362155" cy="2249509"/>
            <a:chOff x="0" y="0"/>
            <a:chExt cx="812800" cy="812800"/>
          </a:xfrm>
          <a:solidFill>
            <a:schemeClr val="accent5"/>
          </a:solidFill>
        </p:grpSpPr>
        <p:sp>
          <p:nvSpPr>
            <p:cNvPr id="60" name="Freeform 27">
              <a:extLst>
                <a:ext uri="{FF2B5EF4-FFF2-40B4-BE49-F238E27FC236}">
                  <a16:creationId xmlns:a16="http://schemas.microsoft.com/office/drawing/2014/main" id="{8074D17F-E9F2-5892-C6B8-730A2972EE1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/>
            </a:p>
          </p:txBody>
        </p:sp>
        <p:sp>
          <p:nvSpPr>
            <p:cNvPr id="61" name="TextBox 28">
              <a:extLst>
                <a:ext uri="{FF2B5EF4-FFF2-40B4-BE49-F238E27FC236}">
                  <a16:creationId xmlns:a16="http://schemas.microsoft.com/office/drawing/2014/main" id="{28208017-F21C-91A1-38E6-AAF08C015CE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62" name="TextBox 29">
            <a:extLst>
              <a:ext uri="{FF2B5EF4-FFF2-40B4-BE49-F238E27FC236}">
                <a16:creationId xmlns:a16="http://schemas.microsoft.com/office/drawing/2014/main" id="{C90C222E-3386-7111-077C-839A4F6545B9}"/>
              </a:ext>
            </a:extLst>
          </p:cNvPr>
          <p:cNvSpPr txBox="1"/>
          <p:nvPr/>
        </p:nvSpPr>
        <p:spPr>
          <a:xfrm>
            <a:off x="3580791" y="2324361"/>
            <a:ext cx="2037896" cy="1454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1800" dirty="0">
                <a:solidFill>
                  <a:srgbClr val="23255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Principle 2: </a:t>
            </a:r>
            <a:r>
              <a:rPr lang="en-US" sz="18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Relevant and context-specific engagement </a:t>
            </a:r>
          </a:p>
        </p:txBody>
      </p:sp>
      <p:sp>
        <p:nvSpPr>
          <p:cNvPr id="63" name="TextBox 30">
            <a:extLst>
              <a:ext uri="{FF2B5EF4-FFF2-40B4-BE49-F238E27FC236}">
                <a16:creationId xmlns:a16="http://schemas.microsoft.com/office/drawing/2014/main" id="{CA4D2A31-9558-31E3-B836-BABB66934F60}"/>
              </a:ext>
            </a:extLst>
          </p:cNvPr>
          <p:cNvSpPr txBox="1"/>
          <p:nvPr/>
        </p:nvSpPr>
        <p:spPr>
          <a:xfrm>
            <a:off x="6236011" y="2292452"/>
            <a:ext cx="2424392" cy="1504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969"/>
              </a:lnSpc>
            </a:pPr>
            <a:r>
              <a:rPr lang="en-US" sz="1800" dirty="0">
                <a:solidFill>
                  <a:srgbClr val="23255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Principle 3: </a:t>
            </a:r>
            <a:r>
              <a:rPr lang="en-US" sz="18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Transparent and informed engagement </a:t>
            </a:r>
          </a:p>
        </p:txBody>
      </p:sp>
      <p:sp>
        <p:nvSpPr>
          <p:cNvPr id="64" name="TextBox 31">
            <a:extLst>
              <a:ext uri="{FF2B5EF4-FFF2-40B4-BE49-F238E27FC236}">
                <a16:creationId xmlns:a16="http://schemas.microsoft.com/office/drawing/2014/main" id="{3B4BAF75-F116-2C8A-E682-ABC93A44D492}"/>
              </a:ext>
            </a:extLst>
          </p:cNvPr>
          <p:cNvSpPr txBox="1"/>
          <p:nvPr/>
        </p:nvSpPr>
        <p:spPr>
          <a:xfrm>
            <a:off x="9329021" y="2301598"/>
            <a:ext cx="1933307" cy="1083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1800" dirty="0">
                <a:solidFill>
                  <a:srgbClr val="23255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Principle 4: </a:t>
            </a:r>
            <a:r>
              <a:rPr lang="en-US" sz="18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Voluntary engagement </a:t>
            </a:r>
          </a:p>
        </p:txBody>
      </p:sp>
      <p:grpSp>
        <p:nvGrpSpPr>
          <p:cNvPr id="65" name="Group 32">
            <a:extLst>
              <a:ext uri="{FF2B5EF4-FFF2-40B4-BE49-F238E27FC236}">
                <a16:creationId xmlns:a16="http://schemas.microsoft.com/office/drawing/2014/main" id="{478E8A52-3A50-FB54-8E33-E1B1938D2235}"/>
              </a:ext>
            </a:extLst>
          </p:cNvPr>
          <p:cNvGrpSpPr/>
          <p:nvPr/>
        </p:nvGrpSpPr>
        <p:grpSpPr>
          <a:xfrm>
            <a:off x="8957035" y="4461135"/>
            <a:ext cx="2362155" cy="2249509"/>
            <a:chOff x="0" y="0"/>
            <a:chExt cx="812800" cy="812800"/>
          </a:xfrm>
          <a:solidFill>
            <a:schemeClr val="accent6"/>
          </a:solidFill>
        </p:grpSpPr>
        <p:sp>
          <p:nvSpPr>
            <p:cNvPr id="66" name="Freeform 33">
              <a:extLst>
                <a:ext uri="{FF2B5EF4-FFF2-40B4-BE49-F238E27FC236}">
                  <a16:creationId xmlns:a16="http://schemas.microsoft.com/office/drawing/2014/main" id="{5993B3E8-DD37-DBCA-9235-4C955EEC61F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CH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67" name="TextBox 34">
              <a:extLst>
                <a:ext uri="{FF2B5EF4-FFF2-40B4-BE49-F238E27FC236}">
                  <a16:creationId xmlns:a16="http://schemas.microsoft.com/office/drawing/2014/main" id="{A8357DEF-7F69-8511-F12A-64B27318C82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</p:grpSp>
      <p:sp>
        <p:nvSpPr>
          <p:cNvPr id="68" name="TextBox 35">
            <a:extLst>
              <a:ext uri="{FF2B5EF4-FFF2-40B4-BE49-F238E27FC236}">
                <a16:creationId xmlns:a16="http://schemas.microsoft.com/office/drawing/2014/main" id="{23ECD05C-2004-B8A1-7D2F-22381F44BAF2}"/>
              </a:ext>
            </a:extLst>
          </p:cNvPr>
          <p:cNvSpPr txBox="1"/>
          <p:nvPr/>
        </p:nvSpPr>
        <p:spPr>
          <a:xfrm>
            <a:off x="9231295" y="4842510"/>
            <a:ext cx="1878092" cy="1083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1800" dirty="0">
                <a:solidFill>
                  <a:srgbClr val="23255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Principle 8: </a:t>
            </a:r>
            <a:r>
              <a:rPr lang="en-US" sz="18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Accountable engagement  </a:t>
            </a:r>
          </a:p>
        </p:txBody>
      </p:sp>
    </p:spTree>
    <p:extLst>
      <p:ext uri="{BB962C8B-B14F-4D97-AF65-F5344CB8AC3E}">
        <p14:creationId xmlns:p14="http://schemas.microsoft.com/office/powerpoint/2010/main" val="33054537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62810-259E-9C6E-A347-9236CD3BF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C80D1B-B9B0-D78F-9BE2-FDA66459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 evaluation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6F02A82-461A-38F3-C660-1D9F3423B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61</a:t>
            </a:fld>
            <a:endParaRPr lang="en-GB"/>
          </a:p>
        </p:txBody>
      </p:sp>
      <p:sp>
        <p:nvSpPr>
          <p:cNvPr id="35" name="Freeform 2">
            <a:extLst>
              <a:ext uri="{FF2B5EF4-FFF2-40B4-BE49-F238E27FC236}">
                <a16:creationId xmlns:a16="http://schemas.microsoft.com/office/drawing/2014/main" id="{C3C249F4-334B-40EF-551D-D31DD0267815}"/>
              </a:ext>
            </a:extLst>
          </p:cNvPr>
          <p:cNvSpPr/>
          <p:nvPr/>
        </p:nvSpPr>
        <p:spPr>
          <a:xfrm>
            <a:off x="-218173" y="8116765"/>
            <a:ext cx="11144361" cy="4056380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6" name="Freeform 3">
            <a:extLst>
              <a:ext uri="{FF2B5EF4-FFF2-40B4-BE49-F238E27FC236}">
                <a16:creationId xmlns:a16="http://schemas.microsoft.com/office/drawing/2014/main" id="{C482CEC5-0F63-3B73-D233-0EE44DFCE3D4}"/>
              </a:ext>
            </a:extLst>
          </p:cNvPr>
          <p:cNvSpPr/>
          <p:nvPr/>
        </p:nvSpPr>
        <p:spPr>
          <a:xfrm>
            <a:off x="9872712" y="7552224"/>
            <a:ext cx="1947836" cy="666417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5CB71F7-3BFE-033C-E0F7-E35CD849E5C0}"/>
              </a:ext>
            </a:extLst>
          </p:cNvPr>
          <p:cNvSpPr/>
          <p:nvPr/>
        </p:nvSpPr>
        <p:spPr>
          <a:xfrm>
            <a:off x="2798235" y="2196138"/>
            <a:ext cx="5999775" cy="3761997"/>
          </a:xfrm>
          <a:prstGeom prst="wedgeEllipseCallout">
            <a:avLst>
              <a:gd name="adj1" fmla="val -56405"/>
              <a:gd name="adj2" fmla="val 240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9">
            <a:extLst>
              <a:ext uri="{FF2B5EF4-FFF2-40B4-BE49-F238E27FC236}">
                <a16:creationId xmlns:a16="http://schemas.microsoft.com/office/drawing/2014/main" id="{7E1387CB-BBF1-9C44-1FF4-77C45CF94408}"/>
              </a:ext>
            </a:extLst>
          </p:cNvPr>
          <p:cNvSpPr txBox="1"/>
          <p:nvPr/>
        </p:nvSpPr>
        <p:spPr>
          <a:xfrm>
            <a:off x="3692001" y="3819529"/>
            <a:ext cx="4154539" cy="358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24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Tell us what you thought!</a:t>
            </a:r>
          </a:p>
        </p:txBody>
      </p:sp>
    </p:spTree>
    <p:extLst>
      <p:ext uri="{BB962C8B-B14F-4D97-AF65-F5344CB8AC3E}">
        <p14:creationId xmlns:p14="http://schemas.microsoft.com/office/powerpoint/2010/main" val="16422458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CD8F7-1323-FE54-9AB6-A2C412036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E497B8-808D-F01D-2262-4E6816D5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Reflections and takeaways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BC45564-CD2D-48EB-E6BB-8669B85F6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62</a:t>
            </a:fld>
            <a:endParaRPr lang="en-GB"/>
          </a:p>
        </p:txBody>
      </p:sp>
      <p:sp>
        <p:nvSpPr>
          <p:cNvPr id="35" name="Freeform 2">
            <a:extLst>
              <a:ext uri="{FF2B5EF4-FFF2-40B4-BE49-F238E27FC236}">
                <a16:creationId xmlns:a16="http://schemas.microsoft.com/office/drawing/2014/main" id="{23DEFC08-9210-1CD5-1A35-72EB4AA9E4C3}"/>
              </a:ext>
            </a:extLst>
          </p:cNvPr>
          <p:cNvSpPr/>
          <p:nvPr/>
        </p:nvSpPr>
        <p:spPr>
          <a:xfrm>
            <a:off x="-218173" y="8116765"/>
            <a:ext cx="11144361" cy="4056380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6" name="Freeform 3">
            <a:extLst>
              <a:ext uri="{FF2B5EF4-FFF2-40B4-BE49-F238E27FC236}">
                <a16:creationId xmlns:a16="http://schemas.microsoft.com/office/drawing/2014/main" id="{3D2B9929-DFFB-AAE8-AAA2-35C6706AB541}"/>
              </a:ext>
            </a:extLst>
          </p:cNvPr>
          <p:cNvSpPr/>
          <p:nvPr/>
        </p:nvSpPr>
        <p:spPr>
          <a:xfrm>
            <a:off x="9872712" y="7552224"/>
            <a:ext cx="1947836" cy="666417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3" name="TextBox 29">
            <a:extLst>
              <a:ext uri="{FF2B5EF4-FFF2-40B4-BE49-F238E27FC236}">
                <a16:creationId xmlns:a16="http://schemas.microsoft.com/office/drawing/2014/main" id="{1FC2B233-FB14-8937-DE97-F36397594FED}"/>
              </a:ext>
            </a:extLst>
          </p:cNvPr>
          <p:cNvSpPr txBox="1"/>
          <p:nvPr/>
        </p:nvSpPr>
        <p:spPr>
          <a:xfrm>
            <a:off x="3692001" y="3819529"/>
            <a:ext cx="4154539" cy="358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93"/>
              </a:lnSpc>
            </a:pPr>
            <a:r>
              <a:rPr lang="en-US" sz="2400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nva Sans 1 Bold"/>
              </a:rPr>
              <a:t>Tell us what you thought!</a:t>
            </a:r>
          </a:p>
        </p:txBody>
      </p:sp>
      <p:pic>
        <p:nvPicPr>
          <p:cNvPr id="6" name="Picture 5" descr="A group of people hugging each other&#10;&#10;AI-generated content may be incorrect.">
            <a:extLst>
              <a:ext uri="{FF2B5EF4-FFF2-40B4-BE49-F238E27FC236}">
                <a16:creationId xmlns:a16="http://schemas.microsoft.com/office/drawing/2014/main" id="{05C8709F-0334-EC04-3F9E-C9B5BC0C73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92" y="1783195"/>
            <a:ext cx="4883762" cy="4883762"/>
          </a:xfrm>
          <a:prstGeom prst="rect">
            <a:avLst/>
          </a:prstGeom>
        </p:spPr>
      </p:pic>
      <p:pic>
        <p:nvPicPr>
          <p:cNvPr id="8" name="Picture 7" descr="A yellow circle with a blue megaphone and text&#10;&#10;AI-generated content may be incorrect.">
            <a:extLst>
              <a:ext uri="{FF2B5EF4-FFF2-40B4-BE49-F238E27FC236}">
                <a16:creationId xmlns:a16="http://schemas.microsoft.com/office/drawing/2014/main" id="{EB9F035C-E3E1-91A5-D881-CC847D71C4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534" y="1556832"/>
            <a:ext cx="4883762" cy="488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035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0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2832" y="1595864"/>
            <a:ext cx="11866336" cy="9251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933"/>
              </a:lnSpc>
            </a:pPr>
            <a:r>
              <a:rPr lang="en-US" sz="5666" dirty="0">
                <a:solidFill>
                  <a:srgbClr val="EE394B"/>
                </a:solidFill>
                <a:latin typeface="Arial (Headings)"/>
                <a:ea typeface="Catamaran"/>
                <a:cs typeface="Catamaran"/>
                <a:sym typeface="Catamaran"/>
              </a:rPr>
              <a:t>THANK YOU 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39EF7430-994E-7C92-3A29-772F18C30E6B}"/>
              </a:ext>
            </a:extLst>
          </p:cNvPr>
          <p:cNvSpPr/>
          <p:nvPr/>
        </p:nvSpPr>
        <p:spPr>
          <a:xfrm>
            <a:off x="-241790" y="5942346"/>
            <a:ext cx="12675582" cy="4844757"/>
          </a:xfrm>
          <a:custGeom>
            <a:avLst/>
            <a:gdLst/>
            <a:ahLst/>
            <a:cxnLst/>
            <a:rect l="l" t="t" r="r" b="b"/>
            <a:pathLst>
              <a:path w="19013373" h="7267135">
                <a:moveTo>
                  <a:pt x="0" y="0"/>
                </a:moveTo>
                <a:lnTo>
                  <a:pt x="19013372" y="0"/>
                </a:lnTo>
                <a:lnTo>
                  <a:pt x="19013372" y="7267135"/>
                </a:lnTo>
                <a:lnTo>
                  <a:pt x="0" y="7267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20" r="-20863"/>
            </a:stretch>
          </a:blipFill>
        </p:spPr>
        <p:txBody>
          <a:bodyPr/>
          <a:lstStyle/>
          <a:p>
            <a:endParaRPr lang="en-CH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DBC2648A-154C-3FD8-19A7-AF398A968CD1}"/>
              </a:ext>
            </a:extLst>
          </p:cNvPr>
          <p:cNvSpPr/>
          <p:nvPr/>
        </p:nvSpPr>
        <p:spPr>
          <a:xfrm>
            <a:off x="9868584" y="6036662"/>
            <a:ext cx="2215466" cy="795938"/>
          </a:xfrm>
          <a:custGeom>
            <a:avLst/>
            <a:gdLst/>
            <a:ahLst/>
            <a:cxnLst/>
            <a:rect l="l" t="t" r="r" b="b"/>
            <a:pathLst>
              <a:path w="3323199" h="1193907">
                <a:moveTo>
                  <a:pt x="0" y="0"/>
                </a:moveTo>
                <a:lnTo>
                  <a:pt x="3323199" y="0"/>
                </a:lnTo>
                <a:lnTo>
                  <a:pt x="3323199" y="1193907"/>
                </a:lnTo>
                <a:lnTo>
                  <a:pt x="0" y="1193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66280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EC93B-EB07-E193-728C-32DA90F28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D0DB02-928D-A064-33FD-3591ECF19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to introduce yourselves! 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364A6E0-BFAC-9EA9-7381-DE926B9B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7</a:t>
            </a:fld>
            <a:endParaRPr lang="en-GB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1F50494-28BF-2D51-CCE1-D65C36A80CFE}"/>
              </a:ext>
            </a:extLst>
          </p:cNvPr>
          <p:cNvSpPr txBox="1"/>
          <p:nvPr/>
        </p:nvSpPr>
        <p:spPr>
          <a:xfrm>
            <a:off x="490538" y="2482148"/>
            <a:ext cx="6173422" cy="1261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2000" lvl="2" indent="-252000"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</a:pPr>
            <a:r>
              <a:rPr lang="en-US" sz="2400" dirty="0">
                <a:sym typeface="Canva Sans 1"/>
              </a:rPr>
              <a:t>Name </a:t>
            </a:r>
          </a:p>
          <a:p>
            <a:pPr marL="252000" lvl="2" indent="-252000"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</a:pPr>
            <a:r>
              <a:rPr lang="en-US" sz="2400" dirty="0">
                <a:sym typeface="Canva Sans 1"/>
              </a:rPr>
              <a:t>Location </a:t>
            </a:r>
          </a:p>
          <a:p>
            <a:pPr marL="252000" lvl="2" indent="-252000"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</a:pPr>
            <a:r>
              <a:rPr lang="en-US" sz="2400" dirty="0">
                <a:sym typeface="Canva Sans 1"/>
              </a:rPr>
              <a:t>Job title/area of work</a:t>
            </a:r>
          </a:p>
        </p:txBody>
      </p:sp>
      <p:pic>
        <p:nvPicPr>
          <p:cNvPr id="6" name="Picture 5" descr="Colourful strings being woven togehter">
            <a:extLst>
              <a:ext uri="{FF2B5EF4-FFF2-40B4-BE49-F238E27FC236}">
                <a16:creationId xmlns:a16="http://schemas.microsoft.com/office/drawing/2014/main" id="{788634BF-E6EC-6944-CAF1-A1BD1D81C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84" r="-1" b="-1"/>
          <a:stretch/>
        </p:blipFill>
        <p:spPr>
          <a:xfrm flipH="1">
            <a:off x="6262927" y="1145453"/>
            <a:ext cx="5913120" cy="519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47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F984E-508E-4C24-5B37-1386B6834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007B58-DE37-966B-51B2-AE8846F42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9" y="1423194"/>
            <a:ext cx="4995862" cy="890797"/>
          </a:xfrm>
        </p:spPr>
        <p:txBody>
          <a:bodyPr/>
          <a:lstStyle/>
          <a:p>
            <a:r>
              <a:rPr lang="en-GB" dirty="0"/>
              <a:t>ILO Youth Employment Strategy Fit to Address Global Challenges</a:t>
            </a:r>
            <a:br>
              <a:rPr lang="en-GB" dirty="0"/>
            </a:br>
            <a:r>
              <a:rPr lang="en-GB" dirty="0"/>
              <a:t>(2020-2030)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FAEAA5C-C72C-5D15-4804-6183C1438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6575F9-0260-3E26-17DD-CFBC26779724}"/>
              </a:ext>
            </a:extLst>
          </p:cNvPr>
          <p:cNvPicPr/>
          <p:nvPr/>
        </p:nvPicPr>
        <p:blipFill rotWithShape="1">
          <a:blip r:embed="rId3" cstate="print">
            <a:clrChange>
              <a:clrFrom>
                <a:srgbClr val="CEDBE5"/>
              </a:clrFrom>
              <a:clrTo>
                <a:srgbClr val="CEDB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" t="1356" r="32787" b="1770"/>
          <a:stretch/>
        </p:blipFill>
        <p:spPr bwMode="auto">
          <a:xfrm>
            <a:off x="4368800" y="-194564"/>
            <a:ext cx="8356600" cy="7277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CD90AA72-D115-184C-9880-48523173AC1D}"/>
              </a:ext>
            </a:extLst>
          </p:cNvPr>
          <p:cNvSpPr txBox="1">
            <a:spLocks/>
          </p:cNvSpPr>
          <p:nvPr/>
        </p:nvSpPr>
        <p:spPr>
          <a:xfrm>
            <a:off x="490538" y="3383890"/>
            <a:ext cx="4843462" cy="23653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815" lvl="2" indent="-304815">
              <a:spcBef>
                <a:spcPts val="400"/>
              </a:spcBef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GB" sz="1600" b="1" dirty="0"/>
              <a:t>Employment and economic policies </a:t>
            </a:r>
            <a:r>
              <a:rPr lang="en-GB" sz="1600" dirty="0"/>
              <a:t>for youth employment</a:t>
            </a:r>
          </a:p>
          <a:p>
            <a:pPr marL="304815" lvl="2" indent="-304815">
              <a:spcBef>
                <a:spcPts val="400"/>
              </a:spcBef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GB" sz="1600" dirty="0"/>
              <a:t>Youth </a:t>
            </a:r>
            <a:r>
              <a:rPr lang="en-GB" sz="1600" b="1" dirty="0"/>
              <a:t>Employability</a:t>
            </a:r>
            <a:endParaRPr lang="en-GB" sz="1600" dirty="0"/>
          </a:p>
          <a:p>
            <a:pPr marL="304815" lvl="2" indent="-304815">
              <a:spcBef>
                <a:spcPts val="400"/>
              </a:spcBef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GB" sz="1600" b="1" dirty="0"/>
              <a:t>Labour market policies</a:t>
            </a:r>
            <a:r>
              <a:rPr lang="en-GB" sz="1600" dirty="0"/>
              <a:t> for youth</a:t>
            </a:r>
            <a:endParaRPr lang="en-GB" sz="1600" b="1" dirty="0"/>
          </a:p>
          <a:p>
            <a:pPr marL="304815" lvl="2" indent="-304815">
              <a:spcBef>
                <a:spcPts val="400"/>
              </a:spcBef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GB" sz="1600" dirty="0"/>
              <a:t>Youth </a:t>
            </a:r>
            <a:r>
              <a:rPr lang="en-GB" sz="1600" b="1" dirty="0"/>
              <a:t>entrepreneurship and self-employment</a:t>
            </a:r>
          </a:p>
          <a:p>
            <a:pPr marL="304815" lvl="2" indent="-304815">
              <a:spcBef>
                <a:spcPts val="400"/>
              </a:spcBef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GB" sz="1600" b="1" dirty="0"/>
              <a:t>Rights </a:t>
            </a:r>
            <a:r>
              <a:rPr lang="en-GB" sz="1600" dirty="0"/>
              <a:t>for young people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7C49D9-7FC5-0909-618A-04F9855BDDED}"/>
              </a:ext>
            </a:extLst>
          </p:cNvPr>
          <p:cNvSpPr/>
          <p:nvPr/>
        </p:nvSpPr>
        <p:spPr>
          <a:xfrm>
            <a:off x="490538" y="5507729"/>
            <a:ext cx="5245244" cy="5410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Youth-inclusive social dialogue key instrument to foster youth agency in the world of work!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88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D3AE8-F8D8-B87A-6181-0D0FE4E5C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256E2B-AEF8-BCB5-934E-C850FC70C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9" y="1423194"/>
            <a:ext cx="4995862" cy="890797"/>
          </a:xfrm>
        </p:spPr>
        <p:txBody>
          <a:bodyPr/>
          <a:lstStyle/>
          <a:p>
            <a:r>
              <a:rPr lang="en-GB" dirty="0"/>
              <a:t>Decent Jobs for Youth 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0789E99-505B-7027-DE90-EE59F27A9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1653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9</a:t>
            </a:fld>
            <a:endParaRPr lang="en-GB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A71F8C51-CED3-B4A9-EA3C-054401C77E0A}"/>
              </a:ext>
            </a:extLst>
          </p:cNvPr>
          <p:cNvSpPr txBox="1"/>
          <p:nvPr/>
        </p:nvSpPr>
        <p:spPr>
          <a:xfrm>
            <a:off x="281271" y="1792295"/>
            <a:ext cx="5963577" cy="1604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173"/>
              </a:lnSpc>
            </a:pPr>
            <a:r>
              <a:rPr lang="en-US" sz="2266" dirty="0">
                <a:solidFill>
                  <a:srgbClr val="FFFFFF"/>
                </a:solidFill>
                <a:latin typeface="Canva Sans 1"/>
                <a:ea typeface="Canva Sans 1"/>
                <a:cs typeface="Canva Sans 1"/>
                <a:sym typeface="Canva Sans 1"/>
              </a:rPr>
              <a:t>The global initiative to scale up </a:t>
            </a:r>
            <a:r>
              <a:rPr lang="en-US" sz="2266" b="1" dirty="0">
                <a:solidFill>
                  <a:srgbClr val="FFFFFF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action</a:t>
            </a:r>
            <a:r>
              <a:rPr lang="en-US" sz="2266" dirty="0">
                <a:solidFill>
                  <a:srgbClr val="FFFFFF"/>
                </a:solidFill>
                <a:latin typeface="Canva Sans 1"/>
                <a:ea typeface="Canva Sans 1"/>
                <a:cs typeface="Canva Sans 1"/>
                <a:sym typeface="Canva Sans 1"/>
              </a:rPr>
              <a:t> and </a:t>
            </a:r>
            <a:r>
              <a:rPr lang="en-US" sz="2266" b="1" dirty="0">
                <a:solidFill>
                  <a:srgbClr val="FFFFFF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impact</a:t>
            </a:r>
            <a:r>
              <a:rPr lang="en-US" sz="2266" dirty="0">
                <a:solidFill>
                  <a:srgbClr val="FFFFFF"/>
                </a:solidFill>
                <a:latin typeface="Canva Sans 1"/>
                <a:ea typeface="Canva Sans 1"/>
                <a:cs typeface="Canva Sans 1"/>
                <a:sym typeface="Canva Sans 1"/>
              </a:rPr>
              <a:t> on youth employment in support of the 2030 Agenda for Sustainable Development.  </a:t>
            </a:r>
          </a:p>
          <a:p>
            <a:pPr algn="l">
              <a:lnSpc>
                <a:spcPts val="3173"/>
              </a:lnSpc>
            </a:pPr>
            <a:endParaRPr lang="en-US" sz="2266" dirty="0">
              <a:solidFill>
                <a:srgbClr val="FFFFFF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EFAB6AC6-DEFC-448B-A7E2-ACA6ED41B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2143196"/>
            <a:ext cx="5963577" cy="1029772"/>
          </a:xfrm>
        </p:spPr>
        <p:txBody>
          <a:bodyPr/>
          <a:lstStyle/>
          <a:p>
            <a:pPr marL="0" lvl="2" indent="0">
              <a:buNone/>
            </a:pPr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The global initiative to </a:t>
            </a:r>
            <a:r>
              <a:rPr lang="en-GB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scale up action and impact on youth employment</a:t>
            </a:r>
            <a:r>
              <a:rPr lang="en-GB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in support of the 2030 Agenda for Sustainable Development. </a:t>
            </a:r>
          </a:p>
          <a:p>
            <a:pPr marL="0" lvl="2" indent="0">
              <a:buNone/>
            </a:pPr>
            <a:endParaRPr lang="en-GB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66CC9C0-FE15-FFBB-12A3-1164F7CF7263}"/>
              </a:ext>
            </a:extLst>
          </p:cNvPr>
          <p:cNvSpPr/>
          <p:nvPr/>
        </p:nvSpPr>
        <p:spPr>
          <a:xfrm>
            <a:off x="6792106" y="907042"/>
            <a:ext cx="4778558" cy="4670798"/>
          </a:xfrm>
          <a:custGeom>
            <a:avLst/>
            <a:gdLst/>
            <a:ahLst/>
            <a:cxnLst/>
            <a:rect l="l" t="t" r="r" b="b"/>
            <a:pathLst>
              <a:path w="6548781" h="6303201">
                <a:moveTo>
                  <a:pt x="0" y="0"/>
                </a:moveTo>
                <a:lnTo>
                  <a:pt x="6548780" y="0"/>
                </a:lnTo>
                <a:lnTo>
                  <a:pt x="6548780" y="6303202"/>
                </a:lnTo>
                <a:lnTo>
                  <a:pt x="0" y="63032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H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893BBB3-3032-2ED1-5F70-18CC6D694F96}"/>
              </a:ext>
            </a:extLst>
          </p:cNvPr>
          <p:cNvGrpSpPr/>
          <p:nvPr/>
        </p:nvGrpSpPr>
        <p:grpSpPr>
          <a:xfrm>
            <a:off x="508827" y="3748187"/>
            <a:ext cx="5798550" cy="1040291"/>
            <a:chOff x="0" y="0"/>
            <a:chExt cx="2740212" cy="410979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A96D0E0-66BC-C58D-FD16-606DE06BE7FD}"/>
                </a:ext>
              </a:extLst>
            </p:cNvPr>
            <p:cNvSpPr/>
            <p:nvPr/>
          </p:nvSpPr>
          <p:spPr>
            <a:xfrm>
              <a:off x="0" y="0"/>
              <a:ext cx="2740212" cy="410979"/>
            </a:xfrm>
            <a:custGeom>
              <a:avLst/>
              <a:gdLst/>
              <a:ahLst/>
              <a:cxnLst/>
              <a:rect l="l" t="t" r="r" b="b"/>
              <a:pathLst>
                <a:path w="2740212" h="410979">
                  <a:moveTo>
                    <a:pt x="0" y="0"/>
                  </a:moveTo>
                  <a:lnTo>
                    <a:pt x="2740212" y="0"/>
                  </a:lnTo>
                  <a:lnTo>
                    <a:pt x="2740212" y="410979"/>
                  </a:lnTo>
                  <a:lnTo>
                    <a:pt x="0" y="410979"/>
                  </a:lnTo>
                  <a:close/>
                </a:path>
              </a:pathLst>
            </a:custGeom>
            <a:solidFill>
              <a:srgbClr val="202EBD"/>
            </a:solidFill>
          </p:spPr>
          <p:txBody>
            <a:bodyPr/>
            <a:lstStyle/>
            <a:p>
              <a:endParaRPr lang="en-CH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666E78-E12F-FA64-E643-78F9747F707D}"/>
                </a:ext>
              </a:extLst>
            </p:cNvPr>
            <p:cNvSpPr txBox="1"/>
            <p:nvPr/>
          </p:nvSpPr>
          <p:spPr>
            <a:xfrm>
              <a:off x="0" y="-57150"/>
              <a:ext cx="2740212" cy="468129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519"/>
                </a:lnSpc>
              </a:pPr>
              <a:r>
                <a:rPr lang="en-US" sz="1799" dirty="0">
                  <a:solidFill>
                    <a:srgbClr val="FFFFFF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  <a:sym typeface="Canva Sans 2"/>
                </a:rPr>
                <a:t>A key avenue for the ILO to </a:t>
              </a:r>
              <a:r>
                <a:rPr lang="en-US" sz="1799" dirty="0" err="1">
                  <a:solidFill>
                    <a:srgbClr val="FFFFFF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  <a:sym typeface="Canva Sans 2"/>
                </a:rPr>
                <a:t>mobilise</a:t>
              </a:r>
              <a:r>
                <a:rPr lang="en-US" sz="1799" dirty="0">
                  <a:solidFill>
                    <a:srgbClr val="FFFFFF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  <a:sym typeface="Canva Sans 2"/>
                </a:rPr>
                <a:t> action to promote more and better jobs for youth, with</a:t>
              </a:r>
              <a:r>
                <a:rPr lang="en-US" sz="1799" b="1" dirty="0">
                  <a:solidFill>
                    <a:srgbClr val="FFFFFF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  <a:sym typeface="Canva Sans 2 Bold"/>
                </a:rPr>
                <a:t> meaningful youth engagement at its core</a:t>
              </a:r>
              <a:r>
                <a:rPr lang="en-US" sz="1799" dirty="0">
                  <a:solidFill>
                    <a:srgbClr val="FFFFFF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  <a:sym typeface="Canva Sans 2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3130400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PowerPoint Presentation" id="{8C1655DC-F382-794B-A9D0-E611FF401CD9}" vid="{94661D02-612A-A042-A427-1B928FD15C6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Youth engagement - COTU -K.potx" id="{01438813-60B3-4A4B-A6B2-566DF909E298}" vid="{3A994723-2C75-4F22-A4DA-1F354DC5834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English PowerPoint Presentation (1)</Template>
  <TotalTime>0</TotalTime>
  <Words>8526</Words>
  <Application>Microsoft Office PowerPoint</Application>
  <PresentationFormat>Widescreen</PresentationFormat>
  <Paragraphs>882</Paragraphs>
  <Slides>63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63</vt:i4>
      </vt:variant>
    </vt:vector>
  </HeadingPairs>
  <TitlesOfParts>
    <vt:vector size="82" baseType="lpstr">
      <vt:lpstr>Arial</vt:lpstr>
      <vt:lpstr>Arial (Headings)</vt:lpstr>
      <vt:lpstr>Calibri</vt:lpstr>
      <vt:lpstr>Canva Sans 1</vt:lpstr>
      <vt:lpstr>Canva Sans 1 Bold</vt:lpstr>
      <vt:lpstr>Catamaran</vt:lpstr>
      <vt:lpstr>Courier New</vt:lpstr>
      <vt:lpstr>Helvetica</vt:lpstr>
      <vt:lpstr>Lato Light</vt:lpstr>
      <vt:lpstr>Noto Sans</vt:lpstr>
      <vt:lpstr>Overpass</vt:lpstr>
      <vt:lpstr>Poppins Light</vt:lpstr>
      <vt:lpstr>PT Sans</vt:lpstr>
      <vt:lpstr>Symbol</vt:lpstr>
      <vt:lpstr>Wingdings</vt:lpstr>
      <vt:lpstr>Wingdings 3</vt:lpstr>
      <vt:lpstr>ILO 2020</vt:lpstr>
      <vt:lpstr>Office Theme</vt:lpstr>
      <vt:lpstr>ILO 2020</vt:lpstr>
      <vt:lpstr>Meaningful youth engagement for decent work A training package on engaging young people in employment programmes</vt:lpstr>
      <vt:lpstr>Context and Purpose of the training </vt:lpstr>
      <vt:lpstr>Agenda - Today </vt:lpstr>
      <vt:lpstr>Agenda - Tomorrow </vt:lpstr>
      <vt:lpstr>Logistics and housekeeping </vt:lpstr>
      <vt:lpstr>Meet your Facilitators  </vt:lpstr>
      <vt:lpstr>Time to introduce yourselves! </vt:lpstr>
      <vt:lpstr>ILO Youth Employment Strategy Fit to Address Global Challenges (2020-2030)</vt:lpstr>
      <vt:lpstr>Decent Jobs for Youth </vt:lpstr>
      <vt:lpstr>Global momentum for meaningful youth engagement  </vt:lpstr>
      <vt:lpstr>PowerPoint Presentation</vt:lpstr>
      <vt:lpstr>WHO is youth? </vt:lpstr>
      <vt:lpstr>Why engage young people? </vt:lpstr>
      <vt:lpstr>Why engage young people? </vt:lpstr>
      <vt:lpstr>What is meaningful youth engagement? </vt:lpstr>
      <vt:lpstr>Five dimensions of meaningful youth engagement </vt:lpstr>
      <vt:lpstr>Group Activity </vt:lpstr>
      <vt:lpstr>Reflection: How are you engaging youth?</vt:lpstr>
      <vt:lpstr>PowerPoint Presentation</vt:lpstr>
      <vt:lpstr>HOW to engage youth? </vt:lpstr>
      <vt:lpstr>HOW to engage youth? </vt:lpstr>
      <vt:lpstr>Group Activity </vt:lpstr>
      <vt:lpstr>PowerPoint Presentation</vt:lpstr>
      <vt:lpstr>Youth Consulted</vt:lpstr>
      <vt:lpstr>Youth Consulted: Some examples </vt:lpstr>
      <vt:lpstr>PowerPoint Presentation</vt:lpstr>
      <vt:lpstr>Youth Contributing </vt:lpstr>
      <vt:lpstr>Youth Contributing </vt:lpstr>
      <vt:lpstr>Youth Contributing: Some examples  </vt:lpstr>
      <vt:lpstr>PowerPoint Presentation</vt:lpstr>
      <vt:lpstr>Youth as Partners </vt:lpstr>
      <vt:lpstr>AU-ILO Youth Employment Strategy for Africa: YES-Africa</vt:lpstr>
      <vt:lpstr>YES-Africa: developed for and with young people</vt:lpstr>
      <vt:lpstr>YES-Africa: the journey so far</vt:lpstr>
      <vt:lpstr>YES-Africa principles </vt:lpstr>
      <vt:lpstr>PowerPoint Presentation</vt:lpstr>
      <vt:lpstr>Youth as Leaders </vt:lpstr>
      <vt:lpstr>Youth as Leaders: Some examples </vt:lpstr>
      <vt:lpstr>PowerPoint Presentation</vt:lpstr>
      <vt:lpstr>WHERE: Youth engagement in a programme/policy life-cycle </vt:lpstr>
      <vt:lpstr>Mechanisms to support youth engagement</vt:lpstr>
      <vt:lpstr>Reflection: Using different modalities of youth engagement </vt:lpstr>
      <vt:lpstr>Today we looked at… </vt:lpstr>
      <vt:lpstr>And tomorrow we will look at… </vt:lpstr>
      <vt:lpstr>Meaningful youth engagement for decent work A training package on engaging young people in employment programmes</vt:lpstr>
      <vt:lpstr>Today we will look at… </vt:lpstr>
      <vt:lpstr>PowerPoint Presentation</vt:lpstr>
      <vt:lpstr>WHO is youth? </vt:lpstr>
      <vt:lpstr>Youth and their structures</vt:lpstr>
      <vt:lpstr>Youth and their structures: Examples </vt:lpstr>
      <vt:lpstr>Effective outreach strategies </vt:lpstr>
      <vt:lpstr>Group Activity </vt:lpstr>
      <vt:lpstr>PowerPoint Presentation</vt:lpstr>
      <vt:lpstr>Group Activity </vt:lpstr>
      <vt:lpstr>PowerPoint Presentation</vt:lpstr>
      <vt:lpstr>Addressing your challenges </vt:lpstr>
      <vt:lpstr>Measuring success</vt:lpstr>
      <vt:lpstr>PowerPoint Presentation</vt:lpstr>
      <vt:lpstr>Principles of youth engagement</vt:lpstr>
      <vt:lpstr>Principles of youth engagement</vt:lpstr>
      <vt:lpstr>Training evaluation </vt:lpstr>
      <vt:lpstr>Reflections and takeaways</vt:lpstr>
      <vt:lpstr>PowerPoint Presentation</vt:lpstr>
    </vt:vector>
  </TitlesOfParts>
  <Company>ILO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Moitra, Eesha</dc:creator>
  <cp:lastModifiedBy>Moitra, Eesha</cp:lastModifiedBy>
  <cp:revision>11</cp:revision>
  <dcterms:created xsi:type="dcterms:W3CDTF">2025-07-14T10:06:37Z</dcterms:created>
  <dcterms:modified xsi:type="dcterms:W3CDTF">2025-12-01T22:27:43Z</dcterms:modified>
</cp:coreProperties>
</file>