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92" r:id="rId3"/>
    <p:sldId id="281" r:id="rId4"/>
    <p:sldId id="283" r:id="rId5"/>
    <p:sldId id="273" r:id="rId6"/>
    <p:sldId id="288" r:id="rId7"/>
    <p:sldId id="278" r:id="rId8"/>
    <p:sldId id="291" r:id="rId9"/>
    <p:sldId id="279" r:id="rId10"/>
    <p:sldId id="257" r:id="rId11"/>
    <p:sldId id="261" r:id="rId12"/>
    <p:sldId id="264" r:id="rId13"/>
    <p:sldId id="274" r:id="rId14"/>
    <p:sldId id="286" r:id="rId15"/>
    <p:sldId id="268" r:id="rId16"/>
    <p:sldId id="272" r:id="rId17"/>
    <p:sldId id="270" r:id="rId18"/>
    <p:sldId id="263" r:id="rId19"/>
  </p:sldIdLst>
  <p:sldSz cx="12192000" cy="6858000"/>
  <p:notesSz cx="6985000" cy="9283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91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12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575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529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165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890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00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39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651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397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728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385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880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EB4DC-945B-4352-B623-F01C2F1266DA}" type="datetimeFigureOut">
              <a:rPr lang="en-US" smtClean="0"/>
              <a:t>7/4/2025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9A6E6-7C17-4F33-A403-0028466B65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2840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7512"/>
            <a:ext cx="10515600" cy="1023176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The ILO and Gender Equality: An Introduction</a:t>
            </a:r>
            <a:br>
              <a:rPr lang="en-US" dirty="0"/>
            </a:br>
            <a:r>
              <a:rPr lang="en-US" sz="4000" dirty="0"/>
              <a:t>José E. Alvarez</a:t>
            </a:r>
            <a:br>
              <a:rPr lang="en-US" dirty="0"/>
            </a:br>
            <a:endParaRPr lang="en-US" dirty="0"/>
          </a:p>
        </p:txBody>
      </p:sp>
      <p:pic>
        <p:nvPicPr>
          <p:cNvPr id="4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368" y="1949116"/>
            <a:ext cx="8758989" cy="4227847"/>
          </a:xfrm>
        </p:spPr>
      </p:pic>
    </p:spTree>
    <p:extLst>
      <p:ext uri="{BB962C8B-B14F-4D97-AF65-F5344CB8AC3E}">
        <p14:creationId xmlns:p14="http://schemas.microsoft.com/office/powerpoint/2010/main" val="341784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ILO Documents Reasons for Male/Female Wealth Gap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1588168"/>
            <a:ext cx="8986001" cy="515753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Male/Female Gaps in: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Formal Labor Participation</a:t>
            </a:r>
          </a:p>
          <a:p>
            <a:r>
              <a:rPr lang="en-US" dirty="0"/>
              <a:t> Income</a:t>
            </a:r>
          </a:p>
          <a:p>
            <a:r>
              <a:rPr lang="en-US" dirty="0"/>
              <a:t>Unpaid Work </a:t>
            </a:r>
          </a:p>
          <a:p>
            <a:r>
              <a:rPr lang="en-US" dirty="0"/>
              <a:t>Under-employment (e.g. part- time work)</a:t>
            </a:r>
          </a:p>
          <a:p>
            <a:r>
              <a:rPr lang="en-US" dirty="0"/>
              <a:t>Social Security Coverage </a:t>
            </a:r>
          </a:p>
          <a:p>
            <a:r>
              <a:rPr lang="en-US" dirty="0"/>
              <a:t>Participation in Informal Economy</a:t>
            </a:r>
          </a:p>
        </p:txBody>
      </p:sp>
    </p:spTree>
    <p:extLst>
      <p:ext uri="{BB962C8B-B14F-4D97-AF65-F5344CB8AC3E}">
        <p14:creationId xmlns:p14="http://schemas.microsoft.com/office/powerpoint/2010/main" val="90070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79" y="64169"/>
            <a:ext cx="11211009" cy="778042"/>
          </a:xfrm>
        </p:spPr>
        <p:txBody>
          <a:bodyPr>
            <a:normAutofit fontScale="90000"/>
          </a:bodyPr>
          <a:lstStyle/>
          <a:p>
            <a:r>
              <a:rPr lang="en-US" dirty="0"/>
              <a:t>The ILO’s Contribution to Gender-Disaggregated Data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1010653"/>
            <a:ext cx="3184066" cy="4660231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3441032" y="1010653"/>
            <a:ext cx="7411452" cy="597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47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4589" y="365126"/>
            <a:ext cx="11129211" cy="388854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From Specific Labor Standards to National Employment Policies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229" y="1037974"/>
            <a:ext cx="6008771" cy="5640303"/>
          </a:xfrm>
          <a:prstGeom prst="rect">
            <a:avLst/>
          </a:prstGeom>
        </p:spPr>
      </p:pic>
      <p:pic>
        <p:nvPicPr>
          <p:cNvPr id="6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4589" y="858253"/>
            <a:ext cx="5887453" cy="599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56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339388" y="365125"/>
            <a:ext cx="7015999" cy="1108075"/>
          </a:xfrm>
        </p:spPr>
        <p:txBody>
          <a:bodyPr>
            <a:normAutofit fontScale="90000"/>
          </a:bodyPr>
          <a:lstStyle/>
          <a:p>
            <a:r>
              <a:rPr lang="en-US" dirty="0"/>
              <a:t>The ILO’s Gendered Technical Assistance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907" y="548690"/>
            <a:ext cx="3483908" cy="4801352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178968" y="1473200"/>
            <a:ext cx="8013031" cy="544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168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675" y="112296"/>
            <a:ext cx="11855114" cy="489284"/>
          </a:xfrm>
        </p:spPr>
        <p:txBody>
          <a:bodyPr>
            <a:noAutofit/>
          </a:bodyPr>
          <a:lstStyle/>
          <a:p>
            <a:r>
              <a:rPr lang="en-US" sz="3200" dirty="0"/>
              <a:t>The International </a:t>
            </a:r>
            <a:r>
              <a:rPr lang="en-US" sz="3200" dirty="0" err="1"/>
              <a:t>Labour</a:t>
            </a:r>
            <a:r>
              <a:rPr lang="en-US" sz="3200" dirty="0"/>
              <a:t> Office’s Internal Gender Equality Architecture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76464" y="601580"/>
            <a:ext cx="6537158" cy="6184232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928477" y="1331494"/>
            <a:ext cx="5103101" cy="385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6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2192000" cy="753978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The ILO’s Progress from ‘Protecting’ Women to Advancing Gender Equality: A (Selective) Timeline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138" y="753979"/>
            <a:ext cx="12192000" cy="64480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1919 Constitution: Preamble (protection of women, </a:t>
            </a:r>
            <a:r>
              <a:rPr lang="en-US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equal remuneration for work of equal value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Art. 3 (for issues ‘specially affecting women’ at least one of the advisers to delegates should be a woman), Art. 9 (a ‘certain number’ of the staff of the international labor office shall be women)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1919, inaugural labor conference: Maternity Protection Conv. (3), Night Work (Women) Conv. (4) 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1944: </a:t>
            </a:r>
            <a:r>
              <a:rPr lang="en-US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Declaration of Philadelphia (annex to Constitution)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1948: Night Work Conv. Revised (89)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1951: </a:t>
            </a:r>
            <a:r>
              <a:rPr lang="en-US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Equal Remuneration Conv. (100)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1958: </a:t>
            </a:r>
            <a:r>
              <a:rPr lang="en-US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Discrimination (Employment and Occupation) Conv. (111)*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1981: </a:t>
            </a:r>
            <a:r>
              <a:rPr lang="en-US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Workers with Family Responsibilities Conv. (156)*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1990: Protocol to the Revised Night Work (Women) Conv.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1995: </a:t>
            </a:r>
            <a:r>
              <a:rPr lang="en-US" sz="1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Action Plan to promote gender equality/gender mainstreaming within labor office (extended to all ILO activities in 1999)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1996: Home Work Conv. (177)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1998: </a:t>
            </a:r>
            <a:r>
              <a:rPr lang="en-US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Declaration on Fund. Principles and </a:t>
            </a:r>
            <a:r>
              <a:rPr lang="en-US" sz="14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Rts</a:t>
            </a:r>
            <a:r>
              <a:rPr lang="en-US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Work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2000: </a:t>
            </a:r>
            <a:r>
              <a:rPr lang="en-US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Maternity Protection Conv. (183)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2008: </a:t>
            </a:r>
            <a:r>
              <a:rPr lang="en-US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Declaration on Social Justice for a Fair Globalization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2009: Resolution concerning the promotion of gender equality, pay equity and maternity protection 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2011: Domestic Workers Conv. (189)</a:t>
            </a:r>
          </a:p>
          <a:p>
            <a:pPr marL="0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2019: Violence and Harassment Conv. (190)</a:t>
            </a:r>
          </a:p>
          <a:p>
            <a:pPr marL="0" indent="0">
              <a:buNone/>
            </a:pPr>
            <a:r>
              <a:rPr lang="en-US" sz="1800" dirty="0"/>
              <a:t>“The Committee considers that </a:t>
            </a:r>
            <a:r>
              <a:rPr lang="en-US" sz="1800" dirty="0">
                <a:solidFill>
                  <a:srgbClr val="FF0000"/>
                </a:solidFill>
              </a:rPr>
              <a:t>all ILO standards are, in practice, instrumental to the achievement of gender equality</a:t>
            </a:r>
            <a:r>
              <a:rPr lang="en-US" sz="1800" dirty="0"/>
              <a:t> at work, regardless of whether or not they refer explicitly to gender </a:t>
            </a:r>
            <a:r>
              <a:rPr lang="en-US" sz="1800" dirty="0" err="1"/>
              <a:t>equality.”Committee</a:t>
            </a:r>
            <a:r>
              <a:rPr lang="en-US" sz="1800" dirty="0"/>
              <a:t> of Experts on the Application of Conventions and Recommendations (CEACR), Achieving gender equality at work, International </a:t>
            </a:r>
            <a:r>
              <a:rPr lang="en-US" sz="1800" dirty="0" err="1"/>
              <a:t>Labour</a:t>
            </a:r>
            <a:r>
              <a:rPr lang="en-US" sz="1800" dirty="0"/>
              <a:t> Conference, 11</a:t>
            </a:r>
            <a:r>
              <a:rPr lang="en-US" sz="1800" baseline="30000" dirty="0"/>
              <a:t>th</a:t>
            </a:r>
            <a:r>
              <a:rPr lang="en-US" sz="1800" dirty="0"/>
              <a:t> Session, 2023</a:t>
            </a:r>
          </a:p>
          <a:p>
            <a:pPr marL="0" indent="0">
              <a:buNone/>
            </a:pPr>
            <a:endParaRPr lang="en-US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89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ILO Policy Frameworks for Gender Equality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28484" y="1729582"/>
            <a:ext cx="3051353" cy="4351338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239265" y="1825625"/>
            <a:ext cx="3047470" cy="4351338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096" y="1448594"/>
            <a:ext cx="7202904" cy="5497638"/>
          </a:xfrm>
        </p:spPr>
      </p:pic>
    </p:spTree>
    <p:extLst>
      <p:ext uri="{BB962C8B-B14F-4D97-AF65-F5344CB8AC3E}">
        <p14:creationId xmlns:p14="http://schemas.microsoft.com/office/powerpoint/2010/main" val="391848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89" y="365126"/>
            <a:ext cx="11281611" cy="677612"/>
          </a:xfrm>
        </p:spPr>
        <p:txBody>
          <a:bodyPr>
            <a:normAutofit fontScale="90000"/>
          </a:bodyPr>
          <a:lstStyle/>
          <a:p>
            <a:r>
              <a:rPr lang="en-US" dirty="0"/>
              <a:t>What explains the ILO’s turn to gender equality?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505" y="1825625"/>
            <a:ext cx="11446042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The role of (tripartite) leadership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ILO’s resort to constitutional evolution as interpretative principle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impact of gender-disaggregated data production</a:t>
            </a:r>
          </a:p>
          <a:p>
            <a:pPr marL="514350" indent="-514350">
              <a:buAutoNum type="arabicPeriod" startAt="4"/>
            </a:pPr>
            <a:r>
              <a:rPr lang="en-US" dirty="0"/>
              <a:t>The impact of the ILO’s turn to technical assistance</a:t>
            </a:r>
          </a:p>
          <a:p>
            <a:pPr marL="514350" indent="-514350">
              <a:buAutoNum type="arabicPeriod" startAt="4"/>
            </a:pPr>
            <a:r>
              <a:rPr lang="en-US" dirty="0"/>
              <a:t>The appeal of ‘soft’ power</a:t>
            </a:r>
          </a:p>
          <a:p>
            <a:pPr marL="514350" indent="-514350">
              <a:buAutoNum type="arabicPeriod" startAt="6"/>
            </a:pPr>
            <a:r>
              <a:rPr lang="en-US" dirty="0"/>
              <a:t>Silo-breaking interactions with the UN’s Agenda for Sustainable Development</a:t>
            </a:r>
          </a:p>
          <a:p>
            <a:pPr marL="514350" indent="-514350">
              <a:buAutoNum type="arabicPeriod" startAt="6"/>
            </a:pPr>
            <a:r>
              <a:rPr lang="en-US" dirty="0"/>
              <a:t>Synergies with human rights regimes, particularly CEDAW, and broader social movements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528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715" y="365125"/>
            <a:ext cx="11518231" cy="637507"/>
          </a:xfrm>
        </p:spPr>
        <p:txBody>
          <a:bodyPr>
            <a:normAutofit fontScale="90000"/>
          </a:bodyPr>
          <a:lstStyle/>
          <a:p>
            <a:r>
              <a:rPr lang="en-US" dirty="0"/>
              <a:t>The overlap between ILO standards and the UN’s SDGs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6252" y="1002632"/>
            <a:ext cx="8261684" cy="585536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4"/>
          </p:nvPr>
        </p:nvSpPr>
        <p:spPr>
          <a:xfrm>
            <a:off x="8357936" y="2654968"/>
            <a:ext cx="2997451" cy="380999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Particular SDGs relevant to Gender Equality:</a:t>
            </a:r>
          </a:p>
          <a:p>
            <a:pPr marL="0" indent="0">
              <a:buNone/>
            </a:pPr>
            <a:r>
              <a:rPr lang="en-US" dirty="0"/>
              <a:t>SDG 5 (gender equality)</a:t>
            </a:r>
          </a:p>
          <a:p>
            <a:pPr marL="0" indent="0">
              <a:buNone/>
            </a:pPr>
            <a:r>
              <a:rPr lang="en-US" dirty="0"/>
              <a:t>SDG 3 (good health/well-being)</a:t>
            </a:r>
          </a:p>
          <a:p>
            <a:pPr marL="0" indent="0">
              <a:buNone/>
            </a:pPr>
            <a:r>
              <a:rPr lang="en-US" dirty="0"/>
              <a:t>SDG 8 (decent work &amp; </a:t>
            </a:r>
            <a:r>
              <a:rPr lang="en-US" dirty="0" err="1"/>
              <a:t>ec.</a:t>
            </a:r>
            <a:r>
              <a:rPr lang="en-US" dirty="0"/>
              <a:t>   		    growth)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But in reality gender inequalities are relevant to all 17 SDGs</a:t>
            </a:r>
          </a:p>
        </p:txBody>
      </p:sp>
    </p:spTree>
    <p:extLst>
      <p:ext uri="{BB962C8B-B14F-4D97-AF65-F5344CB8AC3E}">
        <p14:creationId xmlns:p14="http://schemas.microsoft.com/office/powerpoint/2010/main" val="81937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149629" y="1"/>
            <a:ext cx="11205759" cy="925898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Both CEDAW and the ILO go beyond formal equality by . . .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quarter" idx="4"/>
          </p:nvPr>
        </p:nvSpPr>
        <p:spPr>
          <a:xfrm>
            <a:off x="2345266" y="1246909"/>
            <a:ext cx="9846734" cy="5552902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25117" y="925899"/>
            <a:ext cx="1120541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Requiring all appropriate measures by the state to advance de facto and not just de jure </a:t>
            </a:r>
            <a:r>
              <a:rPr lang="en-US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substantive equality</a:t>
            </a:r>
          </a:p>
          <a:p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Addressing </a:t>
            </a:r>
            <a:r>
              <a:rPr lang="en-US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direct and indirect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discriminatory distinctions, exclusions, restrictions, practices or omissions that underlie structural inequalities and require more than formally neutral laws/practices</a:t>
            </a:r>
          </a:p>
          <a:p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Requiring equal enjoyment of human rights across the ICCPR/ICESR divides (directing  attention to fundamental </a:t>
            </a:r>
            <a:r>
              <a:rPr lang="en-US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political, economic, social, cultural, civil rights)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Directing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govts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act across the ‘public’/‘private’ divide</a:t>
            </a:r>
          </a:p>
          <a:p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Directing attention to the need to modify </a:t>
            </a:r>
            <a:r>
              <a:rPr lang="en-US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social, cultural patterns of conduct, elimination of all prejudices, customary or other practices, or stereotypes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(including inside the family)</a:t>
            </a:r>
          </a:p>
          <a:p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Authorizing </a:t>
            </a:r>
            <a:r>
              <a:rPr lang="en-US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special measures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(‘affirmative action’) to accelerate gender equality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5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4567"/>
            <a:ext cx="10515600" cy="1147157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Common Ground: CEDAW’s requirements to respect, protect, and fulfill equal rights to . . 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15883" y="1479664"/>
            <a:ext cx="11720945" cy="522039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Specific Labor </a:t>
            </a:r>
            <a:r>
              <a:rPr lang="en-US" dirty="0" err="1">
                <a:solidFill>
                  <a:srgbClr val="FF0000"/>
                </a:solidFill>
              </a:rPr>
              <a:t>Rts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Article 11 (1): </a:t>
            </a:r>
            <a:r>
              <a:rPr lang="en-US" dirty="0">
                <a:solidFill>
                  <a:srgbClr val="FF0000"/>
                </a:solidFill>
              </a:rPr>
              <a:t>non-discrimination in employment to ensure equal </a:t>
            </a:r>
            <a:r>
              <a:rPr lang="en-US" dirty="0" err="1">
                <a:solidFill>
                  <a:srgbClr val="FF0000"/>
                </a:solidFill>
              </a:rPr>
              <a:t>rts</a:t>
            </a:r>
            <a:r>
              <a:rPr lang="en-US" dirty="0">
                <a:solidFill>
                  <a:srgbClr val="FF0000"/>
                </a:solidFill>
              </a:rPr>
              <a:t> of men and women </a:t>
            </a:r>
            <a:r>
              <a:rPr lang="en-US" dirty="0"/>
              <a:t>to:</a:t>
            </a:r>
          </a:p>
          <a:p>
            <a:r>
              <a:rPr lang="en-US" dirty="0"/>
              <a:t>(a) inalienable </a:t>
            </a:r>
            <a:r>
              <a:rPr lang="en-US" dirty="0">
                <a:solidFill>
                  <a:srgbClr val="FF0000"/>
                </a:solidFill>
              </a:rPr>
              <a:t>right to work</a:t>
            </a:r>
          </a:p>
          <a:p>
            <a:r>
              <a:rPr lang="en-US" dirty="0"/>
              <a:t>(b) same </a:t>
            </a:r>
            <a:r>
              <a:rPr lang="en-US" dirty="0">
                <a:solidFill>
                  <a:srgbClr val="FF0000"/>
                </a:solidFill>
              </a:rPr>
              <a:t>employment opportunities</a:t>
            </a:r>
          </a:p>
          <a:p>
            <a:r>
              <a:rPr lang="en-US" dirty="0"/>
              <a:t>(c) </a:t>
            </a:r>
            <a:r>
              <a:rPr lang="en-US" dirty="0">
                <a:solidFill>
                  <a:srgbClr val="FF0000"/>
                </a:solidFill>
              </a:rPr>
              <a:t>free [equal] choice of profession, promotion, job security, all benefits</a:t>
            </a:r>
            <a:r>
              <a:rPr lang="en-US" dirty="0"/>
              <a:t> . . .</a:t>
            </a:r>
          </a:p>
          <a:p>
            <a:r>
              <a:rPr lang="en-US" dirty="0"/>
              <a:t>(d) </a:t>
            </a:r>
            <a:r>
              <a:rPr lang="en-US" dirty="0">
                <a:solidFill>
                  <a:srgbClr val="FF0000"/>
                </a:solidFill>
              </a:rPr>
              <a:t>equal remuneration, including benefits</a:t>
            </a:r>
          </a:p>
          <a:p>
            <a:r>
              <a:rPr lang="en-US" dirty="0"/>
              <a:t>(e) </a:t>
            </a:r>
            <a:r>
              <a:rPr lang="en-US" dirty="0">
                <a:solidFill>
                  <a:srgbClr val="FF0000"/>
                </a:solidFill>
              </a:rPr>
              <a:t>social security, including paid leave</a:t>
            </a:r>
          </a:p>
          <a:p>
            <a:r>
              <a:rPr lang="en-US" dirty="0"/>
              <a:t>(f) </a:t>
            </a:r>
            <a:r>
              <a:rPr lang="en-US" dirty="0">
                <a:solidFill>
                  <a:srgbClr val="FF0000"/>
                </a:solidFill>
              </a:rPr>
              <a:t>health and safety protections, including to safeguard reproduction</a:t>
            </a:r>
          </a:p>
          <a:p>
            <a:pPr marL="0" indent="0">
              <a:buNone/>
            </a:pPr>
            <a:r>
              <a:rPr lang="en-US" dirty="0"/>
              <a:t>(2) To prevent discrimination, states shall take appropriate measures to:</a:t>
            </a:r>
          </a:p>
          <a:p>
            <a:r>
              <a:rPr lang="en-US" dirty="0"/>
              <a:t>(a) </a:t>
            </a:r>
            <a:r>
              <a:rPr lang="en-US" dirty="0">
                <a:solidFill>
                  <a:srgbClr val="FF0000"/>
                </a:solidFill>
              </a:rPr>
              <a:t>prohibit dismissals on grounds of pregnancy, maternity leave, marital status</a:t>
            </a:r>
          </a:p>
          <a:p>
            <a:r>
              <a:rPr lang="en-US" dirty="0"/>
              <a:t>(b) provide </a:t>
            </a:r>
            <a:r>
              <a:rPr lang="en-US" dirty="0">
                <a:solidFill>
                  <a:srgbClr val="FF0000"/>
                </a:solidFill>
              </a:rPr>
              <a:t>maternity leave with pay, comparable social benefits</a:t>
            </a:r>
          </a:p>
          <a:p>
            <a:r>
              <a:rPr lang="en-US" dirty="0"/>
              <a:t>(c) </a:t>
            </a:r>
            <a:r>
              <a:rPr lang="en-US" dirty="0">
                <a:solidFill>
                  <a:srgbClr val="FF0000"/>
                </a:solidFill>
              </a:rPr>
              <a:t>supportive social services</a:t>
            </a:r>
            <a:r>
              <a:rPr lang="en-US" dirty="0"/>
              <a:t> to enable combining work with family obligations</a:t>
            </a:r>
          </a:p>
          <a:p>
            <a:r>
              <a:rPr lang="en-US" dirty="0"/>
              <a:t>(d) </a:t>
            </a:r>
            <a:r>
              <a:rPr lang="en-US" dirty="0">
                <a:solidFill>
                  <a:srgbClr val="FF0000"/>
                </a:solidFill>
              </a:rPr>
              <a:t>special protection to women during pregnancy</a:t>
            </a:r>
          </a:p>
          <a:p>
            <a:pPr marL="0" indent="0">
              <a:buNone/>
            </a:pPr>
            <a:r>
              <a:rPr lang="en-US" dirty="0"/>
              <a:t>But also various other </a:t>
            </a:r>
            <a:r>
              <a:rPr lang="en-US" dirty="0" err="1"/>
              <a:t>rts</a:t>
            </a:r>
            <a:r>
              <a:rPr lang="en-US" dirty="0"/>
              <a:t> to advance the </a:t>
            </a:r>
            <a:r>
              <a:rPr lang="en-US" dirty="0">
                <a:solidFill>
                  <a:srgbClr val="FF0000"/>
                </a:solidFill>
              </a:rPr>
              <a:t>economic empowerment of women</a:t>
            </a:r>
            <a:r>
              <a:rPr lang="en-US" dirty="0"/>
              <a:t>: </a:t>
            </a:r>
          </a:p>
          <a:p>
            <a:pPr marL="0" indent="0">
              <a:buNone/>
            </a:pPr>
            <a:r>
              <a:rPr lang="en-US" dirty="0"/>
              <a:t>Article 13: duties on states to take all appropriate measures to eliminate discrimination in </a:t>
            </a:r>
            <a:r>
              <a:rPr lang="en-US" dirty="0">
                <a:solidFill>
                  <a:srgbClr val="FF0000"/>
                </a:solidFill>
              </a:rPr>
              <a:t>other areas of economic and social life</a:t>
            </a:r>
            <a:r>
              <a:rPr lang="en-US" dirty="0"/>
              <a:t> to ensure </a:t>
            </a:r>
            <a:r>
              <a:rPr lang="en-US" dirty="0" err="1"/>
              <a:t>rts</a:t>
            </a:r>
            <a:r>
              <a:rPr lang="en-US" dirty="0"/>
              <a:t> to family benefits; bank loans, mortgages, and other forms of financial credit</a:t>
            </a:r>
          </a:p>
          <a:p>
            <a:pPr marL="0" indent="0">
              <a:buNone/>
            </a:pPr>
            <a:r>
              <a:rPr lang="en-US" dirty="0"/>
              <a:t>Article 14 to eliminate discrimination against women in rural areas and with respect to social security; agricultural credit and loans, marketing facilities, appropriate technology and equal treatment in land, agrarian reform and land resettlement; adequate living conditions in relation to housing . . . </a:t>
            </a:r>
          </a:p>
          <a:p>
            <a:pPr marL="0" indent="0">
              <a:buNone/>
            </a:pPr>
            <a:r>
              <a:rPr lang="en-US" dirty="0"/>
              <a:t>Article 15 </a:t>
            </a:r>
            <a:r>
              <a:rPr lang="en-US" dirty="0" err="1"/>
              <a:t>rts</a:t>
            </a:r>
            <a:r>
              <a:rPr lang="en-US" dirty="0"/>
              <a:t> to equality before the law and with respect to civil matters, legal capacity, rights to conclude contracts and administer land</a:t>
            </a:r>
          </a:p>
          <a:p>
            <a:pPr marL="0" indent="0">
              <a:buNone/>
            </a:pPr>
            <a:r>
              <a:rPr lang="en-US" dirty="0"/>
              <a:t>Article 16 in all matters relating to marriage and family relations, to same rights in respect to ownership, acquisition, management, administration, enjoyment, and disposition of property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16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485" y="1"/>
            <a:ext cx="11169316" cy="1411704"/>
          </a:xfrm>
        </p:spPr>
        <p:txBody>
          <a:bodyPr>
            <a:normAutofit/>
          </a:bodyPr>
          <a:lstStyle/>
          <a:p>
            <a:r>
              <a:rPr lang="en-US" sz="3200" dirty="0"/>
              <a:t>CEDAW’s jurisprudence on economic empowerment (through the GRs, COs, Views, Inquiry Reports of the CEDAW Committee)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2969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Formal and substantive equal treatment in employment and </a:t>
            </a:r>
          </a:p>
          <a:p>
            <a:r>
              <a:rPr lang="en-US" dirty="0"/>
              <a:t>. . . in marital/family relations</a:t>
            </a:r>
          </a:p>
          <a:p>
            <a:r>
              <a:rPr lang="en-US" dirty="0"/>
              <a:t>. . . with respect to civil and political </a:t>
            </a:r>
            <a:r>
              <a:rPr lang="en-US" dirty="0" err="1"/>
              <a:t>Rts</a:t>
            </a:r>
            <a:endParaRPr lang="en-US" dirty="0"/>
          </a:p>
          <a:p>
            <a:r>
              <a:rPr lang="en-US" dirty="0"/>
              <a:t>. . . </a:t>
            </a:r>
            <a:r>
              <a:rPr lang="en-US" dirty="0" err="1"/>
              <a:t>rts</a:t>
            </a:r>
            <a:r>
              <a:rPr lang="en-US" dirty="0"/>
              <a:t> to land</a:t>
            </a:r>
          </a:p>
          <a:p>
            <a:r>
              <a:rPr lang="en-US" dirty="0"/>
              <a:t>. . . </a:t>
            </a:r>
            <a:r>
              <a:rPr lang="en-US" dirty="0" err="1"/>
              <a:t>rts</a:t>
            </a:r>
            <a:r>
              <a:rPr lang="en-US" dirty="0"/>
              <a:t> to adequate housing</a:t>
            </a:r>
          </a:p>
          <a:p>
            <a:r>
              <a:rPr lang="en-US" dirty="0"/>
              <a:t>. . . </a:t>
            </a:r>
            <a:r>
              <a:rPr lang="en-US" dirty="0" err="1"/>
              <a:t>rts</a:t>
            </a:r>
            <a:r>
              <a:rPr lang="en-US" dirty="0"/>
              <a:t> to all forms of intellectual property</a:t>
            </a:r>
          </a:p>
          <a:p>
            <a:r>
              <a:rPr lang="en-US" dirty="0"/>
              <a:t>. . . with respect to access to credit, other forms of economic empowerment</a:t>
            </a:r>
          </a:p>
          <a:p>
            <a:r>
              <a:rPr lang="en-US" dirty="0"/>
              <a:t>. . . social benefits</a:t>
            </a:r>
          </a:p>
          <a:p>
            <a:r>
              <a:rPr lang="en-US" dirty="0"/>
              <a:t>. . . </a:t>
            </a:r>
            <a:r>
              <a:rPr lang="en-US" dirty="0" err="1"/>
              <a:t>rts</a:t>
            </a:r>
            <a:r>
              <a:rPr lang="en-US" dirty="0"/>
              <a:t> to protection against all forms of gender-based violence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13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884" y="-56146"/>
            <a:ext cx="11018504" cy="1283368"/>
          </a:xfrm>
        </p:spPr>
        <p:txBody>
          <a:bodyPr>
            <a:noAutofit/>
          </a:bodyPr>
          <a:lstStyle/>
          <a:p>
            <a:r>
              <a:rPr lang="en-US" sz="2800" dirty="0"/>
              <a:t>The ILO’s gender equality jurisprudence (through its conventions, recommendations, and procedures for standard setting and dispute settlement)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3617495" y="753979"/>
            <a:ext cx="8574505" cy="697832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Example: Surveying/Responding to State Reports on gender equality/non-discrimination (Conv./Rec. 111), workers with family responsibilities (Conv. 156/Rec. 165), and maternity protection (Conv. 183/Rec. 191)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3384885" y="1524000"/>
            <a:ext cx="8574504" cy="533400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Gender equality and the evolving meaning of discrimination</a:t>
            </a:r>
          </a:p>
          <a:p>
            <a:r>
              <a:rPr lang="en-US" dirty="0"/>
              <a:t>The meaning of gender equality at work</a:t>
            </a:r>
          </a:p>
          <a:p>
            <a:r>
              <a:rPr lang="en-US" dirty="0"/>
              <a:t>National equality policies</a:t>
            </a:r>
          </a:p>
          <a:p>
            <a:r>
              <a:rPr lang="en-US" dirty="0"/>
              <a:t>Family responsibilities and decent work/gender equality</a:t>
            </a:r>
          </a:p>
          <a:p>
            <a:r>
              <a:rPr lang="en-US" dirty="0"/>
              <a:t>Setting a comprehensive approach to maternity protection that enables gender equality</a:t>
            </a:r>
          </a:p>
          <a:p>
            <a:r>
              <a:rPr lang="en-US" dirty="0"/>
              <a:t>Formulation of national policies on gender equality and measuring progress</a:t>
            </a:r>
          </a:p>
          <a:p>
            <a:r>
              <a:rPr lang="en-US" dirty="0"/>
              <a:t>Protecting against discrimination at all stages of employment (equality prescriptions from access to jobs to termination)</a:t>
            </a:r>
          </a:p>
          <a:p>
            <a:r>
              <a:rPr lang="en-US" dirty="0"/>
              <a:t>Prescriptions for maternity protection at the workplace</a:t>
            </a:r>
          </a:p>
          <a:p>
            <a:r>
              <a:rPr lang="en-US" dirty="0"/>
              <a:t>Prescriptions for reconciling work and family responsibilities</a:t>
            </a:r>
          </a:p>
          <a:p>
            <a:r>
              <a:rPr lang="en-US" dirty="0"/>
              <a:t>Prescriptions for enforcing/safeguarding relevant rights</a:t>
            </a:r>
          </a:p>
          <a:p>
            <a:r>
              <a:rPr lang="en-US" dirty="0"/>
              <a:t>Gender equality as catalyst for sustainable development  </a:t>
            </a:r>
          </a:p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64169" y="1227222"/>
            <a:ext cx="322897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90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12296"/>
            <a:ext cx="10515600" cy="910170"/>
          </a:xfrm>
        </p:spPr>
        <p:txBody>
          <a:bodyPr>
            <a:normAutofit fontScale="90000"/>
          </a:bodyPr>
          <a:lstStyle/>
          <a:p>
            <a:r>
              <a:rPr lang="en-US" dirty="0"/>
              <a:t>Some common critiques of the ILO and CEDAW Regimes with respect to gender equality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505326" y="1363287"/>
            <a:ext cx="11514878" cy="482637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Both focus on promulgating standards but are weak on implementation, compliance or effectiveness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Both focus on </a:t>
            </a:r>
            <a:r>
              <a:rPr lang="en-US" dirty="0">
                <a:solidFill>
                  <a:srgbClr val="FF0000"/>
                </a:solidFill>
              </a:rPr>
              <a:t>formally gender neutral laws and ignore structural underpinnings</a:t>
            </a:r>
            <a:r>
              <a:rPr lang="en-US" dirty="0"/>
              <a:t> of inequality or specialized needs of women and girls</a:t>
            </a:r>
          </a:p>
          <a:p>
            <a:pPr marL="0" indent="0">
              <a:buNone/>
            </a:pPr>
            <a:r>
              <a:rPr lang="en-US" dirty="0"/>
              <a:t>3.     Both enable </a:t>
            </a:r>
            <a:r>
              <a:rPr lang="en-US" dirty="0">
                <a:solidFill>
                  <a:srgbClr val="FF0000"/>
                </a:solidFill>
              </a:rPr>
              <a:t>‘neo-liberal’</a:t>
            </a:r>
            <a:r>
              <a:rPr lang="en-US" dirty="0"/>
              <a:t> economic policies and/or otherwise privilege the values or standards characteristic of the Global North</a:t>
            </a:r>
          </a:p>
          <a:p>
            <a:pPr marL="0" indent="0">
              <a:buNone/>
            </a:pPr>
            <a:r>
              <a:rPr lang="en-US" dirty="0"/>
              <a:t>4.      Both focus on the </a:t>
            </a:r>
            <a:r>
              <a:rPr lang="en-US" dirty="0">
                <a:solidFill>
                  <a:srgbClr val="FF0000"/>
                </a:solidFill>
              </a:rPr>
              <a:t>public sphere</a:t>
            </a:r>
            <a:r>
              <a:rPr lang="en-US" dirty="0"/>
              <a:t>, deflecting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attention from the responsibility of market actors or cultural norms such as those that favor ‘the family’</a:t>
            </a:r>
          </a:p>
          <a:p>
            <a:pPr marL="0" indent="0">
              <a:buNone/>
            </a:pPr>
            <a:r>
              <a:rPr lang="en-US" dirty="0"/>
              <a:t>5.      Both </a:t>
            </a:r>
            <a:r>
              <a:rPr lang="en-US" dirty="0">
                <a:solidFill>
                  <a:srgbClr val="FF0000"/>
                </a:solidFill>
              </a:rPr>
              <a:t>legalize what needs to be political</a:t>
            </a:r>
          </a:p>
          <a:p>
            <a:pPr marL="0" indent="0">
              <a:buNone/>
            </a:pPr>
            <a:r>
              <a:rPr lang="en-US" dirty="0"/>
              <a:t>6.      Both </a:t>
            </a:r>
            <a:r>
              <a:rPr lang="en-US" dirty="0">
                <a:solidFill>
                  <a:srgbClr val="FF0000"/>
                </a:solidFill>
              </a:rPr>
              <a:t>internationalize what needs to be local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7.      Both emphasize </a:t>
            </a:r>
            <a:r>
              <a:rPr lang="en-US" dirty="0">
                <a:solidFill>
                  <a:srgbClr val="FF0000"/>
                </a:solidFill>
              </a:rPr>
              <a:t>top-down governance</a:t>
            </a:r>
            <a:r>
              <a:rPr lang="en-US" dirty="0"/>
              <a:t> at odds with democratic governance</a:t>
            </a:r>
          </a:p>
          <a:p>
            <a:pPr marL="514350" indent="-514350">
              <a:buAutoNum type="arabicPeriod" startAt="9"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For all these reasons: both are </a:t>
            </a:r>
            <a:r>
              <a:rPr lang="en-US" dirty="0">
                <a:solidFill>
                  <a:srgbClr val="FF0000"/>
                </a:solidFill>
              </a:rPr>
              <a:t>insufficiently transformational</a:t>
            </a:r>
            <a:r>
              <a:rPr lang="en-US" dirty="0"/>
              <a:t> with respect to advancing gender equality</a:t>
            </a:r>
          </a:p>
        </p:txBody>
      </p:sp>
    </p:spTree>
    <p:extLst>
      <p:ext uri="{BB962C8B-B14F-4D97-AF65-F5344CB8AC3E}">
        <p14:creationId xmlns:p14="http://schemas.microsoft.com/office/powerpoint/2010/main" val="154443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" y="365125"/>
            <a:ext cx="12100560" cy="1006475"/>
          </a:xfrm>
        </p:spPr>
        <p:txBody>
          <a:bodyPr>
            <a:normAutofit/>
          </a:bodyPr>
          <a:lstStyle/>
          <a:p>
            <a:r>
              <a:rPr lang="en-US" sz="3600" dirty="0"/>
              <a:t>Responding to or adding nuance to the critiques . . 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0698" y="1825625"/>
            <a:ext cx="11446626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Both regimes’ implementation/compliance effects extend beyond Geneva</a:t>
            </a:r>
          </a:p>
          <a:p>
            <a:pPr marL="0" indent="0">
              <a:buNone/>
            </a:pPr>
            <a:r>
              <a:rPr lang="en-US" dirty="0"/>
              <a:t>2.   Both the CEDAW and ILO regimes have evolved over time</a:t>
            </a:r>
          </a:p>
          <a:p>
            <a:pPr marL="0" indent="0">
              <a:buNone/>
            </a:pPr>
            <a:r>
              <a:rPr lang="en-US" dirty="0"/>
              <a:t>3.   Both take nuanced positions on ‘neo-liberal’ recipes for economic development, avoid universalizing the ostensible needs of privileged women from ‘the West,’ and welcome prescriptions for change coming from non-Western countries</a:t>
            </a:r>
          </a:p>
          <a:p>
            <a:pPr marL="0" indent="0">
              <a:buNone/>
            </a:pPr>
            <a:r>
              <a:rPr lang="en-US" dirty="0"/>
              <a:t>4.    Both puncture the private sphere and address structural causes of discrimination in both the Global North and South </a:t>
            </a:r>
          </a:p>
        </p:txBody>
      </p:sp>
    </p:spTree>
    <p:extLst>
      <p:ext uri="{BB962C8B-B14F-4D97-AF65-F5344CB8AC3E}">
        <p14:creationId xmlns:p14="http://schemas.microsoft.com/office/powerpoint/2010/main" val="149811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7942" y="365125"/>
            <a:ext cx="11195858" cy="640715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But both regimes’ gender equality efforts face daunting challenges 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65221" y="1235242"/>
            <a:ext cx="11173325" cy="4941721"/>
          </a:xfrm>
        </p:spPr>
        <p:txBody>
          <a:bodyPr>
            <a:normAutofit lnSpcReduction="10000"/>
          </a:bodyPr>
          <a:lstStyle/>
          <a:p>
            <a:r>
              <a:rPr lang="en-US" sz="3200" dirty="0"/>
              <a:t>Because of bureaucratic challenges, pathologies, or path dependencies</a:t>
            </a:r>
          </a:p>
          <a:p>
            <a:r>
              <a:rPr lang="en-US" sz="3200" dirty="0"/>
              <a:t>Because of their respective focus (on the world of work or on discrimination ‘against women’)</a:t>
            </a:r>
          </a:p>
          <a:p>
            <a:r>
              <a:rPr lang="en-US" sz="3200" dirty="0"/>
              <a:t>Because of sovereign backlash against human rights, including ‘</a:t>
            </a:r>
            <a:r>
              <a:rPr lang="en-US" sz="3200"/>
              <a:t>women’s’ </a:t>
            </a:r>
            <a:r>
              <a:rPr lang="en-US" sz="3200" dirty="0"/>
              <a:t>or </a:t>
            </a:r>
            <a:r>
              <a:rPr lang="en-US" sz="3200"/>
              <a:t>‘gender’ rights </a:t>
            </a:r>
            <a:endParaRPr lang="en-US" sz="3200" dirty="0"/>
          </a:p>
          <a:p>
            <a:r>
              <a:rPr lang="en-US" sz="3200" dirty="0"/>
              <a:t>Because of a populist backlash against other international regimes</a:t>
            </a:r>
          </a:p>
          <a:p>
            <a:r>
              <a:rPr lang="en-US" sz="3200" dirty="0"/>
              <a:t>Because of continued fragmentation among international regimes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63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781886"/>
          </a:xfrm>
        </p:spPr>
        <p:txBody>
          <a:bodyPr>
            <a:normAutofit/>
          </a:bodyPr>
          <a:lstStyle/>
          <a:p>
            <a:r>
              <a:rPr lang="en-US" dirty="0"/>
              <a:t>The ILO’s </a:t>
            </a:r>
            <a:r>
              <a:rPr lang="en-US" dirty="0">
                <a:solidFill>
                  <a:srgbClr val="FF0000"/>
                </a:solidFill>
              </a:rPr>
              <a:t>Transformational Promise</a:t>
            </a: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94" y="1388047"/>
            <a:ext cx="3402395" cy="4801616"/>
          </a:xfrm>
        </p:spPr>
      </p:pic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xfrm>
            <a:off x="3765665" y="1388047"/>
            <a:ext cx="7589723" cy="4801616"/>
          </a:xfrm>
        </p:spPr>
        <p:txBody>
          <a:bodyPr>
            <a:normAutofit/>
          </a:bodyPr>
          <a:lstStyle/>
          <a:p>
            <a:r>
              <a:rPr lang="en-US" dirty="0"/>
              <a:t>Impact beyond Geneva (e.g., at the national and sub-national levels, including courts, legislatures, municipalities)</a:t>
            </a:r>
          </a:p>
          <a:p>
            <a:r>
              <a:rPr lang="en-US" dirty="0"/>
              <a:t>Impact beyond ‘legal compliance’ (e.g., through SDGs)</a:t>
            </a:r>
          </a:p>
          <a:p>
            <a:r>
              <a:rPr lang="en-US" dirty="0"/>
              <a:t>Continuous ‘progressive’ interpretative innovations of what gender equality requires in the world of work</a:t>
            </a:r>
          </a:p>
          <a:p>
            <a:r>
              <a:rPr lang="en-US" dirty="0"/>
              <a:t>Continuous ‘progressive’ expansions of the meaning of ‘discrimination’</a:t>
            </a:r>
          </a:p>
        </p:txBody>
      </p:sp>
    </p:spTree>
    <p:extLst>
      <p:ext uri="{BB962C8B-B14F-4D97-AF65-F5344CB8AC3E}">
        <p14:creationId xmlns:p14="http://schemas.microsoft.com/office/powerpoint/2010/main" val="356370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11691</TotalTime>
  <Words>1638</Words>
  <Application>Microsoft Office PowerPoint</Application>
  <PresentationFormat>Widescreen</PresentationFormat>
  <Paragraphs>137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Office Theme</vt:lpstr>
      <vt:lpstr> The ILO and Gender Equality: An Introduction José E. Alvarez </vt:lpstr>
      <vt:lpstr>ILO Documents Reasons for Male/Female Wealth Gap</vt:lpstr>
      <vt:lpstr>The ILO’s Contribution to Gender-Disaggregated Data</vt:lpstr>
      <vt:lpstr>From Specific Labor Standards to National Employment Policies</vt:lpstr>
      <vt:lpstr>The ILO’s Gendered Technical Assistance</vt:lpstr>
      <vt:lpstr>The International Labour Office’s Internal Gender Equality Architecture</vt:lpstr>
      <vt:lpstr>The ILO’s Progress from ‘Protecting’ Women to Advancing Gender Equality: A (Selective) Timeline </vt:lpstr>
      <vt:lpstr>ILO Policy Frameworks for Gender Equality</vt:lpstr>
      <vt:lpstr>What explains the ILO’s turn to gender equality?</vt:lpstr>
      <vt:lpstr>The overlap between ILO standards and the UN’s SDGs</vt:lpstr>
      <vt:lpstr>PowerPoint Presentation</vt:lpstr>
      <vt:lpstr>Common Ground: CEDAW’s requirements to respect, protect, and fulfill equal rights to . . .</vt:lpstr>
      <vt:lpstr>CEDAW’s jurisprudence on economic empowerment (through the GRs, COs, Views, Inquiry Reports of the CEDAW Committee)</vt:lpstr>
      <vt:lpstr>The ILO’s gender equality jurisprudence (through its conventions, recommendations, and procedures for standard setting and dispute settlement)</vt:lpstr>
      <vt:lpstr>Some common critiques of the ILO and CEDAW Regimes with respect to gender equality</vt:lpstr>
      <vt:lpstr>Responding to or adding nuance to the critiques . . .</vt:lpstr>
      <vt:lpstr>But both regimes’ gender equality efforts face daunting challenges </vt:lpstr>
      <vt:lpstr>The ILO’s Transformational Promise</vt:lpstr>
    </vt:vector>
  </TitlesOfParts>
  <Company>NYU School of Law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Women’s Property Rights Under CEDAW</dc:title>
  <dc:creator>Alvarez, Jose</dc:creator>
  <cp:lastModifiedBy>Alvarez, Jose</cp:lastModifiedBy>
  <cp:revision>178</cp:revision>
  <cp:lastPrinted>2025-07-01T13:36:16Z</cp:lastPrinted>
  <dcterms:created xsi:type="dcterms:W3CDTF">2023-06-12T20:56:52Z</dcterms:created>
  <dcterms:modified xsi:type="dcterms:W3CDTF">2025-07-04T14:06:21Z</dcterms:modified>
</cp:coreProperties>
</file>