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335" r:id="rId2"/>
    <p:sldId id="274" r:id="rId3"/>
    <p:sldId id="277" r:id="rId4"/>
    <p:sldId id="334" r:id="rId5"/>
    <p:sldId id="280" r:id="rId6"/>
    <p:sldId id="281" r:id="rId7"/>
    <p:sldId id="282" r:id="rId8"/>
    <p:sldId id="283" r:id="rId9"/>
    <p:sldId id="284" r:id="rId10"/>
    <p:sldId id="343" r:id="rId11"/>
    <p:sldId id="345" r:id="rId12"/>
    <p:sldId id="341" r:id="rId13"/>
    <p:sldId id="344" r:id="rId14"/>
    <p:sldId id="289" r:id="rId15"/>
    <p:sldId id="339" r:id="rId16"/>
    <p:sldId id="290" r:id="rId17"/>
    <p:sldId id="295" r:id="rId18"/>
    <p:sldId id="333" r:id="rId19"/>
    <p:sldId id="342" r:id="rId20"/>
    <p:sldId id="294" r:id="rId21"/>
    <p:sldId id="330" r:id="rId22"/>
    <p:sldId id="331" r:id="rId23"/>
    <p:sldId id="298" r:id="rId24"/>
    <p:sldId id="305" r:id="rId25"/>
    <p:sldId id="304" r:id="rId26"/>
    <p:sldId id="307" r:id="rId27"/>
    <p:sldId id="316" r:id="rId28"/>
    <p:sldId id="317" r:id="rId29"/>
    <p:sldId id="318" r:id="rId30"/>
    <p:sldId id="325" r:id="rId31"/>
    <p:sldId id="326" r:id="rId32"/>
    <p:sldId id="324" r:id="rId33"/>
    <p:sldId id="336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49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81" autoAdjust="0"/>
    <p:restoredTop sz="94577" autoAdjust="0"/>
  </p:normalViewPr>
  <p:slideViewPr>
    <p:cSldViewPr snapToGrid="0">
      <p:cViewPr varScale="1">
        <p:scale>
          <a:sx n="70" d="100"/>
          <a:sy n="70" d="100"/>
        </p:scale>
        <p:origin x="636" y="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84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 showGuides="1">
      <p:cViewPr varScale="1">
        <p:scale>
          <a:sx n="82" d="100"/>
          <a:sy n="82" d="100"/>
        </p:scale>
        <p:origin x="2664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068C6-7325-408C-921E-B389FF684A63}" type="datetimeFigureOut">
              <a:rPr lang="en-GB" smtClean="0"/>
              <a:pPr/>
              <a:t>24/04/2020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826FEE-2901-4F80-B040-94DEDE5C3EC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438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8" y="2873014"/>
            <a:ext cx="7200000" cy="608525"/>
          </a:xfrm>
        </p:spPr>
        <p:txBody>
          <a:bodyPr wrap="square" bIns="54000" anchor="t" anchorCtr="0">
            <a:noAutofit/>
          </a:bodyPr>
          <a:lstStyle>
            <a:lvl1pPr algn="l">
              <a:defRPr sz="4000"/>
            </a:lvl1pPr>
          </a:lstStyle>
          <a:p>
            <a:r>
              <a:rPr lang="it-IT" dirty="0"/>
              <a:t>Fare clic per modificare lo stile del titolo dello schema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0538" y="3481539"/>
            <a:ext cx="7200000" cy="1655762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1200"/>
              </a:spcAft>
              <a:buNone/>
              <a:defRPr sz="4000" b="0">
                <a:solidFill>
                  <a:schemeClr val="accent1"/>
                </a:solidFill>
              </a:defRPr>
            </a:lvl1pPr>
            <a:lvl2pPr marL="0" indent="0" algn="l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Fare clic per modificare lo stile del sottotitolo dello schema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180035"/>
            <a:ext cx="2743200" cy="216000"/>
          </a:xfrm>
        </p:spPr>
        <p:txBody>
          <a:bodyPr anchor="b" anchorCtr="0">
            <a:noAutofit/>
          </a:bodyPr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538" y="685800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2946400" y="0"/>
            <a:ext cx="9245600" cy="5321300"/>
          </a:xfrm>
          <a:custGeom>
            <a:avLst/>
            <a:gdLst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5321300 h 5321300"/>
              <a:gd name="connsiteX4" fmla="*/ 0 w 9245600"/>
              <a:gd name="connsiteY4" fmla="*/ 0 h 5321300"/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0 h 532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45600" h="5321300">
                <a:moveTo>
                  <a:pt x="0" y="0"/>
                </a:moveTo>
                <a:lnTo>
                  <a:pt x="9245600" y="0"/>
                </a:lnTo>
                <a:lnTo>
                  <a:pt x="9245600" y="5321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insert picture, or leave unchanged for plain colour fill</a:t>
            </a:r>
          </a:p>
        </p:txBody>
      </p:sp>
    </p:spTree>
    <p:extLst>
      <p:ext uri="{BB962C8B-B14F-4D97-AF65-F5344CB8AC3E}">
        <p14:creationId xmlns:p14="http://schemas.microsoft.com/office/powerpoint/2010/main" val="3166135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="" xmlns:a16="http://schemas.microsoft.com/office/drawing/2014/main" id="{B3898111-864C-C441-BF00-103AD6CBF8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World Day for Safety and Health at Work </a:t>
            </a:r>
            <a:r>
              <a:rPr lang="en-GB" dirty="0">
                <a:solidFill>
                  <a:schemeClr val="accent2"/>
                </a:solidFill>
              </a:rPr>
              <a:t>28 April 2020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829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it-IT" dirty="0"/>
              <a:t>Modifica gli stili del testo dello schema
Secondo livello
Terzo livello
Quarto livello
Quinto livello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4" b="41970"/>
          <a:stretch/>
        </p:blipFill>
        <p:spPr>
          <a:xfrm>
            <a:off x="4581526" y="3244430"/>
            <a:ext cx="7619999" cy="3623095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0538" y="4796725"/>
            <a:ext cx="3412800" cy="970829"/>
          </a:xfrm>
        </p:spPr>
        <p:txBody>
          <a:bodyPr tIns="108000">
            <a:spAutoFit/>
          </a:bodyPr>
          <a:lstStyle>
            <a:lvl1pPr marL="489600" indent="-489600">
              <a:buSzPct val="150000"/>
              <a:buFontTx/>
              <a:buBlip>
                <a:blip r:embed="rId3"/>
              </a:buBlip>
              <a:defRPr b="0">
                <a:solidFill>
                  <a:schemeClr val="tx1"/>
                </a:solidFill>
              </a:defRPr>
            </a:lvl1pPr>
            <a:lvl2pPr marL="669600" indent="-180000">
              <a:buClr>
                <a:schemeClr val="accent2"/>
              </a:buClr>
              <a:buSzPct val="80000"/>
              <a:buFont typeface="Wingdings 3" panose="05040102010807070707" pitchFamily="18" charset="2"/>
              <a:buChar char="u"/>
              <a:defRPr sz="1000"/>
            </a:lvl2pPr>
          </a:lstStyle>
          <a:p>
            <a:pPr lvl="0"/>
            <a:r>
              <a:rPr lang="it-IT" dirty="0"/>
              <a:t>Modifica gli stili del testo dello schema
Secondo livello
Terzo livello
Quarto livello
Quinto livello</a:t>
            </a:r>
            <a:endParaRPr lang="en-GB" dirty="0"/>
          </a:p>
        </p:txBody>
      </p:sp>
      <p:sp>
        <p:nvSpPr>
          <p:cNvPr id="9" name="Footer Placeholder 4">
            <a:extLst>
              <a:ext uri="{FF2B5EF4-FFF2-40B4-BE49-F238E27FC236}">
                <a16:creationId xmlns="" xmlns:a16="http://schemas.microsoft.com/office/drawing/2014/main" id="{4B11F5D1-70C1-0F4E-8F34-ADEC5C6BD9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World Day for Safety and Health at Work </a:t>
            </a:r>
            <a:r>
              <a:rPr lang="en-GB" dirty="0">
                <a:solidFill>
                  <a:schemeClr val="accent2"/>
                </a:solidFill>
              </a:rPr>
              <a:t>28 April 2020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085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Corn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4692650" y="2538000"/>
            <a:ext cx="7499350" cy="4320000"/>
          </a:xfrm>
          <a:custGeom>
            <a:avLst/>
            <a:gdLst>
              <a:gd name="connsiteX0" fmla="*/ 0 w 7499350"/>
              <a:gd name="connsiteY0" fmla="*/ 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  <a:gd name="connsiteX4" fmla="*/ 0 w 7499350"/>
              <a:gd name="connsiteY4" fmla="*/ 0 h 4320000"/>
              <a:gd name="connsiteX0" fmla="*/ 0 w 7499350"/>
              <a:gd name="connsiteY0" fmla="*/ 432000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9350" h="4320000">
                <a:moveTo>
                  <a:pt x="0" y="4320000"/>
                </a:moveTo>
                <a:lnTo>
                  <a:pt x="7499350" y="0"/>
                </a:lnTo>
                <a:lnTo>
                  <a:pt x="7499350" y="4320000"/>
                </a:lnTo>
                <a:lnTo>
                  <a:pt x="0" y="432000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insert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it-IT" dirty="0"/>
              <a:t>Modifica gli stili del testo dello schema
Secondo livello
Terzo livello
Quarto livello
Quinto livello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="" xmlns:a16="http://schemas.microsoft.com/office/drawing/2014/main" id="{64592555-FDB0-904A-B17D-533797F662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World Day for Safety and Health at Work </a:t>
            </a:r>
            <a:r>
              <a:rPr lang="en-GB" dirty="0">
                <a:solidFill>
                  <a:schemeClr val="accent2"/>
                </a:solidFill>
              </a:rPr>
              <a:t>28 April 2020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065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Image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8289130" y="981075"/>
            <a:ext cx="3902869" cy="5876925"/>
          </a:xfrm>
          <a:custGeom>
            <a:avLst/>
            <a:gdLst>
              <a:gd name="connsiteX0" fmla="*/ 0 w 3902869"/>
              <a:gd name="connsiteY0" fmla="*/ 0 h 5876925"/>
              <a:gd name="connsiteX1" fmla="*/ 3902869 w 3902869"/>
              <a:gd name="connsiteY1" fmla="*/ 0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  <a:gd name="connsiteX0" fmla="*/ 0 w 3902869"/>
              <a:gd name="connsiteY0" fmla="*/ 0 h 5876925"/>
              <a:gd name="connsiteX1" fmla="*/ 3898107 w 3902869"/>
              <a:gd name="connsiteY1" fmla="*/ 2252663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2869" h="5876925">
                <a:moveTo>
                  <a:pt x="0" y="0"/>
                </a:moveTo>
                <a:lnTo>
                  <a:pt x="3898107" y="2252663"/>
                </a:lnTo>
                <a:cubicBezTo>
                  <a:pt x="3899694" y="3460750"/>
                  <a:pt x="3901282" y="4668838"/>
                  <a:pt x="3902869" y="5876925"/>
                </a:cubicBezTo>
                <a:lnTo>
                  <a:pt x="0" y="5876925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insert picture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8288338" y="5876925"/>
            <a:ext cx="3413125" cy="247650"/>
          </a:xfrm>
          <a:custGeom>
            <a:avLst/>
            <a:gdLst>
              <a:gd name="connsiteX0" fmla="*/ 0 w 3413125"/>
              <a:gd name="connsiteY0" fmla="*/ 0 h 247650"/>
              <a:gd name="connsiteX1" fmla="*/ 3413125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  <a:gd name="connsiteX0" fmla="*/ 0 w 3413125"/>
              <a:gd name="connsiteY0" fmla="*/ 0 h 247650"/>
              <a:gd name="connsiteX1" fmla="*/ 3153569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3125" h="247650">
                <a:moveTo>
                  <a:pt x="0" y="0"/>
                </a:moveTo>
                <a:lnTo>
                  <a:pt x="3153569" y="0"/>
                </a:lnTo>
                <a:lnTo>
                  <a:pt x="3413125" y="247650"/>
                </a:lnTo>
                <a:lnTo>
                  <a:pt x="0" y="2476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lIns="108000" anchor="ctr" anchorCtr="0"/>
          <a:lstStyle>
            <a:lvl1pPr>
              <a:defRPr sz="1000" b="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GB"/>
          </a:p>
        </p:txBody>
      </p:sp>
      <p:sp>
        <p:nvSpPr>
          <p:cNvPr id="11" name="Footer Placeholder 4">
            <a:extLst>
              <a:ext uri="{FF2B5EF4-FFF2-40B4-BE49-F238E27FC236}">
                <a16:creationId xmlns="" xmlns:a16="http://schemas.microsoft.com/office/drawing/2014/main" id="{1BE33D75-8FB7-0B4A-A794-40186346A1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World Day for Safety and Health at Work </a:t>
            </a:r>
            <a:r>
              <a:rPr lang="en-GB" dirty="0">
                <a:solidFill>
                  <a:schemeClr val="accent2"/>
                </a:solidFill>
              </a:rPr>
              <a:t>28 April 2020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7128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5360400" cy="3482976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1062" y="2393949"/>
            <a:ext cx="5360400" cy="3482977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Footer Placeholder 4">
            <a:extLst>
              <a:ext uri="{FF2B5EF4-FFF2-40B4-BE49-F238E27FC236}">
                <a16:creationId xmlns="" xmlns:a16="http://schemas.microsoft.com/office/drawing/2014/main" id="{F8EF7944-542B-8C4C-9567-8108F322C1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World Day for Safety and Health at Work </a:t>
            </a:r>
            <a:r>
              <a:rPr lang="en-GB" dirty="0">
                <a:solidFill>
                  <a:schemeClr val="accent2"/>
                </a:solidFill>
              </a:rPr>
              <a:t>28 April 2020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7130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288662" y="2393949"/>
            <a:ext cx="3412800" cy="3482977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GB"/>
          </a:p>
        </p:txBody>
      </p:sp>
      <p:sp>
        <p:nvSpPr>
          <p:cNvPr id="10" name="Footer Placeholder 4">
            <a:extLst>
              <a:ext uri="{FF2B5EF4-FFF2-40B4-BE49-F238E27FC236}">
                <a16:creationId xmlns="" xmlns:a16="http://schemas.microsoft.com/office/drawing/2014/main" id="{8CB6E51C-1E9B-2247-84FE-8A9D7091D6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World Day for Safety and Health at Work </a:t>
            </a:r>
            <a:r>
              <a:rPr lang="en-GB" dirty="0">
                <a:solidFill>
                  <a:schemeClr val="accent2"/>
                </a:solidFill>
              </a:rPr>
              <a:t>28 April 2020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4147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with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8288662" y="2393950"/>
            <a:ext cx="3412801" cy="3482975"/>
          </a:xfrm>
        </p:spPr>
        <p:txBody>
          <a:bodyPr tIns="54000"/>
          <a:lstStyle>
            <a:lvl1pPr marL="360000" indent="-360000">
              <a:lnSpc>
                <a:spcPct val="80000"/>
              </a:lnSpc>
              <a:spcBef>
                <a:spcPts val="3200"/>
              </a:spcBef>
              <a:spcAft>
                <a:spcPts val="0"/>
              </a:spcAft>
              <a:buClr>
                <a:schemeClr val="accent2"/>
              </a:buClr>
              <a:buFontTx/>
              <a:buBlip>
                <a:blip r:embed="rId2"/>
              </a:buBlip>
              <a:defRPr sz="6000" b="0" spc="-200" baseline="0">
                <a:solidFill>
                  <a:schemeClr val="accent1"/>
                </a:solidFill>
              </a:defRPr>
            </a:lvl1pPr>
            <a:lvl2pPr marL="3600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/>
            </a:lvl2pPr>
          </a:lstStyle>
          <a:p>
            <a:pPr lvl="0"/>
            <a:r>
              <a:rPr lang="en-US"/>
              <a:t>00.0%</a:t>
            </a:r>
          </a:p>
          <a:p>
            <a:pPr lvl="1"/>
            <a:r>
              <a:rPr lang="en-US"/>
              <a:t>Supporting text</a:t>
            </a:r>
            <a:endParaRPr lang="en-GB"/>
          </a:p>
        </p:txBody>
      </p:sp>
      <p:sp>
        <p:nvSpPr>
          <p:cNvPr id="11" name="Footer Placeholder 4">
            <a:extLst>
              <a:ext uri="{FF2B5EF4-FFF2-40B4-BE49-F238E27FC236}">
                <a16:creationId xmlns="" xmlns:a16="http://schemas.microsoft.com/office/drawing/2014/main" id="{0D4F02E8-2DAB-B740-96CE-5D65F9B290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World Day for Safety and Health at Work </a:t>
            </a:r>
            <a:r>
              <a:rPr lang="en-GB" dirty="0">
                <a:solidFill>
                  <a:schemeClr val="accent2"/>
                </a:solidFill>
              </a:rPr>
              <a:t>28 April 2020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0062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90538" y="2393950"/>
            <a:ext cx="7380000" cy="3482976"/>
          </a:xfrm>
        </p:spPr>
        <p:txBody>
          <a:bodyPr tIns="0">
            <a:noAutofit/>
          </a:bodyPr>
          <a:lstStyle>
            <a:lvl1pPr marL="489600" indent="-489600">
              <a:buSzPct val="120000"/>
              <a:buFontTx/>
              <a:buBlip>
                <a:blip r:embed="rId2"/>
              </a:buBlip>
              <a:defRPr sz="2300" b="0">
                <a:solidFill>
                  <a:schemeClr val="tx1"/>
                </a:solidFill>
              </a:defRPr>
            </a:lvl1pPr>
            <a:lvl2pPr marL="489600" indent="0">
              <a:buClr>
                <a:schemeClr val="accent2"/>
              </a:buClr>
              <a:buSzPct val="80000"/>
              <a:buFont typeface="Wingdings 3" panose="05040102010807070707" pitchFamily="18" charset="2"/>
              <a:buNone/>
              <a:defRPr sz="2300" baseline="0"/>
            </a:lvl2pPr>
            <a:lvl3pPr marL="669600" indent="-180000">
              <a:spcBef>
                <a:spcPts val="1800"/>
              </a:spcBef>
              <a:defRPr sz="1000"/>
            </a:lvl3pPr>
          </a:lstStyle>
          <a:p>
            <a:pPr lvl="0"/>
            <a:r>
              <a:rPr lang="en-US"/>
              <a:t>Quote (level 1)</a:t>
            </a:r>
          </a:p>
          <a:p>
            <a:pPr lvl="1"/>
            <a:r>
              <a:rPr lang="en-US"/>
              <a:t>Continuation paras (level 2)</a:t>
            </a:r>
          </a:p>
          <a:p>
            <a:pPr lvl="2"/>
            <a:r>
              <a:rPr lang="en-GB"/>
              <a:t>Source (level 3)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270663" y="2447925"/>
            <a:ext cx="3430800" cy="3429000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sull'icona per inserire un'immagine</a:t>
            </a:r>
            <a:endParaRPr lang="en-GB"/>
          </a:p>
        </p:txBody>
      </p:sp>
      <p:sp>
        <p:nvSpPr>
          <p:cNvPr id="10" name="Footer Placeholder 4">
            <a:extLst>
              <a:ext uri="{FF2B5EF4-FFF2-40B4-BE49-F238E27FC236}">
                <a16:creationId xmlns="" xmlns:a16="http://schemas.microsoft.com/office/drawing/2014/main" id="{3127F92B-A48A-4047-A16B-F3592354A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World Day for Safety and Health at Work </a:t>
            </a:r>
            <a:r>
              <a:rPr lang="en-GB" dirty="0">
                <a:solidFill>
                  <a:schemeClr val="accent2"/>
                </a:solidFill>
              </a:rPr>
              <a:t>28 April 2020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444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1088" y="6867374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sp>
        <p:nvSpPr>
          <p:cNvPr id="8" name="Right Triangle 7"/>
          <p:cNvSpPr/>
          <p:nvPr userDrawn="1"/>
        </p:nvSpPr>
        <p:spPr>
          <a:xfrm flipH="1">
            <a:off x="5529262" y="3007518"/>
            <a:ext cx="6662738" cy="3850481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579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sp>
        <p:nvSpPr>
          <p:cNvPr id="8" name="Right Triangle 7"/>
          <p:cNvSpPr/>
          <p:nvPr userDrawn="1"/>
        </p:nvSpPr>
        <p:spPr>
          <a:xfrm flipH="1">
            <a:off x="8286750" y="4601106"/>
            <a:ext cx="3905250" cy="22568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3191027" y="2238"/>
            <a:ext cx="8999022" cy="520065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045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Section Header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5307376" y="0"/>
            <a:ext cx="6884624" cy="3978712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1644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5307376" y="0"/>
            <a:ext cx="6884624" cy="39787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9928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hoto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7045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02" y="490538"/>
            <a:ext cx="1371472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2224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1407" r="38481" b="40746"/>
          <a:stretch/>
        </p:blipFill>
        <p:spPr>
          <a:xfrm>
            <a:off x="-1397975" y="1085561"/>
            <a:ext cx="13604217" cy="57848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5868000" cy="648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49663" y="687045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2829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="" xmlns:a16="http://schemas.microsoft.com/office/drawing/2014/main" id="{933934DA-B76E-0144-B2B2-F9914CB1C0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World Day for Safety and Health at Work </a:t>
            </a:r>
            <a:r>
              <a:rPr lang="en-GB" dirty="0">
                <a:solidFill>
                  <a:schemeClr val="accent2"/>
                </a:solidFill>
              </a:rPr>
              <a:t>28 April 2020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20880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BA199BA-E711-6542-9454-513C3C9020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World Day for Safety and Health at Work </a:t>
            </a:r>
            <a:r>
              <a:rPr lang="en-GB" dirty="0">
                <a:solidFill>
                  <a:schemeClr val="accent2"/>
                </a:solidFill>
              </a:rPr>
              <a:t>28 April 2020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1956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2393950"/>
            <a:ext cx="11210924" cy="348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noFill/>
              </a:defRPr>
            </a:lvl1pPr>
          </a:lstStyle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World Day for Safety and Health at Work </a:t>
            </a:r>
            <a:r>
              <a:rPr lang="en-GB" dirty="0">
                <a:solidFill>
                  <a:schemeClr val="accent2"/>
                </a:solidFill>
              </a:rPr>
              <a:t>28 April 2020 </a:t>
            </a:r>
          </a:p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1462" y="432000"/>
            <a:ext cx="540000" cy="2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800">
                <a:solidFill>
                  <a:schemeClr val="accent1"/>
                </a:solidFill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1" y="1519079"/>
            <a:ext cx="119513" cy="1402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367463"/>
            <a:ext cx="644400" cy="17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61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7" r:id="rId3"/>
    <p:sldLayoutId id="2147483665" r:id="rId4"/>
    <p:sldLayoutId id="2147483666" r:id="rId5"/>
    <p:sldLayoutId id="2147483652" r:id="rId6"/>
    <p:sldLayoutId id="2147483664" r:id="rId7"/>
    <p:sldLayoutId id="2147483668" r:id="rId8"/>
    <p:sldLayoutId id="2147483669" r:id="rId9"/>
    <p:sldLayoutId id="2147483651" r:id="rId10"/>
    <p:sldLayoutId id="2147483660" r:id="rId11"/>
    <p:sldLayoutId id="2147483670" r:id="rId12"/>
    <p:sldLayoutId id="2147483661" r:id="rId13"/>
    <p:sldLayoutId id="2147483662" r:id="rId14"/>
    <p:sldLayoutId id="2147483663" r:id="rId15"/>
    <p:sldLayoutId id="2147483654" r:id="rId16"/>
    <p:sldLayoutId id="2147483655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SzPct val="70000"/>
        <a:buFont typeface="Wingdings 3" panose="05040102010807070707" pitchFamily="18" charset="2"/>
        <a:buChar char="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45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2000" indent="-252000" algn="l" defTabSz="914400" rtl="0" eaLnBrk="1" latinLnBrk="0" hangingPunct="1">
        <a:lnSpc>
          <a:spcPct val="100000"/>
        </a:lnSpc>
        <a:spcBef>
          <a:spcPts val="450"/>
        </a:spcBef>
        <a:buClr>
          <a:schemeClr val="accent2"/>
        </a:buClr>
        <a:buSzPct val="70000"/>
        <a:buFont typeface="Wingdings 3" panose="05040102010807070707" pitchFamily="18" charset="2"/>
        <a:buChar char="u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09" userDrawn="1">
          <p15:clr>
            <a:srgbClr val="F26B43"/>
          </p15:clr>
        </p15:guide>
        <p15:guide id="4" pos="7371" userDrawn="1">
          <p15:clr>
            <a:srgbClr val="F26B43"/>
          </p15:clr>
        </p15:guide>
        <p15:guide id="5" orient="horz" pos="309" userDrawn="1">
          <p15:clr>
            <a:srgbClr val="F26B43"/>
          </p15:clr>
        </p15:guide>
        <p15:guide id="6" orient="horz" pos="4011" userDrawn="1">
          <p15:clr>
            <a:srgbClr val="F26B43"/>
          </p15:clr>
        </p15:guide>
        <p15:guide id="7" orient="horz" pos="1508" userDrawn="1">
          <p15:clr>
            <a:srgbClr val="F26B43"/>
          </p15:clr>
        </p15:guide>
        <p15:guide id="8" orient="horz" pos="3702" userDrawn="1">
          <p15:clr>
            <a:srgbClr val="F26B43"/>
          </p15:clr>
        </p15:guide>
        <p15:guide id="9" orient="horz" pos="15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="" xmlns:a16="http://schemas.microsoft.com/office/drawing/2014/main" id="{EEEDCD9F-8CD8-3345-A9E1-B3DCCC703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="" xmlns:a16="http://schemas.microsoft.com/office/drawing/2014/main" id="{A98A4035-8398-1C48-902C-E37681786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4" name="Segnaposto piè di pagina 3">
            <a:extLst>
              <a:ext uri="{FF2B5EF4-FFF2-40B4-BE49-F238E27FC236}">
                <a16:creationId xmlns="" xmlns:a16="http://schemas.microsoft.com/office/drawing/2014/main" id="{DC6128D9-A1FA-6949-AB1E-652B47E96F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World Day for Safety and Health at Work </a:t>
            </a:r>
            <a:r>
              <a:rPr lang="en-GB">
                <a:solidFill>
                  <a:schemeClr val="accent2"/>
                </a:solidFill>
              </a:rPr>
              <a:t>28 April 2020 </a:t>
            </a:r>
          </a:p>
          <a:p>
            <a:endParaRPr lang="en-GB" dirty="0"/>
          </a:p>
        </p:txBody>
      </p:sp>
      <p:pic>
        <p:nvPicPr>
          <p:cNvPr id="10" name="Immagine 9">
            <a:extLst>
              <a:ext uri="{FF2B5EF4-FFF2-40B4-BE49-F238E27FC236}">
                <a16:creationId xmlns="" xmlns:a16="http://schemas.microsoft.com/office/drawing/2014/main" id="{24C81359-A37B-F345-9811-BB4682657B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="" xmlns:a16="http://schemas.microsoft.com/office/drawing/2014/main" id="{A3AB1A92-9290-0942-9944-F11FD6E810F6}"/>
              </a:ext>
            </a:extLst>
          </p:cNvPr>
          <p:cNvSpPr txBox="1">
            <a:spLocks/>
          </p:cNvSpPr>
          <p:nvPr/>
        </p:nvSpPr>
        <p:spPr>
          <a:xfrm>
            <a:off x="490538" y="2572962"/>
            <a:ext cx="4439808" cy="225577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dirty="0" smtClean="0">
                <a:solidFill>
                  <a:schemeClr val="bg1"/>
                </a:solidFill>
              </a:rPr>
              <a:t>Охрана труда в условиях пандемии</a:t>
            </a:r>
            <a:endParaRPr lang="en-GB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785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C29D445C-F59C-D64C-BE7F-FD4B2D917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Эпидемии и пандемии в</a:t>
            </a:r>
            <a:r>
              <a:rPr lang="en-GB" dirty="0" smtClean="0"/>
              <a:t> 21</a:t>
            </a:r>
            <a:r>
              <a:rPr lang="ru-RU" dirty="0" smtClean="0"/>
              <a:t>-м веке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4664B850-E359-E24B-B8E7-B863BB61A9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45244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/>
              <a:t>Происхождение</a:t>
            </a:r>
            <a:endParaRPr lang="en-GB" dirty="0"/>
          </a:p>
          <a:p>
            <a:endParaRPr lang="en-GB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="" xmlns:a16="http://schemas.microsoft.com/office/drawing/2014/main" id="{AEB6FE11-7F47-7642-89F0-24A3E63A39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452441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/>
              <a:t>Динамика</a:t>
            </a:r>
            <a:endParaRPr lang="en-GB" dirty="0"/>
          </a:p>
        </p:txBody>
      </p:sp>
      <p:sp>
        <p:nvSpPr>
          <p:cNvPr id="5" name="Segnaposto data 4">
            <a:extLst>
              <a:ext uri="{FF2B5EF4-FFF2-40B4-BE49-F238E27FC236}">
                <a16:creationId xmlns="" xmlns:a16="http://schemas.microsoft.com/office/drawing/2014/main" id="{C445D8CA-AE30-B648-9A3B-947151C85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A5DC6B0A-295C-5E42-BFA8-99F0DBF6E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7" name="Segnaposto contenuto 6">
            <a:extLst>
              <a:ext uri="{FF2B5EF4-FFF2-40B4-BE49-F238E27FC236}">
                <a16:creationId xmlns="" xmlns:a16="http://schemas.microsoft.com/office/drawing/2014/main" id="{68BA7815-B9A2-ED46-915C-4A2F457F1B6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288662" y="2393949"/>
            <a:ext cx="3412800" cy="452441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/>
              <a:t>Распространение в мире</a:t>
            </a:r>
            <a:endParaRPr lang="en-GB" dirty="0"/>
          </a:p>
        </p:txBody>
      </p:sp>
      <p:sp>
        <p:nvSpPr>
          <p:cNvPr id="9" name="Segnaposto contenuto 2">
            <a:extLst>
              <a:ext uri="{FF2B5EF4-FFF2-40B4-BE49-F238E27FC236}">
                <a16:creationId xmlns="" xmlns:a16="http://schemas.microsoft.com/office/drawing/2014/main" id="{3CEB1F83-7DE8-EE48-84E7-22FC4A77D7B1}"/>
              </a:ext>
            </a:extLst>
          </p:cNvPr>
          <p:cNvSpPr txBox="1">
            <a:spLocks/>
          </p:cNvSpPr>
          <p:nvPr/>
        </p:nvSpPr>
        <p:spPr>
          <a:xfrm>
            <a:off x="490538" y="2939143"/>
            <a:ext cx="3412800" cy="29377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ru-RU" b="0" dirty="0" smtClean="0">
                <a:solidFill>
                  <a:schemeClr val="accent1">
                    <a:lumMod val="50000"/>
                  </a:schemeClr>
                </a:solidFill>
              </a:rPr>
              <a:t>Возвращение известных эпидемических заболеваний</a:t>
            </a:r>
            <a:r>
              <a:rPr lang="en-GB" b="0" dirty="0" smtClean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ru-RU" b="0" dirty="0" smtClean="0">
                <a:solidFill>
                  <a:schemeClr val="accent1">
                    <a:lumMod val="50000"/>
                  </a:schemeClr>
                </a:solidFill>
              </a:rPr>
              <a:t>таких как Эбола</a:t>
            </a:r>
            <a:r>
              <a:rPr lang="en-GB" b="0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ru-RU" b="0" dirty="0" smtClean="0">
                <a:solidFill>
                  <a:schemeClr val="accent1">
                    <a:lumMod val="50000"/>
                  </a:schemeClr>
                </a:solidFill>
              </a:rPr>
              <a:t> холера</a:t>
            </a:r>
            <a:r>
              <a:rPr lang="en-GB" b="0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ru-RU" b="0" dirty="0" smtClean="0">
                <a:solidFill>
                  <a:schemeClr val="accent1">
                    <a:lumMod val="50000"/>
                  </a:schemeClr>
                </a:solidFill>
              </a:rPr>
              <a:t> желтая лихорадка</a:t>
            </a:r>
            <a:r>
              <a:rPr lang="en-GB" b="0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ru-RU" b="0" dirty="0" smtClean="0">
                <a:solidFill>
                  <a:schemeClr val="accent1">
                    <a:lumMod val="50000"/>
                  </a:schemeClr>
                </a:solidFill>
              </a:rPr>
              <a:t> ВИЧ и </a:t>
            </a:r>
            <a:r>
              <a:rPr lang="ru-RU" b="0" dirty="0" err="1" smtClean="0">
                <a:solidFill>
                  <a:schemeClr val="accent1">
                    <a:lumMod val="50000"/>
                  </a:schemeClr>
                </a:solidFill>
              </a:rPr>
              <a:t>т.д</a:t>
            </a:r>
            <a:r>
              <a:rPr lang="en-GB" b="0" dirty="0" smtClean="0">
                <a:solidFill>
                  <a:schemeClr val="accent1">
                    <a:lumMod val="50000"/>
                  </a:schemeClr>
                </a:solidFill>
              </a:rPr>
              <a:t>.)</a:t>
            </a:r>
            <a:endParaRPr lang="en-GB" b="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600"/>
              </a:spcBef>
            </a:pPr>
            <a:r>
              <a:rPr lang="ru-RU" b="0" dirty="0" smtClean="0">
                <a:solidFill>
                  <a:schemeClr val="accent1">
                    <a:lumMod val="50000"/>
                  </a:schemeClr>
                </a:solidFill>
              </a:rPr>
              <a:t>Появление новых заболеваний</a:t>
            </a:r>
            <a:r>
              <a:rPr lang="en-GB" b="0" dirty="0" smtClean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ru-RU" b="0" dirty="0" smtClean="0">
                <a:solidFill>
                  <a:schemeClr val="accent1">
                    <a:lumMod val="50000"/>
                  </a:schemeClr>
                </a:solidFill>
              </a:rPr>
              <a:t>таких как ТОРС</a:t>
            </a:r>
            <a:r>
              <a:rPr lang="en-GB" b="0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ru-RU" b="0" dirty="0" smtClean="0">
                <a:solidFill>
                  <a:schemeClr val="accent1">
                    <a:lumMod val="50000"/>
                  </a:schemeClr>
                </a:solidFill>
              </a:rPr>
              <a:t> свиной грипп</a:t>
            </a:r>
            <a:r>
              <a:rPr lang="it-IT" b="0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b="0" dirty="0" smtClean="0">
                <a:solidFill>
                  <a:schemeClr val="accent1">
                    <a:lumMod val="50000"/>
                  </a:schemeClr>
                </a:solidFill>
              </a:rPr>
              <a:t>БВРС</a:t>
            </a:r>
            <a:r>
              <a:rPr lang="it-IT" b="0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it-IT" b="0" dirty="0">
                <a:solidFill>
                  <a:schemeClr val="accent1">
                    <a:lumMod val="50000"/>
                  </a:schemeClr>
                </a:solidFill>
              </a:rPr>
              <a:t>Covid-19) </a:t>
            </a:r>
            <a:endParaRPr lang="en-GB" b="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600"/>
              </a:spcBef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Segnaposto contenuto 3">
            <a:extLst>
              <a:ext uri="{FF2B5EF4-FFF2-40B4-BE49-F238E27FC236}">
                <a16:creationId xmlns="" xmlns:a16="http://schemas.microsoft.com/office/drawing/2014/main" id="{9D507AAC-9141-4B4A-BA9A-5720B644D5D1}"/>
              </a:ext>
            </a:extLst>
          </p:cNvPr>
          <p:cNvSpPr txBox="1">
            <a:spLocks/>
          </p:cNvSpPr>
          <p:nvPr/>
        </p:nvSpPr>
        <p:spPr>
          <a:xfrm>
            <a:off x="4389600" y="2939143"/>
            <a:ext cx="3412800" cy="29377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0900" indent="-270900">
              <a:spcBef>
                <a:spcPts val="6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ru-RU" b="0" dirty="0" smtClean="0">
                <a:solidFill>
                  <a:schemeClr val="accent1">
                    <a:lumMod val="50000"/>
                  </a:schemeClr>
                </a:solidFill>
              </a:rPr>
              <a:t>Появление внутри общины</a:t>
            </a:r>
            <a:endParaRPr lang="en-GB" b="0" dirty="0">
              <a:solidFill>
                <a:schemeClr val="accent1">
                  <a:lumMod val="50000"/>
                </a:schemeClr>
              </a:solidFill>
            </a:endParaRPr>
          </a:p>
          <a:p>
            <a:pPr marL="270900" indent="-270900">
              <a:spcBef>
                <a:spcPts val="6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ru-RU" b="0" dirty="0" smtClean="0">
                <a:solidFill>
                  <a:schemeClr val="accent1">
                    <a:lumMod val="50000"/>
                  </a:schemeClr>
                </a:solidFill>
              </a:rPr>
              <a:t>Вспышка и локализованная передача</a:t>
            </a:r>
            <a:endParaRPr lang="en-GB" b="0" dirty="0">
              <a:solidFill>
                <a:schemeClr val="accent1">
                  <a:lumMod val="50000"/>
                </a:schemeClr>
              </a:solidFill>
            </a:endParaRPr>
          </a:p>
          <a:p>
            <a:pPr marL="270900" indent="-270900">
              <a:spcBef>
                <a:spcPts val="6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ru-RU" b="0" dirty="0" smtClean="0">
                <a:solidFill>
                  <a:schemeClr val="accent1">
                    <a:lumMod val="50000"/>
                  </a:schemeClr>
                </a:solidFill>
              </a:rPr>
              <a:t>Превращение вспышки в эпидемию (пандемию)</a:t>
            </a:r>
            <a:r>
              <a:rPr lang="en-GB" b="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GB" b="0" dirty="0">
              <a:solidFill>
                <a:schemeClr val="accent1">
                  <a:lumMod val="50000"/>
                </a:schemeClr>
              </a:solidFill>
            </a:endParaRPr>
          </a:p>
          <a:p>
            <a:pPr marL="270900" indent="-270900">
              <a:spcBef>
                <a:spcPts val="6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ru-RU" b="0" dirty="0" smtClean="0">
                <a:solidFill>
                  <a:schemeClr val="accent1">
                    <a:lumMod val="50000"/>
                  </a:schemeClr>
                </a:solidFill>
              </a:rPr>
              <a:t>Снижение передачи</a:t>
            </a:r>
            <a:endParaRPr lang="en-GB" b="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Segnaposto contenuto 6">
            <a:extLst>
              <a:ext uri="{FF2B5EF4-FFF2-40B4-BE49-F238E27FC236}">
                <a16:creationId xmlns="" xmlns:a16="http://schemas.microsoft.com/office/drawing/2014/main" id="{FE767D42-4C24-CA49-ADC9-A2F7FADB1204}"/>
              </a:ext>
            </a:extLst>
          </p:cNvPr>
          <p:cNvSpPr txBox="1">
            <a:spLocks/>
          </p:cNvSpPr>
          <p:nvPr/>
        </p:nvSpPr>
        <p:spPr>
          <a:xfrm>
            <a:off x="8288662" y="2939143"/>
            <a:ext cx="3412800" cy="29377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ru-RU" dirty="0" smtClean="0"/>
              <a:t>Беспрецедентная скорость распространения в мире</a:t>
            </a:r>
            <a:endParaRPr lang="en-GB" dirty="0"/>
          </a:p>
          <a:p>
            <a:pPr lvl="2">
              <a:spcAft>
                <a:spcPts val="6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Глобальная интеграция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Передвижение людей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Урбанизация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600"/>
              </a:spcBef>
            </a:pPr>
            <a:endParaRPr lang="fr-CH" dirty="0"/>
          </a:p>
          <a:p>
            <a:pPr>
              <a:spcBef>
                <a:spcPts val="600"/>
              </a:spcBef>
            </a:pPr>
            <a:endParaRPr lang="en-GB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="" xmlns:a16="http://schemas.microsoft.com/office/drawing/2014/main" id="{4C2F2D3D-287D-E441-A574-E86F210DDE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Всемирный день охраны труда</a:t>
            </a:r>
            <a:r>
              <a:rPr lang="en-GB" dirty="0" smtClean="0"/>
              <a:t> </a:t>
            </a:r>
            <a:r>
              <a:rPr lang="en-GB" dirty="0" smtClean="0">
                <a:solidFill>
                  <a:schemeClr val="accent2"/>
                </a:solidFill>
              </a:rPr>
              <a:t>28</a:t>
            </a:r>
            <a:r>
              <a:rPr lang="ru-RU" dirty="0" smtClean="0">
                <a:solidFill>
                  <a:schemeClr val="accent2"/>
                </a:solidFill>
              </a:rPr>
              <a:t> апреля</a:t>
            </a:r>
            <a:r>
              <a:rPr lang="en-GB" dirty="0" smtClean="0">
                <a:solidFill>
                  <a:schemeClr val="accent2"/>
                </a:solidFill>
              </a:rPr>
              <a:t> 2020</a:t>
            </a:r>
            <a:r>
              <a:rPr lang="ru-RU" dirty="0" smtClean="0">
                <a:solidFill>
                  <a:schemeClr val="accent2"/>
                </a:solidFill>
              </a:rPr>
              <a:t> года</a:t>
            </a:r>
            <a:r>
              <a:rPr lang="en-GB" dirty="0" smtClean="0">
                <a:solidFill>
                  <a:schemeClr val="accent2"/>
                </a:solidFill>
              </a:rPr>
              <a:t> </a:t>
            </a:r>
            <a:endParaRPr lang="en-GB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1422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olo 8">
            <a:extLst>
              <a:ext uri="{FF2B5EF4-FFF2-40B4-BE49-F238E27FC236}">
                <a16:creationId xmlns="" xmlns:a16="http://schemas.microsoft.com/office/drawing/2014/main" id="{946F400D-B70B-DD46-A19D-BE0DB2E5B2C9}"/>
              </a:ext>
            </a:extLst>
          </p:cNvPr>
          <p:cNvSpPr>
            <a:spLocks noChangeAspect="1"/>
          </p:cNvSpPr>
          <p:nvPr/>
        </p:nvSpPr>
        <p:spPr>
          <a:xfrm rot="5400000">
            <a:off x="1797260" y="2559261"/>
            <a:ext cx="4746485" cy="3850994"/>
          </a:xfrm>
          <a:prstGeom prst="triangle">
            <a:avLst>
              <a:gd name="adj" fmla="val 48696"/>
            </a:avLst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olo 1">
            <a:extLst>
              <a:ext uri="{FF2B5EF4-FFF2-40B4-BE49-F238E27FC236}">
                <a16:creationId xmlns="" xmlns:a16="http://schemas.microsoft.com/office/drawing/2014/main" id="{066C9904-FC5E-644A-8CB8-61294079D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Пандемия</a:t>
            </a:r>
            <a:r>
              <a:rPr lang="en-GB" dirty="0" smtClean="0"/>
              <a:t> Covid-19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E0E1EFC0-3D04-0C44-965A-30805614E5B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b="0" dirty="0" smtClean="0">
                <a:solidFill>
                  <a:schemeClr val="accent1">
                    <a:lumMod val="50000"/>
                  </a:schemeClr>
                </a:solidFill>
              </a:rPr>
              <a:t>Январь</a:t>
            </a:r>
            <a:r>
              <a:rPr lang="en-GB" b="0" dirty="0" smtClean="0">
                <a:solidFill>
                  <a:schemeClr val="accent1">
                    <a:lumMod val="50000"/>
                  </a:schemeClr>
                </a:solidFill>
              </a:rPr>
              <a:t> 2020</a:t>
            </a:r>
            <a:r>
              <a:rPr lang="ru-RU" b="0" dirty="0" smtClean="0">
                <a:solidFill>
                  <a:schemeClr val="accent1">
                    <a:lumMod val="50000"/>
                  </a:schemeClr>
                </a:solidFill>
              </a:rPr>
              <a:t> года</a:t>
            </a:r>
            <a:r>
              <a:rPr lang="en-GB" b="0" dirty="0" smtClean="0">
                <a:solidFill>
                  <a:schemeClr val="accent1">
                    <a:lumMod val="50000"/>
                  </a:schemeClr>
                </a:solidFill>
              </a:rPr>
              <a:t>:                 </a:t>
            </a:r>
            <a:r>
              <a:rPr lang="ru-RU" b="0" dirty="0" smtClean="0"/>
              <a:t>вспышка</a:t>
            </a:r>
            <a:r>
              <a:rPr lang="en-GB" b="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0" dirty="0" smtClean="0">
                <a:solidFill>
                  <a:schemeClr val="accent1">
                    <a:lumMod val="50000"/>
                  </a:schemeClr>
                </a:solidFill>
              </a:rPr>
              <a:t>нового коронавируса в провинции </a:t>
            </a:r>
            <a:r>
              <a:rPr lang="ru-RU" b="0" dirty="0" err="1" smtClean="0">
                <a:solidFill>
                  <a:schemeClr val="accent1">
                    <a:lumMod val="50000"/>
                  </a:schemeClr>
                </a:solidFill>
              </a:rPr>
              <a:t>Хубэй</a:t>
            </a:r>
            <a:r>
              <a:rPr lang="en-GB" b="0" dirty="0" smtClean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ru-RU" b="0" dirty="0" smtClean="0">
                <a:solidFill>
                  <a:schemeClr val="accent1">
                    <a:lumMod val="50000"/>
                  </a:schemeClr>
                </a:solidFill>
              </a:rPr>
              <a:t>Китай</a:t>
            </a:r>
            <a:r>
              <a:rPr lang="en-GB" b="0" dirty="0" smtClean="0">
                <a:solidFill>
                  <a:schemeClr val="accent1">
                    <a:lumMod val="50000"/>
                  </a:schemeClr>
                </a:solidFill>
              </a:rPr>
              <a:t>) </a:t>
            </a:r>
            <a:endParaRPr lang="en-GB" b="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b="0" dirty="0" smtClean="0">
                <a:solidFill>
                  <a:schemeClr val="accent1">
                    <a:lumMod val="50000"/>
                  </a:schemeClr>
                </a:solidFill>
              </a:rPr>
              <a:t>11</a:t>
            </a:r>
            <a:r>
              <a:rPr lang="ru-RU" b="0" dirty="0" smtClean="0">
                <a:solidFill>
                  <a:schemeClr val="accent1">
                    <a:lumMod val="50000"/>
                  </a:schemeClr>
                </a:solidFill>
              </a:rPr>
              <a:t> марта</a:t>
            </a:r>
            <a:r>
              <a:rPr lang="en-GB" b="0" dirty="0" smtClean="0">
                <a:solidFill>
                  <a:schemeClr val="accent1">
                    <a:lumMod val="50000"/>
                  </a:schemeClr>
                </a:solidFill>
              </a:rPr>
              <a:t> 2020</a:t>
            </a:r>
            <a:r>
              <a:rPr lang="ru-RU" b="0" dirty="0" smtClean="0">
                <a:solidFill>
                  <a:schemeClr val="accent1">
                    <a:lumMod val="50000"/>
                  </a:schemeClr>
                </a:solidFill>
              </a:rPr>
              <a:t> года</a:t>
            </a:r>
            <a:r>
              <a:rPr lang="en-GB" b="0" dirty="0" smtClean="0">
                <a:solidFill>
                  <a:schemeClr val="accent1">
                    <a:lumMod val="50000"/>
                  </a:schemeClr>
                </a:solidFill>
              </a:rPr>
              <a:t>:                   </a:t>
            </a:r>
            <a:r>
              <a:rPr lang="ru-RU" b="0" dirty="0" smtClean="0">
                <a:solidFill>
                  <a:schemeClr val="accent1">
                    <a:lumMod val="50000"/>
                  </a:schemeClr>
                </a:solidFill>
              </a:rPr>
              <a:t>ВОЗ признала </a:t>
            </a:r>
            <a:r>
              <a:rPr lang="en-GB" b="0" dirty="0" smtClean="0">
                <a:solidFill>
                  <a:schemeClr val="accent1">
                    <a:lumMod val="50000"/>
                  </a:schemeClr>
                </a:solidFill>
              </a:rPr>
              <a:t>Covid-19 </a:t>
            </a:r>
            <a:r>
              <a:rPr lang="ru-RU" b="0" dirty="0" smtClean="0"/>
              <a:t>пандемией</a:t>
            </a:r>
            <a:endParaRPr lang="en-GB" b="0" dirty="0"/>
          </a:p>
        </p:txBody>
      </p:sp>
      <p:sp>
        <p:nvSpPr>
          <p:cNvPr id="5" name="Segnaposto data 4">
            <a:extLst>
              <a:ext uri="{FF2B5EF4-FFF2-40B4-BE49-F238E27FC236}">
                <a16:creationId xmlns="" xmlns:a16="http://schemas.microsoft.com/office/drawing/2014/main" id="{1CC6913B-D6B9-E747-8413-7376D7C00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E239CC40-8BFC-654F-9CE1-F442EFB77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7" name="Segnaposto contenuto 6">
            <a:extLst>
              <a:ext uri="{FF2B5EF4-FFF2-40B4-BE49-F238E27FC236}">
                <a16:creationId xmlns="" xmlns:a16="http://schemas.microsoft.com/office/drawing/2014/main" id="{C38D5CCA-E029-DC45-B43F-E7CF2621E29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666128" y="2393951"/>
            <a:ext cx="7035333" cy="3482976"/>
          </a:xfrm>
          <a:noFill/>
        </p:spPr>
        <p:txBody>
          <a:bodyPr/>
          <a:lstStyle/>
          <a:p>
            <a:pPr marL="324000" lvl="2" indent="-324000">
              <a:spcAft>
                <a:spcPts val="1200"/>
              </a:spcAft>
              <a:buClr>
                <a:schemeClr val="accent1"/>
              </a:buClr>
              <a:buSzPct val="100000"/>
            </a:pPr>
            <a:r>
              <a:rPr lang="ru-RU" sz="2500" b="1" dirty="0" smtClean="0">
                <a:solidFill>
                  <a:schemeClr val="accent2"/>
                </a:solidFill>
              </a:rPr>
              <a:t>Влияние пандемии на сферу труда</a:t>
            </a:r>
            <a:endParaRPr lang="en-GB" b="0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2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Рост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2"/>
                </a:solidFill>
              </a:rPr>
              <a:t>безработицы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и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2"/>
                </a:solidFill>
              </a:rPr>
              <a:t>неполной занятости</a:t>
            </a:r>
            <a:endParaRPr lang="en-GB" dirty="0">
              <a:solidFill>
                <a:schemeClr val="accent2"/>
              </a:solidFill>
            </a:endParaRPr>
          </a:p>
          <a:p>
            <a:pPr lvl="2">
              <a:spcAft>
                <a:spcPts val="12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Ухудшение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2"/>
                </a:solidFill>
              </a:rPr>
              <a:t>охраны и</a:t>
            </a:r>
            <a:r>
              <a:rPr lang="en-GB" dirty="0" smtClean="0">
                <a:solidFill>
                  <a:schemeClr val="accent2"/>
                </a:solidFill>
              </a:rPr>
              <a:t> </a:t>
            </a:r>
            <a:r>
              <a:rPr lang="ru-RU" dirty="0" smtClean="0">
                <a:solidFill>
                  <a:schemeClr val="accent2"/>
                </a:solidFill>
              </a:rPr>
              <a:t>условий труда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2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Сокращение доступности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2"/>
                </a:solidFill>
              </a:rPr>
              <a:t>социальной защиты</a:t>
            </a:r>
            <a:endParaRPr lang="en-GB" dirty="0">
              <a:solidFill>
                <a:schemeClr val="accent2"/>
              </a:solidFill>
            </a:endParaRPr>
          </a:p>
          <a:p>
            <a:pPr lvl="2">
              <a:spcAft>
                <a:spcPts val="12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Сугубое влияние на отдельные категории работников, в большей степени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2"/>
                </a:solidFill>
              </a:rPr>
              <a:t>уязвимых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в случае неблагополучной ситуации на рынке труда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Aft>
                <a:spcPts val="1200"/>
              </a:spcAft>
            </a:pPr>
            <a:endParaRPr lang="en-GB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="" xmlns:a16="http://schemas.microsoft.com/office/drawing/2014/main" id="{87E4137A-4710-3941-9E0F-633B05D9EB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Всемирный день охраны труда</a:t>
            </a:r>
            <a:r>
              <a:rPr lang="en-GB" dirty="0" smtClean="0"/>
              <a:t> </a:t>
            </a:r>
            <a:r>
              <a:rPr lang="en-GB" dirty="0" smtClean="0">
                <a:solidFill>
                  <a:schemeClr val="accent2"/>
                </a:solidFill>
              </a:rPr>
              <a:t>28</a:t>
            </a:r>
            <a:r>
              <a:rPr lang="ru-RU" dirty="0" smtClean="0">
                <a:solidFill>
                  <a:schemeClr val="accent2"/>
                </a:solidFill>
              </a:rPr>
              <a:t> апреля 2020 года</a:t>
            </a:r>
            <a:r>
              <a:rPr lang="en-GB" dirty="0" smtClean="0">
                <a:solidFill>
                  <a:schemeClr val="accent2"/>
                </a:solidFill>
              </a:rPr>
              <a:t> </a:t>
            </a:r>
            <a:endParaRPr lang="en-GB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1658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дает охрана труда</a:t>
            </a:r>
            <a:r>
              <a:rPr lang="en-GB" dirty="0" smtClean="0"/>
              <a:t>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spcAft>
                <a:spcPts val="12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Выявление работников (профессий, отраслей), в большей степени подверженных </a:t>
            </a:r>
            <a:r>
              <a:rPr lang="ru-RU" dirty="0" smtClean="0">
                <a:solidFill>
                  <a:schemeClr val="accent2"/>
                </a:solidFill>
              </a:rPr>
              <a:t>опасности заражения</a:t>
            </a:r>
            <a:endParaRPr lang="en-GB" dirty="0">
              <a:solidFill>
                <a:schemeClr val="accent2"/>
              </a:solidFill>
            </a:endParaRPr>
          </a:p>
          <a:p>
            <a:pPr lvl="2">
              <a:spcAft>
                <a:spcPts val="12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Принятие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2"/>
                </a:solidFill>
              </a:rPr>
              <a:t>мер противодействия и профилактики</a:t>
            </a:r>
            <a:r>
              <a:rPr lang="en-GB" dirty="0" smtClean="0">
                <a:solidFill>
                  <a:schemeClr val="accent2"/>
                </a:solidFill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на основе результатов оценки риска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2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Распространение </a:t>
            </a:r>
            <a:r>
              <a:rPr lang="ru-RU" dirty="0" smtClean="0">
                <a:solidFill>
                  <a:schemeClr val="accent2"/>
                </a:solidFill>
              </a:rPr>
              <a:t>информации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о мерах профилактики и защиты совместно с органами здравоохранения в целях уменьшения распространения инфекционных заболеваний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200"/>
              </a:spcAft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4</a:t>
            </a:fld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367463"/>
            <a:ext cx="644399" cy="172266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="" xmlns:a16="http://schemas.microsoft.com/office/drawing/2014/main" id="{F4D0B20C-756E-2740-BE7A-5B2E58ED1E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Всемирный день охраны труда</a:t>
            </a:r>
            <a:r>
              <a:rPr lang="en-GB" dirty="0" smtClean="0"/>
              <a:t> </a:t>
            </a:r>
            <a:r>
              <a:rPr lang="en-GB" dirty="0" smtClean="0">
                <a:solidFill>
                  <a:schemeClr val="accent2"/>
                </a:solidFill>
              </a:rPr>
              <a:t>28</a:t>
            </a:r>
            <a:r>
              <a:rPr lang="ru-RU" dirty="0" smtClean="0">
                <a:solidFill>
                  <a:schemeClr val="accent2"/>
                </a:solidFill>
              </a:rPr>
              <a:t> апреля</a:t>
            </a:r>
            <a:r>
              <a:rPr lang="en-GB" dirty="0" smtClean="0">
                <a:solidFill>
                  <a:schemeClr val="accent2"/>
                </a:solidFill>
              </a:rPr>
              <a:t> 2020</a:t>
            </a:r>
            <a:r>
              <a:rPr lang="ru-RU" dirty="0" smtClean="0">
                <a:solidFill>
                  <a:schemeClr val="accent2"/>
                </a:solidFill>
              </a:rPr>
              <a:t> года</a:t>
            </a:r>
            <a:r>
              <a:rPr lang="en-GB" dirty="0" smtClean="0">
                <a:solidFill>
                  <a:schemeClr val="accent2"/>
                </a:solidFill>
              </a:rPr>
              <a:t> </a:t>
            </a:r>
            <a:endParaRPr lang="en-GB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  <p:pic>
        <p:nvPicPr>
          <p:cNvPr id="11" name="Segnaposto immagine 10">
            <a:extLst>
              <a:ext uri="{FF2B5EF4-FFF2-40B4-BE49-F238E27FC236}">
                <a16:creationId xmlns="" xmlns:a16="http://schemas.microsoft.com/office/drawing/2014/main" id="{EBEEEF21-5086-0941-96A9-5BFF1181151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6" r="17490"/>
          <a:stretch/>
        </p:blipFill>
        <p:spPr>
          <a:xfrm>
            <a:off x="8289131" y="981075"/>
            <a:ext cx="3902869" cy="5876925"/>
          </a:xfrm>
        </p:spPr>
      </p:pic>
      <p:pic>
        <p:nvPicPr>
          <p:cNvPr id="13" name="Picture 11">
            <a:extLst>
              <a:ext uri="{FF2B5EF4-FFF2-40B4-BE49-F238E27FC236}">
                <a16:creationId xmlns="" xmlns:a16="http://schemas.microsoft.com/office/drawing/2014/main" id="{2393E988-F2BB-5D46-8A99-B7B5586046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367463"/>
            <a:ext cx="644400" cy="17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58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A91FBD52-8569-C34D-A06C-DD33948B3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8" y="2872800"/>
            <a:ext cx="6824662" cy="2427863"/>
          </a:xfrm>
        </p:spPr>
        <p:txBody>
          <a:bodyPr/>
          <a:lstStyle/>
          <a:p>
            <a:r>
              <a:rPr lang="ru-RU" dirty="0" smtClean="0"/>
              <a:t>Права и обязанности по охране труда согласно нормам МОТ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0CF72471-B6B4-A745-B2BE-064B05C7A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4278FCCA-B0D8-974A-AB92-2F4023852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75D8BFBB-3A52-BC40-8662-4469AA309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8681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C9EEF3BF-B7E2-EF40-B557-E328A0BD9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Функции и обязанности работодателей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150D607C-0660-8343-BC60-E4E16176A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812" y="1921338"/>
            <a:ext cx="11210924" cy="3585610"/>
          </a:xfrm>
        </p:spPr>
        <p:txBody>
          <a:bodyPr/>
          <a:lstStyle/>
          <a:p>
            <a:pPr lvl="2">
              <a:spcAft>
                <a:spcPts val="6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О</a:t>
            </a:r>
            <a:r>
              <a:rPr lang="ru-RU" dirty="0" smtClean="0"/>
              <a:t>беспечивать, насколько это обоснованно и практически осуществимо, чтобы находящиеся под их контролем рабочие места, механизмы, оборудование и процессы были безопасными и не угрожали</a:t>
            </a:r>
            <a:r>
              <a:rPr lang="en-US" dirty="0" smtClean="0"/>
              <a:t> </a:t>
            </a:r>
            <a:r>
              <a:rPr lang="ru-RU" dirty="0" smtClean="0"/>
              <a:t>здоровью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</a:pPr>
            <a:r>
              <a:rPr lang="ru-RU" dirty="0" smtClean="0"/>
              <a:t>Обеспечивать, чтобы находящиеся под их контролем химические, биологические и физические вещества и агенты были безопасными для здоровья, когда принимаются соответствующие защитные меры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</a:pPr>
            <a:r>
              <a:rPr lang="ru-RU" dirty="0" smtClean="0"/>
              <a:t>Предоставлять соответствующие защитные одежду и средства (бесплатно для работников).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</a:pPr>
            <a:r>
              <a:rPr lang="ru-RU" dirty="0" smtClean="0"/>
              <a:t>В случае необходимости принимать меры при возникновении аварийных ситуаций и несчастных случаев на производстве, в том числе надлежащие меры по оказанию первой помощи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Предоставлять надлежащую информацию, проводить консультации и организовывать обучение работников и их представителей в области безопасности и гигиены труда.</a:t>
            </a:r>
            <a:endParaRPr lang="en-GB" dirty="0"/>
          </a:p>
          <a:p>
            <a:pPr marL="0" lvl="2" indent="0" algn="r">
              <a:spcBef>
                <a:spcPts val="1800"/>
              </a:spcBef>
              <a:spcAft>
                <a:spcPts val="600"/>
              </a:spcAft>
              <a:buNone/>
            </a:pPr>
            <a:r>
              <a:rPr lang="ru-RU" dirty="0" smtClean="0">
                <a:solidFill>
                  <a:schemeClr val="accent2"/>
                </a:solidFill>
              </a:rPr>
              <a:t>Конвенция</a:t>
            </a:r>
            <a:r>
              <a:rPr lang="en-GB" dirty="0" smtClean="0">
                <a:solidFill>
                  <a:schemeClr val="accent2"/>
                </a:solidFill>
              </a:rPr>
              <a:t> (</a:t>
            </a:r>
            <a:r>
              <a:rPr lang="ru-RU" dirty="0" smtClean="0">
                <a:solidFill>
                  <a:schemeClr val="accent2"/>
                </a:solidFill>
              </a:rPr>
              <a:t>№</a:t>
            </a:r>
            <a:r>
              <a:rPr lang="en-GB" dirty="0" smtClean="0">
                <a:solidFill>
                  <a:schemeClr val="accent2"/>
                </a:solidFill>
              </a:rPr>
              <a:t> </a:t>
            </a:r>
            <a:r>
              <a:rPr lang="en-GB" dirty="0">
                <a:solidFill>
                  <a:schemeClr val="accent2"/>
                </a:solidFill>
              </a:rPr>
              <a:t>155</a:t>
            </a:r>
            <a:r>
              <a:rPr lang="en-GB" dirty="0" smtClean="0">
                <a:solidFill>
                  <a:schemeClr val="accent2"/>
                </a:solidFill>
              </a:rPr>
              <a:t>)</a:t>
            </a:r>
            <a:r>
              <a:rPr lang="ru-RU" dirty="0" smtClean="0">
                <a:solidFill>
                  <a:schemeClr val="accent2"/>
                </a:solidFill>
              </a:rPr>
              <a:t> и Рекомендация</a:t>
            </a:r>
            <a:r>
              <a:rPr lang="en-GB" dirty="0" smtClean="0">
                <a:solidFill>
                  <a:schemeClr val="accent2"/>
                </a:solidFill>
              </a:rPr>
              <a:t> (</a:t>
            </a:r>
            <a:r>
              <a:rPr lang="ru-RU" dirty="0" smtClean="0">
                <a:solidFill>
                  <a:schemeClr val="accent2"/>
                </a:solidFill>
              </a:rPr>
              <a:t>№</a:t>
            </a:r>
            <a:r>
              <a:rPr lang="en-GB" dirty="0" smtClean="0">
                <a:solidFill>
                  <a:schemeClr val="accent2"/>
                </a:solidFill>
              </a:rPr>
              <a:t> </a:t>
            </a:r>
            <a:r>
              <a:rPr lang="en-GB" dirty="0">
                <a:solidFill>
                  <a:schemeClr val="accent2"/>
                </a:solidFill>
              </a:rPr>
              <a:t>164</a:t>
            </a:r>
            <a:r>
              <a:rPr lang="en-GB" dirty="0" smtClean="0">
                <a:solidFill>
                  <a:schemeClr val="accent2"/>
                </a:solidFill>
              </a:rPr>
              <a:t>)</a:t>
            </a:r>
            <a:r>
              <a:rPr lang="ru-RU" dirty="0" smtClean="0">
                <a:solidFill>
                  <a:schemeClr val="accent2"/>
                </a:solidFill>
              </a:rPr>
              <a:t> о безопасности и гигиене труда в производственной сфере</a:t>
            </a:r>
            <a:endParaRPr lang="en-GB" dirty="0">
              <a:solidFill>
                <a:schemeClr val="accent2"/>
              </a:solidFill>
            </a:endParaRPr>
          </a:p>
          <a:p>
            <a:pPr lvl="2">
              <a:spcAft>
                <a:spcPts val="1200"/>
              </a:spcAft>
            </a:pPr>
            <a:endParaRPr lang="en-GB" dirty="0"/>
          </a:p>
          <a:p>
            <a:pPr>
              <a:spcAft>
                <a:spcPts val="1200"/>
              </a:spcAft>
            </a:pPr>
            <a:endParaRPr lang="en-GB" dirty="0"/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3EFCE8B4-B5B1-DD49-B376-2EB116055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="" xmlns:a16="http://schemas.microsoft.com/office/drawing/2014/main" id="{DF3C6E11-3B9F-544C-8F8C-3ABD5799F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="" xmlns:a16="http://schemas.microsoft.com/office/drawing/2014/main" id="{544EC287-D0D2-534B-A336-8446ACE12D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Всемирный день охраны труда</a:t>
            </a:r>
            <a:r>
              <a:rPr lang="en-GB" dirty="0" smtClean="0"/>
              <a:t> </a:t>
            </a:r>
            <a:r>
              <a:rPr lang="en-GB" dirty="0" smtClean="0">
                <a:solidFill>
                  <a:schemeClr val="accent2"/>
                </a:solidFill>
              </a:rPr>
              <a:t>28</a:t>
            </a:r>
            <a:r>
              <a:rPr lang="ru-RU" dirty="0" smtClean="0">
                <a:solidFill>
                  <a:schemeClr val="accent2"/>
                </a:solidFill>
              </a:rPr>
              <a:t> апреля</a:t>
            </a:r>
            <a:r>
              <a:rPr lang="en-GB" dirty="0" smtClean="0">
                <a:solidFill>
                  <a:schemeClr val="accent2"/>
                </a:solidFill>
              </a:rPr>
              <a:t> 2020</a:t>
            </a:r>
            <a:r>
              <a:rPr lang="ru-RU" dirty="0" smtClean="0">
                <a:solidFill>
                  <a:schemeClr val="accent2"/>
                </a:solidFill>
              </a:rPr>
              <a:t> года</a:t>
            </a:r>
            <a:r>
              <a:rPr lang="en-GB" dirty="0" smtClean="0">
                <a:solidFill>
                  <a:schemeClr val="accent2"/>
                </a:solidFill>
              </a:rPr>
              <a:t> </a:t>
            </a:r>
            <a:endParaRPr lang="en-GB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4156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138816B4-88C4-9348-A3B7-EAD37E923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Права и обязанности работников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37EC27B3-F46C-9F44-A8C0-5B46B1420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715" y="1952161"/>
            <a:ext cx="11210924" cy="3482975"/>
          </a:xfrm>
        </p:spPr>
        <p:txBody>
          <a:bodyPr/>
          <a:lstStyle/>
          <a:p>
            <a:pPr lvl="2">
              <a:spcAft>
                <a:spcPts val="1200"/>
              </a:spcAft>
            </a:pPr>
            <a:r>
              <a:rPr lang="ru-RU" dirty="0" smtClean="0"/>
              <a:t>Право без каких-либо последствий оставлять работу при наличии достаточных оснований полагать, что она представляет непосредственную и серьезную опасность для жизни или здоровья.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2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Право получать надлежащую информацию и проходить обучение в области безопасности и гигиены труда.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2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Право рассматривать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все аспекты безопасности и гигиены труда, связанных с работой 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и получать соответствующие консультации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200"/>
              </a:spcAft>
            </a:pPr>
            <a:r>
              <a:rPr lang="ru-RU" dirty="0" smtClean="0"/>
              <a:t>Обязанность сотрудничать с работодателем в области безопасности и гигиены труда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например,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соблюдать все инструкции и процедуры техники безопасности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;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правильно пользоваться средствами индивидуальной защиты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; </a:t>
            </a:r>
            <a:r>
              <a:rPr lang="ru-RU" dirty="0" smtClean="0"/>
              <a:t>немедленно извещать своего непосредственного начальника о любой опасной ситуации и </a:t>
            </a:r>
            <a:r>
              <a:rPr lang="ru-RU" dirty="0" err="1" smtClean="0"/>
              <a:t>т.д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.)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r">
              <a:spcBef>
                <a:spcPts val="600"/>
              </a:spcBef>
              <a:spcAft>
                <a:spcPts val="1200"/>
              </a:spcAft>
            </a:pPr>
            <a:r>
              <a:rPr lang="ru-RU" b="0" dirty="0" smtClean="0"/>
              <a:t>Конвенция</a:t>
            </a:r>
            <a:r>
              <a:rPr lang="en-GB" b="0" dirty="0" smtClean="0"/>
              <a:t> (</a:t>
            </a:r>
            <a:r>
              <a:rPr lang="ru-RU" b="0" dirty="0" smtClean="0"/>
              <a:t>№</a:t>
            </a:r>
            <a:r>
              <a:rPr lang="en-GB" b="0" dirty="0" smtClean="0"/>
              <a:t> 155)</a:t>
            </a:r>
            <a:r>
              <a:rPr lang="ru-RU" b="0" dirty="0" smtClean="0"/>
              <a:t> и Рекомендация</a:t>
            </a:r>
            <a:r>
              <a:rPr lang="en-GB" b="0" dirty="0" smtClean="0"/>
              <a:t> (</a:t>
            </a:r>
            <a:r>
              <a:rPr lang="ru-RU" b="0" dirty="0" smtClean="0"/>
              <a:t>№</a:t>
            </a:r>
            <a:r>
              <a:rPr lang="en-GB" b="0" dirty="0" smtClean="0"/>
              <a:t> 164)</a:t>
            </a:r>
            <a:r>
              <a:rPr lang="ru-RU" b="0" dirty="0" smtClean="0"/>
              <a:t> о безопасности и гигиене труда в производственной сфере</a:t>
            </a:r>
            <a:endParaRPr lang="en-GB" b="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en-GB" dirty="0"/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BAC415A8-2BB4-AA4B-866D-491861FDF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="" xmlns:a16="http://schemas.microsoft.com/office/drawing/2014/main" id="{A71F84B5-17D9-1744-8614-60C25664A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="" xmlns:a16="http://schemas.microsoft.com/office/drawing/2014/main" id="{4AFE34DE-94F9-4342-9508-12BDA68CD1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Всемирный день охраны труда</a:t>
            </a:r>
            <a:r>
              <a:rPr lang="en-GB" dirty="0" smtClean="0"/>
              <a:t> </a:t>
            </a:r>
            <a:r>
              <a:rPr lang="en-GB" dirty="0" smtClean="0">
                <a:solidFill>
                  <a:schemeClr val="accent2"/>
                </a:solidFill>
              </a:rPr>
              <a:t>28</a:t>
            </a:r>
            <a:r>
              <a:rPr lang="ru-RU" dirty="0" smtClean="0">
                <a:solidFill>
                  <a:schemeClr val="accent2"/>
                </a:solidFill>
              </a:rPr>
              <a:t> апреля</a:t>
            </a:r>
            <a:r>
              <a:rPr lang="en-GB" dirty="0" smtClean="0">
                <a:solidFill>
                  <a:schemeClr val="accent2"/>
                </a:solidFill>
              </a:rPr>
              <a:t> 2020</a:t>
            </a:r>
            <a:r>
              <a:rPr lang="ru-RU" dirty="0" smtClean="0">
                <a:solidFill>
                  <a:schemeClr val="accent2"/>
                </a:solidFill>
              </a:rPr>
              <a:t> года</a:t>
            </a:r>
            <a:r>
              <a:rPr lang="en-GB" dirty="0" smtClean="0">
                <a:solidFill>
                  <a:schemeClr val="accent2"/>
                </a:solidFill>
              </a:rPr>
              <a:t> </a:t>
            </a:r>
            <a:endParaRPr lang="en-GB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2153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A91FBD52-8569-C34D-A06C-DD33948B3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8" y="2872800"/>
            <a:ext cx="6824662" cy="608525"/>
          </a:xfrm>
        </p:spPr>
        <p:txBody>
          <a:bodyPr/>
          <a:lstStyle/>
          <a:p>
            <a:r>
              <a:rPr lang="ru-RU" dirty="0" smtClean="0"/>
              <a:t>Защита работников от риска заражения во время вспышки заболевания</a:t>
            </a:r>
            <a:r>
              <a:rPr lang="it-IT" dirty="0"/>
              <a:t/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0CF72471-B6B4-A745-B2BE-064B05C7A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4278FCCA-B0D8-974A-AB92-2F4023852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75D8BFBB-3A52-BC40-8662-4469AA309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3936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138816B4-88C4-9348-A3B7-EAD37E923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Оценка риска заражения на рабочем месте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37EC27B3-F46C-9F44-A8C0-5B46B14207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spcAft>
                <a:spcPts val="1800"/>
              </a:spcAft>
            </a:pPr>
            <a:r>
              <a:rPr lang="ru-RU" dirty="0" smtClean="0">
                <a:solidFill>
                  <a:schemeClr val="accent2"/>
                </a:solidFill>
              </a:rPr>
              <a:t>Вероятность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smtClean="0"/>
              <a:t>подвергнуться заражению с учетом характера инфекционного заболевания (то есть, способов его передачи) и возможности контакта работника с инфицированным человеком или зараженными материалами или средой (например, лабораторными образцами, отходами) при выполнении своих обязанностей.</a:t>
            </a:r>
            <a:endParaRPr lang="it-IT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800"/>
              </a:spcAft>
            </a:pPr>
            <a:r>
              <a:rPr lang="ru-RU" dirty="0" smtClean="0">
                <a:solidFill>
                  <a:schemeClr val="accent2"/>
                </a:solidFill>
              </a:rPr>
              <a:t>Тяжесть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smtClean="0"/>
              <a:t>негативного воздействия на здоровье с учетом индивидуальных факторов, влияющих на это (таких как возраст, наличие хронических заболеваний и физическое состояние), а также меры, которые возможно осуществить для противодействия инфекции.</a:t>
            </a:r>
            <a:endParaRPr lang="it-IT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1800"/>
              </a:spcAft>
            </a:pPr>
            <a:endParaRPr lang="en-GB" dirty="0"/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BAC415A8-2BB4-AA4B-866D-491861FDF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="" xmlns:a16="http://schemas.microsoft.com/office/drawing/2014/main" id="{A71F84B5-17D9-1744-8614-60C25664A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="" xmlns:a16="http://schemas.microsoft.com/office/drawing/2014/main" id="{588310C8-E2B8-154E-8EE3-6B44BB99BC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Всемирный день охраны труда</a:t>
            </a:r>
            <a:r>
              <a:rPr lang="en-GB" dirty="0" smtClean="0"/>
              <a:t> </a:t>
            </a:r>
            <a:r>
              <a:rPr lang="en-GB" dirty="0" smtClean="0">
                <a:solidFill>
                  <a:schemeClr val="accent2"/>
                </a:solidFill>
              </a:rPr>
              <a:t>28</a:t>
            </a:r>
            <a:r>
              <a:rPr lang="ru-RU" dirty="0" smtClean="0">
                <a:solidFill>
                  <a:schemeClr val="accent2"/>
                </a:solidFill>
              </a:rPr>
              <a:t> апреля</a:t>
            </a:r>
            <a:r>
              <a:rPr lang="en-GB" dirty="0" smtClean="0">
                <a:solidFill>
                  <a:schemeClr val="accent2"/>
                </a:solidFill>
              </a:rPr>
              <a:t> 2020</a:t>
            </a:r>
            <a:r>
              <a:rPr lang="ru-RU" dirty="0" smtClean="0">
                <a:solidFill>
                  <a:schemeClr val="accent2"/>
                </a:solidFill>
              </a:rPr>
              <a:t> года</a:t>
            </a:r>
            <a:r>
              <a:rPr lang="en-GB" dirty="0" smtClean="0">
                <a:solidFill>
                  <a:schemeClr val="accent2"/>
                </a:solidFill>
              </a:rPr>
              <a:t> </a:t>
            </a:r>
            <a:endParaRPr lang="en-GB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4387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E13C64E4-D647-4240-976F-B2A7EFF80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Работники экстренных служб</a:t>
            </a:r>
            <a:endParaRPr lang="en-GB" dirty="0"/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1B9CAA9C-D746-464C-B57F-864532E03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="" xmlns:a16="http://schemas.microsoft.com/office/drawing/2014/main" id="{17F5678F-C11A-084C-BE34-68425EBD3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="" xmlns:a16="http://schemas.microsoft.com/office/drawing/2014/main" id="{5A90E3CB-5276-6744-A748-532093998D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 smtClean="0"/>
              <a:t>Всемирный день охраны труда</a:t>
            </a:r>
            <a:r>
              <a:rPr lang="en-GB" dirty="0" smtClean="0"/>
              <a:t> </a:t>
            </a:r>
            <a:r>
              <a:rPr lang="en-GB" dirty="0" smtClean="0">
                <a:solidFill>
                  <a:schemeClr val="accent2"/>
                </a:solidFill>
              </a:rPr>
              <a:t>28</a:t>
            </a:r>
            <a:r>
              <a:rPr lang="ru-RU" dirty="0" smtClean="0">
                <a:solidFill>
                  <a:schemeClr val="accent2"/>
                </a:solidFill>
              </a:rPr>
              <a:t> апреля</a:t>
            </a:r>
            <a:r>
              <a:rPr lang="en-GB" dirty="0" smtClean="0">
                <a:solidFill>
                  <a:schemeClr val="accent2"/>
                </a:solidFill>
              </a:rPr>
              <a:t> 2020</a:t>
            </a:r>
            <a:r>
              <a:rPr lang="ru-RU" dirty="0" smtClean="0">
                <a:solidFill>
                  <a:schemeClr val="accent2"/>
                </a:solidFill>
              </a:rPr>
              <a:t> года</a:t>
            </a:r>
            <a:r>
              <a:rPr lang="en-GB" dirty="0" smtClean="0">
                <a:solidFill>
                  <a:schemeClr val="accent2"/>
                </a:solidFill>
              </a:rPr>
              <a:t> </a:t>
            </a:r>
            <a:endParaRPr lang="en-GB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  <p:sp>
        <p:nvSpPr>
          <p:cNvPr id="9" name="Segnaposto contenuto 2">
            <a:extLst>
              <a:ext uri="{FF2B5EF4-FFF2-40B4-BE49-F238E27FC236}">
                <a16:creationId xmlns="" xmlns:a16="http://schemas.microsoft.com/office/drawing/2014/main" id="{771ED8F9-E8D1-AD4B-BC3A-EE7504BAD0DF}"/>
              </a:ext>
            </a:extLst>
          </p:cNvPr>
          <p:cNvSpPr txBox="1">
            <a:spLocks/>
          </p:cNvSpPr>
          <p:nvPr/>
        </p:nvSpPr>
        <p:spPr>
          <a:xfrm>
            <a:off x="490539" y="2393950"/>
            <a:ext cx="5776697" cy="348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spcAft>
                <a:spcPts val="6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Медицинские работники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Лабораторный персонал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Работники ритуальных услуг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Работники спасательных транспортных средств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Уборщики и персонал по утилизации отходов медицинских и других специальных учреждений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Другие 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например, работники правоохранительных органов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персонал подразделений гражданской обороны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военнослужащие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пожарные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) 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="" xmlns:a16="http://schemas.microsoft.com/office/drawing/2014/main" id="{B16591E3-1554-8546-B37F-7BC04ACD3C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832" y="960437"/>
            <a:ext cx="63500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6044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EA31955C-304D-D54D-8F67-4853FFB45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Работники экстренных служб</a:t>
            </a:r>
            <a:r>
              <a:rPr lang="en-GB" dirty="0"/>
              <a:t/>
            </a:r>
            <a:br>
              <a:rPr lang="en-GB" dirty="0"/>
            </a:br>
            <a:r>
              <a:rPr lang="ru-RU" dirty="0" smtClean="0">
                <a:solidFill>
                  <a:schemeClr val="accent2"/>
                </a:solidFill>
              </a:rPr>
              <a:t>Опасность заражения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FAEDB00B-F900-4D41-92A7-56662085F2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spcAft>
                <a:spcPts val="18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Контакт с инфицированными пациентами и коллегами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8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Контакт с инфицированными образцами крови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ткани и биологических жидкостей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8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Контакт с телами умерших от опасных инфекционных заболеваний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8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Контакт с зараженными материалами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поверхностями и средами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8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Неправильное применение, чистка или дезинфекция средств индивидуальной защиты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СИЗ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B541856C-DAD3-2643-ACF1-C6E4048B1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="" xmlns:a16="http://schemas.microsoft.com/office/drawing/2014/main" id="{BB03F34D-4854-0248-93A8-5B100FF19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8" name="Segnaposto piè di pagina 7">
            <a:extLst>
              <a:ext uri="{FF2B5EF4-FFF2-40B4-BE49-F238E27FC236}">
                <a16:creationId xmlns="" xmlns:a16="http://schemas.microsoft.com/office/drawing/2014/main" id="{E43ADA94-CCCD-4E43-BC66-210E9E5FCA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 smtClean="0"/>
              <a:t>Всемирный день охраны труда</a:t>
            </a:r>
            <a:r>
              <a:rPr lang="en-GB" dirty="0" smtClean="0"/>
              <a:t> </a:t>
            </a:r>
            <a:r>
              <a:rPr lang="en-GB" dirty="0" smtClean="0">
                <a:solidFill>
                  <a:schemeClr val="accent2"/>
                </a:solidFill>
              </a:rPr>
              <a:t>28</a:t>
            </a:r>
            <a:r>
              <a:rPr lang="ru-RU" dirty="0" smtClean="0">
                <a:solidFill>
                  <a:schemeClr val="accent2"/>
                </a:solidFill>
              </a:rPr>
              <a:t> апреля</a:t>
            </a:r>
            <a:r>
              <a:rPr lang="en-GB" dirty="0" smtClean="0">
                <a:solidFill>
                  <a:schemeClr val="accent2"/>
                </a:solidFill>
              </a:rPr>
              <a:t> 2020</a:t>
            </a:r>
            <a:r>
              <a:rPr lang="ru-RU" dirty="0" smtClean="0">
                <a:solidFill>
                  <a:schemeClr val="accent2"/>
                </a:solidFill>
              </a:rPr>
              <a:t> года</a:t>
            </a:r>
            <a:r>
              <a:rPr lang="en-GB" dirty="0" smtClean="0">
                <a:solidFill>
                  <a:schemeClr val="accent2"/>
                </a:solidFill>
              </a:rPr>
              <a:t> </a:t>
            </a:r>
            <a:endParaRPr lang="en-GB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  <p:pic>
        <p:nvPicPr>
          <p:cNvPr id="11" name="Picture 11">
            <a:extLst>
              <a:ext uri="{FF2B5EF4-FFF2-40B4-BE49-F238E27FC236}">
                <a16:creationId xmlns="" xmlns:a16="http://schemas.microsoft.com/office/drawing/2014/main" id="{1215D7DA-1981-364B-8598-1C7A0941B7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367463"/>
            <a:ext cx="644400" cy="172266"/>
          </a:xfrm>
          <a:prstGeom prst="rect">
            <a:avLst/>
          </a:prstGeom>
        </p:spPr>
      </p:pic>
      <p:pic>
        <p:nvPicPr>
          <p:cNvPr id="12" name="Segnaposto immagine 11">
            <a:extLst>
              <a:ext uri="{FF2B5EF4-FFF2-40B4-BE49-F238E27FC236}">
                <a16:creationId xmlns="" xmlns:a16="http://schemas.microsoft.com/office/drawing/2014/main" id="{30085A7A-678A-FF43-B52F-CEED1397B8D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90" t="-212" r="17820" b="212"/>
          <a:stretch/>
        </p:blipFill>
        <p:spPr>
          <a:xfrm>
            <a:off x="8289131" y="981075"/>
            <a:ext cx="3902869" cy="5876925"/>
          </a:xfrm>
        </p:spPr>
      </p:pic>
    </p:spTree>
    <p:extLst>
      <p:ext uri="{BB962C8B-B14F-4D97-AF65-F5344CB8AC3E}">
        <p14:creationId xmlns:p14="http://schemas.microsoft.com/office/powerpoint/2010/main" val="2748241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1EB6443E-56F6-9B4C-B88B-48E8460CA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Работники экстренных служб</a:t>
            </a:r>
            <a:r>
              <a:rPr lang="en-GB" dirty="0"/>
              <a:t/>
            </a:r>
            <a:br>
              <a:rPr lang="en-GB" dirty="0"/>
            </a:br>
            <a:r>
              <a:rPr lang="ru-RU" dirty="0" smtClean="0">
                <a:solidFill>
                  <a:schemeClr val="accent2"/>
                </a:solidFill>
              </a:rPr>
              <a:t>Примеры мер предосторожности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2A86FE33-43B9-0E46-8C20-D697D9D1FB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678077"/>
          </a:xfrm>
        </p:spPr>
        <p:txBody>
          <a:bodyPr/>
          <a:lstStyle/>
          <a:p>
            <a:pPr lvl="2">
              <a:spcAft>
                <a:spcPts val="1800"/>
              </a:spcAft>
            </a:pPr>
            <a:r>
              <a:rPr lang="ru-RU" dirty="0" smtClean="0">
                <a:solidFill>
                  <a:schemeClr val="accent2"/>
                </a:solidFill>
              </a:rPr>
              <a:t>Меры физического и технического характера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, направленные на </a:t>
            </a:r>
            <a:r>
              <a:rPr lang="ru-RU" dirty="0" smtClean="0"/>
              <a:t>минимизацию распространения патогенов и заражения поверхностей и предметов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ru-RU" dirty="0" smtClean="0"/>
              <a:t>безопасное физическое расстояние между медицинскими работниками и пациентами, выделение изоляторов с хорошей системой вентиляции и </a:t>
            </a:r>
            <a:r>
              <a:rPr lang="ru-RU" dirty="0" err="1" smtClean="0"/>
              <a:t>т.д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.)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800"/>
              </a:spcAft>
            </a:pPr>
            <a:r>
              <a:rPr lang="ru-RU" dirty="0" smtClean="0">
                <a:solidFill>
                  <a:schemeClr val="accent2"/>
                </a:solidFill>
              </a:rPr>
              <a:t>Меры административного характера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dirty="0" smtClean="0"/>
              <a:t>направленные на предотвращение опасного поведения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ru-RU" dirty="0" smtClean="0"/>
              <a:t>меры профилактики и противодействия инфекции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; </a:t>
            </a:r>
            <a:r>
              <a:rPr lang="ru-RU" dirty="0" smtClean="0"/>
              <a:t>обучение технике безопасности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; </a:t>
            </a:r>
            <a:r>
              <a:rPr lang="ru-RU" dirty="0" smtClean="0"/>
              <a:t>меры контроля и надзора за состоянием здоровья и </a:t>
            </a:r>
            <a:r>
              <a:rPr lang="ru-RU" dirty="0" err="1" smtClean="0"/>
              <a:t>т.д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.)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800"/>
              </a:spcAft>
            </a:pPr>
            <a:r>
              <a:rPr lang="ru-RU" dirty="0" smtClean="0">
                <a:solidFill>
                  <a:schemeClr val="accent2"/>
                </a:solidFill>
              </a:rPr>
              <a:t>Надлежащие СИЗ</a:t>
            </a:r>
            <a:r>
              <a:rPr lang="en-GB" dirty="0" smtClean="0">
                <a:solidFill>
                  <a:schemeClr val="accent2"/>
                </a:solidFill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и обучение тому, как их правильно надевать, снимать и утилизировать.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BE97EAAF-F875-4E48-83E2-120DEF7FF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="" xmlns:a16="http://schemas.microsoft.com/office/drawing/2014/main" id="{004C0B57-A6D4-1F4C-BCA7-E776CFDDC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12</a:t>
            </a:fld>
            <a:endParaRPr lang="en-GB"/>
          </a:p>
        </p:txBody>
      </p:sp>
      <p:pic>
        <p:nvPicPr>
          <p:cNvPr id="10" name="Segnaposto immagine 9">
            <a:extLst>
              <a:ext uri="{FF2B5EF4-FFF2-40B4-BE49-F238E27FC236}">
                <a16:creationId xmlns="" xmlns:a16="http://schemas.microsoft.com/office/drawing/2014/main" id="{A8554496-7528-F643-BEAD-CB7B0928CC6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64" r="26274"/>
          <a:stretch/>
        </p:blipFill>
        <p:spPr>
          <a:xfrm>
            <a:off x="8288338" y="981075"/>
            <a:ext cx="3902869" cy="5876925"/>
          </a:xfrm>
        </p:spPr>
      </p:pic>
      <p:sp>
        <p:nvSpPr>
          <p:cNvPr id="8" name="Segnaposto piè di pagina 7">
            <a:extLst>
              <a:ext uri="{FF2B5EF4-FFF2-40B4-BE49-F238E27FC236}">
                <a16:creationId xmlns="" xmlns:a16="http://schemas.microsoft.com/office/drawing/2014/main" id="{97D87A43-C38B-214A-935A-15405FB5F3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 smtClean="0"/>
              <a:t>Всемирный день охраны труда</a:t>
            </a:r>
            <a:r>
              <a:rPr lang="en-GB" dirty="0" smtClean="0"/>
              <a:t> </a:t>
            </a:r>
            <a:r>
              <a:rPr lang="en-GB" dirty="0" smtClean="0">
                <a:solidFill>
                  <a:schemeClr val="accent2"/>
                </a:solidFill>
              </a:rPr>
              <a:t>28</a:t>
            </a:r>
            <a:r>
              <a:rPr lang="ru-RU" dirty="0" smtClean="0">
                <a:solidFill>
                  <a:schemeClr val="accent2"/>
                </a:solidFill>
              </a:rPr>
              <a:t> апреля</a:t>
            </a:r>
            <a:r>
              <a:rPr lang="en-GB" dirty="0" smtClean="0">
                <a:solidFill>
                  <a:schemeClr val="accent2"/>
                </a:solidFill>
              </a:rPr>
              <a:t> 2020</a:t>
            </a:r>
            <a:r>
              <a:rPr lang="ru-RU" dirty="0" smtClean="0">
                <a:solidFill>
                  <a:schemeClr val="accent2"/>
                </a:solidFill>
              </a:rPr>
              <a:t> года</a:t>
            </a:r>
            <a:r>
              <a:rPr lang="en-GB" dirty="0" smtClean="0">
                <a:solidFill>
                  <a:schemeClr val="accent2"/>
                </a:solidFill>
              </a:rPr>
              <a:t> </a:t>
            </a:r>
            <a:endParaRPr lang="en-GB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  <p:pic>
        <p:nvPicPr>
          <p:cNvPr id="11" name="Picture 11">
            <a:extLst>
              <a:ext uri="{FF2B5EF4-FFF2-40B4-BE49-F238E27FC236}">
                <a16:creationId xmlns="" xmlns:a16="http://schemas.microsoft.com/office/drawing/2014/main" id="{B6BD2CE2-A3FE-A94A-A349-4AB1E71A0C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367463"/>
            <a:ext cx="644400" cy="17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4739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2312DA02-C188-C742-82A2-2BD60857C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Работники, оказывающие жизненно важные услуги</a:t>
            </a:r>
            <a:endParaRPr lang="en-GB" dirty="0"/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1FAA21E1-88EF-7C4C-BD39-37D7213E8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="" xmlns:a16="http://schemas.microsoft.com/office/drawing/2014/main" id="{9082B66E-DFC4-B041-BF50-CA57ADDA2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="" xmlns:a16="http://schemas.microsoft.com/office/drawing/2014/main" id="{A07CC049-5161-E340-A604-BD8681C006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 smtClean="0"/>
              <a:t>Всемирный день охраны труда</a:t>
            </a:r>
            <a:r>
              <a:rPr lang="en-GB" dirty="0" smtClean="0"/>
              <a:t> </a:t>
            </a:r>
            <a:r>
              <a:rPr lang="en-GB" dirty="0" smtClean="0">
                <a:solidFill>
                  <a:schemeClr val="accent2"/>
                </a:solidFill>
              </a:rPr>
              <a:t>28</a:t>
            </a:r>
            <a:r>
              <a:rPr lang="ru-RU" dirty="0" smtClean="0">
                <a:solidFill>
                  <a:schemeClr val="accent2"/>
                </a:solidFill>
              </a:rPr>
              <a:t> апреля</a:t>
            </a:r>
            <a:r>
              <a:rPr lang="en-GB" dirty="0" smtClean="0">
                <a:solidFill>
                  <a:schemeClr val="accent2"/>
                </a:solidFill>
              </a:rPr>
              <a:t> 2020</a:t>
            </a:r>
            <a:r>
              <a:rPr lang="ru-RU" dirty="0" smtClean="0">
                <a:solidFill>
                  <a:schemeClr val="accent2"/>
                </a:solidFill>
              </a:rPr>
              <a:t> года</a:t>
            </a:r>
            <a:r>
              <a:rPr lang="en-GB" dirty="0" smtClean="0">
                <a:solidFill>
                  <a:schemeClr val="accent2"/>
                </a:solidFill>
              </a:rPr>
              <a:t> </a:t>
            </a:r>
            <a:endParaRPr lang="en-GB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12C3E679-D04E-E341-A9E5-AB5057BC7C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393950"/>
            <a:ext cx="6036871" cy="3482975"/>
          </a:xfrm>
        </p:spPr>
        <p:txBody>
          <a:bodyPr/>
          <a:lstStyle/>
          <a:p>
            <a:pPr lvl="2">
              <a:spcAft>
                <a:spcPts val="18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Работники,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2"/>
                </a:solidFill>
              </a:rPr>
              <a:t>контактирующие с потенциально зараженными людьми</a:t>
            </a:r>
            <a:r>
              <a:rPr lang="en-GB" dirty="0" smtClean="0">
                <a:solidFill>
                  <a:schemeClr val="accent2"/>
                </a:solidFill>
              </a:rPr>
              <a:t> 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например, </a:t>
            </a:r>
            <a:r>
              <a:rPr lang="ru-RU" dirty="0" smtClean="0"/>
              <a:t>персонал магазинов и супермаркетов, банков, учебных заведений, служб доставки, ресторанов, спортивных, туристических объектов и т.д.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8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Работники,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2"/>
                </a:solidFill>
              </a:rPr>
              <a:t>работающие в условиях высокой скученности</a:t>
            </a:r>
            <a:r>
              <a:rPr lang="ru-RU" dirty="0" smtClean="0"/>
              <a:t> в полузакрытом пространстве в связи с близостью к другим работникам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ru-RU" dirty="0" smtClean="0"/>
              <a:t>например, на промышленных предприятиях, в информационно-справочных центрах, офисах, не отделенных перегородками, и т.д.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) 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GB" dirty="0"/>
          </a:p>
        </p:txBody>
      </p:sp>
      <p:pic>
        <p:nvPicPr>
          <p:cNvPr id="9" name="Immagine 8">
            <a:extLst>
              <a:ext uri="{FF2B5EF4-FFF2-40B4-BE49-F238E27FC236}">
                <a16:creationId xmlns="" xmlns:a16="http://schemas.microsoft.com/office/drawing/2014/main" id="{975BB599-C298-9A40-8B29-63C34BED23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25950" y="1035841"/>
            <a:ext cx="3466141" cy="3466141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="" xmlns:a16="http://schemas.microsoft.com/office/drawing/2014/main" id="{3AC462A2-093F-394E-AEFE-40AFE91028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15743" y="2768912"/>
            <a:ext cx="4024060" cy="402406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="" xmlns:a16="http://schemas.microsoft.com/office/drawing/2014/main" id="{76A54C5E-0CE7-8849-A05E-890EC2E8370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880" y="2846390"/>
            <a:ext cx="3733730" cy="3733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312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F90E79F9-9497-5244-BAF0-AEC1D8F42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 мер противодействия заражению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CE165A77-1718-EA4A-87CC-AD5CD2712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264" y="1849420"/>
            <a:ext cx="11210924" cy="4130140"/>
          </a:xfrm>
        </p:spPr>
        <p:txBody>
          <a:bodyPr/>
          <a:lstStyle/>
          <a:p>
            <a:pPr lvl="2">
              <a:spcAft>
                <a:spcPts val="6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Физическая дистанция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например, введение сменной работы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;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использование телефонных переговоров и виртуальных совещаний и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т.д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.) 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Гигиена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например, </a:t>
            </a:r>
            <a:r>
              <a:rPr lang="ru-RU" dirty="0" smtClean="0"/>
              <a:t>обеспечение наличия дезинфицирующих средств, обеспечение гигиены дыхания на рабочих местах и </a:t>
            </a:r>
            <a:r>
              <a:rPr lang="ru-RU" dirty="0" err="1" smtClean="0"/>
              <a:t>т.д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.)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Уборка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например, </a:t>
            </a:r>
            <a:r>
              <a:rPr lang="ru-RU" dirty="0" smtClean="0"/>
              <a:t>регулярная чистка поверхностей столов, рабочих мест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e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и предметов, нужных в работе,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smtClean="0"/>
              <a:t>регулярная дезинфекция помещения общего пользования и </a:t>
            </a:r>
            <a:r>
              <a:rPr lang="ru-RU" dirty="0" err="1" smtClean="0"/>
              <a:t>т.д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). 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Обучение и оповещение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например, о принимаемых профилактических мерах, о праве работников прекратить работу, если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smtClean="0"/>
              <a:t>условия работы создают непосредственную и серьезную опасность жизни или здоровью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и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т.д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.)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Средства индивидуальной защиты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СИЗ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).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Меры противодействия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например, </a:t>
            </a:r>
            <a:r>
              <a:rPr lang="ru-RU" dirty="0" smtClean="0"/>
              <a:t>изоляции на производственном объекте любого лица, имеющего симптомы, и надлежащая дезинфекция места работы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; </a:t>
            </a:r>
            <a:r>
              <a:rPr lang="ru-RU" dirty="0" smtClean="0"/>
              <a:t>обеспечение медицинского контроля лиц, имевших близкий контакт с инфицированным работником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).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68B781F9-F4D7-8943-911F-195A5DAD6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="" xmlns:a16="http://schemas.microsoft.com/office/drawing/2014/main" id="{D36FC797-77AA-1F41-A6AF-7C5E2BC71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="" xmlns:a16="http://schemas.microsoft.com/office/drawing/2014/main" id="{688FAEF1-4BF0-144F-992E-840B0AA91D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Всемирный день охраны труда</a:t>
            </a:r>
            <a:r>
              <a:rPr lang="en-GB" dirty="0" smtClean="0"/>
              <a:t> </a:t>
            </a:r>
            <a:r>
              <a:rPr lang="en-GB" dirty="0" smtClean="0">
                <a:solidFill>
                  <a:schemeClr val="accent2"/>
                </a:solidFill>
              </a:rPr>
              <a:t>28</a:t>
            </a:r>
            <a:r>
              <a:rPr lang="ru-RU" dirty="0" smtClean="0">
                <a:solidFill>
                  <a:schemeClr val="accent2"/>
                </a:solidFill>
              </a:rPr>
              <a:t> апреля</a:t>
            </a:r>
            <a:r>
              <a:rPr lang="en-GB" dirty="0" smtClean="0">
                <a:solidFill>
                  <a:schemeClr val="accent2"/>
                </a:solidFill>
              </a:rPr>
              <a:t> 2020</a:t>
            </a:r>
            <a:r>
              <a:rPr lang="ru-RU" dirty="0" smtClean="0">
                <a:solidFill>
                  <a:schemeClr val="accent2"/>
                </a:solidFill>
              </a:rPr>
              <a:t> года</a:t>
            </a:r>
            <a:r>
              <a:rPr lang="en-GB" dirty="0" smtClean="0">
                <a:solidFill>
                  <a:schemeClr val="accent2"/>
                </a:solidFill>
              </a:rPr>
              <a:t> </a:t>
            </a:r>
            <a:endParaRPr lang="en-GB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54181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675B95EC-397E-6341-A4B4-E0B7AB94B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Неформальные работники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3295BF79-B92C-FC4B-B93B-3455C9901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spcAft>
                <a:spcPts val="18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Могут быть вынуждены работать несмотря на ограничения свободы передвижения и социального взаимодействия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8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Могут быть не в состоянии соблюдать технику безопасности и меры предосторожности</a:t>
            </a:r>
            <a:endParaRPr lang="en-US" b="0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8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Лишены надлежащей защиты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например, социальной защиты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отпуска по болезни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пособий по безработице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fr-CH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3AED6197-9AB2-D34A-9AFB-D0A18C90A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="" xmlns:a16="http://schemas.microsoft.com/office/drawing/2014/main" id="{98DBC01C-057F-9644-AA02-D6E47BC78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15</a:t>
            </a:fld>
            <a:endParaRPr lang="en-GB"/>
          </a:p>
        </p:txBody>
      </p:sp>
      <p:sp>
        <p:nvSpPr>
          <p:cNvPr id="7" name="Segnaposto testo 6">
            <a:extLst>
              <a:ext uri="{FF2B5EF4-FFF2-40B4-BE49-F238E27FC236}">
                <a16:creationId xmlns="" xmlns:a16="http://schemas.microsoft.com/office/drawing/2014/main" id="{DAFFFB6A-35D1-4C49-9D44-EAACC067EF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egnaposto piè di pagina 7">
            <a:extLst>
              <a:ext uri="{FF2B5EF4-FFF2-40B4-BE49-F238E27FC236}">
                <a16:creationId xmlns="" xmlns:a16="http://schemas.microsoft.com/office/drawing/2014/main" id="{5A30DF92-20B5-F54D-92C9-312AB67C1E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 smtClean="0"/>
              <a:t>Всемирный день охраны труда</a:t>
            </a:r>
            <a:r>
              <a:rPr lang="en-GB" dirty="0" smtClean="0"/>
              <a:t> </a:t>
            </a:r>
            <a:r>
              <a:rPr lang="en-GB" dirty="0" smtClean="0">
                <a:solidFill>
                  <a:schemeClr val="accent2"/>
                </a:solidFill>
              </a:rPr>
              <a:t>28</a:t>
            </a:r>
            <a:r>
              <a:rPr lang="ru-RU" dirty="0" smtClean="0">
                <a:solidFill>
                  <a:schemeClr val="accent2"/>
                </a:solidFill>
              </a:rPr>
              <a:t> апреля</a:t>
            </a:r>
            <a:r>
              <a:rPr lang="en-GB" dirty="0" smtClean="0">
                <a:solidFill>
                  <a:schemeClr val="accent2"/>
                </a:solidFill>
              </a:rPr>
              <a:t> 2020</a:t>
            </a:r>
            <a:r>
              <a:rPr lang="ru-RU" dirty="0" smtClean="0">
                <a:solidFill>
                  <a:schemeClr val="accent2"/>
                </a:solidFill>
              </a:rPr>
              <a:t> года</a:t>
            </a:r>
            <a:r>
              <a:rPr lang="en-GB" dirty="0" smtClean="0">
                <a:solidFill>
                  <a:schemeClr val="accent2"/>
                </a:solidFill>
              </a:rPr>
              <a:t> </a:t>
            </a:r>
            <a:endParaRPr lang="en-GB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  <p:pic>
        <p:nvPicPr>
          <p:cNvPr id="11" name="Segnaposto immagine 10">
            <a:extLst>
              <a:ext uri="{FF2B5EF4-FFF2-40B4-BE49-F238E27FC236}">
                <a16:creationId xmlns="" xmlns:a16="http://schemas.microsoft.com/office/drawing/2014/main" id="{B51E2B5A-B6B2-0049-8644-F8756E6CC05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69" t="28087" r="27560" b="152"/>
          <a:stretch/>
        </p:blipFill>
        <p:spPr>
          <a:xfrm>
            <a:off x="8289131" y="981075"/>
            <a:ext cx="3902869" cy="5876925"/>
          </a:xfrm>
        </p:spPr>
      </p:pic>
      <p:pic>
        <p:nvPicPr>
          <p:cNvPr id="13" name="Picture 11">
            <a:extLst>
              <a:ext uri="{FF2B5EF4-FFF2-40B4-BE49-F238E27FC236}">
                <a16:creationId xmlns="" xmlns:a16="http://schemas.microsoft.com/office/drawing/2014/main" id="{8366848A-3579-0A4A-BD5D-3F5F56BD65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367463"/>
            <a:ext cx="644400" cy="17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4226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A91FBD52-8569-C34D-A06C-DD33948B3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8" y="2872800"/>
            <a:ext cx="6824662" cy="608525"/>
          </a:xfrm>
        </p:spPr>
        <p:txBody>
          <a:bodyPr/>
          <a:lstStyle/>
          <a:p>
            <a:r>
              <a:rPr lang="ru-RU" dirty="0" smtClean="0"/>
              <a:t>Предотвращение стресса</a:t>
            </a:r>
            <a:r>
              <a:rPr lang="en-GB" dirty="0" smtClean="0"/>
              <a:t>, </a:t>
            </a:r>
            <a:r>
              <a:rPr lang="ru-RU" dirty="0" smtClean="0"/>
              <a:t>психосоциальных рисков, насилия и преследований</a:t>
            </a:r>
            <a:r>
              <a:rPr lang="it-IT" dirty="0"/>
              <a:t/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0CF72471-B6B4-A745-B2BE-064B05C7A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4278FCCA-B0D8-974A-AB92-2F4023852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75D8BFBB-3A52-BC40-8662-4469AA309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14351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riangolo 7">
            <a:extLst>
              <a:ext uri="{FF2B5EF4-FFF2-40B4-BE49-F238E27FC236}">
                <a16:creationId xmlns="" xmlns:a16="http://schemas.microsoft.com/office/drawing/2014/main" id="{D72CA37F-2B23-D243-91FB-6EC38754D970}"/>
              </a:ext>
            </a:extLst>
          </p:cNvPr>
          <p:cNvSpPr>
            <a:spLocks noChangeAspect="1"/>
          </p:cNvSpPr>
          <p:nvPr/>
        </p:nvSpPr>
        <p:spPr>
          <a:xfrm rot="5400000">
            <a:off x="5648254" y="2559261"/>
            <a:ext cx="4746485" cy="3850994"/>
          </a:xfrm>
          <a:prstGeom prst="triangle">
            <a:avLst>
              <a:gd name="adj" fmla="val 48696"/>
            </a:avLst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olo 1">
            <a:extLst>
              <a:ext uri="{FF2B5EF4-FFF2-40B4-BE49-F238E27FC236}">
                <a16:creationId xmlns="" xmlns:a16="http://schemas.microsoft.com/office/drawing/2014/main" id="{A638EEAD-B8A9-5543-B7E2-35D765247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Стресс и психосоциальные факторы в условиях пандемии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F6F28732-D6F7-1841-A31E-5143D39A1C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0264" y="1972709"/>
            <a:ext cx="5605460" cy="4263703"/>
          </a:xfrm>
        </p:spPr>
        <p:txBody>
          <a:bodyPr/>
          <a:lstStyle/>
          <a:p>
            <a:pPr marL="0" lvl="2" indent="0">
              <a:spcAft>
                <a:spcPts val="200"/>
              </a:spcAft>
              <a:buClr>
                <a:schemeClr val="accent1"/>
              </a:buClr>
              <a:buSzPct val="100000"/>
              <a:buNone/>
            </a:pPr>
            <a:r>
              <a:rPr lang="ru-RU" sz="2200" b="1" dirty="0" smtClean="0">
                <a:solidFill>
                  <a:schemeClr val="accent2"/>
                </a:solidFill>
              </a:rPr>
              <a:t>Общие психосоциальные факторы</a:t>
            </a:r>
            <a:endParaRPr lang="en-GB" sz="2200" b="1" dirty="0">
              <a:solidFill>
                <a:schemeClr val="accent2"/>
              </a:solidFill>
            </a:endParaRPr>
          </a:p>
          <a:p>
            <a:pPr lvl="2">
              <a:spcAft>
                <a:spcPts val="200"/>
              </a:spcAft>
              <a:buClr>
                <a:schemeClr val="accent1"/>
              </a:buClr>
            </a:pPr>
            <a:r>
              <a:rPr lang="ru-RU" dirty="0" smtClean="0"/>
              <a:t>Страх за собственное благополучие или благополучие близких и коллег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200"/>
              </a:spcAft>
              <a:buClr>
                <a:schemeClr val="accent1"/>
              </a:buClr>
            </a:pPr>
            <a:r>
              <a:rPr lang="ru-RU" dirty="0" smtClean="0"/>
              <a:t>Отсутствие средств индивидуальной защиты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200"/>
              </a:spcAft>
              <a:buClr>
                <a:schemeClr val="accent1"/>
              </a:buClr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Изоляция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200"/>
              </a:spcAft>
              <a:buClr>
                <a:schemeClr val="accent1"/>
              </a:buClr>
            </a:pPr>
            <a:r>
              <a:rPr lang="ru-RU" dirty="0" smtClean="0"/>
              <a:t>Отсутствие социальной поддержки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200"/>
              </a:spcAft>
              <a:buClr>
                <a:schemeClr val="accent1"/>
              </a:buClr>
            </a:pPr>
            <a:r>
              <a:rPr lang="ru-RU" dirty="0" smtClean="0"/>
              <a:t>Противоречие между установленным порядком соблюдения предосторожности и стремлением оказать помощь или поддержку другим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200"/>
              </a:spcAft>
              <a:buClr>
                <a:schemeClr val="accent1"/>
              </a:buClr>
            </a:pPr>
            <a:r>
              <a:rPr lang="ru-RU" dirty="0" smtClean="0"/>
              <a:t>Проблематичность продолжать вести здоровый образ жизни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ru-RU" dirty="0" smtClean="0"/>
              <a:t>например делать физические упражнения, правильно питаться, получать достаточный отдых и </a:t>
            </a:r>
            <a:r>
              <a:rPr lang="ru-RU" dirty="0" err="1" smtClean="0"/>
              <a:t>т.д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.)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Segnaposto contenuto 3">
            <a:extLst>
              <a:ext uri="{FF2B5EF4-FFF2-40B4-BE49-F238E27FC236}">
                <a16:creationId xmlns="" xmlns:a16="http://schemas.microsoft.com/office/drawing/2014/main" id="{68450AE9-0CF6-0E48-BD16-91A108063A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97114" y="2393949"/>
            <a:ext cx="3904347" cy="3482977"/>
          </a:xfrm>
        </p:spPr>
        <p:txBody>
          <a:bodyPr/>
          <a:lstStyle/>
          <a:p>
            <a:pPr marL="0" lvl="2" indent="0">
              <a:spcAft>
                <a:spcPts val="200"/>
              </a:spcAft>
              <a:buClr>
                <a:schemeClr val="accent1"/>
              </a:buClr>
              <a:buSzPct val="100000"/>
              <a:buNone/>
            </a:pPr>
            <a:r>
              <a:rPr lang="ru-RU" sz="2200" b="1" dirty="0" smtClean="0">
                <a:solidFill>
                  <a:schemeClr val="accent2"/>
                </a:solidFill>
              </a:rPr>
              <a:t>Характерная реакция</a:t>
            </a:r>
            <a:endParaRPr lang="en-GB" sz="2200" b="1" dirty="0">
              <a:solidFill>
                <a:schemeClr val="accent2"/>
              </a:solidFill>
            </a:endParaRPr>
          </a:p>
          <a:p>
            <a:pPr lvl="2">
              <a:spcAft>
                <a:spcPts val="2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Стресс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2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Плохое настроение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2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Низкая мотивация</a:t>
            </a:r>
            <a:endParaRPr lang="en-GB" b="0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2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Беспокойство и депрессия</a:t>
            </a:r>
            <a:endParaRPr lang="en-GB" b="0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200"/>
              </a:spcAft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200"/>
              </a:spcAft>
            </a:pPr>
            <a:r>
              <a:rPr lang="ru-RU" dirty="0" smtClean="0">
                <a:solidFill>
                  <a:schemeClr val="accent2"/>
                </a:solidFill>
              </a:rPr>
              <a:t>Серьезные последствия для психического здоровья</a:t>
            </a:r>
            <a:endParaRPr lang="it-IT" dirty="0">
              <a:solidFill>
                <a:schemeClr val="accent2"/>
              </a:solidFill>
            </a:endParaRPr>
          </a:p>
          <a:p>
            <a:pPr lvl="2">
              <a:spcAft>
                <a:spcPts val="200"/>
              </a:spcAft>
            </a:pPr>
            <a:endParaRPr lang="en-GB" b="1" dirty="0">
              <a:solidFill>
                <a:schemeClr val="accent2"/>
              </a:solidFill>
            </a:endParaRPr>
          </a:p>
          <a:p>
            <a:pPr>
              <a:spcAft>
                <a:spcPts val="200"/>
              </a:spcAft>
            </a:pPr>
            <a:endParaRPr lang="en-GB" dirty="0"/>
          </a:p>
        </p:txBody>
      </p:sp>
      <p:sp>
        <p:nvSpPr>
          <p:cNvPr id="5" name="Segnaposto data 4">
            <a:extLst>
              <a:ext uri="{FF2B5EF4-FFF2-40B4-BE49-F238E27FC236}">
                <a16:creationId xmlns="" xmlns:a16="http://schemas.microsoft.com/office/drawing/2014/main" id="{736A1006-0A65-D240-B232-67EDF39DC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BAC3AAC5-FADA-EE4D-A1D1-DD74B0BFA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17</a:t>
            </a:fld>
            <a:endParaRPr lang="en-GB"/>
          </a:p>
        </p:txBody>
      </p:sp>
      <p:sp>
        <p:nvSpPr>
          <p:cNvPr id="9" name="Footer Placeholder 4">
            <a:extLst>
              <a:ext uri="{FF2B5EF4-FFF2-40B4-BE49-F238E27FC236}">
                <a16:creationId xmlns="" xmlns:a16="http://schemas.microsoft.com/office/drawing/2014/main" id="{9FBBB41B-DAAA-774D-9DB2-569151F6A0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Всемирный день охраны труда</a:t>
            </a:r>
            <a:r>
              <a:rPr lang="en-GB" dirty="0" smtClean="0"/>
              <a:t> </a:t>
            </a:r>
            <a:r>
              <a:rPr lang="en-GB" dirty="0" smtClean="0">
                <a:solidFill>
                  <a:schemeClr val="accent2"/>
                </a:solidFill>
              </a:rPr>
              <a:t>28</a:t>
            </a:r>
            <a:r>
              <a:rPr lang="ru-RU" dirty="0" smtClean="0">
                <a:solidFill>
                  <a:schemeClr val="accent2"/>
                </a:solidFill>
              </a:rPr>
              <a:t> апреля</a:t>
            </a:r>
            <a:r>
              <a:rPr lang="en-GB" dirty="0" smtClean="0">
                <a:solidFill>
                  <a:schemeClr val="accent2"/>
                </a:solidFill>
              </a:rPr>
              <a:t> 2020</a:t>
            </a:r>
            <a:r>
              <a:rPr lang="ru-RU" dirty="0" smtClean="0">
                <a:solidFill>
                  <a:schemeClr val="accent2"/>
                </a:solidFill>
              </a:rPr>
              <a:t> года</a:t>
            </a:r>
            <a:r>
              <a:rPr lang="en-GB" dirty="0" smtClean="0">
                <a:solidFill>
                  <a:schemeClr val="accent2"/>
                </a:solidFill>
              </a:rPr>
              <a:t> </a:t>
            </a:r>
            <a:endParaRPr lang="en-GB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06464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E6D1CBA6-F98D-B141-9580-D8C2A4562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Неопределенность положения работников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170702F1-AF22-4A44-91B9-8B7FCFA0657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2">
              <a:spcAft>
                <a:spcPts val="12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Потеря работы огромным количеством работников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предпринимателей и самозанятых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2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Временное закрытие предприятий по требованию органов власти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например, в период самоизоляции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2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Изменения в процессах производства и организации труда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Aft>
                <a:spcPts val="1200"/>
              </a:spcAft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Segnaposto data 4">
            <a:extLst>
              <a:ext uri="{FF2B5EF4-FFF2-40B4-BE49-F238E27FC236}">
                <a16:creationId xmlns="" xmlns:a16="http://schemas.microsoft.com/office/drawing/2014/main" id="{36C64502-C40E-9043-8A0A-DFED4B32E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10025485-BE23-4D40-92B9-2CF989439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18</a:t>
            </a:fld>
            <a:endParaRPr lang="en-GB"/>
          </a:p>
        </p:txBody>
      </p:sp>
      <p:sp>
        <p:nvSpPr>
          <p:cNvPr id="8" name="Segnaposto piè di pagina 7">
            <a:extLst>
              <a:ext uri="{FF2B5EF4-FFF2-40B4-BE49-F238E27FC236}">
                <a16:creationId xmlns="" xmlns:a16="http://schemas.microsoft.com/office/drawing/2014/main" id="{B95D8E49-0D22-F842-9BC5-B832180B2A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 smtClean="0"/>
              <a:t>Всемирный день охраны труда</a:t>
            </a:r>
            <a:r>
              <a:rPr lang="en-GB" dirty="0" smtClean="0"/>
              <a:t> </a:t>
            </a:r>
            <a:r>
              <a:rPr lang="en-GB" dirty="0" smtClean="0">
                <a:solidFill>
                  <a:schemeClr val="accent2"/>
                </a:solidFill>
              </a:rPr>
              <a:t>28</a:t>
            </a:r>
            <a:r>
              <a:rPr lang="ru-RU" dirty="0" smtClean="0">
                <a:solidFill>
                  <a:schemeClr val="accent2"/>
                </a:solidFill>
              </a:rPr>
              <a:t> апреля</a:t>
            </a:r>
            <a:r>
              <a:rPr lang="en-GB" dirty="0" smtClean="0">
                <a:solidFill>
                  <a:schemeClr val="accent2"/>
                </a:solidFill>
              </a:rPr>
              <a:t> 2020</a:t>
            </a:r>
            <a:r>
              <a:rPr lang="ru-RU" dirty="0" smtClean="0">
                <a:solidFill>
                  <a:schemeClr val="accent2"/>
                </a:solidFill>
              </a:rPr>
              <a:t> года</a:t>
            </a:r>
            <a:r>
              <a:rPr lang="en-GB" dirty="0" smtClean="0">
                <a:solidFill>
                  <a:schemeClr val="accent2"/>
                </a:solidFill>
              </a:rPr>
              <a:t> </a:t>
            </a:r>
            <a:endParaRPr lang="en-GB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  <p:pic>
        <p:nvPicPr>
          <p:cNvPr id="9" name="Segnaposto immagine 8">
            <a:extLst>
              <a:ext uri="{FF2B5EF4-FFF2-40B4-BE49-F238E27FC236}">
                <a16:creationId xmlns="" xmlns:a16="http://schemas.microsoft.com/office/drawing/2014/main" id="{F976C797-1108-8B49-A409-ED2AF10E422F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 rotWithShape="1">
          <a:blip r:embed="rId2" cstate="print"/>
          <a:srcRect r="34546"/>
          <a:stretch/>
        </p:blipFill>
        <p:spPr>
          <a:xfrm>
            <a:off x="4389600" y="2393951"/>
            <a:ext cx="3412800" cy="3482975"/>
          </a:xfrm>
        </p:spPr>
      </p:pic>
      <p:sp>
        <p:nvSpPr>
          <p:cNvPr id="12" name="Segnaposto contenuto 3">
            <a:extLst>
              <a:ext uri="{FF2B5EF4-FFF2-40B4-BE49-F238E27FC236}">
                <a16:creationId xmlns="" xmlns:a16="http://schemas.microsoft.com/office/drawing/2014/main" id="{AE2EE3FE-D268-3A41-A6FA-648B24B9379F}"/>
              </a:ext>
            </a:extLst>
          </p:cNvPr>
          <p:cNvSpPr txBox="1">
            <a:spLocks/>
          </p:cNvSpPr>
          <p:nvPr/>
        </p:nvSpPr>
        <p:spPr>
          <a:xfrm>
            <a:off x="8288662" y="2393951"/>
            <a:ext cx="3412800" cy="348297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Aft>
                <a:spcPts val="600"/>
              </a:spcAft>
              <a:buClr>
                <a:schemeClr val="accent1"/>
              </a:buClr>
              <a:buFont typeface="Wingdings 3" panose="05040102010807070707" pitchFamily="18" charset="2"/>
              <a:buNone/>
            </a:pPr>
            <a:r>
              <a:rPr lang="ru-RU" b="1" dirty="0" smtClean="0">
                <a:solidFill>
                  <a:schemeClr val="accent2"/>
                </a:solidFill>
              </a:rPr>
              <a:t>Неопределенного текущего и будущего положения</a:t>
            </a:r>
            <a:endParaRPr lang="en-US" b="1" dirty="0">
              <a:solidFill>
                <a:schemeClr val="accent2"/>
              </a:solidFill>
            </a:endParaRPr>
          </a:p>
          <a:p>
            <a:pPr lvl="2">
              <a:spcAft>
                <a:spcPts val="600"/>
              </a:spcAft>
              <a:buClr>
                <a:schemeClr val="accent1"/>
              </a:buClr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Нарастание стресса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  <a:buClr>
                <a:schemeClr val="accent1"/>
              </a:buClr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Беспокойство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депрессия, нервное истощение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  <a:buClr>
                <a:schemeClr val="accent1"/>
              </a:buClr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Снижение мотивации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  <a:buClr>
                <a:schemeClr val="accent1"/>
              </a:buClr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Пренебрежение техникой безопасности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повышение риска производственного травматизма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61734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25B5B5D1-BCBE-5F45-9410-B18F3E5DA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="" xmlns:a16="http://schemas.microsoft.com/office/drawing/2014/main" id="{4D8837CB-FB1C-1143-A4E6-15B7F237B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19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="" xmlns:a16="http://schemas.microsoft.com/office/drawing/2014/main" id="{803D9977-5ABC-104E-AF31-0ED29932C7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 smtClean="0"/>
              <a:t>Всемирный день охраны труда</a:t>
            </a:r>
            <a:r>
              <a:rPr lang="en-GB" dirty="0" smtClean="0"/>
              <a:t> </a:t>
            </a:r>
            <a:r>
              <a:rPr lang="en-GB" dirty="0" smtClean="0">
                <a:solidFill>
                  <a:schemeClr val="accent2"/>
                </a:solidFill>
              </a:rPr>
              <a:t>28</a:t>
            </a:r>
            <a:r>
              <a:rPr lang="ru-RU" dirty="0" smtClean="0">
                <a:solidFill>
                  <a:schemeClr val="accent2"/>
                </a:solidFill>
              </a:rPr>
              <a:t> апреля</a:t>
            </a:r>
            <a:r>
              <a:rPr lang="en-GB" dirty="0" smtClean="0">
                <a:solidFill>
                  <a:schemeClr val="accent2"/>
                </a:solidFill>
              </a:rPr>
              <a:t> 2020</a:t>
            </a:r>
            <a:r>
              <a:rPr lang="ru-RU" dirty="0" smtClean="0">
                <a:solidFill>
                  <a:schemeClr val="accent2"/>
                </a:solidFill>
              </a:rPr>
              <a:t> года</a:t>
            </a:r>
            <a:r>
              <a:rPr lang="en-GB" dirty="0" smtClean="0">
                <a:solidFill>
                  <a:schemeClr val="accent2"/>
                </a:solidFill>
              </a:rPr>
              <a:t> </a:t>
            </a:r>
            <a:endParaRPr lang="en-GB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  <p:sp>
        <p:nvSpPr>
          <p:cNvPr id="7" name="Triangolo 6">
            <a:extLst>
              <a:ext uri="{FF2B5EF4-FFF2-40B4-BE49-F238E27FC236}">
                <a16:creationId xmlns="" xmlns:a16="http://schemas.microsoft.com/office/drawing/2014/main" id="{0C89E035-12E0-C042-ACDD-F7591678525C}"/>
              </a:ext>
            </a:extLst>
          </p:cNvPr>
          <p:cNvSpPr>
            <a:spLocks noChangeAspect="1"/>
          </p:cNvSpPr>
          <p:nvPr/>
        </p:nvSpPr>
        <p:spPr>
          <a:xfrm rot="5400000">
            <a:off x="5168299" y="2443074"/>
            <a:ext cx="4297464" cy="3850993"/>
          </a:xfrm>
          <a:prstGeom prst="triangle">
            <a:avLst>
              <a:gd name="adj" fmla="val 52609"/>
            </a:avLst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Segnaposto contenuto 2">
            <a:extLst>
              <a:ext uri="{FF2B5EF4-FFF2-40B4-BE49-F238E27FC236}">
                <a16:creationId xmlns="" xmlns:a16="http://schemas.microsoft.com/office/drawing/2014/main" id="{0C13DD41-67DA-B54F-B0F1-DCD4BB1B6BE5}"/>
              </a:ext>
            </a:extLst>
          </p:cNvPr>
          <p:cNvSpPr txBox="1">
            <a:spLocks/>
          </p:cNvSpPr>
          <p:nvPr/>
        </p:nvSpPr>
        <p:spPr>
          <a:xfrm>
            <a:off x="490539" y="2393949"/>
            <a:ext cx="5755516" cy="320792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Страх заразиться на работе и заразить семью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Дефицит СИЗ и отсутствие поддержки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Работа в условиях, не допускающих применение оптимальных мер безопасности и гигиены труда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Растущая нагрузка 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сокращение персонала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увеличение времени работы без перерыва между сменами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) 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Сокращение периодов отдыха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Рост насилия и преследований 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как физических, так и психологических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) 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Усугубление стигматизации и дискриминации (в силу представлений о связи с заболеванием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0"/>
              </a:spcAft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="" xmlns:a16="http://schemas.microsoft.com/office/drawing/2014/main" id="{9C946704-5E18-5148-B13C-F5EE5AB8575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5000"/>
          </a:blip>
          <a:srcRect l="8647" t="11576" b="2284"/>
          <a:stretch/>
        </p:blipFill>
        <p:spPr>
          <a:xfrm>
            <a:off x="7341504" y="9754"/>
            <a:ext cx="4850496" cy="6860696"/>
          </a:xfrm>
          <a:prstGeom prst="rect">
            <a:avLst/>
          </a:prstGeom>
        </p:spPr>
      </p:pic>
      <p:sp>
        <p:nvSpPr>
          <p:cNvPr id="9" name="Segnaposto contenuto 2">
            <a:extLst>
              <a:ext uri="{FF2B5EF4-FFF2-40B4-BE49-F238E27FC236}">
                <a16:creationId xmlns="" xmlns:a16="http://schemas.microsoft.com/office/drawing/2014/main" id="{2754BC11-20F5-0B4C-935E-8CD1F0B513F7}"/>
              </a:ext>
            </a:extLst>
          </p:cNvPr>
          <p:cNvSpPr txBox="1">
            <a:spLocks/>
          </p:cNvSpPr>
          <p:nvPr/>
        </p:nvSpPr>
        <p:spPr>
          <a:xfrm>
            <a:off x="8412481" y="2393949"/>
            <a:ext cx="3288981" cy="31534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Aft>
                <a:spcPts val="600"/>
              </a:spcAft>
              <a:buNone/>
            </a:pPr>
            <a:r>
              <a:rPr lang="ru-RU" b="1" dirty="0" smtClean="0">
                <a:solidFill>
                  <a:schemeClr val="accent2"/>
                </a:solidFill>
              </a:rPr>
              <a:t>Растущая усталость и стресс</a:t>
            </a:r>
            <a:endParaRPr lang="en-GB" b="1" dirty="0">
              <a:solidFill>
                <a:schemeClr val="accent2"/>
              </a:solidFill>
            </a:endParaRPr>
          </a:p>
          <a:p>
            <a:pPr lvl="2">
              <a:spcAft>
                <a:spcPts val="600"/>
              </a:spcAft>
              <a:buClr>
                <a:schemeClr val="accent1"/>
              </a:buClr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Негативные последствия для психического здоровья и благополучия</a:t>
            </a:r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  <a:buClr>
                <a:schemeClr val="accent1"/>
              </a:buClr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Растущий риск несчастных случаев и травматизма на производстве</a:t>
            </a:r>
            <a:endParaRPr lang="en-GB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</a:pPr>
            <a:endParaRPr lang="en-GB" b="1" dirty="0"/>
          </a:p>
          <a:p>
            <a:pPr>
              <a:spcBef>
                <a:spcPts val="600"/>
              </a:spcBef>
            </a:pPr>
            <a:endParaRPr lang="it-IT" dirty="0"/>
          </a:p>
          <a:p>
            <a:pPr>
              <a:spcBef>
                <a:spcPts val="600"/>
              </a:spcBef>
            </a:pPr>
            <a:endParaRPr lang="en-GB" dirty="0"/>
          </a:p>
        </p:txBody>
      </p:sp>
      <p:sp>
        <p:nvSpPr>
          <p:cNvPr id="2" name="Titolo 1">
            <a:extLst>
              <a:ext uri="{FF2B5EF4-FFF2-40B4-BE49-F238E27FC236}">
                <a16:creationId xmlns="" xmlns:a16="http://schemas.microsoft.com/office/drawing/2014/main" id="{11676792-4C58-B543-9E97-8EB286AD1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Работники экстренных служб и жизненно важных услуг</a:t>
            </a:r>
            <a:r>
              <a:rPr lang="en-GB" dirty="0"/>
              <a:t/>
            </a:r>
            <a:br>
              <a:rPr lang="en-GB" dirty="0"/>
            </a:br>
            <a:r>
              <a:rPr lang="ru-RU" dirty="0" smtClean="0">
                <a:solidFill>
                  <a:schemeClr val="accent2"/>
                </a:solidFill>
              </a:rPr>
              <a:t>Общие психосоциальные факторы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13171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5A7D615D-B5B6-0644-A1F9-0D5245E24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360" y="1114970"/>
            <a:ext cx="11210924" cy="720000"/>
          </a:xfrm>
        </p:spPr>
        <p:txBody>
          <a:bodyPr/>
          <a:lstStyle/>
          <a:p>
            <a:r>
              <a:rPr lang="ru-RU" dirty="0" smtClean="0"/>
              <a:t>Работники экстренных служб и жизненно важных услуг</a:t>
            </a:r>
            <a:r>
              <a:rPr lang="en-GB" dirty="0"/>
              <a:t/>
            </a:r>
            <a:br>
              <a:rPr lang="en-GB" dirty="0"/>
            </a:br>
            <a:r>
              <a:rPr lang="ru-RU" dirty="0" smtClean="0">
                <a:solidFill>
                  <a:schemeClr val="accent2"/>
                </a:solidFill>
              </a:rPr>
              <a:t>Примеры мер профилактики и уменьшения стресса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1A8FBE45-9843-BC4D-BD38-47CDE55280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1900790"/>
            <a:ext cx="11210924" cy="4089044"/>
          </a:xfrm>
        </p:spPr>
        <p:txBody>
          <a:bodyPr/>
          <a:lstStyle/>
          <a:p>
            <a:pPr lvl="2">
              <a:spcAft>
                <a:spcPts val="200"/>
              </a:spcAft>
            </a:pPr>
            <a:r>
              <a:rPr lang="ru-RU" sz="1400" dirty="0" smtClean="0"/>
              <a:t>Проведение надлежащего инструктажа и доведение актуальной информации</a:t>
            </a:r>
            <a:endParaRPr lang="en-GB" sz="1400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200"/>
              </a:spcAft>
            </a:pPr>
            <a:r>
              <a:rPr lang="ru-RU" sz="1400" dirty="0" smtClean="0"/>
              <a:t>Проведение многопрофильных совещаний для выявления проблем и совместной выработки стратегий по их решению</a:t>
            </a:r>
            <a:endParaRPr lang="en-GB" sz="1400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200"/>
              </a:spcAft>
            </a:pPr>
            <a:r>
              <a:rPr lang="ru-RU" sz="1400" dirty="0" smtClean="0"/>
              <a:t>Подготовка памятки для оценки и понимания своих сильных и слабых сторон и ограничений</a:t>
            </a:r>
            <a:r>
              <a:rPr lang="en-GB" sz="1400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 а также для распознавания признаков стресса и нервного истощения</a:t>
            </a:r>
            <a:endParaRPr lang="en-GB" sz="1400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200"/>
              </a:spcAft>
            </a:pPr>
            <a:r>
              <a:rPr lang="ru-RU" sz="1400" dirty="0" smtClean="0"/>
              <a:t>Создание системы дружеской взаимопомощи для оказания психологической поддержки и противодействия стрессу и нервному истощению</a:t>
            </a:r>
            <a:endParaRPr lang="en-GB" sz="1400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200"/>
              </a:spcAft>
            </a:pPr>
            <a:r>
              <a:rPr lang="ru-RU" sz="1400" dirty="0" smtClean="0"/>
              <a:t>Регулирование периодов отдыха и введение достаточного количества перерывов в течение рабочего дня</a:t>
            </a:r>
            <a:endParaRPr lang="en-GB" sz="1400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200"/>
              </a:spcAft>
            </a:pPr>
            <a:r>
              <a:rPr lang="ru-RU" sz="1400" dirty="0" smtClean="0"/>
              <a:t>Создание возможностей для здорового образа жизни (например, выполнение физических упражнений и содействие здоровому питанию)</a:t>
            </a:r>
            <a:endParaRPr lang="en-GB" sz="1400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200"/>
              </a:spcAft>
            </a:pPr>
            <a:r>
              <a:rPr lang="ru-RU" sz="1400" dirty="0" smtClean="0"/>
              <a:t>Психологическая помощь посредством возможности конфиденциально поделиться своими страхами и опасениями</a:t>
            </a:r>
            <a:endParaRPr lang="en-GB" sz="1400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200"/>
              </a:spcAft>
            </a:pPr>
            <a:r>
              <a:rPr lang="ru-RU" sz="1400" dirty="0" smtClean="0"/>
              <a:t>Проведение ролевых игр (руководители играют роль подчиненных, показывая, как вести себя так, чтобы противодействовать стрессу</a:t>
            </a:r>
            <a:r>
              <a:rPr lang="en-GB" sz="1400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en-GB" sz="1400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200"/>
              </a:spcAft>
            </a:pPr>
            <a:r>
              <a:rPr lang="ru-RU" sz="1400" dirty="0" smtClean="0"/>
              <a:t>Организация кампаний в целях противодействия стигматизации</a:t>
            </a:r>
            <a:endParaRPr lang="en-GB" sz="1400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200"/>
              </a:spcAft>
            </a:pPr>
            <a:r>
              <a:rPr lang="ru-RU" sz="1400" dirty="0" smtClean="0"/>
              <a:t>Применение интерактивных способов для налаживания диалога, поиска новаторских решений и стимулирования позитивных психологических установок</a:t>
            </a:r>
            <a:endParaRPr lang="en-GB" sz="1400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200"/>
              </a:spcAft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ACB39673-526D-8248-A1FE-368F21346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="" xmlns:a16="http://schemas.microsoft.com/office/drawing/2014/main" id="{40942E38-5B88-2247-97D9-38B48BD2F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20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="" xmlns:a16="http://schemas.microsoft.com/office/drawing/2014/main" id="{60F94771-501E-DB48-AF7B-5D7F6BAEBF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Всемирный день охраны труда</a:t>
            </a:r>
            <a:r>
              <a:rPr lang="en-GB" dirty="0" smtClean="0"/>
              <a:t> </a:t>
            </a:r>
            <a:r>
              <a:rPr lang="en-GB" dirty="0" smtClean="0">
                <a:solidFill>
                  <a:schemeClr val="accent2"/>
                </a:solidFill>
              </a:rPr>
              <a:t>28</a:t>
            </a:r>
            <a:r>
              <a:rPr lang="ru-RU" dirty="0" smtClean="0">
                <a:solidFill>
                  <a:schemeClr val="accent2"/>
                </a:solidFill>
              </a:rPr>
              <a:t> апреля</a:t>
            </a:r>
            <a:r>
              <a:rPr lang="en-GB" dirty="0" smtClean="0">
                <a:solidFill>
                  <a:schemeClr val="accent2"/>
                </a:solidFill>
              </a:rPr>
              <a:t> 2020</a:t>
            </a:r>
            <a:r>
              <a:rPr lang="ru-RU" dirty="0" smtClean="0">
                <a:solidFill>
                  <a:schemeClr val="accent2"/>
                </a:solidFill>
              </a:rPr>
              <a:t> года</a:t>
            </a:r>
            <a:r>
              <a:rPr lang="en-GB" dirty="0" smtClean="0">
                <a:solidFill>
                  <a:schemeClr val="accent2"/>
                </a:solidFill>
              </a:rPr>
              <a:t> </a:t>
            </a:r>
            <a:endParaRPr lang="en-GB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01521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498D0ECA-914D-ED4B-935D-4CCF8B807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Люди, работающие на дому</a:t>
            </a:r>
            <a:r>
              <a:rPr lang="en-GB" dirty="0"/>
              <a:t/>
            </a:r>
            <a:br>
              <a:rPr lang="en-GB" dirty="0"/>
            </a:br>
            <a:r>
              <a:rPr lang="ru-RU" dirty="0" smtClean="0">
                <a:solidFill>
                  <a:schemeClr val="accent2"/>
                </a:solidFill>
              </a:rPr>
              <a:t>Общие психосоциальные факторы</a:t>
            </a:r>
            <a:endParaRPr lang="en-GB" dirty="0"/>
          </a:p>
        </p:txBody>
      </p:sp>
      <p:sp>
        <p:nvSpPr>
          <p:cNvPr id="3" name="Segnaposto data 2">
            <a:extLst>
              <a:ext uri="{FF2B5EF4-FFF2-40B4-BE49-F238E27FC236}">
                <a16:creationId xmlns="" xmlns:a16="http://schemas.microsoft.com/office/drawing/2014/main" id="{B076057E-C826-1441-A051-968ED52DB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="" xmlns:a16="http://schemas.microsoft.com/office/drawing/2014/main" id="{3766C9C3-B22C-C842-8007-6E67CA3CF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21</a:t>
            </a:fld>
            <a:endParaRPr lang="en-GB"/>
          </a:p>
        </p:txBody>
      </p:sp>
      <p:sp>
        <p:nvSpPr>
          <p:cNvPr id="5" name="Segnaposto testo 4">
            <a:extLst>
              <a:ext uri="{FF2B5EF4-FFF2-40B4-BE49-F238E27FC236}">
                <a16:creationId xmlns="" xmlns:a16="http://schemas.microsoft.com/office/drawing/2014/main" id="{BDC3833D-34CF-6143-ABB3-57BFD23AE9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538" y="2393950"/>
            <a:ext cx="6081712" cy="3482976"/>
          </a:xfrm>
        </p:spPr>
        <p:txBody>
          <a:bodyPr/>
          <a:lstStyle/>
          <a:p>
            <a:pPr marL="252000" lvl="2" indent="-252000">
              <a:spcBef>
                <a:spcPts val="600"/>
              </a:spcBef>
              <a:spcAft>
                <a:spcPts val="600"/>
              </a:spcAft>
            </a:pPr>
            <a:r>
              <a:rPr lang="ru-RU" sz="1800" dirty="0" smtClean="0"/>
              <a:t>Дефицит информации</a:t>
            </a:r>
            <a:endParaRPr lang="en-GB" sz="1800" dirty="0"/>
          </a:p>
          <a:p>
            <a:pPr marL="252000" lvl="2" indent="-252000">
              <a:spcBef>
                <a:spcPts val="600"/>
              </a:spcBef>
              <a:spcAft>
                <a:spcPts val="600"/>
              </a:spcAft>
            </a:pPr>
            <a:r>
              <a:rPr lang="ru-RU" sz="1800" dirty="0" smtClean="0"/>
              <a:t>Изоляция</a:t>
            </a:r>
            <a:endParaRPr lang="en-GB" sz="1800" dirty="0"/>
          </a:p>
          <a:p>
            <a:pPr marL="252000" lvl="2" indent="-252000">
              <a:spcBef>
                <a:spcPts val="600"/>
              </a:spcBef>
              <a:spcAft>
                <a:spcPts val="600"/>
              </a:spcAft>
            </a:pPr>
            <a:r>
              <a:rPr lang="ru-RU" sz="1800" dirty="0" smtClean="0"/>
              <a:t>Увеличение рабочего времени</a:t>
            </a:r>
            <a:endParaRPr lang="en-GB" sz="1800" dirty="0"/>
          </a:p>
          <a:p>
            <a:pPr marL="252000" lvl="2" indent="-252000">
              <a:spcBef>
                <a:spcPts val="600"/>
              </a:spcBef>
              <a:spcAft>
                <a:spcPts val="600"/>
              </a:spcAft>
            </a:pPr>
            <a:r>
              <a:rPr lang="ru-RU" sz="1800" dirty="0" smtClean="0"/>
              <a:t>Стирание границ между работой и семейной жизнью</a:t>
            </a:r>
            <a:endParaRPr lang="en-GB" sz="1800" dirty="0"/>
          </a:p>
          <a:p>
            <a:pPr marL="252000" lvl="2" indent="-252000">
              <a:spcBef>
                <a:spcPts val="600"/>
              </a:spcBef>
              <a:spcAft>
                <a:spcPts val="600"/>
              </a:spcAft>
            </a:pPr>
            <a:r>
              <a:rPr lang="ru-RU" sz="1800" dirty="0" smtClean="0"/>
              <a:t>Умножение нагрузки</a:t>
            </a:r>
            <a:r>
              <a:rPr lang="en-GB" sz="1800" dirty="0" smtClean="0"/>
              <a:t> (</a:t>
            </a:r>
            <a:r>
              <a:rPr lang="ru-RU" sz="1800" dirty="0" smtClean="0"/>
              <a:t>производственные обязанности</a:t>
            </a:r>
            <a:r>
              <a:rPr lang="en-GB" sz="1800" dirty="0" smtClean="0"/>
              <a:t>, </a:t>
            </a:r>
            <a:r>
              <a:rPr lang="ru-RU" sz="1800" dirty="0" smtClean="0"/>
              <a:t>хозяйственные дела</a:t>
            </a:r>
            <a:r>
              <a:rPr lang="en-GB" sz="1800" dirty="0" smtClean="0"/>
              <a:t>,</a:t>
            </a:r>
            <a:r>
              <a:rPr lang="ru-RU" sz="1800" dirty="0" smtClean="0"/>
              <a:t> обязанности по уходу</a:t>
            </a:r>
            <a:r>
              <a:rPr lang="en-GB" sz="1800" dirty="0" smtClean="0"/>
              <a:t>,</a:t>
            </a:r>
            <a:r>
              <a:rPr lang="ru-RU" sz="1800" dirty="0" smtClean="0"/>
              <a:t> обучение детей на дому и </a:t>
            </a:r>
            <a:r>
              <a:rPr lang="ru-RU" sz="1800" dirty="0" err="1" smtClean="0"/>
              <a:t>т.д</a:t>
            </a:r>
            <a:r>
              <a:rPr lang="en-GB" sz="1800" dirty="0" smtClean="0"/>
              <a:t>.)</a:t>
            </a:r>
            <a:endParaRPr lang="en-GB" sz="1800" dirty="0"/>
          </a:p>
          <a:p>
            <a:pPr marL="252000" lvl="2" indent="-252000">
              <a:spcBef>
                <a:spcPts val="600"/>
              </a:spcBef>
              <a:spcAft>
                <a:spcPts val="600"/>
              </a:spcAft>
            </a:pPr>
            <a:r>
              <a:rPr lang="ru-RU" sz="1800" dirty="0" smtClean="0"/>
              <a:t>Чувство неудовлетворения и скука</a:t>
            </a:r>
            <a:endParaRPr lang="en-GB" sz="1800" dirty="0"/>
          </a:p>
          <a:p>
            <a:pPr marL="252000" lvl="2" indent="-252000">
              <a:spcBef>
                <a:spcPts val="1200"/>
              </a:spcBef>
              <a:spcAft>
                <a:spcPts val="600"/>
              </a:spcAft>
            </a:pP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Бытовое насилие</a:t>
            </a:r>
            <a:endParaRPr lang="en-GB" sz="1800" dirty="0">
              <a:solidFill>
                <a:schemeClr val="accent1">
                  <a:lumMod val="50000"/>
                </a:schemeClr>
              </a:solidFill>
            </a:endParaRPr>
          </a:p>
          <a:p>
            <a:pPr marL="252000" indent="-252000">
              <a:spcBef>
                <a:spcPts val="600"/>
              </a:spcBef>
              <a:buNone/>
            </a:pPr>
            <a:endParaRPr lang="en-GB" sz="1800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="" xmlns:a16="http://schemas.microsoft.com/office/drawing/2014/main" id="{A35DF65B-C5E2-9442-AB98-2EBC1599B4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Всемирный день охраны труда </a:t>
            </a:r>
            <a:r>
              <a:rPr lang="en-GB" dirty="0" smtClean="0">
                <a:solidFill>
                  <a:schemeClr val="accent2"/>
                </a:solidFill>
              </a:rPr>
              <a:t>28</a:t>
            </a:r>
            <a:r>
              <a:rPr lang="ru-RU" dirty="0" smtClean="0">
                <a:solidFill>
                  <a:schemeClr val="accent2"/>
                </a:solidFill>
              </a:rPr>
              <a:t> апреля</a:t>
            </a:r>
            <a:r>
              <a:rPr lang="en-GB" dirty="0" smtClean="0">
                <a:solidFill>
                  <a:schemeClr val="accent2"/>
                </a:solidFill>
              </a:rPr>
              <a:t> 2020</a:t>
            </a:r>
            <a:r>
              <a:rPr lang="ru-RU" dirty="0" smtClean="0">
                <a:solidFill>
                  <a:schemeClr val="accent2"/>
                </a:solidFill>
              </a:rPr>
              <a:t> года</a:t>
            </a:r>
            <a:r>
              <a:rPr lang="en-GB" dirty="0" smtClean="0">
                <a:solidFill>
                  <a:schemeClr val="accent2"/>
                </a:solidFill>
              </a:rPr>
              <a:t> </a:t>
            </a:r>
            <a:endParaRPr lang="en-GB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  <p:pic>
        <p:nvPicPr>
          <p:cNvPr id="13" name="Immagine 12">
            <a:extLst>
              <a:ext uri="{FF2B5EF4-FFF2-40B4-BE49-F238E27FC236}">
                <a16:creationId xmlns="" xmlns:a16="http://schemas.microsoft.com/office/drawing/2014/main" id="{6BF28D29-34A9-7342-90D5-1171C32E4E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451" y="960438"/>
            <a:ext cx="63500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6060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E209FE23-C592-E448-B700-71B8D1D9B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Люди, работающие на дому</a:t>
            </a:r>
            <a:r>
              <a:rPr lang="en-GB" dirty="0"/>
              <a:t/>
            </a:r>
            <a:br>
              <a:rPr lang="en-GB" dirty="0"/>
            </a:br>
            <a:r>
              <a:rPr lang="ru-RU" dirty="0" smtClean="0">
                <a:solidFill>
                  <a:schemeClr val="accent2"/>
                </a:solidFill>
              </a:rPr>
              <a:t>Примеры мер профилактики и уменьшения стресса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F4892B7F-2DE7-764B-9122-DD30C47870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spcAft>
                <a:spcPts val="6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Заинтересованность и поддержка руководства, сохранение связи с руководством и коллегами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Четкое представление об ожидаемых результатах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например, выполняемых заданий и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т.д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.)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Гибкая организация труда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Возможность отключиться в определенное время, выделенное для отдыха и личной жизни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Выделение надлежащего оборудования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например, портативных компьютеров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приложений для удаленной работы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соответствующей технической поддержки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и рабочего пространства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Обучение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Качественная система коммуникации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Службы поддержки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в том числе в рамках помощи персоналу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BC692930-001A-EB48-81E0-CA5C78ACC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="" xmlns:a16="http://schemas.microsoft.com/office/drawing/2014/main" id="{63174252-8CE9-8144-8158-192BA8D03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22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="" xmlns:a16="http://schemas.microsoft.com/office/drawing/2014/main" id="{A687091B-9D44-504F-8026-CA0B6E5401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Всемирный день охраны труда</a:t>
            </a:r>
            <a:r>
              <a:rPr lang="en-GB" dirty="0" smtClean="0"/>
              <a:t> </a:t>
            </a:r>
            <a:r>
              <a:rPr lang="en-GB" dirty="0" smtClean="0">
                <a:solidFill>
                  <a:schemeClr val="accent2"/>
                </a:solidFill>
              </a:rPr>
              <a:t>28</a:t>
            </a:r>
            <a:r>
              <a:rPr lang="ru-RU" dirty="0" smtClean="0">
                <a:solidFill>
                  <a:schemeClr val="accent2"/>
                </a:solidFill>
              </a:rPr>
              <a:t> апреля</a:t>
            </a:r>
            <a:r>
              <a:rPr lang="en-GB" dirty="0" smtClean="0">
                <a:solidFill>
                  <a:schemeClr val="accent2"/>
                </a:solidFill>
              </a:rPr>
              <a:t> 2020</a:t>
            </a:r>
            <a:r>
              <a:rPr lang="ru-RU" dirty="0" smtClean="0">
                <a:solidFill>
                  <a:schemeClr val="accent2"/>
                </a:solidFill>
              </a:rPr>
              <a:t> года</a:t>
            </a:r>
            <a:r>
              <a:rPr lang="en-GB" dirty="0" smtClean="0">
                <a:solidFill>
                  <a:schemeClr val="accent2"/>
                </a:solidFill>
              </a:rPr>
              <a:t> </a:t>
            </a:r>
            <a:endParaRPr lang="en-GB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53490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52FBEE60-43BF-614A-B828-9584FD638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Противодействие другим рискам в сфере охраны труда</a:t>
            </a:r>
            <a:endParaRPr lang="en-GB" dirty="0"/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AC923551-EFB6-F943-897C-FF04492F9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36908139-E9A4-844B-9BB7-6653B42AF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D3382A8A-61EA-E348-9038-E9B039F0D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42309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="" xmlns:a16="http://schemas.microsoft.com/office/drawing/2014/main" id="{8643B4B7-3C61-E44E-9988-FC23460FA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Эргономика</a:t>
            </a:r>
            <a:endParaRPr lang="en-GB" dirty="0"/>
          </a:p>
        </p:txBody>
      </p:sp>
      <p:sp>
        <p:nvSpPr>
          <p:cNvPr id="5" name="Segnaposto data 4">
            <a:extLst>
              <a:ext uri="{FF2B5EF4-FFF2-40B4-BE49-F238E27FC236}">
                <a16:creationId xmlns="" xmlns:a16="http://schemas.microsoft.com/office/drawing/2014/main" id="{5243D017-1978-A842-AF4C-9810D48F4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="" xmlns:a16="http://schemas.microsoft.com/office/drawing/2014/main" id="{EADA042D-EE91-DD4A-B604-A0DABF40F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24</a:t>
            </a:fld>
            <a:endParaRPr lang="en-GB"/>
          </a:p>
        </p:txBody>
      </p:sp>
      <p:sp>
        <p:nvSpPr>
          <p:cNvPr id="8" name="Triangolo 7">
            <a:extLst>
              <a:ext uri="{FF2B5EF4-FFF2-40B4-BE49-F238E27FC236}">
                <a16:creationId xmlns="" xmlns:a16="http://schemas.microsoft.com/office/drawing/2014/main" id="{3569789D-0316-7B42-9A07-120B4D5EF67C}"/>
              </a:ext>
            </a:extLst>
          </p:cNvPr>
          <p:cNvSpPr>
            <a:spLocks noChangeAspect="1"/>
          </p:cNvSpPr>
          <p:nvPr/>
        </p:nvSpPr>
        <p:spPr>
          <a:xfrm rot="5400000">
            <a:off x="4143586" y="2590942"/>
            <a:ext cx="4746484" cy="3850993"/>
          </a:xfrm>
          <a:prstGeom prst="triangle">
            <a:avLst>
              <a:gd name="adj" fmla="val 52609"/>
            </a:avLst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Segnaposto contenuto 2">
            <a:extLst>
              <a:ext uri="{FF2B5EF4-FFF2-40B4-BE49-F238E27FC236}">
                <a16:creationId xmlns="" xmlns:a16="http://schemas.microsoft.com/office/drawing/2014/main" id="{21EAFCCF-E9B9-D842-B419-F648140C8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393950"/>
            <a:ext cx="4110037" cy="3482975"/>
          </a:xfrm>
        </p:spPr>
        <p:txBody>
          <a:bodyPr/>
          <a:lstStyle/>
          <a:p>
            <a:pPr lvl="2">
              <a:spcAft>
                <a:spcPts val="18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Перемещение грузов вручную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8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Позы, неудобные для работы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0" lvl="2" indent="0">
              <a:spcAft>
                <a:spcPts val="1800"/>
              </a:spcAft>
              <a:buNone/>
            </a:pP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…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связанные с удлинением рабочего времени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повышенной нагрузкой и атмосферой давления на работе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0" lvl="2" indent="0">
              <a:spcAft>
                <a:spcPts val="1800"/>
              </a:spcAft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800"/>
              </a:spcAft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1800"/>
              </a:spcAft>
            </a:pPr>
            <a:endParaRPr lang="it-IT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1800"/>
              </a:spcAft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Segnaposto contenuto 2">
            <a:extLst>
              <a:ext uri="{FF2B5EF4-FFF2-40B4-BE49-F238E27FC236}">
                <a16:creationId xmlns="" xmlns:a16="http://schemas.microsoft.com/office/drawing/2014/main" id="{83305FC2-E419-6648-8C2E-9CDC17F73251}"/>
              </a:ext>
            </a:extLst>
          </p:cNvPr>
          <p:cNvSpPr txBox="1">
            <a:spLocks/>
          </p:cNvSpPr>
          <p:nvPr/>
        </p:nvSpPr>
        <p:spPr>
          <a:xfrm>
            <a:off x="5229225" y="2393951"/>
            <a:ext cx="5932237" cy="34829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spcAft>
                <a:spcPts val="1800"/>
              </a:spcAft>
              <a:buClr>
                <a:schemeClr val="accent1"/>
              </a:buClr>
            </a:pPr>
            <a:r>
              <a:rPr lang="ru-RU" dirty="0" smtClean="0"/>
              <a:t>Травмы опорно-двигательной системы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800"/>
              </a:spcAft>
              <a:buClr>
                <a:schemeClr val="accent1"/>
              </a:buClr>
            </a:pPr>
            <a:r>
              <a:rPr lang="ru-RU" dirty="0" smtClean="0"/>
              <a:t>Сокращение работоспособности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800"/>
              </a:spcAft>
              <a:buClr>
                <a:schemeClr val="accent1"/>
              </a:buClr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Уменьшение способности следовать строгим правилам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Bef>
                <a:spcPts val="1800"/>
              </a:spcBef>
              <a:spcAft>
                <a:spcPts val="1800"/>
              </a:spcAft>
              <a:buClr>
                <a:schemeClr val="accent1"/>
              </a:buClr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Рост количества отсутствующих на работе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800"/>
              </a:spcAft>
              <a:buClr>
                <a:schemeClr val="accent1"/>
              </a:buClr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Повышенный риск несчастных случаев на производстве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800"/>
              </a:spcAft>
              <a:buClr>
                <a:schemeClr val="accent1"/>
              </a:buClr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1800"/>
              </a:spcAft>
              <a:buClr>
                <a:schemeClr val="accent1"/>
              </a:buClr>
            </a:pPr>
            <a:endParaRPr lang="it-IT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1800"/>
              </a:spcAft>
              <a:buClr>
                <a:schemeClr val="accent1"/>
              </a:buClr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="" xmlns:a16="http://schemas.microsoft.com/office/drawing/2014/main" id="{3B9DD643-DFFE-9744-8028-E5C1CD9017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Всемирный день охраны труда</a:t>
            </a:r>
            <a:r>
              <a:rPr lang="en-GB" dirty="0" smtClean="0"/>
              <a:t> </a:t>
            </a:r>
            <a:r>
              <a:rPr lang="en-GB" dirty="0" smtClean="0">
                <a:solidFill>
                  <a:schemeClr val="accent2"/>
                </a:solidFill>
              </a:rPr>
              <a:t>28</a:t>
            </a:r>
            <a:r>
              <a:rPr lang="ru-RU" dirty="0" smtClean="0">
                <a:solidFill>
                  <a:schemeClr val="accent2"/>
                </a:solidFill>
              </a:rPr>
              <a:t> апреля</a:t>
            </a:r>
            <a:r>
              <a:rPr lang="en-GB" dirty="0" smtClean="0">
                <a:solidFill>
                  <a:schemeClr val="accent2"/>
                </a:solidFill>
              </a:rPr>
              <a:t> 2020</a:t>
            </a:r>
            <a:r>
              <a:rPr lang="ru-RU" dirty="0" smtClean="0">
                <a:solidFill>
                  <a:schemeClr val="accent2"/>
                </a:solidFill>
              </a:rPr>
              <a:t> года</a:t>
            </a:r>
            <a:r>
              <a:rPr lang="en-GB" dirty="0" smtClean="0">
                <a:solidFill>
                  <a:schemeClr val="accent2"/>
                </a:solidFill>
              </a:rPr>
              <a:t> </a:t>
            </a:r>
            <a:endParaRPr lang="en-GB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41135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2A4CBA53-00DB-CA45-8613-0D0D15B86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Риски, связанные с применением тяжелых СИЗ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274C3842-F809-3E43-B6B8-A78AAAF7C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1800"/>
              </a:spcAft>
            </a:pPr>
            <a:r>
              <a:rPr lang="ru-RU" b="0" dirty="0" smtClean="0">
                <a:solidFill>
                  <a:schemeClr val="accent1">
                    <a:lumMod val="50000"/>
                  </a:schemeClr>
                </a:solidFill>
              </a:rPr>
              <a:t>Медицинские работники могут также подвергаться опасностям, связанным с длительным применением средств индивидуальной защиты, обладающих большим весом</a:t>
            </a:r>
            <a:r>
              <a:rPr lang="en-GB" b="0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en-GB" b="0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8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Тепловой удар и дегидратация</a:t>
            </a:r>
            <a:endParaRPr lang="en-GB" b="0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8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Обморок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8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Физические следы на лице</a:t>
            </a:r>
            <a:endParaRPr lang="en-GB" b="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1800"/>
              </a:spcAft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1800"/>
              </a:spcAft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1800"/>
              </a:spcAft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1800"/>
              </a:spcAft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1800"/>
              </a:spcAft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167D51DB-6117-9C49-B69B-28023D781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20BD0D53-6A52-CB4D-A932-EC1931451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25</a:t>
            </a:fld>
            <a:endParaRPr lang="en-GB"/>
          </a:p>
        </p:txBody>
      </p:sp>
      <p:pic>
        <p:nvPicPr>
          <p:cNvPr id="14" name="Segnaposto immagine 13">
            <a:extLst>
              <a:ext uri="{FF2B5EF4-FFF2-40B4-BE49-F238E27FC236}">
                <a16:creationId xmlns="" xmlns:a16="http://schemas.microsoft.com/office/drawing/2014/main" id="{95B5ADE7-163A-2E4A-98CF-173066746EE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16" t="212" r="10474" b="-212"/>
          <a:stretch/>
        </p:blipFill>
        <p:spPr>
          <a:xfrm>
            <a:off x="8289131" y="993525"/>
            <a:ext cx="3902869" cy="5876925"/>
          </a:xfrm>
        </p:spPr>
      </p:pic>
      <p:sp>
        <p:nvSpPr>
          <p:cNvPr id="15" name="Footer Placeholder 4">
            <a:extLst>
              <a:ext uri="{FF2B5EF4-FFF2-40B4-BE49-F238E27FC236}">
                <a16:creationId xmlns="" xmlns:a16="http://schemas.microsoft.com/office/drawing/2014/main" id="{2BF6D89B-AF09-A048-B084-A853205495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Всемирный день охраны труда</a:t>
            </a:r>
            <a:r>
              <a:rPr lang="en-GB" dirty="0" smtClean="0"/>
              <a:t> </a:t>
            </a:r>
            <a:r>
              <a:rPr lang="en-GB" dirty="0" smtClean="0">
                <a:solidFill>
                  <a:schemeClr val="accent2"/>
                </a:solidFill>
              </a:rPr>
              <a:t>28</a:t>
            </a:r>
            <a:r>
              <a:rPr lang="ru-RU" dirty="0" smtClean="0">
                <a:solidFill>
                  <a:schemeClr val="accent2"/>
                </a:solidFill>
              </a:rPr>
              <a:t> апреля</a:t>
            </a:r>
            <a:r>
              <a:rPr lang="en-GB" dirty="0" smtClean="0">
                <a:solidFill>
                  <a:schemeClr val="accent2"/>
                </a:solidFill>
              </a:rPr>
              <a:t> 2020</a:t>
            </a:r>
            <a:r>
              <a:rPr lang="ru-RU" dirty="0" smtClean="0">
                <a:solidFill>
                  <a:schemeClr val="accent2"/>
                </a:solidFill>
              </a:rPr>
              <a:t> года</a:t>
            </a:r>
            <a:r>
              <a:rPr lang="en-GB" dirty="0" smtClean="0">
                <a:solidFill>
                  <a:schemeClr val="accent2"/>
                </a:solidFill>
              </a:rPr>
              <a:t> </a:t>
            </a:r>
            <a:endParaRPr lang="en-GB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  <p:pic>
        <p:nvPicPr>
          <p:cNvPr id="8" name="Picture 11">
            <a:extLst>
              <a:ext uri="{FF2B5EF4-FFF2-40B4-BE49-F238E27FC236}">
                <a16:creationId xmlns="" xmlns:a16="http://schemas.microsoft.com/office/drawing/2014/main" id="{F82B7B48-B197-894C-B2B1-46FCE1E1CD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367463"/>
            <a:ext cx="644400" cy="17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771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="" xmlns:a16="http://schemas.microsoft.com/office/drawing/2014/main" id="{8643B4B7-3C61-E44E-9988-FC23460FA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Химические вещества</a:t>
            </a:r>
            <a:endParaRPr lang="en-GB" dirty="0"/>
          </a:p>
        </p:txBody>
      </p:sp>
      <p:sp>
        <p:nvSpPr>
          <p:cNvPr id="5" name="Segnaposto data 4">
            <a:extLst>
              <a:ext uri="{FF2B5EF4-FFF2-40B4-BE49-F238E27FC236}">
                <a16:creationId xmlns="" xmlns:a16="http://schemas.microsoft.com/office/drawing/2014/main" id="{5243D017-1978-A842-AF4C-9810D48F4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="" xmlns:a16="http://schemas.microsoft.com/office/drawing/2014/main" id="{EADA042D-EE91-DD4A-B604-A0DABF40F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26</a:t>
            </a:fld>
            <a:endParaRPr lang="en-GB"/>
          </a:p>
        </p:txBody>
      </p:sp>
      <p:sp>
        <p:nvSpPr>
          <p:cNvPr id="8" name="Triangolo 7">
            <a:extLst>
              <a:ext uri="{FF2B5EF4-FFF2-40B4-BE49-F238E27FC236}">
                <a16:creationId xmlns="" xmlns:a16="http://schemas.microsoft.com/office/drawing/2014/main" id="{3569789D-0316-7B42-9A07-120B4D5EF67C}"/>
              </a:ext>
            </a:extLst>
          </p:cNvPr>
          <p:cNvSpPr>
            <a:spLocks noChangeAspect="1"/>
          </p:cNvSpPr>
          <p:nvPr/>
        </p:nvSpPr>
        <p:spPr>
          <a:xfrm rot="5400000">
            <a:off x="4143586" y="2590942"/>
            <a:ext cx="4746484" cy="3850993"/>
          </a:xfrm>
          <a:prstGeom prst="triangle">
            <a:avLst>
              <a:gd name="adj" fmla="val 52609"/>
            </a:avLst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Segnaposto contenuto 2">
            <a:extLst>
              <a:ext uri="{FF2B5EF4-FFF2-40B4-BE49-F238E27FC236}">
                <a16:creationId xmlns="" xmlns:a16="http://schemas.microsoft.com/office/drawing/2014/main" id="{21EAFCCF-E9B9-D842-B419-F648140C8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088" y="2116548"/>
            <a:ext cx="3910012" cy="3863012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ru-RU" b="0" dirty="0" smtClean="0">
                <a:solidFill>
                  <a:schemeClr val="accent1">
                    <a:lumMod val="50000"/>
                  </a:schemeClr>
                </a:solidFill>
              </a:rPr>
              <a:t>Уборка и дезинфекция с помощью химикатов становятся одним из ключевых элементов защиты всех рабочих мест от заражения</a:t>
            </a:r>
            <a:endParaRPr lang="en-GB" b="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600"/>
              </a:spcBef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Ч</a:t>
            </a:r>
            <a:r>
              <a:rPr lang="ru-RU" dirty="0" smtClean="0">
                <a:solidFill>
                  <a:srgbClr val="002060"/>
                </a:solidFill>
              </a:rPr>
              <a:t>етвертичный аммоний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0" dirty="0" smtClean="0">
                <a:solidFill>
                  <a:schemeClr val="accent1">
                    <a:lumMod val="50000"/>
                  </a:schemeClr>
                </a:solidFill>
              </a:rPr>
              <a:t>и</a:t>
            </a:r>
            <a:r>
              <a:rPr lang="en-GB" b="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перекись водорода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b="0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ru-RU" b="0" dirty="0" smtClean="0">
                <a:solidFill>
                  <a:schemeClr val="accent1">
                    <a:lumMod val="50000"/>
                  </a:schemeClr>
                </a:solidFill>
              </a:rPr>
              <a:t>часто используемые для дезинфекции от </a:t>
            </a:r>
            <a: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  <a:t>Covid-19</a:t>
            </a:r>
            <a:r>
              <a:rPr lang="en-GB" b="0" dirty="0" smtClean="0">
                <a:solidFill>
                  <a:schemeClr val="accent1">
                    <a:lumMod val="50000"/>
                  </a:schemeClr>
                </a:solidFill>
              </a:rPr>
              <a:t>) </a:t>
            </a:r>
            <a:r>
              <a:rPr lang="ru-RU" b="0" dirty="0" smtClean="0">
                <a:solidFill>
                  <a:schemeClr val="accent1">
                    <a:lumMod val="50000"/>
                  </a:schemeClr>
                </a:solidFill>
              </a:rPr>
              <a:t>могут</a:t>
            </a:r>
            <a:endParaRPr lang="en-GB" b="0" dirty="0">
              <a:solidFill>
                <a:schemeClr val="accent1">
                  <a:lumMod val="50000"/>
                </a:schemeClr>
              </a:solidFill>
            </a:endParaRPr>
          </a:p>
          <a:p>
            <a:pPr lvl="2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увеличивать риск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ХОП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вызывать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бесплодие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вызывать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астматические симптомы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symptoms</a:t>
            </a:r>
            <a:endParaRPr lang="it-IT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Segnaposto contenuto 2">
            <a:extLst>
              <a:ext uri="{FF2B5EF4-FFF2-40B4-BE49-F238E27FC236}">
                <a16:creationId xmlns="" xmlns:a16="http://schemas.microsoft.com/office/drawing/2014/main" id="{83305FC2-E419-6648-8C2E-9CDC17F73251}"/>
              </a:ext>
            </a:extLst>
          </p:cNvPr>
          <p:cNvSpPr txBox="1">
            <a:spLocks/>
          </p:cNvSpPr>
          <p:nvPr/>
        </p:nvSpPr>
        <p:spPr>
          <a:xfrm>
            <a:off x="5670801" y="2393950"/>
            <a:ext cx="5004048" cy="34829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Все работники должны пройти инструктаж</a:t>
            </a:r>
            <a:r>
              <a:rPr lang="en-GB" dirty="0" smtClean="0"/>
              <a:t> </a:t>
            </a:r>
            <a:r>
              <a:rPr lang="ru-RU" dirty="0" smtClean="0"/>
              <a:t>по технике безопасности при применении химикатов о осведомлены о связанных с ними рисках и допустимой концентрации</a:t>
            </a:r>
            <a:endParaRPr lang="en-GB" dirty="0"/>
          </a:p>
          <a:p>
            <a:pPr lvl="2"/>
            <a:endParaRPr lang="en-GB" dirty="0"/>
          </a:p>
          <a:p>
            <a:endParaRPr lang="it-IT" dirty="0"/>
          </a:p>
          <a:p>
            <a:endParaRPr lang="en-GB" dirty="0"/>
          </a:p>
        </p:txBody>
      </p:sp>
      <p:pic>
        <p:nvPicPr>
          <p:cNvPr id="26" name="Segnaposto immagine 25">
            <a:extLst>
              <a:ext uri="{FF2B5EF4-FFF2-40B4-BE49-F238E27FC236}">
                <a16:creationId xmlns="" xmlns:a16="http://schemas.microsoft.com/office/drawing/2014/main" id="{5EABD440-37A2-D64E-BE4E-67F54C95E85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/>
          <a:srcRect t="7580" b="7580"/>
          <a:stretch>
            <a:fillRect/>
          </a:stretch>
        </p:blipFill>
        <p:spPr/>
      </p:pic>
      <p:sp>
        <p:nvSpPr>
          <p:cNvPr id="27" name="Footer Placeholder 4">
            <a:extLst>
              <a:ext uri="{FF2B5EF4-FFF2-40B4-BE49-F238E27FC236}">
                <a16:creationId xmlns="" xmlns:a16="http://schemas.microsoft.com/office/drawing/2014/main" id="{0DDC64A9-2FF2-B448-98F8-85461EFB31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Всемирный день охраны труда</a:t>
            </a:r>
            <a:r>
              <a:rPr lang="en-GB" dirty="0" smtClean="0"/>
              <a:t> </a:t>
            </a:r>
            <a:r>
              <a:rPr lang="en-GB" dirty="0" smtClean="0">
                <a:solidFill>
                  <a:schemeClr val="accent2"/>
                </a:solidFill>
              </a:rPr>
              <a:t>28</a:t>
            </a:r>
            <a:r>
              <a:rPr lang="ru-RU" dirty="0" smtClean="0">
                <a:solidFill>
                  <a:schemeClr val="accent2"/>
                </a:solidFill>
              </a:rPr>
              <a:t> апреля</a:t>
            </a:r>
            <a:r>
              <a:rPr lang="en-GB" dirty="0" smtClean="0">
                <a:solidFill>
                  <a:schemeClr val="accent2"/>
                </a:solidFill>
              </a:rPr>
              <a:t> 2020</a:t>
            </a:r>
            <a:r>
              <a:rPr lang="ru-RU" dirty="0" smtClean="0">
                <a:solidFill>
                  <a:schemeClr val="accent2"/>
                </a:solidFill>
              </a:rPr>
              <a:t> года</a:t>
            </a:r>
            <a:r>
              <a:rPr lang="en-GB" dirty="0" smtClean="0">
                <a:solidFill>
                  <a:schemeClr val="accent2"/>
                </a:solidFill>
              </a:rPr>
              <a:t> </a:t>
            </a:r>
            <a:endParaRPr lang="en-GB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  <p:pic>
        <p:nvPicPr>
          <p:cNvPr id="11" name="Picture 11">
            <a:extLst>
              <a:ext uri="{FF2B5EF4-FFF2-40B4-BE49-F238E27FC236}">
                <a16:creationId xmlns="" xmlns:a16="http://schemas.microsoft.com/office/drawing/2014/main" id="{1E1EF45E-00FF-504B-B3BC-F2DA7AB31D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367463"/>
            <a:ext cx="644400" cy="17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6454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="" xmlns:a16="http://schemas.microsoft.com/office/drawing/2014/main" id="{8643B4B7-3C61-E44E-9988-FC23460FA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Люди, работающие на дому</a:t>
            </a:r>
            <a:endParaRPr lang="en-GB" dirty="0"/>
          </a:p>
        </p:txBody>
      </p:sp>
      <p:sp>
        <p:nvSpPr>
          <p:cNvPr id="5" name="Segnaposto data 4">
            <a:extLst>
              <a:ext uri="{FF2B5EF4-FFF2-40B4-BE49-F238E27FC236}">
                <a16:creationId xmlns="" xmlns:a16="http://schemas.microsoft.com/office/drawing/2014/main" id="{5243D017-1978-A842-AF4C-9810D48F4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="" xmlns:a16="http://schemas.microsoft.com/office/drawing/2014/main" id="{EADA042D-EE91-DD4A-B604-A0DABF40F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27</a:t>
            </a:fld>
            <a:endParaRPr lang="en-GB"/>
          </a:p>
        </p:txBody>
      </p:sp>
      <p:sp>
        <p:nvSpPr>
          <p:cNvPr id="8" name="Triangolo 7">
            <a:extLst>
              <a:ext uri="{FF2B5EF4-FFF2-40B4-BE49-F238E27FC236}">
                <a16:creationId xmlns="" xmlns:a16="http://schemas.microsoft.com/office/drawing/2014/main" id="{3569789D-0316-7B42-9A07-120B4D5EF67C}"/>
              </a:ext>
            </a:extLst>
          </p:cNvPr>
          <p:cNvSpPr>
            <a:spLocks noChangeAspect="1"/>
          </p:cNvSpPr>
          <p:nvPr/>
        </p:nvSpPr>
        <p:spPr>
          <a:xfrm rot="5400000">
            <a:off x="4169779" y="2617135"/>
            <a:ext cx="4746484" cy="3798607"/>
          </a:xfrm>
          <a:prstGeom prst="triangle">
            <a:avLst>
              <a:gd name="adj" fmla="val 52609"/>
            </a:avLst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Segnaposto contenuto 2">
            <a:extLst>
              <a:ext uri="{FF2B5EF4-FFF2-40B4-BE49-F238E27FC236}">
                <a16:creationId xmlns="" xmlns:a16="http://schemas.microsoft.com/office/drawing/2014/main" id="{21EAFCCF-E9B9-D842-B419-F648140C8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393950"/>
            <a:ext cx="3552825" cy="348297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ru-RU" b="0" dirty="0" smtClean="0">
                <a:solidFill>
                  <a:schemeClr val="accent1">
                    <a:lumMod val="50000"/>
                  </a:schemeClr>
                </a:solidFill>
              </a:rPr>
              <a:t>Условия работы на дому часто не соответствуют тем, которые приняты на производственных объектах. Это касается</a:t>
            </a:r>
            <a:r>
              <a:rPr lang="en-GB" b="0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en-GB" b="0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оснащения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и оборудования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физических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параметров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таких как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температура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освещение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электробезопасность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гигиена и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т.д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.)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0" lvl="2" indent="0">
              <a:spcAft>
                <a:spcPts val="600"/>
              </a:spcAft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0" lvl="2" indent="0">
              <a:spcAft>
                <a:spcPts val="600"/>
              </a:spcAft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Segnaposto contenuto 2">
            <a:extLst>
              <a:ext uri="{FF2B5EF4-FFF2-40B4-BE49-F238E27FC236}">
                <a16:creationId xmlns="" xmlns:a16="http://schemas.microsoft.com/office/drawing/2014/main" id="{83305FC2-E419-6648-8C2E-9CDC17F73251}"/>
              </a:ext>
            </a:extLst>
          </p:cNvPr>
          <p:cNvSpPr txBox="1">
            <a:spLocks/>
          </p:cNvSpPr>
          <p:nvPr/>
        </p:nvSpPr>
        <p:spPr>
          <a:xfrm>
            <a:off x="5362832" y="2393950"/>
            <a:ext cx="6338630" cy="34829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Aft>
                <a:spcPts val="600"/>
              </a:spcAft>
              <a:buClr>
                <a:schemeClr val="accent1"/>
              </a:buClr>
              <a:buNone/>
            </a:pPr>
            <a:r>
              <a:rPr lang="ru-RU" b="1" dirty="0" smtClean="0">
                <a:solidFill>
                  <a:schemeClr val="accent2"/>
                </a:solidFill>
              </a:rPr>
              <a:t>Работникам следует дать надлежащие указания:</a:t>
            </a:r>
            <a:endParaRPr lang="en-GB" b="1" dirty="0">
              <a:solidFill>
                <a:schemeClr val="accent2"/>
              </a:solidFill>
            </a:endParaRPr>
          </a:p>
          <a:p>
            <a:pPr lvl="2">
              <a:spcAft>
                <a:spcPts val="600"/>
              </a:spcAft>
              <a:buClr>
                <a:schemeClr val="accent1"/>
              </a:buClr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выбрать правильное положение для экрана компьютера во избежание отблеска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;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  <a:buClr>
                <a:schemeClr val="accent1"/>
              </a:buClr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разместить оборудование таким образом, чтобы как можно меньше перегибаться или тянуться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;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  <a:buClr>
                <a:schemeClr val="accent1"/>
              </a:buClr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менять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рабочие задания для смены позы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;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  <a:buClr>
                <a:schemeClr val="accent1"/>
              </a:buClr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регулярно делать перерыв в работе и каждый час двигаться или стоять в течение одной минуты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  <a:buClr>
                <a:schemeClr val="accent1"/>
              </a:buClr>
            </a:pPr>
            <a:endParaRPr lang="en-GB" dirty="0"/>
          </a:p>
          <a:p>
            <a:pPr>
              <a:spcBef>
                <a:spcPts val="600"/>
              </a:spcBef>
              <a:buClr>
                <a:schemeClr val="accent1"/>
              </a:buClr>
            </a:pPr>
            <a:endParaRPr lang="it-IT" dirty="0"/>
          </a:p>
          <a:p>
            <a:pPr>
              <a:spcBef>
                <a:spcPts val="600"/>
              </a:spcBef>
              <a:buClr>
                <a:schemeClr val="accent1"/>
              </a:buClr>
            </a:pPr>
            <a:endParaRPr lang="en-GB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="" xmlns:a16="http://schemas.microsoft.com/office/drawing/2014/main" id="{D82DD6D8-5727-AD4D-B039-7FAE0DDFA9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Всемирный день охраны труда</a:t>
            </a:r>
            <a:r>
              <a:rPr lang="en-GB" dirty="0" smtClean="0"/>
              <a:t> </a:t>
            </a:r>
            <a:r>
              <a:rPr lang="en-GB" dirty="0" smtClean="0">
                <a:solidFill>
                  <a:schemeClr val="accent2"/>
                </a:solidFill>
              </a:rPr>
              <a:t>28</a:t>
            </a:r>
            <a:r>
              <a:rPr lang="ru-RU" dirty="0" smtClean="0">
                <a:solidFill>
                  <a:schemeClr val="accent2"/>
                </a:solidFill>
              </a:rPr>
              <a:t> апреля</a:t>
            </a:r>
            <a:r>
              <a:rPr lang="en-GB" dirty="0" smtClean="0">
                <a:solidFill>
                  <a:schemeClr val="accent2"/>
                </a:solidFill>
              </a:rPr>
              <a:t> 2020</a:t>
            </a:r>
            <a:r>
              <a:rPr lang="ru-RU" dirty="0" smtClean="0">
                <a:solidFill>
                  <a:schemeClr val="accent2"/>
                </a:solidFill>
              </a:rPr>
              <a:t> года</a:t>
            </a:r>
            <a:r>
              <a:rPr lang="en-GB" dirty="0" smtClean="0">
                <a:solidFill>
                  <a:schemeClr val="accent2"/>
                </a:solidFill>
              </a:rPr>
              <a:t> </a:t>
            </a:r>
            <a:endParaRPr lang="en-GB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81173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8CFFA23F-DC79-B941-A01C-038A74554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7" y="2872800"/>
            <a:ext cx="7636321" cy="608525"/>
          </a:xfrm>
        </p:spPr>
        <p:txBody>
          <a:bodyPr/>
          <a:lstStyle/>
          <a:p>
            <a:r>
              <a:rPr lang="ru-RU" dirty="0" smtClean="0"/>
              <a:t>Совместная работа по охране здоровья и обеспечении безопасности каждого</a:t>
            </a:r>
            <a:r>
              <a:rPr lang="it-IT" dirty="0"/>
              <a:t/>
            </a:r>
            <a:br>
              <a:rPr lang="it-IT" dirty="0"/>
            </a:br>
            <a:endParaRPr lang="en-GB" dirty="0"/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9024CCDE-E68E-BB49-94BC-51415DEE7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A8D4E103-EA7F-5046-9217-887356A57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CFFF0778-EF8A-2741-9821-C9245FBAF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65509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420E8F48-76CE-1042-942C-78F06FC43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8" y="1412921"/>
            <a:ext cx="11210924" cy="720000"/>
          </a:xfrm>
        </p:spPr>
        <p:txBody>
          <a:bodyPr/>
          <a:lstStyle/>
          <a:p>
            <a:r>
              <a:rPr lang="ru-RU" dirty="0" smtClean="0"/>
              <a:t>Основные антикризисные меры, предлагаемые МОТ в условиях пандемии</a:t>
            </a:r>
            <a:r>
              <a:rPr lang="en-GB" dirty="0" smtClean="0"/>
              <a:t> Covid-19</a:t>
            </a:r>
            <a:r>
              <a:rPr lang="it-IT" dirty="0"/>
              <a:t/>
            </a:r>
            <a:br>
              <a:rPr lang="it-IT" dirty="0"/>
            </a:b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6D298FA6-CBB8-674A-9E20-AF1177072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264" y="2209016"/>
            <a:ext cx="11210924" cy="4047946"/>
          </a:xfrm>
        </p:spPr>
        <p:txBody>
          <a:bodyPr/>
          <a:lstStyle/>
          <a:p>
            <a:pPr lvl="2">
              <a:spcAft>
                <a:spcPts val="600"/>
              </a:spcAft>
            </a:pPr>
            <a:r>
              <a:rPr lang="ru-RU" b="1" dirty="0" smtClean="0">
                <a:solidFill>
                  <a:schemeClr val="accent2"/>
                </a:solidFill>
              </a:rPr>
              <a:t>Стимулирование экономики и занятости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 помощью </a:t>
            </a:r>
            <a:r>
              <a:rPr lang="ru-RU" dirty="0" smtClean="0"/>
              <a:t>активной налогово-бюджетной политики; стимулирующей денежно-кредитной политики; </a:t>
            </a:r>
            <a:r>
              <a:rPr lang="ru-RU" dirty="0" err="1" smtClean="0"/>
              <a:t>ц</a:t>
            </a:r>
            <a:r>
              <a:rPr lang="ru-RU" dirty="0" smtClean="0"/>
              <a:t> кредитно-финансовой поддержки отдельных секторов, включая здравоохранение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</a:pPr>
            <a:r>
              <a:rPr lang="ru-RU" b="1" dirty="0" smtClean="0">
                <a:solidFill>
                  <a:schemeClr val="accent2"/>
                </a:solidFill>
              </a:rPr>
              <a:t>Защита предприятий</a:t>
            </a:r>
            <a:r>
              <a:rPr lang="en-US" b="1" dirty="0" smtClean="0">
                <a:solidFill>
                  <a:schemeClr val="accent2"/>
                </a:solidFill>
              </a:rPr>
              <a:t>,</a:t>
            </a:r>
            <a:r>
              <a:rPr lang="ru-RU" b="1" dirty="0" smtClean="0">
                <a:solidFill>
                  <a:schemeClr val="accent2"/>
                </a:solidFill>
              </a:rPr>
              <a:t> рабочих мест и доходов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путем распространения социальной защиты на всех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dirty="0" smtClean="0"/>
              <a:t>осуществления программ сохранения рабочих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dirty="0" smtClean="0"/>
              <a:t>введения финансовых (налоговых) льгот и других мер поддержки предприятий.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</a:pPr>
            <a:r>
              <a:rPr lang="ru-RU" b="1" dirty="0" smtClean="0">
                <a:solidFill>
                  <a:schemeClr val="accent2"/>
                </a:solidFill>
              </a:rPr>
              <a:t>Защита работников на производстве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путем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укрепления мер охраны труда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dirty="0" smtClean="0"/>
              <a:t>создания условий для гибкой организации труда (например, удаленной работы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), </a:t>
            </a:r>
            <a:r>
              <a:rPr lang="ru-RU" dirty="0" smtClean="0"/>
              <a:t>предотвращения дискриминации и социального исключения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dirty="0" smtClean="0"/>
              <a:t>расширение доступа к механизмам оплачиваемого отпуска по болезни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</a:pPr>
            <a:r>
              <a:rPr lang="ru-RU" b="1" dirty="0" smtClean="0">
                <a:solidFill>
                  <a:schemeClr val="accent2"/>
                </a:solidFill>
              </a:rPr>
              <a:t>Применение социального диалога для поиска решений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путем укрепления возможностей и потенциала противодействия организаций работодателей и работников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потенциала государственных органов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институтов и процессов социального диалога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коллективных переговоров и трудовых отношений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</a:pP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BCC591AA-CA20-3C4A-B8E8-971D6367A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="" xmlns:a16="http://schemas.microsoft.com/office/drawing/2014/main" id="{762ECCA0-990E-584B-A9A8-35F1BD50A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29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="" xmlns:a16="http://schemas.microsoft.com/office/drawing/2014/main" id="{6AEA716D-A8C0-6244-8737-EC8094DA7D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Всемирный день охраны труда</a:t>
            </a:r>
            <a:r>
              <a:rPr lang="en-GB" dirty="0" smtClean="0"/>
              <a:t> </a:t>
            </a:r>
            <a:r>
              <a:rPr lang="en-GB" dirty="0" smtClean="0">
                <a:solidFill>
                  <a:schemeClr val="accent2"/>
                </a:solidFill>
              </a:rPr>
              <a:t>28</a:t>
            </a:r>
            <a:r>
              <a:rPr lang="ru-RU" dirty="0" smtClean="0">
                <a:solidFill>
                  <a:schemeClr val="accent2"/>
                </a:solidFill>
              </a:rPr>
              <a:t> апреля</a:t>
            </a:r>
            <a:r>
              <a:rPr lang="en-GB" dirty="0" smtClean="0">
                <a:solidFill>
                  <a:schemeClr val="accent2"/>
                </a:solidFill>
              </a:rPr>
              <a:t> 2020</a:t>
            </a:r>
            <a:r>
              <a:rPr lang="ru-RU" dirty="0" smtClean="0">
                <a:solidFill>
                  <a:schemeClr val="accent2"/>
                </a:solidFill>
              </a:rPr>
              <a:t> года</a:t>
            </a:r>
            <a:r>
              <a:rPr lang="en-GB" dirty="0" smtClean="0">
                <a:solidFill>
                  <a:schemeClr val="accent2"/>
                </a:solidFill>
              </a:rPr>
              <a:t> </a:t>
            </a:r>
            <a:endParaRPr lang="en-GB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12357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A073BDC4-93BB-344C-8D9D-99FE0D00E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152" y="1412921"/>
            <a:ext cx="11591870" cy="720000"/>
          </a:xfrm>
        </p:spPr>
        <p:txBody>
          <a:bodyPr/>
          <a:lstStyle/>
          <a:p>
            <a:r>
              <a:rPr lang="ru-RU" dirty="0" smtClean="0"/>
              <a:t>Включение охраны труда в состав государственных антикризисных мер</a:t>
            </a:r>
            <a:endParaRPr lang="en-GB" dirty="0"/>
          </a:p>
        </p:txBody>
      </p:sp>
      <p:sp>
        <p:nvSpPr>
          <p:cNvPr id="3" name="Segnaposto data 2">
            <a:extLst>
              <a:ext uri="{FF2B5EF4-FFF2-40B4-BE49-F238E27FC236}">
                <a16:creationId xmlns="" xmlns:a16="http://schemas.microsoft.com/office/drawing/2014/main" id="{68917C14-3185-A348-B66B-81C2D6CB8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="" xmlns:a16="http://schemas.microsoft.com/office/drawing/2014/main" id="{3445FA0D-BA99-EE4A-8C1E-0F4F8499C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30</a:t>
            </a:fld>
            <a:endParaRPr lang="en-GB"/>
          </a:p>
        </p:txBody>
      </p:sp>
      <p:sp>
        <p:nvSpPr>
          <p:cNvPr id="5" name="Segnaposto testo 4">
            <a:extLst>
              <a:ext uri="{FF2B5EF4-FFF2-40B4-BE49-F238E27FC236}">
                <a16:creationId xmlns="" xmlns:a16="http://schemas.microsoft.com/office/drawing/2014/main" id="{3A16F335-E54F-2745-9058-2375BC3190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537" y="2393950"/>
            <a:ext cx="11210925" cy="3482976"/>
          </a:xfrm>
        </p:spPr>
        <p:txBody>
          <a:bodyPr/>
          <a:lstStyle/>
          <a:p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О</a:t>
            </a:r>
            <a:r>
              <a:rPr lang="ru-RU" sz="1800" dirty="0" smtClean="0"/>
              <a:t>беспечивать безопасные и достойные условия труда, включая предоставление личного защитного обмундирования и медицинской помощи, всем работникам, в том числе работникам спасательных и реабилитационных служб</a:t>
            </a:r>
            <a:endParaRPr lang="en-GB" sz="1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П</a:t>
            </a:r>
            <a:r>
              <a:rPr lang="ru-RU" sz="1800" dirty="0" smtClean="0"/>
              <a:t>ересматривать, разрабатывать, восстанавливать или совершенствовать трудовое законодательство, в случае необходимости, с учётом актов по охране труда и безопасности и гигиене труда</a:t>
            </a:r>
            <a:endParaRPr lang="en-GB" sz="18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r">
              <a:buNone/>
            </a:pPr>
            <a:r>
              <a:rPr lang="ru-RU" sz="1800" dirty="0" smtClean="0">
                <a:solidFill>
                  <a:schemeClr val="accent2"/>
                </a:solidFill>
              </a:rPr>
              <a:t>Рекомендация МОТ 2017 года о занятости и достойном труде</a:t>
            </a:r>
            <a:r>
              <a:rPr lang="en-GB" sz="1800" dirty="0" smtClean="0">
                <a:solidFill>
                  <a:schemeClr val="accent2"/>
                </a:solidFill>
              </a:rPr>
              <a:t> (</a:t>
            </a:r>
            <a:r>
              <a:rPr lang="ru-RU" sz="1800" dirty="0" smtClean="0">
                <a:solidFill>
                  <a:schemeClr val="accent2"/>
                </a:solidFill>
              </a:rPr>
              <a:t>№</a:t>
            </a:r>
            <a:r>
              <a:rPr lang="en-GB" sz="1800" dirty="0" smtClean="0">
                <a:solidFill>
                  <a:schemeClr val="accent2"/>
                </a:solidFill>
              </a:rPr>
              <a:t> </a:t>
            </a:r>
            <a:r>
              <a:rPr lang="en-GB" sz="1800" dirty="0">
                <a:solidFill>
                  <a:schemeClr val="accent2"/>
                </a:solidFill>
              </a:rPr>
              <a:t>205)</a:t>
            </a:r>
          </a:p>
          <a:p>
            <a:endParaRPr lang="en-GB" sz="1800" dirty="0"/>
          </a:p>
          <a:p>
            <a:endParaRPr lang="en-GB" sz="1800" dirty="0"/>
          </a:p>
        </p:txBody>
      </p:sp>
      <p:sp>
        <p:nvSpPr>
          <p:cNvPr id="8" name="Footer Placeholder 4">
            <a:extLst>
              <a:ext uri="{FF2B5EF4-FFF2-40B4-BE49-F238E27FC236}">
                <a16:creationId xmlns="" xmlns:a16="http://schemas.microsoft.com/office/drawing/2014/main" id="{A02BEDDE-4FCA-BC49-84D0-87973E6D9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Всемирный день охраны труда</a:t>
            </a:r>
            <a:r>
              <a:rPr lang="en-GB" dirty="0" smtClean="0"/>
              <a:t> </a:t>
            </a:r>
            <a:r>
              <a:rPr lang="en-GB" dirty="0" smtClean="0">
                <a:solidFill>
                  <a:schemeClr val="accent2"/>
                </a:solidFill>
              </a:rPr>
              <a:t>28</a:t>
            </a:r>
            <a:r>
              <a:rPr lang="ru-RU" dirty="0" smtClean="0">
                <a:solidFill>
                  <a:schemeClr val="accent2"/>
                </a:solidFill>
              </a:rPr>
              <a:t> апреля</a:t>
            </a:r>
            <a:r>
              <a:rPr lang="en-GB" dirty="0" smtClean="0">
                <a:solidFill>
                  <a:schemeClr val="accent2"/>
                </a:solidFill>
              </a:rPr>
              <a:t> 2020</a:t>
            </a:r>
            <a:r>
              <a:rPr lang="ru-RU" dirty="0" smtClean="0">
                <a:solidFill>
                  <a:schemeClr val="accent2"/>
                </a:solidFill>
              </a:rPr>
              <a:t> года</a:t>
            </a:r>
            <a:r>
              <a:rPr lang="en-GB" dirty="0" smtClean="0">
                <a:solidFill>
                  <a:schemeClr val="accent2"/>
                </a:solidFill>
              </a:rPr>
              <a:t> </a:t>
            </a:r>
            <a:endParaRPr lang="en-GB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72682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4D0F8219-742F-764D-8C55-23F88B4E1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Социальный диалог по охране труда в условиях пандемии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C6328EC2-BB7E-0448-BCF4-F10D4950DC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0813" y="1828872"/>
            <a:ext cx="5360400" cy="4397268"/>
          </a:xfrm>
        </p:spPr>
        <p:txBody>
          <a:bodyPr/>
          <a:lstStyle/>
          <a:p>
            <a:r>
              <a:rPr lang="ru-RU" dirty="0" smtClean="0"/>
              <a:t>Работодатели и их организации</a:t>
            </a:r>
            <a:endParaRPr lang="en-US" dirty="0"/>
          </a:p>
          <a:p>
            <a:pPr lvl="2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Взаимодействовать с правительством для</a:t>
            </a:r>
            <a:r>
              <a:rPr lang="ru-RU" dirty="0" smtClean="0"/>
              <a:t> выработки необходимых мер, способствующих жизнеспособности и готовности предприятий к чрезвычайным ситуациям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В</a:t>
            </a:r>
            <a:r>
              <a:rPr lang="ru-RU" dirty="0" smtClean="0"/>
              <a:t>ыполнять рекомендации (указания) органов власти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/>
            <a:r>
              <a:rPr lang="ru-RU" dirty="0" smtClean="0"/>
              <a:t>Доводить критически важную информацию до сведения работников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/>
            <a:r>
              <a:rPr lang="ru-RU" dirty="0" smtClean="0"/>
              <a:t>Пересмотреть или разработать план по обеспечению непрерывной деятельности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/>
            <a:r>
              <a:rPr lang="ru-RU" dirty="0" smtClean="0"/>
              <a:t>Выявлять и минимизировать риски для работников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Культивировать гигиену труда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/>
            <a:endParaRPr lang="en-GB" dirty="0"/>
          </a:p>
          <a:p>
            <a:pPr lvl="2"/>
            <a:endParaRPr lang="en-GB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="" xmlns:a16="http://schemas.microsoft.com/office/drawing/2014/main" id="{EE875D1C-F26B-CD4B-85EC-73F59D2E130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Работники и их организации</a:t>
            </a:r>
            <a:endParaRPr lang="en-GB" dirty="0"/>
          </a:p>
          <a:p>
            <a:pPr lvl="2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Участвовать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smtClean="0"/>
              <a:t>в процессах принятия решений и выработки мер противодействия эпидемии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/>
            <a:r>
              <a:rPr lang="ru-RU" dirty="0" smtClean="0"/>
              <a:t>Активно взаимодействовать с работодателями в реализации мер профилактики и защиты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/>
            <a:r>
              <a:rPr lang="ru-RU" dirty="0" smtClean="0"/>
              <a:t>Строго соблюдать правила гигиены труда и нормы ответственного  поведения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0" lvl="2" indent="0">
              <a:buNone/>
            </a:pPr>
            <a:endParaRPr lang="en-GB" dirty="0"/>
          </a:p>
          <a:p>
            <a:pPr lvl="2"/>
            <a:endParaRPr lang="en-GB" dirty="0"/>
          </a:p>
        </p:txBody>
      </p:sp>
      <p:sp>
        <p:nvSpPr>
          <p:cNvPr id="5" name="Segnaposto data 4">
            <a:extLst>
              <a:ext uri="{FF2B5EF4-FFF2-40B4-BE49-F238E27FC236}">
                <a16:creationId xmlns="" xmlns:a16="http://schemas.microsoft.com/office/drawing/2014/main" id="{975C7807-D3EA-0046-9E1D-77E80AA9A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52C889B7-42D2-FC4B-B3ED-8E33B6D8A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31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="" xmlns:a16="http://schemas.microsoft.com/office/drawing/2014/main" id="{0EB04BD5-5CF6-C043-98B4-0C060C110F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Всемирный день охраны труда</a:t>
            </a:r>
            <a:r>
              <a:rPr lang="en-GB" dirty="0" smtClean="0"/>
              <a:t> </a:t>
            </a:r>
            <a:r>
              <a:rPr lang="en-GB" dirty="0" smtClean="0">
                <a:solidFill>
                  <a:schemeClr val="accent2"/>
                </a:solidFill>
              </a:rPr>
              <a:t>28</a:t>
            </a:r>
            <a:r>
              <a:rPr lang="ru-RU" dirty="0" smtClean="0">
                <a:solidFill>
                  <a:schemeClr val="accent2"/>
                </a:solidFill>
              </a:rPr>
              <a:t> апреля</a:t>
            </a:r>
            <a:r>
              <a:rPr lang="en-GB" dirty="0" smtClean="0">
                <a:solidFill>
                  <a:schemeClr val="accent2"/>
                </a:solidFill>
              </a:rPr>
              <a:t> 2020</a:t>
            </a:r>
            <a:r>
              <a:rPr lang="ru-RU" dirty="0" smtClean="0">
                <a:solidFill>
                  <a:schemeClr val="accent2"/>
                </a:solidFill>
              </a:rPr>
              <a:t> года</a:t>
            </a:r>
            <a:r>
              <a:rPr lang="en-GB" dirty="0" smtClean="0">
                <a:solidFill>
                  <a:schemeClr val="accent2"/>
                </a:solidFill>
              </a:rPr>
              <a:t> </a:t>
            </a:r>
            <a:endParaRPr lang="en-GB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68566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DE043E94-271E-A74A-B915-9B14D6499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Особая роль специалистов в области охраны труда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3FA9E45D-607A-A243-BAD3-C38361020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393950"/>
            <a:ext cx="11210923" cy="3482975"/>
          </a:xfrm>
        </p:spPr>
        <p:txBody>
          <a:bodyPr/>
          <a:lstStyle/>
          <a:p>
            <a:pPr lvl="2">
              <a:spcAft>
                <a:spcPts val="18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Обеспечивать доступ к достоверной информации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80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Разъяснять характер заболевания и его симптомы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800"/>
              </a:spcAft>
            </a:pPr>
            <a:r>
              <a:rPr lang="ru-RU" dirty="0" smtClean="0"/>
              <a:t>Оказывать помощь в оценке рисков (например, в определении опасных факторов инфекционного и неинфекционного характера и оценке соответствующих рисков; принятии мер противодействия и профилактики; осуществлении их мониторинга и контроля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800"/>
              </a:spcAft>
            </a:pPr>
            <a:r>
              <a:rPr lang="ru-RU" dirty="0" smtClean="0"/>
              <a:t>Оказывать помощь в разработке (актуализации) плана профилактики, сдерживания распространения инфекции, минимизации заражения и восстановления нормальной деятельности</a:t>
            </a:r>
            <a:endParaRPr lang="it-IT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Aft>
                <a:spcPts val="1800"/>
              </a:spcAft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C0C2142B-9512-BA4B-8985-68CFE5CBD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C81F5072-EDAC-374E-88BF-D6F27481A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32</a:t>
            </a:fld>
            <a:endParaRPr lang="en-GB"/>
          </a:p>
        </p:txBody>
      </p:sp>
      <p:sp>
        <p:nvSpPr>
          <p:cNvPr id="9" name="Footer Placeholder 4">
            <a:extLst>
              <a:ext uri="{FF2B5EF4-FFF2-40B4-BE49-F238E27FC236}">
                <a16:creationId xmlns="" xmlns:a16="http://schemas.microsoft.com/office/drawing/2014/main" id="{3FCC20A0-E6F4-544C-ACAC-CB5849AB62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Всемирный день охраны труда</a:t>
            </a:r>
            <a:r>
              <a:rPr lang="en-GB" dirty="0" smtClean="0"/>
              <a:t> </a:t>
            </a:r>
            <a:r>
              <a:rPr lang="en-GB" dirty="0" smtClean="0">
                <a:solidFill>
                  <a:schemeClr val="accent2"/>
                </a:solidFill>
              </a:rPr>
              <a:t>28</a:t>
            </a:r>
            <a:r>
              <a:rPr lang="ru-RU" dirty="0" smtClean="0">
                <a:solidFill>
                  <a:schemeClr val="accent2"/>
                </a:solidFill>
              </a:rPr>
              <a:t> апреля</a:t>
            </a:r>
            <a:r>
              <a:rPr lang="en-GB" dirty="0" smtClean="0">
                <a:solidFill>
                  <a:schemeClr val="accent2"/>
                </a:solidFill>
              </a:rPr>
              <a:t> 2020</a:t>
            </a:r>
            <a:r>
              <a:rPr lang="ru-RU" dirty="0" smtClean="0">
                <a:solidFill>
                  <a:schemeClr val="accent2"/>
                </a:solidFill>
              </a:rPr>
              <a:t> года</a:t>
            </a:r>
            <a:r>
              <a:rPr lang="en-GB" dirty="0" smtClean="0">
                <a:solidFill>
                  <a:schemeClr val="accent2"/>
                </a:solidFill>
              </a:rPr>
              <a:t> </a:t>
            </a:r>
            <a:endParaRPr lang="en-GB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82622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="" xmlns:a16="http://schemas.microsoft.com/office/drawing/2014/main" id="{5EC4659D-52ED-854C-8016-C323E7A04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="" xmlns:a16="http://schemas.microsoft.com/office/drawing/2014/main" id="{66FFC32B-00A6-4640-95F2-AF4237169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33</a:t>
            </a:fld>
            <a:endParaRPr lang="en-GB"/>
          </a:p>
        </p:txBody>
      </p:sp>
      <p:sp>
        <p:nvSpPr>
          <p:cNvPr id="4" name="Segnaposto piè di pagina 3">
            <a:extLst>
              <a:ext uri="{FF2B5EF4-FFF2-40B4-BE49-F238E27FC236}">
                <a16:creationId xmlns="" xmlns:a16="http://schemas.microsoft.com/office/drawing/2014/main" id="{AAB2935E-83D6-F04A-A480-438F4D9088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World Day for Safety and Health at Work </a:t>
            </a:r>
            <a:r>
              <a:rPr lang="en-GB">
                <a:solidFill>
                  <a:schemeClr val="accent2"/>
                </a:solidFill>
              </a:rPr>
              <a:t>28 April 2020 </a:t>
            </a:r>
          </a:p>
          <a:p>
            <a:endParaRPr lang="en-GB" dirty="0"/>
          </a:p>
        </p:txBody>
      </p:sp>
      <p:pic>
        <p:nvPicPr>
          <p:cNvPr id="6" name="Immagine 5">
            <a:extLst>
              <a:ext uri="{FF2B5EF4-FFF2-40B4-BE49-F238E27FC236}">
                <a16:creationId xmlns="" xmlns:a16="http://schemas.microsoft.com/office/drawing/2014/main" id="{2C95B97A-6FA2-6940-A52B-B063768F84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="" xmlns:a16="http://schemas.microsoft.com/office/drawing/2014/main" id="{81433097-2BDB-3E41-9819-9689C52AE618}"/>
              </a:ext>
            </a:extLst>
          </p:cNvPr>
          <p:cNvSpPr txBox="1">
            <a:spLocks/>
          </p:cNvSpPr>
          <p:nvPr/>
        </p:nvSpPr>
        <p:spPr>
          <a:xfrm>
            <a:off x="490538" y="2301113"/>
            <a:ext cx="4327122" cy="2255774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bg1"/>
                </a:solidFill>
              </a:rPr>
              <a:t>Благодарю за внимание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="" xmlns:a16="http://schemas.microsoft.com/office/drawing/2014/main" id="{7AF683F7-B0A8-7D46-B50A-1223703A9E1E}"/>
              </a:ext>
            </a:extLst>
          </p:cNvPr>
          <p:cNvSpPr txBox="1">
            <a:spLocks/>
          </p:cNvSpPr>
          <p:nvPr/>
        </p:nvSpPr>
        <p:spPr>
          <a:xfrm>
            <a:off x="490538" y="5556195"/>
            <a:ext cx="3898714" cy="541302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b="0" dirty="0" err="1">
                <a:solidFill>
                  <a:schemeClr val="bg1"/>
                </a:solidFill>
              </a:rPr>
              <a:t>www.ilo.org</a:t>
            </a:r>
            <a:r>
              <a:rPr lang="en-GB" sz="1800" b="0" dirty="0">
                <a:solidFill>
                  <a:schemeClr val="bg1"/>
                </a:solidFill>
              </a:rPr>
              <a:t>/</a:t>
            </a:r>
            <a:r>
              <a:rPr lang="en-GB" sz="1800" b="0" dirty="0" err="1">
                <a:solidFill>
                  <a:schemeClr val="bg1"/>
                </a:solidFill>
              </a:rPr>
              <a:t>safeday</a:t>
            </a:r>
            <a:endParaRPr lang="en-GB" sz="18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292845"/>
      </p:ext>
    </p:extLst>
  </p:cSld>
  <p:clrMapOvr>
    <a:masterClrMapping/>
  </p:clrMapOvr>
</p:sld>
</file>

<file path=ppt/theme/theme1.xml><?xml version="1.0" encoding="utf-8"?>
<a:theme xmlns:a="http://schemas.openxmlformats.org/drawingml/2006/main" name="ILO 2020">
  <a:themeElements>
    <a:clrScheme name="ILO Jan 2020">
      <a:dk1>
        <a:srgbClr val="230050"/>
      </a:dk1>
      <a:lt1>
        <a:sysClr val="window" lastClr="FFFFFF"/>
      </a:lt1>
      <a:dk2>
        <a:srgbClr val="000000"/>
      </a:dk2>
      <a:lt2>
        <a:srgbClr val="F8FCFE"/>
      </a:lt2>
      <a:accent1>
        <a:srgbClr val="1E2DBE"/>
      </a:accent1>
      <a:accent2>
        <a:srgbClr val="FA3C4B"/>
      </a:accent2>
      <a:accent3>
        <a:srgbClr val="FFCD2D"/>
      </a:accent3>
      <a:accent4>
        <a:srgbClr val="960A55"/>
      </a:accent4>
      <a:accent5>
        <a:srgbClr val="05D2D2"/>
      </a:accent5>
      <a:accent6>
        <a:srgbClr val="8CE164"/>
      </a:accent6>
      <a:hlink>
        <a:srgbClr val="230050"/>
      </a:hlink>
      <a:folHlink>
        <a:srgbClr val="23005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LO Presentation 16x9.potx" id="{1B78B7CC-6F33-4AED-B988-F1824BC14DB2}" vid="{017B0592-C5E0-43A0-8804-D21738B904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ILO 2020</Template>
  <TotalTime>1517</TotalTime>
  <Words>2582</Words>
  <Application>Microsoft Office PowerPoint</Application>
  <PresentationFormat>Widescreen</PresentationFormat>
  <Paragraphs>308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Wingdings 3</vt:lpstr>
      <vt:lpstr>ILO 2020</vt:lpstr>
      <vt:lpstr>PowerPoint Presentation</vt:lpstr>
      <vt:lpstr>Эпидемии и пандемии в 21-м веке</vt:lpstr>
      <vt:lpstr>Пандемия Covid-19</vt:lpstr>
      <vt:lpstr>Что дает охрана труда?</vt:lpstr>
      <vt:lpstr>Права и обязанности по охране труда согласно нормам МОТ </vt:lpstr>
      <vt:lpstr>Функции и обязанности работодателей </vt:lpstr>
      <vt:lpstr>Права и обязанности работников</vt:lpstr>
      <vt:lpstr>Защита работников от риска заражения во время вспышки заболевания   </vt:lpstr>
      <vt:lpstr>Оценка риска заражения на рабочем месте</vt:lpstr>
      <vt:lpstr>Работники экстренных служб</vt:lpstr>
      <vt:lpstr>Работники экстренных служб Опасность заражения</vt:lpstr>
      <vt:lpstr>Работники экстренных служб Примеры мер предосторожности</vt:lpstr>
      <vt:lpstr>Работники, оказывающие жизненно важные услуги</vt:lpstr>
      <vt:lpstr>Примеры мер противодействия заражению</vt:lpstr>
      <vt:lpstr>Неформальные работники</vt:lpstr>
      <vt:lpstr>Предотвращение стресса, психосоциальных рисков, насилия и преследований   </vt:lpstr>
      <vt:lpstr>Стресс и психосоциальные факторы в условиях пандемии</vt:lpstr>
      <vt:lpstr>Неопределенность положения работников</vt:lpstr>
      <vt:lpstr>Работники экстренных служб и жизненно важных услуг Общие психосоциальные факторы</vt:lpstr>
      <vt:lpstr>Работники экстренных служб и жизненно важных услуг Примеры мер профилактики и уменьшения стресса </vt:lpstr>
      <vt:lpstr>Люди, работающие на дому Общие психосоциальные факторы</vt:lpstr>
      <vt:lpstr>Люди, работающие на дому Примеры мер профилактики и уменьшения стресса</vt:lpstr>
      <vt:lpstr>Противодействие другим рискам в сфере охраны труда</vt:lpstr>
      <vt:lpstr>Эргономика</vt:lpstr>
      <vt:lpstr>Риски, связанные с применением тяжелых СИЗ</vt:lpstr>
      <vt:lpstr>Химические вещества</vt:lpstr>
      <vt:lpstr>Люди, работающие на дому</vt:lpstr>
      <vt:lpstr>Совместная работа по охране здоровья и обеспечении безопасности каждого </vt:lpstr>
      <vt:lpstr>Основные антикризисные меры, предлагаемые МОТ в условиях пандемии Covid-19 </vt:lpstr>
      <vt:lpstr>Включение охраны труда в состав государственных антикризисных мер</vt:lpstr>
      <vt:lpstr>Социальный диалог по охране труда в условиях пандемии</vt:lpstr>
      <vt:lpstr>Особая роль специалистов в области охраны труда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title here 40pt</dc:title>
  <dc:creator>Dafne Papandrea</dc:creator>
  <cp:lastModifiedBy>Valentin</cp:lastModifiedBy>
  <cp:revision>125</cp:revision>
  <dcterms:created xsi:type="dcterms:W3CDTF">2020-04-13T11:20:41Z</dcterms:created>
  <dcterms:modified xsi:type="dcterms:W3CDTF">2020-04-24T15:58:21Z</dcterms:modified>
</cp:coreProperties>
</file>