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6" r:id="rId2"/>
    <p:sldId id="295" r:id="rId3"/>
    <p:sldId id="296" r:id="rId4"/>
    <p:sldId id="297" r:id="rId5"/>
    <p:sldId id="298" r:id="rId6"/>
    <p:sldId id="299" r:id="rId7"/>
    <p:sldId id="300" r:id="rId8"/>
    <p:sldId id="257" r:id="rId9"/>
    <p:sldId id="258" r:id="rId10"/>
    <p:sldId id="259" r:id="rId11"/>
    <p:sldId id="261" r:id="rId12"/>
    <p:sldId id="262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90" r:id="rId22"/>
    <p:sldId id="291" r:id="rId23"/>
    <p:sldId id="292" r:id="rId24"/>
    <p:sldId id="293" r:id="rId25"/>
    <p:sldId id="29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82ABD-5A74-4F40-BACD-D1A8872CEBC0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B42BA4-0D83-4844-9C00-71D9D0AAA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278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B22E3E-3927-4CF9-9AB6-3F97861CC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7D76E13-E3C2-40D4-A243-5D86E60E5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FF78C1-0C62-4587-8EC4-C66F6F17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4928-3E2E-465A-9B50-D271D434749F}" type="datetime1">
              <a:rPr lang="ru-RU" smtClean="0"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C2420E-3FCE-4074-8C2D-E8AA3AB02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CD7876-17DF-4E38-911F-63BED503A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3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B798F-6197-4BC4-AE25-29C8BF0C3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184897-13C5-4B39-BBAA-910684F3E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FB06DA-B821-45FA-AB3B-84D19114C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B4717-DAAD-45DA-9DA3-ED06B75F5A5F}" type="datetime1">
              <a:rPr lang="ru-RU" smtClean="0"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EEF2A7-9BAE-4592-A10F-1A7DC7A88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C754FB-B363-4CE6-A30F-DD70528FF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E1C0F7-0872-4361-AE2A-DCD5207CD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3961E8-DB0E-4562-BF99-D6C1156B7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41DD53-E844-4FAE-B608-174D51874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2CFF3-86F8-4C51-93F6-9D1BF659B1A3}" type="datetime1">
              <a:rPr lang="ru-RU" smtClean="0"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EE2293-EA67-4A36-9736-56A864B4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2978C1-15BD-43ED-AB02-AE4645678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62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A8D66-2911-4636-9FFC-55D4BCD89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AF986C-5F76-42B5-98D6-302AC6A54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DFD329-F87D-4DF5-A847-72ABA7D3D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DC43A2-C13A-4FF6-AC20-3B3D84E2E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85368-A256-478B-896F-8891CF323FE9}" type="datetime1">
              <a:rPr lang="ru-RU" smtClean="0"/>
              <a:t>28.05.2020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088F56-1CBB-4AF6-A8A7-BEE97074C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B7DD5F-1696-4F74-B0C1-F826B1C16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886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CCACE-3466-4DDB-A18E-853017BF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53D017-867F-44EF-A030-B4E43D9D9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0B6E3C0-1100-46E9-B211-B42EB154B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57418A5-D6C0-4899-883F-6AEC3E44A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826A8-C28F-4D47-A635-3BA6B64E6E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49B05CE-7888-4D06-B554-7F7D01EE1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C7E96-0133-4BA9-A34F-EA8F986C61B7}" type="datetime1">
              <a:rPr lang="ru-RU" smtClean="0"/>
              <a:t>28.05.2020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44D9F8D-92DF-4E8D-AE73-C16D7968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B542D8F-8020-4560-8765-5046A449C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3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830165-B970-4FC7-AECA-D5275880C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CDA4FF4-1211-460B-8B3E-13F168F5A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8C7F2-AF06-4083-A8F8-3D708E62E0E1}" type="datetime1">
              <a:rPr lang="ru-RU" smtClean="0"/>
              <a:t>28.05.2020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DDCD24-D85E-458D-AFF6-F44F6143C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F018CF-B91A-4D6A-8373-7E13280AF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804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5EC773-5497-4C91-B6B0-4B8DF26D2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A3055-A97D-428A-8203-453857BC813D}" type="datetime1">
              <a:rPr lang="ru-RU" smtClean="0"/>
              <a:t>28.05.2020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910A1E-4A80-429E-9A33-C0895D5C8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3BFAB0-C6B6-429C-B553-E0A555A6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51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B3C91-D088-4197-B07F-A0772F5BA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6851D4-53EF-4CE2-A068-C777B45E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2F679A-F548-424A-AA41-E387414B2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DBCDC0-2917-49AF-BE20-0F53439B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74A7C-D1CF-445D-AF51-6DDF7E57EBF4}" type="datetime1">
              <a:rPr lang="ru-RU" smtClean="0"/>
              <a:t>28.05.2020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284827-70DE-418D-8A7D-78831AF8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7727D6-4C56-438A-A5C9-475838A2B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24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C467B-6370-4ECB-9C5A-1DF3787D2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28932D-0435-4AA2-8235-BAFEF83465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93C3B4-E457-4ACB-A553-16D5B4471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ACB40A-7404-444F-8940-4B86EAFF1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90FDE-633D-42BB-B4A1-E756280C9481}" type="datetime1">
              <a:rPr lang="ru-RU" smtClean="0"/>
              <a:t>28.05.2020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7E7508-0E74-4A9F-97EF-A25907B13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AC2271-6206-4207-9F59-46DFA1D0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213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280A1-DCE0-4773-8D22-5F3A2A1CE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B26631-8F5B-4A85-8E5B-C1D6CFF5C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FDCC4-A879-4CE1-99B3-7C9B8C73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2B03-DC34-4754-B2CA-E0BC2B7839AD}" type="datetime1">
              <a:rPr lang="ru-RU" smtClean="0"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2461E7-6B7C-4FB6-B335-68CC63C0A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4BB488-F233-4707-AB42-6F45DA8A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03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DAD04C-1BD9-40CE-B0AD-5CD990073E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A23A5D-EA27-4196-9211-EB9DDAD3F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F9FADC-1DF2-49A2-8E42-C86893B26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64F0D-2FB0-46AD-8BC3-CAB1832F8CD0}" type="datetime1">
              <a:rPr lang="ru-RU" smtClean="0"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4927C3-D5E6-41A9-A135-C323FE17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8A3A0B-6A81-4E65-995C-C251A012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32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04A64E-B3AC-406E-8FD9-8B577191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33DF0A-98E7-4456-8433-96E166E2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2FD77B-3CFE-42C9-B86A-D0343566A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AECD8-8F95-4110-8001-BF499125406D}" type="datetime1">
              <a:rPr lang="ru-RU" smtClean="0"/>
              <a:t>28.05.2020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76FFDA-D1CD-4A37-9698-18BF836F7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49808F-3F51-422F-9415-8B25A5829E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30A12-12DA-439B-83AE-0B1C8589E7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18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04FB68-4C0C-4198-BC03-CD33818F40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/>
              <a:t>Роль Государственной службы занятости в содействии занятости населения в условиях кризиса: политические аспекты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B544B6-C048-4BB0-AE2B-B674C9CB8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1300" y="5301456"/>
            <a:ext cx="4114800" cy="1188244"/>
          </a:xfrm>
        </p:spPr>
        <p:txBody>
          <a:bodyPr/>
          <a:lstStyle/>
          <a:p>
            <a:r>
              <a:rPr lang="ru-RU" dirty="0"/>
              <a:t>Юрий Герций,</a:t>
            </a:r>
          </a:p>
          <a:p>
            <a:r>
              <a:rPr lang="ru-RU" dirty="0"/>
              <a:t>эксперт МОТ</a:t>
            </a:r>
          </a:p>
        </p:txBody>
      </p:sp>
    </p:spTree>
    <p:extLst>
      <p:ext uri="{BB962C8B-B14F-4D97-AF65-F5344CB8AC3E}">
        <p14:creationId xmlns:p14="http://schemas.microsoft.com/office/powerpoint/2010/main" val="424698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2060645-610B-4099-ACAB-3F36EDA4D648}"/>
              </a:ext>
            </a:extLst>
          </p:cNvPr>
          <p:cNvSpPr/>
          <p:nvPr/>
        </p:nvSpPr>
        <p:spPr>
          <a:xfrm>
            <a:off x="368300" y="612845"/>
            <a:ext cx="115189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/>
              <a:t> </a:t>
            </a:r>
            <a:r>
              <a:rPr lang="ru-RU" sz="2000" dirty="0"/>
              <a:t>Служба занятости является ключевым инструментом                                                                </a:t>
            </a:r>
          </a:p>
          <a:p>
            <a:pPr algn="r"/>
            <a:r>
              <a:rPr lang="ru-RU" sz="2000" dirty="0"/>
              <a:t>    для   решения структурных проблем рынка труда.</a:t>
            </a:r>
          </a:p>
          <a:p>
            <a:pPr algn="ctr"/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    </a:t>
            </a:r>
            <a:r>
              <a:rPr lang="ru-RU" sz="2000" dirty="0"/>
              <a:t>Государственная служба занятости (ГСЗ) возникла в промышленно развитых странах в конце XIX века как реакция на социально – экономические последствия безработицы.</a:t>
            </a:r>
          </a:p>
          <a:p>
            <a:endParaRPr lang="ru-RU" sz="2000" dirty="0"/>
          </a:p>
          <a:p>
            <a:r>
              <a:rPr lang="ru-RU" sz="2000" dirty="0"/>
              <a:t>    Ныне ГСЗ действует в условиях быстро изменяющегося рынка труда. Сильнейшие демографические факторы способствуют старению рабочей силы в развитых странах, а продолжающийся рост населения в большинстве развивающихся стран создает проблему молодежной безработицы.</a:t>
            </a:r>
          </a:p>
          <a:p>
            <a:endParaRPr lang="ru-RU" sz="2000" dirty="0"/>
          </a:p>
          <a:p>
            <a:r>
              <a:rPr lang="ru-RU" sz="2000" dirty="0"/>
              <a:t>    Смысл деятельности ГСЗ состоит в том, что с одной стороны, эта служба увеличивает прозрачность рынка труда, а с другой, - оказывает помощь тем, в противном случае был бы лишен возможностей на рынке труда.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57C8E66-2FA3-4ED3-8ADE-4E9F805AA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25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8AEFD90-7A06-4467-8106-1A392BC99DB9}"/>
              </a:ext>
            </a:extLst>
          </p:cNvPr>
          <p:cNvSpPr/>
          <p:nvPr/>
        </p:nvSpPr>
        <p:spPr>
          <a:xfrm>
            <a:off x="419100" y="612845"/>
            <a:ext cx="11455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</a:rPr>
              <a:t>Государственные службы занятости могут выполнять четыре основные функции:</a:t>
            </a:r>
          </a:p>
          <a:p>
            <a:endParaRPr lang="ru-RU" sz="2000" b="1" i="1" dirty="0"/>
          </a:p>
          <a:p>
            <a:pPr algn="just"/>
            <a:r>
              <a:rPr lang="ru-RU" sz="2000" dirty="0"/>
              <a:t>•	  посредничество при трудоустройстве;</a:t>
            </a:r>
          </a:p>
          <a:p>
            <a:pPr algn="just"/>
            <a:r>
              <a:rPr lang="ru-RU" sz="2000" dirty="0"/>
              <a:t>•	  представление информации о рынке труда;</a:t>
            </a:r>
          </a:p>
          <a:p>
            <a:pPr algn="just"/>
            <a:r>
              <a:rPr lang="ru-RU" sz="2000" dirty="0"/>
              <a:t>•	  осуществление программ адаптации к рынку труда;</a:t>
            </a:r>
          </a:p>
          <a:p>
            <a:pPr algn="just"/>
            <a:r>
              <a:rPr lang="ru-RU" sz="2000" dirty="0"/>
              <a:t>•	  управление пособиями по безработице.</a:t>
            </a:r>
          </a:p>
          <a:p>
            <a:r>
              <a:rPr lang="ru-RU" sz="2000" dirty="0"/>
              <a:t>    </a:t>
            </a:r>
          </a:p>
          <a:p>
            <a:endParaRPr lang="ru-RU" sz="2000" dirty="0"/>
          </a:p>
          <a:p>
            <a:endParaRPr lang="ru-RU" sz="2000" dirty="0"/>
          </a:p>
          <a:p>
            <a:r>
              <a:rPr lang="ru-RU" sz="2000" b="1" i="1" dirty="0">
                <a:solidFill>
                  <a:srgbClr val="002060"/>
                </a:solidFill>
              </a:rPr>
              <a:t>Ключевые и обязательные положения для ГСЗ:</a:t>
            </a:r>
          </a:p>
          <a:p>
            <a:endParaRPr lang="ru-RU" sz="2000" b="1" i="1" dirty="0"/>
          </a:p>
          <a:p>
            <a:pPr algn="just"/>
            <a:r>
              <a:rPr lang="ru-RU" sz="2000" dirty="0"/>
              <a:t>•	ГСЗ должна быть готова постоянно видоизменять и корректировать свои услуги в свете происходящих изменений.</a:t>
            </a:r>
          </a:p>
          <a:p>
            <a:pPr algn="just"/>
            <a:r>
              <a:rPr lang="ru-RU" sz="2000" dirty="0"/>
              <a:t>•	ГСЗ должна осознавать свою роль как инструмент государственной политики.</a:t>
            </a:r>
          </a:p>
          <a:p>
            <a:pPr algn="just"/>
            <a:r>
              <a:rPr lang="ru-RU" sz="2000" dirty="0"/>
              <a:t>•	ГСЗ не должна жалеть усилий для  максимально возможной интеграции своих функций.</a:t>
            </a:r>
          </a:p>
          <a:p>
            <a:pPr algn="just"/>
            <a:r>
              <a:rPr lang="ru-RU" sz="2000" dirty="0"/>
              <a:t>•	ГСЗ должна стать в сфере услуг предприятием (учреждением) нового типа, где персонал играл бы роль  </a:t>
            </a:r>
          </a:p>
          <a:p>
            <a:pPr algn="just"/>
            <a:r>
              <a:rPr lang="ru-RU" sz="2000" dirty="0"/>
              <a:t>•	и стремился к постоянному повышению эффективности и качества оказываемых услуг.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E2D24DE-387E-4E99-842C-208F3B750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26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9C19427-8401-48BD-A028-A43DA32A5434}"/>
              </a:ext>
            </a:extLst>
          </p:cNvPr>
          <p:cNvSpPr/>
          <p:nvPr/>
        </p:nvSpPr>
        <p:spPr>
          <a:xfrm>
            <a:off x="158750" y="415141"/>
            <a:ext cx="118745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sz="2400" dirty="0"/>
              <a:t>«1. Каждый член Международной организации труда, для которого настоящая Конвенция находится в силе, содержит или обеспечивает содержание бесплатной государственной службы занятости.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   2. Основной  обязанностью служб занятости является обеспечение, в случае необходимости, в сотрудничестве с другими заинтересованными общественными и частными учреждениями, наилучшей организации рынка труда в качестве неотъемлемой составляющей национальной программы достижения и поддержания полной занятости, развития и использования производительных сил».</a:t>
            </a:r>
          </a:p>
          <a:p>
            <a:endParaRPr lang="ru-RU" dirty="0"/>
          </a:p>
          <a:p>
            <a:pPr algn="r"/>
            <a:r>
              <a:rPr lang="ru-RU" sz="2000" dirty="0"/>
              <a:t>Конвенция об организации службы занятости  1948 (м88)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1C96C3B-E3E2-4379-AA13-922D3211C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6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1D8E44-FFEA-4DC1-BFC5-C9F9E2ACE664}"/>
              </a:ext>
            </a:extLst>
          </p:cNvPr>
          <p:cNvSpPr/>
          <p:nvPr/>
        </p:nvSpPr>
        <p:spPr>
          <a:xfrm>
            <a:off x="292100" y="237847"/>
            <a:ext cx="116967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Аргументы в пользу создания государственной службы занятости:</a:t>
            </a:r>
          </a:p>
          <a:p>
            <a:endParaRPr lang="ru-RU" sz="2000" b="1" dirty="0"/>
          </a:p>
          <a:p>
            <a:pPr algn="just"/>
            <a:r>
              <a:rPr lang="ru-RU" sz="2000" dirty="0"/>
              <a:t>= «ГСЗ может повысить эффективность функционирования рынка труда и прозрачность информации о рынке труда;</a:t>
            </a:r>
          </a:p>
          <a:p>
            <a:pPr algn="just"/>
            <a:r>
              <a:rPr lang="ru-RU" sz="2000" dirty="0"/>
              <a:t>= ГСЗ – полезное средство для обеспечения равенства доступа на рынок труда и защиты тех, кто без ее помощи оказался бы в особо трудном положении;</a:t>
            </a:r>
          </a:p>
          <a:p>
            <a:pPr algn="just"/>
            <a:r>
              <a:rPr lang="ru-RU" sz="2000" dirty="0"/>
              <a:t>= ГСЗ может компенсировать отрицательные последствия структурных диспропорций в экономике;</a:t>
            </a:r>
          </a:p>
          <a:p>
            <a:pPr algn="just"/>
            <a:r>
              <a:rPr lang="ru-RU" sz="2000" dirty="0"/>
              <a:t>= В странах, где действует система пособий по безработице, ГСЗ может использовать ее для принятия действенных мер по скорейшему нахождению работы теми, кто получает пособия».</a:t>
            </a:r>
          </a:p>
          <a:p>
            <a:endParaRPr lang="ru-RU" sz="2000" dirty="0"/>
          </a:p>
          <a:p>
            <a:r>
              <a:rPr lang="ru-RU" sz="2000" b="1" dirty="0">
                <a:solidFill>
                  <a:srgbClr val="002060"/>
                </a:solidFill>
              </a:rPr>
              <a:t>Правовые основы Государственной службы занятости:</a:t>
            </a:r>
          </a:p>
          <a:p>
            <a:pPr algn="just"/>
            <a:endParaRPr lang="ru-RU" sz="2000" b="1" dirty="0"/>
          </a:p>
          <a:p>
            <a:pPr algn="just"/>
            <a:r>
              <a:rPr lang="ru-RU" sz="2000" dirty="0"/>
              <a:t>1.	Как составная часть Министерства труда (или иного отдела, имеющего соответствующие функции и сферу деятельности.  Может являться частью государственного ведомства, а может выступать в качестве самостоятельного исполнительного органа).</a:t>
            </a:r>
          </a:p>
          <a:p>
            <a:pPr algn="just"/>
            <a:r>
              <a:rPr lang="ru-RU" sz="2000" dirty="0"/>
              <a:t>2.	Как автономно управляющая организация, подчиняющаяся комиссии или совету в которые входят представители социальных партнеров.</a:t>
            </a:r>
          </a:p>
          <a:p>
            <a:pPr algn="just"/>
            <a:r>
              <a:rPr lang="ru-RU" sz="2000" dirty="0"/>
              <a:t>3.	Как приватизированная организация (например, в Австрии).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046CB0-B0EF-425E-A52C-1C476BEE5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784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C43D61-BA84-4921-8010-0628FBBF46AD}"/>
              </a:ext>
            </a:extLst>
          </p:cNvPr>
          <p:cNvSpPr/>
          <p:nvPr/>
        </p:nvSpPr>
        <p:spPr>
          <a:xfrm>
            <a:off x="482600" y="602377"/>
            <a:ext cx="116205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Общие задачи служб занятости:</a:t>
            </a:r>
          </a:p>
          <a:p>
            <a:endParaRPr lang="ru-RU" sz="1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/>
              <a:t>подбор и трудоустройство работников;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1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/>
              <a:t>содействие профессиональной и территориальной мобильности;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1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/>
              <a:t>сбор и анализ данных о положении на рынке труда;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1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/>
              <a:t>управление страхованием от безработицы;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14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3200" dirty="0"/>
              <a:t>содействие в разработке социально – экономических планов.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1D69C90-4AC1-41D3-9E8D-C181EDB9D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749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F0C521-2711-4126-BABC-40EC37B6D106}"/>
              </a:ext>
            </a:extLst>
          </p:cNvPr>
          <p:cNvSpPr/>
          <p:nvPr/>
        </p:nvSpPr>
        <p:spPr>
          <a:xfrm>
            <a:off x="215900" y="-159306"/>
            <a:ext cx="119761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2400" b="1" dirty="0">
                <a:solidFill>
                  <a:srgbClr val="002060"/>
                </a:solidFill>
              </a:rPr>
              <a:t>Возможные противоречия в деятельности ГСЗ:</a:t>
            </a:r>
          </a:p>
          <a:p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справедливостью и эффективностью предоставления услуг;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трудоустройством длительно безработных и возможностями рынка труда;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выделением ресурсов на создание возможностей в реализации мероприятий активной политики занятости;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централизацией и децентрализацией;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прямыми услугами ГСЗ и услугами, оказываемыми из внешних организаций;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конкуренцией и сотрудничеством с частными агентствами занятости;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/>
              <a:t>между ролью предприятия сферы услуг и функциями исполнительного органа, осуществляющего государственную политику.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2331BF-1252-479C-AA88-5FB6B21CF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27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366D4CC-605C-48EF-8BC3-D36E4B5AA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533400"/>
            <a:ext cx="8229600" cy="990600"/>
          </a:xfrm>
        </p:spPr>
        <p:txBody>
          <a:bodyPr/>
          <a:lstStyle/>
          <a:p>
            <a:pPr algn="r" eaLnBrk="1" hangingPunct="1"/>
            <a:r>
              <a:rPr lang="ru-RU" altLang="ru-RU" sz="4000"/>
              <a:t> </a:t>
            </a:r>
            <a:endParaRPr lang="ru-RU" altLang="ru-RU" sz="2000" i="1">
              <a:solidFill>
                <a:srgbClr val="000099"/>
              </a:solidFill>
            </a:endParaRPr>
          </a:p>
        </p:txBody>
      </p:sp>
      <p:sp>
        <p:nvSpPr>
          <p:cNvPr id="4099" name="Rectangle 8">
            <a:extLst>
              <a:ext uri="{FF2B5EF4-FFF2-40B4-BE49-F238E27FC236}">
                <a16:creationId xmlns:a16="http://schemas.microsoft.com/office/drawing/2014/main" id="{854C0820-6114-4164-B73F-6429148C0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647700"/>
            <a:ext cx="11544300" cy="48006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000" i="1" dirty="0">
                <a:solidFill>
                  <a:srgbClr val="000099"/>
                </a:solidFill>
              </a:rPr>
              <a:t>           </a:t>
            </a:r>
            <a:r>
              <a:rPr lang="ru-RU" altLang="ru-RU" sz="2200" i="1" dirty="0">
                <a:solidFill>
                  <a:srgbClr val="002060"/>
                </a:solidFill>
              </a:rPr>
              <a:t>Одним из основных </a:t>
            </a:r>
            <a:r>
              <a:rPr lang="ru-RU" altLang="ru-RU" sz="2400" i="1" dirty="0">
                <a:solidFill>
                  <a:srgbClr val="002060"/>
                </a:solidFill>
              </a:rPr>
              <a:t>факторов, который учитывается при разработке стратегии социально-экономического развития страны является занятость трудоспособного населения страны.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Теоретические модели политики занятости, используемые в мировой практике: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2400" dirty="0"/>
              <a:t>Американская;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2400" dirty="0"/>
              <a:t>Скандинавская;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2400" dirty="0"/>
              <a:t>Европейская;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ru-RU" altLang="ru-RU" sz="2400" dirty="0"/>
              <a:t>Японская.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646BA5-650C-4EDC-BCC1-DDB718439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A71CCA45-7B35-4563-AC8C-383A83D454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0350" y="647700"/>
            <a:ext cx="11525250" cy="5562600"/>
          </a:xfrm>
        </p:spPr>
        <p:txBody>
          <a:bodyPr>
            <a:normAutofit lnSpcReduction="10000"/>
          </a:bodyPr>
          <a:lstStyle/>
          <a:p>
            <a:pPr marL="609600" indent="-609600" algn="just">
              <a:lnSpc>
                <a:spcPct val="80000"/>
              </a:lnSpc>
              <a:buNone/>
            </a:pPr>
            <a:r>
              <a:rPr lang="ru-RU" altLang="ru-RU" sz="2000" i="1" dirty="0">
                <a:solidFill>
                  <a:srgbClr val="000099"/>
                </a:solidFill>
              </a:rPr>
              <a:t>            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altLang="ru-RU" sz="2000" i="1" dirty="0">
                <a:solidFill>
                  <a:srgbClr val="000099"/>
                </a:solidFill>
              </a:rPr>
              <a:t>               </a:t>
            </a:r>
            <a:r>
              <a:rPr lang="ru-RU" altLang="ru-RU" i="1" dirty="0">
                <a:solidFill>
                  <a:srgbClr val="002060"/>
                </a:solidFill>
              </a:rPr>
              <a:t>Американская модель </a:t>
            </a:r>
            <a:r>
              <a:rPr lang="ru-RU" altLang="ru-RU" i="1" dirty="0"/>
              <a:t>подразумевает создание большого количества рабочих мест с низкой производительностью и низким уровнем оплаты труда. 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altLang="ru-RU" i="1" dirty="0">
                <a:solidFill>
                  <a:srgbClr val="000099"/>
                </a:solidFill>
              </a:rPr>
              <a:t>             </a:t>
            </a:r>
            <a:r>
              <a:rPr lang="ru-RU" altLang="ru-RU" i="1" dirty="0">
                <a:solidFill>
                  <a:srgbClr val="002060"/>
                </a:solidFill>
              </a:rPr>
              <a:t>Основные достижения данной модели – сокращение безработицы в стране, рост количества населения с невысокими доходами. 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altLang="ru-RU" i="1" dirty="0"/>
              <a:t>              Отличительной чертой американской модели является децентрализация законодательства в сфере занятости и помощи безработным, которое принимается отдельно в каждом штате. 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ru-RU" altLang="ru-RU" i="1" dirty="0"/>
              <a:t>               В организациях действует достаточно жесткое отношение к сотрудникам, которых могут уволить в случае необходимости сокращения объема применяемого труда или сокращении производства, при этом продолжительность рабочего времени сотрудника не изменяется.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A8F3E9A-BBBA-46E7-BCBD-BCF04C0E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4DFF953-026A-402A-8E6E-374761C681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609600"/>
            <a:ext cx="8229600" cy="762000"/>
          </a:xfrm>
        </p:spPr>
        <p:txBody>
          <a:bodyPr/>
          <a:lstStyle/>
          <a:p>
            <a:pPr algn="ctr" eaLnBrk="1" hangingPunct="1"/>
            <a:br>
              <a:rPr lang="ru-RU" altLang="ru-RU" sz="2400"/>
            </a:br>
            <a:endParaRPr lang="ru-RU" altLang="ru-RU" sz="2400" b="1">
              <a:solidFill>
                <a:srgbClr val="000099"/>
              </a:solidFill>
            </a:endParaRP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8785097-6A9C-46E1-BC8A-20EAE95C3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1066800"/>
            <a:ext cx="11391900" cy="48006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>
                <a:solidFill>
                  <a:srgbClr val="000099"/>
                </a:solidFill>
              </a:rPr>
              <a:t>          </a:t>
            </a:r>
            <a:r>
              <a:rPr lang="ru-RU" altLang="ru-RU" sz="2400" i="1" dirty="0">
                <a:solidFill>
                  <a:srgbClr val="002060"/>
                </a:solidFill>
              </a:rPr>
              <a:t>Вторая модель - </a:t>
            </a:r>
            <a:r>
              <a:rPr lang="ru-RU" altLang="ru-RU" sz="2400" b="1" i="1" dirty="0">
                <a:solidFill>
                  <a:srgbClr val="002060"/>
                </a:solidFill>
              </a:rPr>
              <a:t>скандинавская</a:t>
            </a:r>
            <a:r>
              <a:rPr lang="ru-RU" altLang="ru-RU" sz="2400" dirty="0"/>
              <a:t>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Она обеспечивает всеобщую занятость путем создания рабочих мест в государственном секторе. 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 Оплата труда и условия работы находятся на среднем уровне.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>
                <a:solidFill>
                  <a:srgbClr val="000099"/>
                </a:solidFill>
              </a:rPr>
              <a:t>          </a:t>
            </a:r>
            <a:r>
              <a:rPr lang="ru-RU" altLang="ru-RU" sz="2400" i="1" dirty="0">
                <a:solidFill>
                  <a:srgbClr val="002060"/>
                </a:solidFill>
              </a:rPr>
              <a:t>Достижением данной модели является минимальный уровень безработицы</a:t>
            </a:r>
            <a:r>
              <a:rPr lang="ru-RU" altLang="ru-RU" sz="2400" i="1" dirty="0">
                <a:solidFill>
                  <a:srgbClr val="000099"/>
                </a:solidFill>
              </a:rPr>
              <a:t>.</a:t>
            </a:r>
            <a:r>
              <a:rPr lang="ru-RU" altLang="ru-RU" sz="2400" dirty="0"/>
              <a:t>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Отличительной чертой данной модели можно назвать то, что главное направление государственной политики занятости населения состоит в предупреждении безработицы, а не оказание посильной помощи гражданам, которые уже утратили работу.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890AFAA-7065-4C74-A10F-0E0763D44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B473E54-8A68-4EFE-B7E4-6A285E06B9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609600"/>
            <a:ext cx="8229600" cy="457200"/>
          </a:xfrm>
        </p:spPr>
        <p:txBody>
          <a:bodyPr>
            <a:normAutofit fontScale="90000"/>
          </a:bodyPr>
          <a:lstStyle/>
          <a:p>
            <a:pPr algn="ctr" eaLnBrk="1" hangingPunct="1"/>
            <a:br>
              <a:rPr lang="ru-RU" altLang="ru-RU" sz="2400">
                <a:solidFill>
                  <a:srgbClr val="000099"/>
                </a:solidFill>
              </a:rPr>
            </a:br>
            <a:endParaRPr lang="ru-RU" altLang="ru-RU" sz="2400">
              <a:solidFill>
                <a:srgbClr val="000099"/>
              </a:solidFill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7DE0C43-6982-49C8-B380-C2EDE0252A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3700" y="1143000"/>
            <a:ext cx="11607800" cy="47244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400" i="1" dirty="0">
                <a:solidFill>
                  <a:srgbClr val="002060"/>
                </a:solidFill>
              </a:rPr>
              <a:t>Третья модель – </a:t>
            </a:r>
            <a:r>
              <a:rPr lang="ru-RU" altLang="ru-RU" sz="2400" b="1" i="1" dirty="0">
                <a:solidFill>
                  <a:srgbClr val="002060"/>
                </a:solidFill>
              </a:rPr>
              <a:t>европейская</a:t>
            </a:r>
            <a:r>
              <a:rPr lang="ru-RU" altLang="ru-RU" sz="2400" i="1" dirty="0">
                <a:solidFill>
                  <a:srgbClr val="002060"/>
                </a:solidFill>
              </a:rPr>
              <a:t>.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 sz="2400" i="1" dirty="0"/>
              <a:t>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400" i="1" dirty="0"/>
              <a:t>          Ее характерные черты: </a:t>
            </a:r>
            <a:r>
              <a:rPr lang="ru-RU" altLang="ru-RU" sz="2400" i="1" dirty="0">
                <a:solidFill>
                  <a:srgbClr val="002060"/>
                </a:solidFill>
              </a:rPr>
              <a:t>сокращение числа занятых при повышении производительности труда и повышение уровня доходов работающих граждан.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400" i="1" dirty="0"/>
              <a:t>         Существует дорогостоящая система пособий, которая позволяет гражданину достаточно долгое время находиться в статусе безработного и искать наиболее подходящую работу</a:t>
            </a:r>
            <a:r>
              <a:rPr lang="ru-RU" altLang="ru-RU" sz="2000" i="1" dirty="0"/>
              <a:t>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35F9A68-79AD-4795-8EC4-180D27C6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B07484BB-4BB9-4E6A-BF12-74462A1731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5600" y="381000"/>
            <a:ext cx="11569700" cy="61722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b="1" i="1" dirty="0"/>
              <a:t>Японская</a:t>
            </a:r>
            <a:r>
              <a:rPr lang="ru-RU" altLang="ru-RU" sz="2400" i="1" dirty="0"/>
              <a:t> модель.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i="1" dirty="0"/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>
                <a:solidFill>
                  <a:srgbClr val="000099"/>
                </a:solidFill>
              </a:rPr>
              <a:t>         </a:t>
            </a:r>
            <a:r>
              <a:rPr lang="ru-RU" altLang="ru-RU" sz="2400" i="1" dirty="0">
                <a:solidFill>
                  <a:srgbClr val="002060"/>
                </a:solidFill>
              </a:rPr>
              <a:t>Она характеризуется системой пожизненного найма, заработная плата зависит от стажа и возраста.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>
                <a:solidFill>
                  <a:srgbClr val="002060"/>
                </a:solidFill>
              </a:rPr>
              <a:t>          Пожизненный найм гарантирует занятость постоянного работника до достижения им возраста 55 – 60 лет.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 Карьера сотрудников строится по заранее утвержденному плану, предполагающему прохождение курсов повышения квалификации и продвижение по служебной лестнице.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 Подобная тактика благоприятно влияет на восприятие работниками своих обязанностей, повышает их ответственность за качество работы.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 У сотрудников японских фирм формируется забота о престиже предприятия, его бренде и внутрифирменный патриотизм.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  В случае необходимости сокращения производства, оно осуществляется не за счет сокращения количества рабочего персонала, а за счет сокращения рабочего времени.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D4430AA-C9E2-40B7-A336-AA0982FB5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C7FEFCF8-17A9-4235-B45A-0100662EF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4500" y="1143000"/>
            <a:ext cx="11430000" cy="47244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i="1" dirty="0">
                <a:solidFill>
                  <a:srgbClr val="002060"/>
                </a:solidFill>
              </a:rPr>
              <a:t>         Российская политика занятости населения </a:t>
            </a:r>
            <a:r>
              <a:rPr lang="ru-RU" altLang="ru-RU" sz="2400" i="1" dirty="0"/>
              <a:t>развивается, сочетая различный зарубежный опыт, но имея свои национальные особенности.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В отличие от остальных стран, в Российской Федерации существуют два понятия: официально зарегистрированная безработица и фактическая безработица.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i="1" dirty="0"/>
              <a:t>         Официально зарегистрированная безработица. Это число безработных, состоящих на учете в службе занятости и ищущих работу через данную службу, но их по данным аналитических агентств меньше, чем, фактически безработных</a:t>
            </a:r>
            <a:r>
              <a:rPr lang="ru-RU" altLang="ru-RU" sz="2400" dirty="0"/>
              <a:t>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53B5909-531B-4563-8910-BA0D598B4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599BF46E-E28C-4E31-BA34-5DFDBCF1D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838200"/>
            <a:ext cx="11176000" cy="5029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         </a:t>
            </a:r>
            <a:r>
              <a:rPr lang="ru-RU" altLang="ru-RU" sz="3200" dirty="0"/>
              <a:t>Таким образом, ознакомление с моделями осуществления службами занятости населения ведущих стран мира, формами работы свидетельствует об их разнообразии и присущей каждой из них своеобразия, что обусловлено определенными историческими и политическими особенностями формирования и развития этих стран.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AF058C1-5A6F-4D9D-B462-3A0AB5010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0CE96CA-3B80-4BEE-92BD-60552309A569}"/>
              </a:ext>
            </a:extLst>
          </p:cNvPr>
          <p:cNvSpPr/>
          <p:nvPr/>
        </p:nvSpPr>
        <p:spPr>
          <a:xfrm>
            <a:off x="139700" y="2227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902328-F125-4F3C-971A-3CD66AA1B72F}"/>
              </a:ext>
            </a:extLst>
          </p:cNvPr>
          <p:cNvSpPr/>
          <p:nvPr/>
        </p:nvSpPr>
        <p:spPr>
          <a:xfrm>
            <a:off x="63500" y="1302941"/>
            <a:ext cx="118618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В области совершенствования действующего законодательства в сфере занятости населения: </a:t>
            </a:r>
          </a:p>
          <a:p>
            <a:pPr algn="just"/>
            <a:endParaRPr lang="ru-RU" sz="24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разграничение полномочий, функций в области регулирования рынка труда и сферы занятости между федеральными органами исполнительной власти, органами исполнительной власти субъектов Российской Федерации, органами местного самоуправления и работодателями, а также уточнение источников финансирования мероприятий по содействию занятости населения, материальной поддержке безработных граждан; </a:t>
            </a:r>
          </a:p>
          <a:p>
            <a:pPr algn="just"/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поддержка малого бизнеса и предпринимательства в целях сохранения рабочих мест и поддержки занятости населения (работников предприятий);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 err="1"/>
              <a:t>донастройка</a:t>
            </a:r>
            <a:r>
              <a:rPr lang="ru-RU" sz="2400" dirty="0"/>
              <a:t> трудового законодательства.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BC24CC-DCAB-4E44-BC9D-ACAFC9AAB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595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9C711F-F171-46F6-9180-54C3B00456B9}"/>
              </a:ext>
            </a:extLst>
          </p:cNvPr>
          <p:cNvSpPr/>
          <p:nvPr/>
        </p:nvSpPr>
        <p:spPr>
          <a:xfrm>
            <a:off x="152400" y="1036039"/>
            <a:ext cx="118872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области повышения качества рабочей силы и конкурентоспособности граждан на рынке труда, обеспечения отраслей экономики рабочими и специалистами определенных профессий и квалификации:</a:t>
            </a:r>
          </a:p>
          <a:p>
            <a:pPr algn="just"/>
            <a:endParaRPr lang="ru-RU" dirty="0">
              <a:solidFill>
                <a:srgbClr val="00206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 уточнение потребности в рабочих и специалистах по укрупненным группам профессий и специальностей, по видам экономической деятельности и отдельным регионам и увязка потребности с объемами подготовки рабочих и специалистов в системе профессионального образования в целях достижения сбалансированности спроса и предложения в отношении рабочей силы на рынке труда;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содействие занятости выпускников всех форм профессионального обучения, повышение роли учебных заведений;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 развитие профессиональной ориентации школьников, повышение их мотивации к трудовой деятельности по профессиям, специальностям, востребованным на рынке труда;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уточнение и разработка (при необходимости) программ подготовки кадров как в условиях стационарного так и удаленного (самостоятельного) обучения;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 изучение и внедрение опыта удаленной работы, с учетом различных групп населения.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1261AB3-146E-40C3-9810-7CBE39D9FAC5}"/>
              </a:ext>
            </a:extLst>
          </p:cNvPr>
          <p:cNvSpPr/>
          <p:nvPr/>
        </p:nvSpPr>
        <p:spPr>
          <a:xfrm>
            <a:off x="152400" y="1211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E447939-6603-4C09-8CE4-2F4D2EB56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751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4C8E4C-74FC-4E87-A0B7-247150832033}"/>
              </a:ext>
            </a:extLst>
          </p:cNvPr>
          <p:cNvSpPr/>
          <p:nvPr/>
        </p:nvSpPr>
        <p:spPr>
          <a:xfrm>
            <a:off x="476250" y="1219538"/>
            <a:ext cx="112395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улучшение профессиональной ориентации и психологической поддержки населения;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разработка и внедрение системы профессиональных стандартов, которая соответствует требованиям к профессиональному уровню работников, с учетом обеспечения качества и производительности выполняемых работ;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внедрение цифровых технологий и электронного документооборота (обучение, техническое оснащение).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8248CF5-B7E6-41C0-9045-939FD7DAB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744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355D71-E6AF-43A7-AE4A-535EE11CF6D6}"/>
              </a:ext>
            </a:extLst>
          </p:cNvPr>
          <p:cNvSpPr/>
          <p:nvPr/>
        </p:nvSpPr>
        <p:spPr>
          <a:xfrm>
            <a:off x="254000" y="1253341"/>
            <a:ext cx="1168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области содействия занятости, стимулирования создания и сохранения рабочих мест, совершенствования форм социального партнерства на отраслевых и региональных рынках труда:</a:t>
            </a:r>
          </a:p>
          <a:p>
            <a:endParaRPr lang="ru-RU" sz="1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анализ и конкретизация выполнения Государственной программы «Содействие занятости населения»;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государственная поддержка предприятий, находящихся в сложной экономической (финансовой) ситуации;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учет показателей, отражающих движение рабочей силы в территориально-отраслевом аспекте и разработка соответствующих мер по стабилизации ситуации на рынке труда, переподготовка кадров;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проведение анализа перспектив повышения занятости в отраслях экономики;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поддержка развития всех форм малого предпринимательства и самозанятости населения во всех секторах экономики, уделив особое внимание агропромышленному сектору, сферам оказания услуг населению;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0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развитие социального партнерства на всех уровнях, разработка механизма взаимодействия органов исполнительной власти, работодателей, профессиональных союзов и иных представительных органов работников при решении проблем занятости населения на отраслевых и региональных рынках труда.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A3F0E5-4572-4F74-A827-88E39280923F}"/>
              </a:ext>
            </a:extLst>
          </p:cNvPr>
          <p:cNvSpPr/>
          <p:nvPr/>
        </p:nvSpPr>
        <p:spPr>
          <a:xfrm>
            <a:off x="139700" y="2227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FEB21AD-63CC-4D18-9DB0-187F5871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357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E9A2F8-5C35-4ABB-9879-9ABB5C122E33}"/>
              </a:ext>
            </a:extLst>
          </p:cNvPr>
          <p:cNvSpPr/>
          <p:nvPr/>
        </p:nvSpPr>
        <p:spPr>
          <a:xfrm>
            <a:off x="393700" y="1463576"/>
            <a:ext cx="114554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области развития региональных рынков труда: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проведение мониторинга результатов реализации программ и мероприятий по содействию занятости населения в условиях кризиса, вызванного пандемией </a:t>
            </a:r>
            <a:r>
              <a:rPr lang="en-US" sz="2000" dirty="0" err="1"/>
              <a:t>Covid</a:t>
            </a:r>
            <a:r>
              <a:rPr lang="ru-RU" sz="2000" dirty="0"/>
              <a:t>-</a:t>
            </a:r>
            <a:r>
              <a:rPr lang="en-US" sz="2000" dirty="0"/>
              <a:t>19</a:t>
            </a:r>
            <a:r>
              <a:rPr lang="ru-RU" sz="2000" dirty="0"/>
              <a:t>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развитие (восстановление) малого бизнеса в сфере услуг (с учетом региональной специфики) с целью создания условий для сохранения занятости и трудоустройства незанятого населения;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расширение (конкретизация) взаимодействия органов занятости населения с социальными партнерами на рынке труда;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- анализ и учет ситуации в области региональной, межрегиональной трудовой миграции, привлечения иностранной рабочей силы.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F4B0C6-239B-4475-AD57-7947D7738B48}"/>
              </a:ext>
            </a:extLst>
          </p:cNvPr>
          <p:cNvSpPr/>
          <p:nvPr/>
        </p:nvSpPr>
        <p:spPr>
          <a:xfrm>
            <a:off x="139700" y="2227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6DCC6BC-6C99-4C1E-BA50-5F81BFE36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998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E5E9F1-1C89-4F22-BDB7-7C499516BE2A}"/>
              </a:ext>
            </a:extLst>
          </p:cNvPr>
          <p:cNvSpPr/>
          <p:nvPr/>
        </p:nvSpPr>
        <p:spPr>
          <a:xfrm>
            <a:off x="260350" y="1443841"/>
            <a:ext cx="114681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области содействия занятости граждан, особо нуждающихся в социальной защите:</a:t>
            </a:r>
          </a:p>
          <a:p>
            <a:pPr algn="just"/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реализация принципа адресности в работе служб занятости, ориентированного на слабо защищенные категории населения: инвалидов, многодетных и одиноких родителей, воспитывающих несовершеннолетних детей и детей-инвалидов, лиц предпенсионного возраста, несовершеннолетних в возрасте от 14 до 18 лет, граждан, уволенных с военной службы, и членов их семей, вынужденных переселенцев (с учетом принятых мер по материальной поддержке родителей, имеющих малолетних детей);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разработка и реализация специальных программ трудоустройства, профессиональной ориентации и профессионального обучения, внедрение новых социально ориентированных технологий, внедрение современных форм обучения (таких, как дистанционное и модульное), развитие специальной инфраструктуры органов службы занятости;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4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85BB12-894B-46FA-819E-80B47C2B2100}"/>
              </a:ext>
            </a:extLst>
          </p:cNvPr>
          <p:cNvSpPr/>
          <p:nvPr/>
        </p:nvSpPr>
        <p:spPr>
          <a:xfrm>
            <a:off x="139700" y="2227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F78100B-AB9E-4093-936E-C906BF00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07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5B9406F-B674-47CE-9EAE-574F8A7360E8}"/>
              </a:ext>
            </a:extLst>
          </p:cNvPr>
          <p:cNvSpPr/>
          <p:nvPr/>
        </p:nvSpPr>
        <p:spPr>
          <a:xfrm>
            <a:off x="279400" y="1515239"/>
            <a:ext cx="11633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области финансирования мероприятий по содействию занятости населения:</a:t>
            </a:r>
          </a:p>
          <a:p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обеспечение полной реализации мер по материальной поддержке безработных граждан, принятых государством (размер пособий по безработице, периоды выплат, условия назначения пособий) и др.;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консолидация финансовых средств для реализации мероприятий по содействию занятости населения и повышению эффективности их использования;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400" dirty="0"/>
              <a:t>привлечение средств местных бюджетов и работодателей для реализации мер по содействию занятости работников, подлежащих увольнению.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E70A4A-733B-4B3E-B81C-B5E9DAB31353}"/>
              </a:ext>
            </a:extLst>
          </p:cNvPr>
          <p:cNvSpPr/>
          <p:nvPr/>
        </p:nvSpPr>
        <p:spPr>
          <a:xfrm>
            <a:off x="139700" y="2227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E494FAA-9CB6-464E-88E1-7A9F1121C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279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E763310-5E85-4DA1-A9F9-C42CC79F4F29}"/>
              </a:ext>
            </a:extLst>
          </p:cNvPr>
          <p:cNvSpPr/>
          <p:nvPr/>
        </p:nvSpPr>
        <p:spPr>
          <a:xfrm>
            <a:off x="279400" y="1402140"/>
            <a:ext cx="116332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В области повышения эффективности деятельности органов службы занятости:</a:t>
            </a:r>
          </a:p>
          <a:p>
            <a:endParaRPr lang="ru-RU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усиление оперативной работы органов службы занятости со всеми категориями граждан в целях содействия их занятости;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совершенствование технологии работы органов службы занятости по предоставлению услуг незанятым и безработным гражданам в различных условиях (режиме) работы службы занятости (дистанционное обслуживание, применение технических средств, заявительный характер через соответствующие порталы услуг);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реализация проектов по совершенствованию работы службы занятости, формирования ее имиджа, внедрение новых (прогрессивных) технологий работы с учетом цифровизации;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/>
              <a:t>реализация проекта «Академия занятости» (совместно с МОТ).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CD2F30-70BB-40D9-A2CD-9B424AF680C4}"/>
              </a:ext>
            </a:extLst>
          </p:cNvPr>
          <p:cNvSpPr/>
          <p:nvPr/>
        </p:nvSpPr>
        <p:spPr>
          <a:xfrm>
            <a:off x="139700" y="222709"/>
            <a:ext cx="11709400" cy="914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0555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u="sng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некоторых мероприятиях по стабилизации ситуации на рынке труда в условиях  кризиса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145CC2A-6B45-4D7E-9515-EC8627B80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7470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0A4638-2527-4AC3-BFEF-61A90454EDF2}"/>
              </a:ext>
            </a:extLst>
          </p:cNvPr>
          <p:cNvSpPr txBox="1"/>
          <p:nvPr/>
        </p:nvSpPr>
        <p:spPr>
          <a:xfrm>
            <a:off x="215900" y="609600"/>
            <a:ext cx="11760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совершенствование подготовки специалистов службы занятости в рамках внедрения новой модели и реализации проекта «Служба занятости 2.0»;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изучение и популяризация практики работы пилотных центров занятости населения (по итогам 2019-2020 </a:t>
            </a:r>
            <a:r>
              <a:rPr lang="ru-RU" sz="2400" dirty="0" err="1"/>
              <a:t>гг</a:t>
            </a:r>
            <a:r>
              <a:rPr lang="ru-RU" sz="2400" dirty="0"/>
              <a:t>) по внедрению в практику работы принципов профессионализма, адресности, индивидуального подхода в работе с клиентами;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внедрение профессионального стандарта «Специалист по оказанию государственных услуг в области занятости населения»;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4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2400" dirty="0"/>
              <a:t>изучение практики работы служб занятости других государств в условиях пандемии </a:t>
            </a:r>
            <a:r>
              <a:rPr lang="en-US" sz="2400" dirty="0"/>
              <a:t>Covid-19</a:t>
            </a:r>
            <a:r>
              <a:rPr lang="ru-RU" sz="2400" dirty="0"/>
              <a:t> и при необходимости применение его в работе службы занятости Российской Федерации.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D96E555-36FC-4AAB-9897-8873F334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125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6A702A-1F98-47E3-8B65-267E3D4518B4}"/>
              </a:ext>
            </a:extLst>
          </p:cNvPr>
          <p:cNvSpPr txBox="1"/>
          <p:nvPr/>
        </p:nvSpPr>
        <p:spPr>
          <a:xfrm>
            <a:off x="330200" y="1193800"/>
            <a:ext cx="11531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«Внимание к ситуации на рынке труда, к проблемам граждан, столкнувшихся с безработицей, должно быть максимальным на всех уровнях власти»</a:t>
            </a:r>
          </a:p>
          <a:p>
            <a:endParaRPr lang="ru-RU" sz="3200" dirty="0"/>
          </a:p>
          <a:p>
            <a:pPr algn="r"/>
            <a:r>
              <a:rPr lang="ru-RU" sz="3200" dirty="0"/>
              <a:t>В.В. Путин, Президент </a:t>
            </a:r>
          </a:p>
          <a:p>
            <a:pPr algn="r"/>
            <a:r>
              <a:rPr lang="ru-RU" sz="3200" dirty="0"/>
              <a:t>Российской Федерации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1AEA9EB-3288-4997-B96B-0823FDDA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852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5ED6C8-52A1-4C9A-AAC9-73B242826560}"/>
              </a:ext>
            </a:extLst>
          </p:cNvPr>
          <p:cNvSpPr txBox="1"/>
          <p:nvPr/>
        </p:nvSpPr>
        <p:spPr>
          <a:xfrm>
            <a:off x="1905000" y="2603500"/>
            <a:ext cx="937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/>
              <a:t>Спасибо за внимание!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B8DB4E6-F964-41A8-8F47-269A2FC1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30A12-12DA-439B-83AE-0B1C8589E79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2602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1934</Words>
  <Application>Microsoft Office PowerPoint</Application>
  <PresentationFormat>Широкоэкранный</PresentationFormat>
  <Paragraphs>224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Wingdings</vt:lpstr>
      <vt:lpstr>Тема Office</vt:lpstr>
      <vt:lpstr>Роль Государственной службы занятости в содействии занятости населения в условиях кризиса: политические аспекты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Государственной службы занятости в содействии занятости населения в условиях кризиса: политические аспекты</dc:title>
  <dc:creator>Татьяна Александровна Морозова</dc:creator>
  <cp:lastModifiedBy>Татьяна Александровна Морозова</cp:lastModifiedBy>
  <cp:revision>10</cp:revision>
  <dcterms:created xsi:type="dcterms:W3CDTF">2020-05-28T07:27:58Z</dcterms:created>
  <dcterms:modified xsi:type="dcterms:W3CDTF">2020-05-28T09:13:26Z</dcterms:modified>
</cp:coreProperties>
</file>