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4"/>
    <p:sldMasterId id="2147483688" r:id="rId5"/>
    <p:sldMasterId id="2147483709" r:id="rId6"/>
    <p:sldMasterId id="2147483711" r:id="rId7"/>
  </p:sldMasterIdLst>
  <p:notesMasterIdLst>
    <p:notesMasterId r:id="rId36"/>
  </p:notesMasterIdLst>
  <p:handoutMasterIdLst>
    <p:handoutMasterId r:id="rId37"/>
  </p:handoutMasterIdLst>
  <p:sldIdLst>
    <p:sldId id="348" r:id="rId8"/>
    <p:sldId id="2147374912" r:id="rId9"/>
    <p:sldId id="2147374915" r:id="rId10"/>
    <p:sldId id="2147374940" r:id="rId11"/>
    <p:sldId id="2147374911" r:id="rId12"/>
    <p:sldId id="2147374960" r:id="rId13"/>
    <p:sldId id="2147374961" r:id="rId14"/>
    <p:sldId id="2147374948" r:id="rId15"/>
    <p:sldId id="2147374956" r:id="rId16"/>
    <p:sldId id="2147374963" r:id="rId17"/>
    <p:sldId id="2147374950" r:id="rId18"/>
    <p:sldId id="2147374958" r:id="rId19"/>
    <p:sldId id="2147374955" r:id="rId20"/>
    <p:sldId id="2147374949" r:id="rId21"/>
    <p:sldId id="2147374965" r:id="rId22"/>
    <p:sldId id="2147374951" r:id="rId23"/>
    <p:sldId id="2147374941" r:id="rId24"/>
    <p:sldId id="2147374946" r:id="rId25"/>
    <p:sldId id="2147374944" r:id="rId26"/>
    <p:sldId id="2147374959" r:id="rId27"/>
    <p:sldId id="2147374962" r:id="rId28"/>
    <p:sldId id="2147374957" r:id="rId29"/>
    <p:sldId id="2147374947" r:id="rId30"/>
    <p:sldId id="2147374917" r:id="rId31"/>
    <p:sldId id="2147374943" r:id="rId32"/>
    <p:sldId id="2147374954" r:id="rId33"/>
    <p:sldId id="2147374945" r:id="rId34"/>
    <p:sldId id="2147374964" r:id="rId3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97C683A-2336-46EF-B44E-79B413531C99}">
          <p14:sldIdLst>
            <p14:sldId id="348"/>
            <p14:sldId id="2147374912"/>
            <p14:sldId id="2147374915"/>
            <p14:sldId id="2147374940"/>
            <p14:sldId id="2147374911"/>
            <p14:sldId id="2147374960"/>
            <p14:sldId id="2147374961"/>
            <p14:sldId id="2147374948"/>
            <p14:sldId id="2147374956"/>
            <p14:sldId id="2147374963"/>
            <p14:sldId id="2147374950"/>
            <p14:sldId id="2147374958"/>
            <p14:sldId id="2147374955"/>
            <p14:sldId id="2147374949"/>
            <p14:sldId id="2147374965"/>
            <p14:sldId id="2147374951"/>
            <p14:sldId id="2147374941"/>
            <p14:sldId id="2147374946"/>
            <p14:sldId id="2147374944"/>
            <p14:sldId id="2147374959"/>
            <p14:sldId id="2147374962"/>
            <p14:sldId id="2147374957"/>
            <p14:sldId id="2147374947"/>
            <p14:sldId id="2147374917"/>
            <p14:sldId id="2147374943"/>
            <p14:sldId id="2147374954"/>
            <p14:sldId id="2147374945"/>
            <p14:sldId id="21473749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8FD714-1DA7-C055-1CA5-11C1E42A361C}" name="Josée Laporte" initials="JL" userId="Josée Laporte" providerId="None"/>
  <p188:author id="{1B4EEBAA-4545-1E16-F07F-909979F93471}" name="Camille Iriartborde" initials="CI" userId="Camille Iriartborde" providerId="None"/>
  <p188:author id="{EA89E1BD-B29D-A459-AB27-EAF4D93AE9D0}" name="Thao, Nguyen Thi Thanh" initials="TNTT" userId="S::thanhthao@ilo.org::64ab1e57-e540-4457-b239-cc023ed4de52" providerId="AD"/>
  <p188:author id="{36D42FFC-F67E-ABB4-E3D8-4FC10A767377}" name="ILO MULTI" initials="ILO" userId="ILO MULT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5FD"/>
    <a:srgbClr val="D9ECFB"/>
    <a:srgbClr val="18BAA8"/>
    <a:srgbClr val="EAEAEA"/>
    <a:srgbClr val="230050"/>
    <a:srgbClr val="05D2D2"/>
    <a:srgbClr val="084081"/>
    <a:srgbClr val="E9ECEB"/>
    <a:srgbClr val="1E2DBE"/>
    <a:srgbClr val="BEDC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18" autoAdjust="0"/>
    <p:restoredTop sz="93447" autoAdjust="0"/>
  </p:normalViewPr>
  <p:slideViewPr>
    <p:cSldViewPr snapToGrid="0">
      <p:cViewPr varScale="1">
        <p:scale>
          <a:sx n="61" d="100"/>
          <a:sy n="61" d="100"/>
        </p:scale>
        <p:origin x="444" y="4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818EFE-E725-6567-C498-79C4AD95F7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B02C24-0911-BC15-167E-8CF7CE940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72CB6-59E5-4F68-B823-F0D85F105C4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D76E59-B968-0873-1B4F-629914F19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09587-3B7E-3F89-F314-60FA1DA176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5E6E7-A95D-4133-9889-2525D4EB8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321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23BC1-11D1-42B0-5960-B47553AC2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A6996-881E-7230-DC06-5D178D54D9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DDACD5-FF9F-C811-B6C4-7402DE84B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More than one ministry of national agency represented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Namibia : Ministry of Justice and Labour Relations and The Namibia Investment &amp; Promotion Development Board under the Ministry of International Relations and Trade (NIPDB)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Sierra Leone : Ministry of Labour and Social Security and Sierra Leone Local Content Agency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Mozambique :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Labour Consultative Commission, General Labour Inspection and Ministry of Labour, Gender and Social Action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Nigeria : Federal Ministry of Labour and Employment and  National Human Rights Commission</a:t>
            </a:r>
            <a:endParaRPr lang="en-GB" sz="800" b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69895E-8E14-FB2B-D6EB-B0F80CAFF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379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More than one ministry of national agency represented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Namibia : Ministry of Justice and Labour Relations and The Namibia Investment &amp; Promotion Development Board under the Ministry of International Relations and Trade (NIPDB)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Sierra Leone : Ministry of Labour and Social Security and Sierra Leone Local Content Agency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="0" dirty="0">
                <a:solidFill>
                  <a:schemeClr val="bg1"/>
                </a:solidFill>
              </a:rPr>
              <a:t>Mozambique :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Labour Consultative Commission, General Labour Inspection and Ministry of Labour, Gender and Social Action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Nigeria : Federal Ministry of Labour and Employment and  National Human Rights Commission</a:t>
            </a:r>
            <a:endParaRPr lang="en-GB" sz="800" b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063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4" Type="http://schemas.openxmlformats.org/officeDocument/2006/relationships/image" Target="../media/image4.emf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5" Type="http://schemas.openxmlformats.org/officeDocument/2006/relationships/image" Target="../media/image11.png"/><Relationship Id="rId4" Type="http://schemas.openxmlformats.org/officeDocument/2006/relationships/image" Target="../media/image6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5" Type="http://schemas.openxmlformats.org/officeDocument/2006/relationships/image" Target="../media/image9.png"/><Relationship Id="rId4" Type="http://schemas.openxmlformats.org/officeDocument/2006/relationships/image" Target="../media/image6.emf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Relationship Id="rId4" Type="http://schemas.openxmlformats.org/officeDocument/2006/relationships/image" Target="../media/image13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479113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118492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</a:t>
            </a:r>
            <a:r>
              <a:rPr lang="en-GB" err="1"/>
              <a:t>Vendredi</a:t>
            </a:r>
            <a:r>
              <a:rPr lang="en-GB"/>
              <a:t> 5 </a:t>
            </a:r>
            <a:r>
              <a:rPr lang="en-GB" err="1"/>
              <a:t>octobre</a:t>
            </a:r>
            <a:r>
              <a:rPr lang="en-GB"/>
              <a:t>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82316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C488120-1E50-9F2C-75DB-49A92ACB5254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11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rgbClr val="230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905251" y="2238"/>
            <a:ext cx="8284798" cy="4787891"/>
          </a:xfrm>
          <a:prstGeom prst="rtTriangle">
            <a:avLst/>
          </a:prstGeom>
          <a:solidFill>
            <a:srgbClr val="230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D43C387-808F-C87D-CFE8-EC61B8230D1A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E81856C-BAFA-1E5A-85C3-EC6A67C2B3C7}"/>
              </a:ext>
            </a:extLst>
          </p:cNvPr>
          <p:cNvSpPr/>
          <p:nvPr userDrawn="1"/>
        </p:nvSpPr>
        <p:spPr>
          <a:xfrm rot="5400000">
            <a:off x="-26674" y="2989723"/>
            <a:ext cx="276978" cy="223555"/>
          </a:xfrm>
          <a:prstGeom prst="triangle">
            <a:avLst/>
          </a:prstGeom>
          <a:solidFill>
            <a:srgbClr val="FA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20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762B6DF-634C-3C95-BDCA-F49A98F9ACE6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80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443571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4C020BB-40C5-F042-3A72-C58F5F88F471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856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4C020BB-40C5-F042-3A72-C58F5F88F471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951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Faire avancera la justice sociale, promouvoir le travail décent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073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Faire avancera la justice sociale, promouvoir le travail décent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689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FD3C-91C3-480A-8808-A07F9EE72C55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BDF-91B9-4D5E-9FDC-0BAA62121C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1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75520" y="332656"/>
            <a:ext cx="9831592" cy="72008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54F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TEXT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75520" y="1124744"/>
            <a:ext cx="9817800" cy="4824536"/>
          </a:xfrm>
          <a:prstGeom prst="rect">
            <a:avLst/>
          </a:prstGeom>
        </p:spPr>
        <p:txBody>
          <a:bodyPr/>
          <a:lstStyle>
            <a:lvl1pPr>
              <a:buClr>
                <a:srgbClr val="154F98"/>
              </a:buCl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154F98"/>
              </a:buCl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154F98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154F98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154F98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Box 5"/>
          <p:cNvSpPr txBox="1"/>
          <p:nvPr userDrawn="1"/>
        </p:nvSpPr>
        <p:spPr bwMode="auto">
          <a:xfrm>
            <a:off x="11607112" y="6309320"/>
            <a:ext cx="5040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 eaLnBrk="1" hangingPunct="1"/>
            <a:fld id="{E2A07C8C-FD00-4B9D-8165-CAA8C52F08BA}" type="slidenum">
              <a:rPr lang="en-GB" sz="1400" i="0" noProof="0" smtClean="0">
                <a:solidFill>
                  <a:schemeClr val="bg1"/>
                </a:solidFill>
                <a:cs typeface="Arial" charset="0"/>
              </a:rPr>
              <a:pPr algn="ctr" eaLnBrk="1" hangingPunct="1"/>
              <a:t>‹#›</a:t>
            </a:fld>
            <a:endParaRPr lang="en-GB" sz="1400" i="0" noProof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" name="Picture 6"/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t="1" r="70331" b="11591"/>
          <a:stretch/>
        </p:blipFill>
        <p:spPr>
          <a:xfrm>
            <a:off x="10272464" y="6021288"/>
            <a:ext cx="1656184" cy="720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099161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9" y="2873016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9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900"/>
              </a:spcAft>
              <a:buNone/>
              <a:defRPr sz="3000" b="0">
                <a:solidFill>
                  <a:schemeClr val="accent1"/>
                </a:solidFill>
              </a:defRPr>
            </a:lvl1pPr>
            <a:lvl2pPr marL="0" indent="0" algn="l">
              <a:buNone/>
              <a:defRPr sz="1050">
                <a:solidFill>
                  <a:schemeClr val="accent1"/>
                </a:solidFill>
              </a:defRPr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9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750">
                <a:solidFill>
                  <a:schemeClr val="accent1"/>
                </a:solidFill>
              </a:defRPr>
            </a:lvl1pPr>
          </a:lstStyle>
          <a:p>
            <a:pPr defTabSz="685800"/>
            <a:r>
              <a:rPr lang="en-GB">
                <a:solidFill>
                  <a:srgbClr val="1E2DBE"/>
                </a:solidFill>
              </a:rPr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3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3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fld id="{856227C0-AD57-4F9B-BAE3-EEFB0D0EE427}" type="slidenum">
              <a:rPr lang="en-GB" smtClean="0"/>
              <a:pPr defTabSz="68580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778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56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9160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2"/>
            <a:ext cx="7311863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7" y="3244432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9" y="4796726"/>
            <a:ext cx="3412800" cy="560460"/>
          </a:xfrm>
        </p:spPr>
        <p:txBody>
          <a:bodyPr tIns="108000">
            <a:spAutoFit/>
          </a:bodyPr>
          <a:lstStyle>
            <a:lvl1pPr marL="367200" indent="-367200">
              <a:buSzPct val="150000"/>
              <a:buFontTx/>
              <a:buBlip>
                <a:blip r:embed="rId4"/>
              </a:buBlip>
              <a:defRPr b="0">
                <a:solidFill>
                  <a:schemeClr val="tx1"/>
                </a:solidFill>
              </a:defRPr>
            </a:lvl1pPr>
            <a:lvl2pPr marL="502200" indent="-135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75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1486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1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2"/>
            <a:ext cx="7311863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1" y="6870450"/>
            <a:ext cx="75057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50" b="0" i="0" u="none" strike="noStrike" kern="1200" cap="none" spc="0" normalizeH="0" baseline="0" noProof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NB Manually place “ilo.org” device in front of image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4245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2"/>
            <a:ext cx="7311863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1" y="6870450"/>
            <a:ext cx="75057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50" b="0" i="0" u="none" strike="noStrike" kern="1200" cap="none" spc="0" normalizeH="0" baseline="0" noProof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1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9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750" b="0">
                <a:solidFill>
                  <a:schemeClr val="bg1"/>
                </a:solidFill>
              </a:defRPr>
            </a:lvl1pPr>
            <a:lvl2pPr>
              <a:defRPr sz="750">
                <a:solidFill>
                  <a:schemeClr val="bg1"/>
                </a:solidFill>
              </a:defRPr>
            </a:lvl2pPr>
            <a:lvl3pPr>
              <a:defRPr sz="750">
                <a:solidFill>
                  <a:schemeClr val="bg1"/>
                </a:solidFill>
              </a:defRPr>
            </a:lvl3pPr>
            <a:lvl4pPr>
              <a:defRPr sz="750">
                <a:solidFill>
                  <a:schemeClr val="bg1"/>
                </a:solidFill>
              </a:defRPr>
            </a:lvl4pPr>
            <a:lvl5pPr>
              <a:defRPr sz="7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67239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9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3" y="2393951"/>
            <a:ext cx="53604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0817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9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51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3" y="2393951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6095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9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51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4" y="2393952"/>
            <a:ext cx="3412801" cy="3482975"/>
          </a:xfrm>
        </p:spPr>
        <p:txBody>
          <a:bodyPr tIns="54000"/>
          <a:lstStyle>
            <a:lvl1pPr marL="270000" indent="-270000">
              <a:lnSpc>
                <a:spcPct val="80000"/>
              </a:lnSpc>
              <a:spcBef>
                <a:spcPts val="24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3"/>
              </a:buBlip>
              <a:defRPr sz="4500" b="0" spc="-150" baseline="0">
                <a:solidFill>
                  <a:schemeClr val="accent1"/>
                </a:solidFill>
              </a:defRPr>
            </a:lvl1pPr>
            <a:lvl2pPr marL="27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5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75620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9" y="2393950"/>
            <a:ext cx="7380000" cy="3482976"/>
          </a:xfrm>
        </p:spPr>
        <p:txBody>
          <a:bodyPr tIns="0">
            <a:noAutofit/>
          </a:bodyPr>
          <a:lstStyle>
            <a:lvl1pPr marL="367200" indent="-367200">
              <a:buSzPct val="120000"/>
              <a:buFontTx/>
              <a:buBlip>
                <a:blip r:embed="rId3"/>
              </a:buBlip>
              <a:defRPr sz="1725" b="0">
                <a:solidFill>
                  <a:schemeClr val="tx1"/>
                </a:solidFill>
              </a:defRPr>
            </a:lvl1pPr>
            <a:lvl2pPr marL="3672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1725" baseline="0"/>
            </a:lvl2pPr>
            <a:lvl3pPr marL="502200" indent="-135000">
              <a:spcBef>
                <a:spcPts val="1350"/>
              </a:spcBef>
              <a:defRPr sz="75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75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3559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9" y="2872802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9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" b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9" y="6867374"/>
            <a:ext cx="5605463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3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fld id="{856227C0-AD57-4F9B-BAE3-EEFB0D0EE427}" type="slidenum">
              <a:rPr lang="en-GB" smtClean="0"/>
              <a:pPr defTabSz="685800"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5529261" y="3007520"/>
            <a:ext cx="6662739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602F308-F8A3-62EE-DBD1-D45732FA0233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3653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9" y="2872802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9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" b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3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3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fld id="{856227C0-AD57-4F9B-BAE3-EEFB0D0EE427}" type="slidenum">
              <a:rPr lang="en-GB" smtClean="0"/>
              <a:pPr defTabSz="685800"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8286749" y="4601106"/>
            <a:ext cx="3905251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3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6A3C5A8-F2B5-ABBC-A9AE-04190FD39905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32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64AC4BEA-AF23-ACF6-310C-8CD973AF1B9E}"/>
              </a:ext>
            </a:extLst>
          </p:cNvPr>
          <p:cNvSpPr/>
          <p:nvPr userDrawn="1"/>
        </p:nvSpPr>
        <p:spPr>
          <a:xfrm rot="5400000">
            <a:off x="-24702" y="1520165"/>
            <a:ext cx="157763" cy="127334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737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9" y="2872802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9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" b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3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3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fld id="{856227C0-AD57-4F9B-BAE3-EEFB0D0EE427}" type="slidenum">
              <a:rPr lang="en-GB" smtClean="0"/>
              <a:pPr defTabSz="68580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5A31D1B4-1B95-98AB-AE4F-43988E386D71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0338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9" y="2872802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9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" b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3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3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fld id="{856227C0-AD57-4F9B-BAE3-EEFB0D0EE427}" type="slidenum">
              <a:rPr lang="en-GB" smtClean="0"/>
              <a:pPr defTabSz="68580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27" y="451967"/>
            <a:ext cx="1561292" cy="539706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2C825861-79C4-6BD0-1A6A-1753AAB1A806}"/>
              </a:ext>
            </a:extLst>
          </p:cNvPr>
          <p:cNvSpPr/>
          <p:nvPr userDrawn="1"/>
        </p:nvSpPr>
        <p:spPr>
          <a:xfrm rot="5400000">
            <a:off x="-25607" y="2993920"/>
            <a:ext cx="265525" cy="214312"/>
          </a:xfrm>
          <a:prstGeom prst="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17873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4" y="1085563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9" y="2872802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9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" b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3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3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pPr defTabSz="685800"/>
            <a:fld id="{856227C0-AD57-4F9B-BAE3-EEFB0D0EE427}" type="slidenum">
              <a:rPr lang="en-GB" smtClean="0"/>
              <a:pPr defTabSz="68580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60693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7247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625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separator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466795" y="2130428"/>
            <a:ext cx="6909792" cy="2306687"/>
          </a:xfrm>
        </p:spPr>
        <p:txBody>
          <a:bodyPr/>
          <a:lstStyle>
            <a:lvl1pPr algn="l">
              <a:defRPr sz="2700" b="1">
                <a:solidFill>
                  <a:srgbClr val="D36955"/>
                </a:solidFill>
                <a:effectLst/>
                <a:latin typeface="+mj-lt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463820" y="663200"/>
            <a:ext cx="7104789" cy="936104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pic>
        <p:nvPicPr>
          <p:cNvPr id="10" name="Immagine 9" descr="top-ppt.png"/>
          <p:cNvPicPr>
            <a:picLocks noChangeAspect="1"/>
          </p:cNvPicPr>
          <p:nvPr userDrawn="1"/>
        </p:nvPicPr>
        <p:blipFill>
          <a:blip r:embed="rId4" cstate="print"/>
          <a:srcRect b="65946"/>
          <a:stretch>
            <a:fillRect/>
          </a:stretch>
        </p:blipFill>
        <p:spPr>
          <a:xfrm>
            <a:off x="8497965" y="6719430"/>
            <a:ext cx="3694035" cy="1385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11776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75520" y="332656"/>
            <a:ext cx="9831592" cy="72008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54F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TEXT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75520" y="1124744"/>
            <a:ext cx="9817800" cy="4824536"/>
          </a:xfrm>
          <a:prstGeom prst="rect">
            <a:avLst/>
          </a:prstGeom>
        </p:spPr>
        <p:txBody>
          <a:bodyPr/>
          <a:lstStyle>
            <a:lvl1pPr>
              <a:buClr>
                <a:srgbClr val="154F98"/>
              </a:buCl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154F98"/>
              </a:buCl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154F98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154F98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154F98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Box 5"/>
          <p:cNvSpPr txBox="1"/>
          <p:nvPr userDrawn="1"/>
        </p:nvSpPr>
        <p:spPr bwMode="auto">
          <a:xfrm>
            <a:off x="11607112" y="6309320"/>
            <a:ext cx="5040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 eaLnBrk="1" hangingPunct="1"/>
            <a:fld id="{E2A07C8C-FD00-4B9D-8165-CAA8C52F08BA}" type="slidenum">
              <a:rPr lang="en-GB" sz="1400" i="0" noProof="0" smtClean="0">
                <a:solidFill>
                  <a:schemeClr val="bg1"/>
                </a:solidFill>
                <a:cs typeface="Arial" charset="0"/>
              </a:rPr>
              <a:pPr algn="ctr" eaLnBrk="1" hangingPunct="1"/>
              <a:t>‹#›</a:t>
            </a:fld>
            <a:endParaRPr lang="en-GB" sz="1400" i="0" noProof="0">
              <a:solidFill>
                <a:schemeClr val="bg1"/>
              </a:solidFill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051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0737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5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8565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364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87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Faire avancera la justice sociale, promouvoir le travail décent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43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Faire avancera la justice sociale, promouvoir le travail décent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72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Faire avancera la justice sociale, promouvoir le travail décent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20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6.emf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Vendredi 5 octobre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93391341-E846-413A-F41B-871D43201005}"/>
              </a:ext>
            </a:extLst>
          </p:cNvPr>
          <p:cNvSpPr/>
          <p:nvPr userDrawn="1"/>
        </p:nvSpPr>
        <p:spPr>
          <a:xfrm rot="5400000">
            <a:off x="-11057" y="1507843"/>
            <a:ext cx="160325" cy="138211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708" r:id="rId14"/>
    <p:sldLayoutId id="2147483684" r:id="rId15"/>
    <p:sldLayoutId id="2147483685" r:id="rId16"/>
    <p:sldLayoutId id="2147483686" r:id="rId17"/>
    <p:sldLayoutId id="2147483687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09">
          <p15:clr>
            <a:srgbClr val="F26B43"/>
          </p15:clr>
        </p15:guide>
        <p15:guide id="4" pos="7371">
          <p15:clr>
            <a:srgbClr val="F26B43"/>
          </p15:clr>
        </p15:guide>
        <p15:guide id="5" orient="horz" pos="309">
          <p15:clr>
            <a:srgbClr val="F26B43"/>
          </p15:clr>
        </p15:guide>
        <p15:guide id="6" orient="horz" pos="4011">
          <p15:clr>
            <a:srgbClr val="F26B43"/>
          </p15:clr>
        </p15:guide>
        <p15:guide id="7" orient="horz" pos="1508">
          <p15:clr>
            <a:srgbClr val="F26B43"/>
          </p15:clr>
        </p15:guide>
        <p15:guide id="8" orient="horz" pos="3702">
          <p15:clr>
            <a:srgbClr val="F26B43"/>
          </p15:clr>
        </p15:guide>
        <p15:guide id="9" orient="horz" pos="154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9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9" y="2393952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9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50">
                <a:noFill/>
              </a:defRPr>
            </a:lvl1pPr>
          </a:lstStyle>
          <a:p>
            <a:pPr defTabSz="685800"/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 defTabSz="685800"/>
            <a:r>
              <a:rPr lang="fr-FR">
                <a:solidFill>
                  <a:srgbClr val="230050"/>
                </a:solidFill>
              </a:rPr>
              <a:t>Faire avancera la justice sociale, promouvoir le travail décent</a:t>
            </a:r>
            <a:endParaRPr lang="en-GB">
              <a:solidFill>
                <a:srgbClr val="230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3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pPr defTabSz="685800"/>
            <a:fld id="{856227C0-AD57-4F9B-BAE3-EEFB0D0EE427}" type="slidenum">
              <a:rPr lang="en-GB" smtClean="0">
                <a:solidFill>
                  <a:srgbClr val="1E2DBE"/>
                </a:solidFill>
              </a:rPr>
              <a:pPr defTabSz="685800"/>
              <a:t>‹#›</a:t>
            </a:fld>
            <a:endParaRPr lang="en-GB">
              <a:solidFill>
                <a:srgbClr val="1E2DB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3CE13CF-9645-D9F9-6D77-B36664E73BFB}"/>
              </a:ext>
            </a:extLst>
          </p:cNvPr>
          <p:cNvSpPr/>
          <p:nvPr userDrawn="1"/>
        </p:nvSpPr>
        <p:spPr>
          <a:xfrm rot="5400000">
            <a:off x="-24702" y="1520165"/>
            <a:ext cx="157763" cy="127334"/>
          </a:xfrm>
          <a:prstGeom prst="triangle">
            <a:avLst/>
          </a:prstGeom>
          <a:solidFill>
            <a:srgbClr val="FA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20"/>
    </p:custDataLst>
    <p:extLst>
      <p:ext uri="{BB962C8B-B14F-4D97-AF65-F5344CB8AC3E}">
        <p14:creationId xmlns:p14="http://schemas.microsoft.com/office/powerpoint/2010/main" val="131024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75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1800"/>
        </a:spcBef>
        <a:spcAft>
          <a:spcPts val="450"/>
        </a:spcAft>
        <a:buFont typeface="Arial" panose="020B0604020202020204" pitchFamily="34" charset="0"/>
        <a:buNone/>
        <a:defRPr sz="135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189000" indent="-189000" algn="l" defTabSz="6858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685800" rtl="0" eaLnBrk="1" latinLnBrk="0" hangingPunct="1">
        <a:lnSpc>
          <a:spcPct val="100000"/>
        </a:lnSpc>
        <a:spcBef>
          <a:spcPts val="1800"/>
        </a:spcBef>
        <a:spcAft>
          <a:spcPts val="338"/>
        </a:spcAft>
        <a:buClr>
          <a:schemeClr val="accent2"/>
        </a:buClr>
        <a:buSzPct val="80000"/>
        <a:buFont typeface="Arial" panose="020B0604020202020204" pitchFamily="34" charset="0"/>
        <a:buNone/>
        <a:defRPr sz="105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00000"/>
        </a:lnSpc>
        <a:spcBef>
          <a:spcPts val="338"/>
        </a:spcBef>
        <a:spcAft>
          <a:spcPts val="338"/>
        </a:spcAft>
        <a:buClr>
          <a:schemeClr val="accent2"/>
        </a:buClr>
        <a:buSzPct val="80000"/>
        <a:buFont typeface="Arial" panose="020B0604020202020204" pitchFamily="34" charset="0"/>
        <a:buNone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9000" indent="-189000" algn="l" defTabSz="685800" rtl="0" eaLnBrk="1" latinLnBrk="0" hangingPunct="1">
        <a:lnSpc>
          <a:spcPct val="100000"/>
        </a:lnSpc>
        <a:spcBef>
          <a:spcPts val="338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None/>
        <a:defRPr sz="7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09">
          <p15:clr>
            <a:srgbClr val="F26B43"/>
          </p15:clr>
        </p15:guide>
        <p15:guide id="4" pos="7371">
          <p15:clr>
            <a:srgbClr val="F26B43"/>
          </p15:clr>
        </p15:guide>
        <p15:guide id="5" orient="horz" pos="309">
          <p15:clr>
            <a:srgbClr val="F26B43"/>
          </p15:clr>
        </p15:guide>
        <p15:guide id="6" orient="horz" pos="4011">
          <p15:clr>
            <a:srgbClr val="F26B43"/>
          </p15:clr>
        </p15:guide>
        <p15:guide id="7" orient="horz" pos="1508">
          <p15:clr>
            <a:srgbClr val="F26B43"/>
          </p15:clr>
        </p15:guide>
        <p15:guide id="8" orient="horz" pos="3702">
          <p15:clr>
            <a:srgbClr val="F26B43"/>
          </p15:clr>
        </p15:guide>
        <p15:guide id="9" orient="horz" pos="154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Vendredi 5 octobre 2021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700DB7D-7C84-704F-B4CB-F94A33F28837}"/>
              </a:ext>
            </a:extLst>
          </p:cNvPr>
          <p:cNvSpPr/>
          <p:nvPr userDrawn="1"/>
        </p:nvSpPr>
        <p:spPr>
          <a:xfrm rot="5400000">
            <a:off x="-9677" y="1523993"/>
            <a:ext cx="140299" cy="120947"/>
          </a:xfrm>
          <a:prstGeom prst="triangl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09">
          <p15:clr>
            <a:srgbClr val="F26B43"/>
          </p15:clr>
        </p15:guide>
        <p15:guide id="4" pos="7371">
          <p15:clr>
            <a:srgbClr val="F26B43"/>
          </p15:clr>
        </p15:guide>
        <p15:guide id="5" orient="horz" pos="309">
          <p15:clr>
            <a:srgbClr val="F26B43"/>
          </p15:clr>
        </p15:guide>
        <p15:guide id="6" orient="horz" pos="4011">
          <p15:clr>
            <a:srgbClr val="F26B43"/>
          </p15:clr>
        </p15:guide>
        <p15:guide id="7" orient="horz" pos="1508">
          <p15:clr>
            <a:srgbClr val="F26B43"/>
          </p15:clr>
        </p15:guide>
        <p15:guide id="8" orient="horz" pos="3702">
          <p15:clr>
            <a:srgbClr val="F26B43"/>
          </p15:clr>
        </p15:guide>
        <p15:guide id="9" orient="horz" pos="154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Vendredi 5 octobre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417D01D7-D45A-8CE0-4C5E-E67F01256418}"/>
              </a:ext>
            </a:extLst>
          </p:cNvPr>
          <p:cNvSpPr/>
          <p:nvPr userDrawn="1"/>
        </p:nvSpPr>
        <p:spPr>
          <a:xfrm rot="5400000">
            <a:off x="-24702" y="1520165"/>
            <a:ext cx="157763" cy="127334"/>
          </a:xfrm>
          <a:prstGeom prst="triangle">
            <a:avLst/>
          </a:prstGeom>
          <a:solidFill>
            <a:srgbClr val="FA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09">
          <p15:clr>
            <a:srgbClr val="F26B43"/>
          </p15:clr>
        </p15:guide>
        <p15:guide id="4" pos="7371">
          <p15:clr>
            <a:srgbClr val="F26B43"/>
          </p15:clr>
        </p15:guide>
        <p15:guide id="5" orient="horz" pos="309">
          <p15:clr>
            <a:srgbClr val="F26B43"/>
          </p15:clr>
        </p15:guide>
        <p15:guide id="6" orient="horz" pos="4011">
          <p15:clr>
            <a:srgbClr val="F26B43"/>
          </p15:clr>
        </p15:guide>
        <p15:guide id="7" orient="horz" pos="1508">
          <p15:clr>
            <a:srgbClr val="F26B43"/>
          </p15:clr>
        </p15:guide>
        <p15:guide id="8" orient="horz" pos="3702">
          <p15:clr>
            <a:srgbClr val="F26B43"/>
          </p15:clr>
        </p15:guide>
        <p15:guide id="9" orient="horz" pos="15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projects-and-partnerships/projects/national-focal-points-promotion-mne-declaration-sierra-leone-key-milestone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projects-and-partnerships/projects/jamaica-designates-its-tripartite-labour-advisory-council-national-foca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resource/news/nepal-appoints-national-focal-point-promotion-mne-declar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projects-and-partnerships/projects/ghana-appoints-four-national-focal-points-promote-mne-declar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svg"/><Relationship Id="rId7" Type="http://schemas.openxmlformats.org/officeDocument/2006/relationships/image" Target="../media/image14.png"/><Relationship Id="rId2" Type="http://schemas.openxmlformats.org/officeDocument/2006/relationships/image" Target="../media/image59.sv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lo.org/resource/other/concerted-efforts-focal-points-strengthen-social-dialogue-support-decent" TargetMode="External"/><Relationship Id="rId5" Type="http://schemas.openxmlformats.org/officeDocument/2006/relationships/image" Target="../media/image62.png"/><Relationship Id="rId4" Type="http://schemas.openxmlformats.org/officeDocument/2006/relationships/image" Target="../media/image61.sv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resource/other/sectoral-focus-tourism-and-fish-processing-drives-efforts-foste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resource/news/nigeria-appoints-national-focal-points-promote-mne-declar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14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4.svg"/><Relationship Id="rId1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30.png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34.png"/><Relationship Id="rId5" Type="http://schemas.openxmlformats.org/officeDocument/2006/relationships/image" Target="../media/image38.png"/><Relationship Id="rId15" Type="http://schemas.openxmlformats.org/officeDocument/2006/relationships/image" Target="../media/image46.svg"/><Relationship Id="rId10" Type="http://schemas.openxmlformats.org/officeDocument/2006/relationships/image" Target="../media/image19.png"/><Relationship Id="rId4" Type="http://schemas.openxmlformats.org/officeDocument/2006/relationships/image" Target="../media/image27.png"/><Relationship Id="rId9" Type="http://schemas.openxmlformats.org/officeDocument/2006/relationships/image" Target="../media/image43.png"/><Relationship Id="rId14" Type="http://schemas.openxmlformats.org/officeDocument/2006/relationships/image" Target="../media/image4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gert.gov.pt/declaracao-tripartida-de-principios-sobre-as-empresas-multinacionais-e-a-politica-social-oit-ponto-focal-naciona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empent/units/multinational-enterprises/WCMS_616830/lang--en/index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lo.org/resource/other/long-standing-commitment-promoting-ilo-mne-declaration-and-stro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6AE0-928B-4974-AF5C-3CDDC92C8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6861984" cy="608525"/>
          </a:xfrm>
        </p:spPr>
        <p:txBody>
          <a:bodyPr/>
          <a:lstStyle/>
          <a:p>
            <a:r>
              <a:rPr lang="pt-BR" sz="3200" dirty="0"/>
              <a:t>Pontos focais nacionais para promover a Declaração da EMN </a:t>
            </a:r>
            <a:r>
              <a:rPr lang="en-GB" sz="3200" dirty="0"/>
              <a:t>e </a:t>
            </a:r>
            <a:r>
              <a:rPr lang="en-GB" sz="3200" dirty="0" err="1"/>
              <a:t>os</a:t>
            </a:r>
            <a:r>
              <a:rPr lang="en-GB" sz="3200" dirty="0"/>
              <a:t> </a:t>
            </a:r>
            <a:r>
              <a:rPr lang="en-GB" sz="3200" dirty="0" err="1"/>
              <a:t>seus</a:t>
            </a:r>
            <a:r>
              <a:rPr lang="en-GB" sz="3200" dirty="0"/>
              <a:t> </a:t>
            </a:r>
            <a:r>
              <a:rPr lang="en-GB" sz="3200" dirty="0" err="1"/>
              <a:t>princípios</a:t>
            </a:r>
            <a:r>
              <a:rPr lang="en-GB" sz="3200" dirty="0"/>
              <a:t> a </a:t>
            </a:r>
            <a:r>
              <a:rPr lang="en-GB" sz="3200" dirty="0" err="1"/>
              <a:t>nível</a:t>
            </a:r>
            <a:r>
              <a:rPr lang="en-GB" sz="3200" dirty="0"/>
              <a:t> </a:t>
            </a:r>
            <a:r>
              <a:rPr lang="en-GB" sz="3200" dirty="0" err="1"/>
              <a:t>nacional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5F76C-CA71-4769-A72B-3C9BF884C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538" y="4293291"/>
            <a:ext cx="7309854" cy="608525"/>
          </a:xfrm>
        </p:spPr>
        <p:txBody>
          <a:bodyPr/>
          <a:lstStyle/>
          <a:p>
            <a:r>
              <a:rPr lang="pt-BR" sz="2000" dirty="0"/>
              <a:t>Um instrumento operacional da Declaração da EMN, conforme o seu Anexo II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D8896-6D04-42CE-AF3D-096566738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Data: </a:t>
            </a:r>
            <a:r>
              <a:rPr lang="en-GB" dirty="0" err="1"/>
              <a:t>fevereiro</a:t>
            </a:r>
            <a:r>
              <a:rPr lang="en-GB" dirty="0"/>
              <a:t> de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CE279-A85B-44A5-B6A7-86452C45F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294F3-8E30-44D9-AC61-CB36683D7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E0BE95C-4DF3-4FC7-BAC1-8BA3B6DDEF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rgbClr val="00AAA7"/>
          </a:solidFill>
        </p:spPr>
        <p:txBody>
          <a:bodyPr/>
          <a:lstStyle/>
          <a:p>
            <a:r>
              <a:rPr lang="fr-FR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254AFC-960D-8829-7159-2E4DA42D3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449" y="487218"/>
            <a:ext cx="2060273" cy="283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58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1354E-FF82-5B55-6758-F653311D2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DD5FB1-0AA8-DA8E-94BC-37C441847A4B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51E8A51-47D6-A9A3-56B1-688C23A62567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Sierra Leone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312AE-65B5-7912-DE64-96BAE9E3A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4" y="978798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D8A12-CBA8-7533-7691-D3A97F4EE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C7F78-9D50-2E58-8C9F-73F7CF24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2B904A-7203-CF77-FD78-DDC86A5E325F}"/>
              </a:ext>
            </a:extLst>
          </p:cNvPr>
          <p:cNvSpPr txBox="1"/>
          <p:nvPr/>
        </p:nvSpPr>
        <p:spPr>
          <a:xfrm>
            <a:off x="342538" y="549889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Quatro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2019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A4F9CD2-9FB9-AAA6-0925-010838D62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88544"/>
              </p:ext>
            </p:extLst>
          </p:nvPr>
        </p:nvGraphicFramePr>
        <p:xfrm>
          <a:off x="4176393" y="1478237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Ministério do Trabalho e Segurança Social (MOLSS)</a:t>
                      </a:r>
                      <a:endParaRPr lang="en-GB" sz="15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968F659D-D647-2F41-671B-CC4244113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20623"/>
              </p:ext>
            </p:extLst>
          </p:nvPr>
        </p:nvGraphicFramePr>
        <p:xfrm>
          <a:off x="8182316" y="1478237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Agência de Conteúdo Local da Serra Leoa</a:t>
                      </a:r>
                      <a:endParaRPr lang="en-GB" sz="15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21A0933-6651-7C78-5676-6163BF492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514574"/>
              </p:ext>
            </p:extLst>
          </p:nvPr>
        </p:nvGraphicFramePr>
        <p:xfrm>
          <a:off x="4195654" y="2341438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Empregadores – Federação dos Empregadores da Serra Leoa (SLEF)</a:t>
                      </a:r>
                      <a:endParaRPr lang="en-GB" sz="15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318A5FEE-27C9-085E-A009-25C6580596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494220"/>
              </p:ext>
            </p:extLst>
          </p:nvPr>
        </p:nvGraphicFramePr>
        <p:xfrm>
          <a:off x="8227235" y="2341438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Trabalhadores – Congresso do Trabalho da Serra Leoa (SLLC)</a:t>
                      </a:r>
                      <a:endParaRPr lang="en-GB" sz="15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5727DC-257D-4280-1B04-243DBF0A2742}"/>
              </a:ext>
            </a:extLst>
          </p:cNvPr>
          <p:cNvSpPr txBox="1">
            <a:spLocks/>
          </p:cNvSpPr>
          <p:nvPr/>
        </p:nvSpPr>
        <p:spPr>
          <a:xfrm>
            <a:off x="4195654" y="3135196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71A8A8-D049-4CEA-5487-CCACED3646CD}"/>
              </a:ext>
            </a:extLst>
          </p:cNvPr>
          <p:cNvSpPr txBox="1"/>
          <p:nvPr/>
        </p:nvSpPr>
        <p:spPr>
          <a:xfrm>
            <a:off x="4106753" y="3427363"/>
            <a:ext cx="7594709" cy="2230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lvl="0" algn="just">
              <a:lnSpc>
                <a:spcPts val="21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500" dirty="0"/>
              <a:t> </a:t>
            </a:r>
            <a:r>
              <a:rPr lang="pt-BR" sz="1500" b="1" dirty="0"/>
              <a:t>Grupo de Trabalho Técnico, </a:t>
            </a:r>
            <a:r>
              <a:rPr lang="pt-BR" sz="1500" dirty="0"/>
              <a:t>sob a liderança do Ministério do Trabalho e Segurança Social (MOLSS), para coordenar ações de promoção da Declaração sobre EMNs entre instituições e ministérios nacionais</a:t>
            </a:r>
          </a:p>
          <a:p>
            <a:pPr lvl="0" algn="just">
              <a:lnSpc>
                <a:spcPts val="21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500" dirty="0"/>
              <a:t> </a:t>
            </a:r>
            <a:r>
              <a:rPr lang="pt-BR" sz="1500" dirty="0"/>
              <a:t>Integração da Declaração sobre EMNs no </a:t>
            </a:r>
            <a:r>
              <a:rPr lang="pt-BR" sz="1500" b="1" dirty="0"/>
              <a:t>Plano de Investimento dos Objetivos de Desenvolvimento Sustentável da Serra Leoa </a:t>
            </a:r>
            <a:r>
              <a:rPr lang="pt-BR" sz="1500" dirty="0"/>
              <a:t>(Ministério do Planeamento e Desenvolvimento Económico)</a:t>
            </a:r>
          </a:p>
          <a:p>
            <a:pPr lvl="0" algn="just">
              <a:lnSpc>
                <a:spcPts val="21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500" dirty="0"/>
              <a:t> </a:t>
            </a:r>
            <a:r>
              <a:rPr lang="pt-BR" sz="1500" dirty="0"/>
              <a:t>Criação da </a:t>
            </a:r>
            <a:r>
              <a:rPr lang="pt-BR" sz="1500" b="1" dirty="0"/>
              <a:t>Rede de Sindicatos da Serra Leoa sobre EMNs</a:t>
            </a:r>
            <a:endParaRPr lang="en-GB" sz="15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6F0B04-F997-F638-4C45-77280A9043F9}"/>
              </a:ext>
            </a:extLst>
          </p:cNvPr>
          <p:cNvSpPr txBox="1"/>
          <p:nvPr/>
        </p:nvSpPr>
        <p:spPr>
          <a:xfrm>
            <a:off x="4106753" y="5881019"/>
            <a:ext cx="750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Pontos focais nacionais para a promoção da Declaração sobre as EMNs na Serra Leoa: principais marcos alcançados em 2022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100" dirty="0">
                <a:ea typeface="Noto Sans" panose="020B0502040504020204" pitchFamily="34" charset="0"/>
                <a:cs typeface="Noto Sans" panose="020B0502040504020204" pitchFamily="34" charset="0"/>
              </a:rPr>
              <a:t>(Disponível apenas em inglês e francês)</a:t>
            </a: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281D10-4CDE-1C91-F14A-F8E2C87BD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8194" name="Picture 2" descr="Drapeau de Sierra Leone">
            <a:extLst>
              <a:ext uri="{FF2B5EF4-FFF2-40B4-BE49-F238E27FC236}">
                <a16:creationId xmlns:a16="http://schemas.microsoft.com/office/drawing/2014/main" id="{E084EECC-143C-D587-1E3E-58F9E7B5B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29" y="3417779"/>
            <a:ext cx="1825428" cy="121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D69CA408-15FF-38F9-ACDA-CEDBFC722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44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C51B9-98A4-3CCF-D826-2745487D3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337E38-8F35-26D6-D9FE-8E982882328C}"/>
              </a:ext>
            </a:extLst>
          </p:cNvPr>
          <p:cNvSpPr/>
          <p:nvPr/>
        </p:nvSpPr>
        <p:spPr>
          <a:xfrm>
            <a:off x="-2712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A792C1B-2290-126E-F8B6-979B26FFD9E5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Jamaica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A381D-163E-D276-8F92-2575AD088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9E345-31AA-7FC9-9D54-6B071AE0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E360D2A-C383-BAC8-4D70-B5073CE3D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3" y="1188538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B67E809-F7E0-1D82-0B51-7FF3017DA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862038"/>
              </p:ext>
            </p:extLst>
          </p:nvPr>
        </p:nvGraphicFramePr>
        <p:xfrm>
          <a:off x="4195653" y="1793622"/>
          <a:ext cx="7411962" cy="711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1962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711817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Conselho Consultivo Tripartido do Trabalho (LAC) – presidido pelo Ministro do Trabalho e da Segurança Social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F0D6362-924E-278D-DCDC-33B03CCBD8A4}"/>
              </a:ext>
            </a:extLst>
          </p:cNvPr>
          <p:cNvSpPr txBox="1"/>
          <p:nvPr/>
        </p:nvSpPr>
        <p:spPr>
          <a:xfrm>
            <a:off x="4148729" y="3022518"/>
            <a:ext cx="7505809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buClr>
                <a:srgbClr val="1E2DBE"/>
              </a:buClr>
            </a:pPr>
            <a:r>
              <a:rPr lang="en-GB" sz="1600" b="1" dirty="0" err="1"/>
              <a:t>Composição</a:t>
            </a:r>
            <a:r>
              <a:rPr lang="en-GB" sz="1600" b="1" dirty="0"/>
              <a:t> do </a:t>
            </a:r>
            <a:r>
              <a:rPr lang="en-GB" sz="1600" b="1" dirty="0" err="1"/>
              <a:t>Conselho</a:t>
            </a:r>
            <a:r>
              <a:rPr lang="en-GB" sz="1600" b="1" dirty="0"/>
              <a:t>: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Governo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pt-BR" sz="1600" dirty="0"/>
              <a:t> Federação dos Empregadores da Jamaica</a:t>
            </a:r>
            <a:endParaRPr lang="en-GB" sz="1600" dirty="0"/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pt-BR" sz="1600" dirty="0"/>
              <a:t> Confederação dos Sindicatos da Jamaica</a:t>
            </a:r>
            <a:endParaRPr lang="en-GB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DF4E4A-1FC9-2E9F-D642-C962984A1B88}"/>
              </a:ext>
            </a:extLst>
          </p:cNvPr>
          <p:cNvSpPr txBox="1"/>
          <p:nvPr/>
        </p:nvSpPr>
        <p:spPr>
          <a:xfrm>
            <a:off x="342538" y="5463036"/>
            <a:ext cx="3283578" cy="959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Um </a:t>
            </a:r>
            <a:r>
              <a:rPr lang="en-GB" sz="1600" b="1" dirty="0" err="1">
                <a:solidFill>
                  <a:schemeClr val="bg1"/>
                </a:solidFill>
              </a:rPr>
              <a:t>ponto</a:t>
            </a:r>
            <a:r>
              <a:rPr lang="en-GB" sz="1600" b="1" dirty="0">
                <a:solidFill>
                  <a:schemeClr val="bg1"/>
                </a:solidFill>
              </a:rPr>
              <a:t> focal</a:t>
            </a:r>
          </a:p>
          <a:p>
            <a:pPr lvl="0">
              <a:lnSpc>
                <a:spcPts val="17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pt-BR" sz="1600" b="1" dirty="0">
                <a:solidFill>
                  <a:schemeClr val="bg1"/>
                </a:solidFill>
              </a:rPr>
              <a:t>Nomeado em 2019 – primeiro país da região das Américas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049A23-A0BD-FF19-8582-D8F2B146EDD3}"/>
              </a:ext>
            </a:extLst>
          </p:cNvPr>
          <p:cNvSpPr txBox="1"/>
          <p:nvPr/>
        </p:nvSpPr>
        <p:spPr>
          <a:xfrm>
            <a:off x="4101806" y="5543627"/>
            <a:ext cx="7599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país: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A Jamaica designa o seu Conselho Consultivo Tripartido do Trabalho como ponto focal nacional para a promoção da Declaração da OIT sobre Empresas Multinacionais.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(Disponível apenas em inglês, espanhol e francês)</a:t>
            </a: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3CA713-03FE-D17B-1BFD-FCD703A48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8194" name="Picture 2" descr="Flag of Jamaica - Wikipedia">
            <a:extLst>
              <a:ext uri="{FF2B5EF4-FFF2-40B4-BE49-F238E27FC236}">
                <a16:creationId xmlns:a16="http://schemas.microsoft.com/office/drawing/2014/main" id="{9819FBA3-1424-5AA4-B460-C2E5D29C6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52" y="3404290"/>
            <a:ext cx="2084068" cy="104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2DE01337-75C1-F632-8624-30A352C99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00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27043-F5E9-255F-3A43-1CF7D8684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56056D8-F2EC-16F5-3837-21D2E752066A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DFCD726-B2CB-B5E1-12CD-EA48C5AE44FD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err="1">
                <a:solidFill>
                  <a:schemeClr val="bg1"/>
                </a:solidFill>
              </a:rPr>
              <a:t>Paquistão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3AC3D-E4D7-FF75-8B41-FED34C720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4" y="756453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E23FB-C6F7-6633-D120-EEC2A7184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10832-3E41-ABA4-C9BE-2191F5359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FF0757-3BA4-2B8D-22F9-0688EC57EFE3}"/>
              </a:ext>
            </a:extLst>
          </p:cNvPr>
          <p:cNvSpPr txBox="1"/>
          <p:nvPr/>
        </p:nvSpPr>
        <p:spPr>
          <a:xfrm>
            <a:off x="342537" y="5498896"/>
            <a:ext cx="3283579" cy="959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500" dirty="0"/>
              <a:t> </a:t>
            </a:r>
            <a:r>
              <a:rPr lang="en-GB" sz="1500" b="1" dirty="0" err="1">
                <a:solidFill>
                  <a:schemeClr val="bg1"/>
                </a:solidFill>
              </a:rPr>
              <a:t>Três</a:t>
            </a:r>
            <a:r>
              <a:rPr lang="en-GB" sz="1500" b="1" dirty="0">
                <a:solidFill>
                  <a:schemeClr val="bg1"/>
                </a:solidFill>
              </a:rPr>
              <a:t> </a:t>
            </a:r>
            <a:r>
              <a:rPr lang="en-GB" sz="1500" b="1" dirty="0" err="1">
                <a:solidFill>
                  <a:schemeClr val="bg1"/>
                </a:solidFill>
              </a:rPr>
              <a:t>pontos</a:t>
            </a:r>
            <a:r>
              <a:rPr lang="en-GB" sz="1500" b="1" dirty="0">
                <a:solidFill>
                  <a:schemeClr val="bg1"/>
                </a:solidFill>
              </a:rPr>
              <a:t> </a:t>
            </a:r>
            <a:r>
              <a:rPr lang="en-GB" sz="1500" b="1" dirty="0" err="1">
                <a:solidFill>
                  <a:schemeClr val="bg1"/>
                </a:solidFill>
              </a:rPr>
              <a:t>focais</a:t>
            </a:r>
            <a:endParaRPr lang="en-GB" sz="1500" b="1" dirty="0">
              <a:solidFill>
                <a:schemeClr val="bg1"/>
              </a:solidFill>
            </a:endParaRPr>
          </a:p>
          <a:p>
            <a:pPr lvl="0">
              <a:lnSpc>
                <a:spcPts val="17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500" b="1" dirty="0">
                <a:solidFill>
                  <a:schemeClr val="bg1"/>
                </a:solidFill>
              </a:rPr>
              <a:t> </a:t>
            </a:r>
            <a:r>
              <a:rPr lang="pt-BR" sz="1500" b="1" dirty="0">
                <a:solidFill>
                  <a:schemeClr val="bg1"/>
                </a:solidFill>
              </a:rPr>
              <a:t>Nomeado em 2020 </a:t>
            </a:r>
            <a:r>
              <a:rPr lang="pt-BR" sz="1400" b="1" dirty="0">
                <a:solidFill>
                  <a:schemeClr val="bg1"/>
                </a:solidFill>
              </a:rPr>
              <a:t>–</a:t>
            </a:r>
            <a:r>
              <a:rPr lang="pt-BR" sz="1500" b="1" dirty="0">
                <a:solidFill>
                  <a:schemeClr val="bg1"/>
                </a:solidFill>
              </a:rPr>
              <a:t> primeiro país da região Ásia-Pacífico</a:t>
            </a:r>
            <a:endParaRPr lang="en-GB" sz="1500" b="1" dirty="0">
              <a:solidFill>
                <a:schemeClr val="bg1"/>
              </a:solidFill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00C26AF-E358-2009-740F-5174B52460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5521"/>
              </p:ext>
            </p:extLst>
          </p:nvPr>
        </p:nvGraphicFramePr>
        <p:xfrm>
          <a:off x="4195654" y="1271511"/>
          <a:ext cx="3519146" cy="508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473001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pt-BR" sz="1350" dirty="0"/>
                        <a:t>Ministério dos Paquistaneses no Exterior e Departamento de Recursos Humanos</a:t>
                      </a:r>
                      <a:endParaRPr lang="en-GB" sz="1350" dirty="0"/>
                    </a:p>
                  </a:txBody>
                  <a:tcPr marL="36000" marR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FDAF9139-CE2F-EB81-A594-925453DAB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974473"/>
              </p:ext>
            </p:extLst>
          </p:nvPr>
        </p:nvGraphicFramePr>
        <p:xfrm>
          <a:off x="8182316" y="1271511"/>
          <a:ext cx="3519146" cy="509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4730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lang="pt-BR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Trabalhadores – Federação Unida dos Trabalhadores do Paquistão</a:t>
                      </a:r>
                      <a:endParaRPr lang="en-GB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08ECA67C-703B-5F5C-CB37-21EE372D4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8880"/>
              </p:ext>
            </p:extLst>
          </p:nvPr>
        </p:nvGraphicFramePr>
        <p:xfrm>
          <a:off x="6175428" y="1877598"/>
          <a:ext cx="351914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41969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Empregadores – Federação dos Empregadores do Paquistão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19B2A5C-06D1-56C1-7834-BE2EC83DBA36}"/>
              </a:ext>
            </a:extLst>
          </p:cNvPr>
          <p:cNvSpPr txBox="1">
            <a:spLocks/>
          </p:cNvSpPr>
          <p:nvPr/>
        </p:nvSpPr>
        <p:spPr>
          <a:xfrm>
            <a:off x="4082580" y="2934005"/>
            <a:ext cx="7768021" cy="38105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EC1F32-AC46-FFE0-6F4C-F45A37B65E59}"/>
              </a:ext>
            </a:extLst>
          </p:cNvPr>
          <p:cNvSpPr txBox="1"/>
          <p:nvPr/>
        </p:nvSpPr>
        <p:spPr>
          <a:xfrm>
            <a:off x="4082580" y="2510838"/>
            <a:ext cx="755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buClr>
                <a:srgbClr val="1E2DBE"/>
              </a:buClr>
            </a:pPr>
            <a:r>
              <a:rPr lang="en-GB" sz="1200" b="1" dirty="0"/>
              <a:t>Base rotative </a:t>
            </a:r>
            <a:r>
              <a:rPr lang="en-GB" sz="1200" dirty="0"/>
              <a:t>- </a:t>
            </a:r>
            <a:r>
              <a:rPr lang="pt-BR" sz="1200" dirty="0"/>
              <a:t>Função rotativa entre os pontos focais, com mudança a cada três anos</a:t>
            </a:r>
            <a:endParaRPr lang="en-GB" sz="1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DD7C8E-7B2E-EAE4-E813-C09FE9A29187}"/>
              </a:ext>
            </a:extLst>
          </p:cNvPr>
          <p:cNvSpPr txBox="1"/>
          <p:nvPr/>
        </p:nvSpPr>
        <p:spPr>
          <a:xfrm>
            <a:off x="4036079" y="3366398"/>
            <a:ext cx="7663801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6225" algn="just">
              <a:spcAft>
                <a:spcPts val="600"/>
              </a:spcAft>
              <a:buClr>
                <a:srgbClr val="1E2DBE"/>
              </a:buClr>
              <a:buSzPct val="70000"/>
              <a:buFont typeface="Wingdings 3" panose="05040102010807070707" pitchFamily="18" charset="2"/>
              <a:buChar char="u"/>
              <a:tabLst>
                <a:tab pos="354013" algn="l"/>
                <a:tab pos="719138" algn="l"/>
              </a:tabLst>
            </a:pPr>
            <a:r>
              <a:rPr lang="en-GB" sz="1400" b="1" dirty="0" err="1">
                <a:ea typeface="Noto Sans" panose="020B0502040504020204" pitchFamily="34" charset="0"/>
                <a:cs typeface="Noto Sans" panose="020B0502040504020204" pitchFamily="34" charset="0"/>
              </a:rPr>
              <a:t>Abordagem</a:t>
            </a:r>
            <a:r>
              <a:rPr lang="en-GB" sz="1400" b="1" dirty="0">
                <a:ea typeface="Noto Sans" panose="020B0502040504020204" pitchFamily="34" charset="0"/>
                <a:cs typeface="Noto Sans" panose="020B0502040504020204" pitchFamily="34" charset="0"/>
              </a:rPr>
              <a:t> regional e </a:t>
            </a:r>
            <a:r>
              <a:rPr lang="en-GB" sz="1400" b="1" dirty="0" err="1">
                <a:ea typeface="Noto Sans" panose="020B0502040504020204" pitchFamily="34" charset="0"/>
                <a:cs typeface="Noto Sans" panose="020B0502040504020204" pitchFamily="34" charset="0"/>
              </a:rPr>
              <a:t>setorial</a:t>
            </a:r>
            <a:r>
              <a:rPr lang="en-GB" sz="1400" b="1" dirty="0">
                <a:ea typeface="Noto Sans" panose="020B0502040504020204" pitchFamily="34" charset="0"/>
                <a:cs typeface="Noto Sans" panose="020B0502040504020204" pitchFamily="34" charset="0"/>
              </a:rPr>
              <a:t>:</a:t>
            </a:r>
          </a:p>
          <a:p>
            <a:pPr marL="466725" lvl="1" indent="-285750" algn="just">
              <a:spcAft>
                <a:spcPts val="600"/>
              </a:spcAft>
              <a:buClr>
                <a:srgbClr val="1E2DBE"/>
              </a:buClr>
              <a:buSzPct val="70000"/>
              <a:buFont typeface="Arial" panose="020B0604020202020204" pitchFamily="34" charset="0"/>
              <a:buChar char="•"/>
              <a:tabLst>
                <a:tab pos="354013" algn="l"/>
                <a:tab pos="719138" algn="l"/>
              </a:tabLst>
            </a:pPr>
            <a:r>
              <a:rPr lang="pt-BR" sz="1400" dirty="0">
                <a:ea typeface="Noto Sans" panose="020B0502040504020204" pitchFamily="34" charset="0"/>
                <a:cs typeface="Noto Sans" panose="020B0502040504020204" pitchFamily="34" charset="0"/>
              </a:rPr>
              <a:t>Organização de quatro </a:t>
            </a:r>
            <a:r>
              <a:rPr lang="pt-BR" sz="1400" b="1" dirty="0">
                <a:ea typeface="Noto Sans" panose="020B0502040504020204" pitchFamily="34" charset="0"/>
                <a:cs typeface="Noto Sans" panose="020B0502040504020204" pitchFamily="34" charset="0"/>
              </a:rPr>
              <a:t>reuniões tripartidas </a:t>
            </a:r>
            <a:r>
              <a:rPr lang="pt-BR" sz="1400" dirty="0">
                <a:ea typeface="Noto Sans" panose="020B0502040504020204" pitchFamily="34" charset="0"/>
                <a:cs typeface="Noto Sans" panose="020B0502040504020204" pitchFamily="34" charset="0"/>
              </a:rPr>
              <a:t>para promover a Declaração sobre EMNs em diferentes regiões: Lahore, Karachi, Peshawar e Quetta (2023)</a:t>
            </a:r>
          </a:p>
          <a:p>
            <a:pPr marL="466725" lvl="1" indent="-285750" algn="just">
              <a:spcAft>
                <a:spcPts val="600"/>
              </a:spcAft>
              <a:buClr>
                <a:srgbClr val="1E2DBE"/>
              </a:buClr>
              <a:buSzPct val="70000"/>
              <a:buFont typeface="Arial" panose="020B0604020202020204" pitchFamily="34" charset="0"/>
              <a:buChar char="•"/>
              <a:tabLst>
                <a:tab pos="354013" algn="l"/>
                <a:tab pos="719138" algn="l"/>
              </a:tabLst>
            </a:pPr>
            <a:r>
              <a:rPr lang="pt-BR" sz="1400" b="1" dirty="0">
                <a:ea typeface="Noto Sans" panose="020B0502040504020204" pitchFamily="34" charset="0"/>
                <a:cs typeface="Noto Sans" panose="020B0502040504020204" pitchFamily="34" charset="0"/>
              </a:rPr>
              <a:t>Sensibilização e reforço de capacidades </a:t>
            </a:r>
            <a:r>
              <a:rPr lang="pt-BR" sz="1400" dirty="0">
                <a:ea typeface="Noto Sans" panose="020B0502040504020204" pitchFamily="34" charset="0"/>
                <a:cs typeface="Noto Sans" panose="020B0502040504020204" pitchFamily="34" charset="0"/>
              </a:rPr>
              <a:t>dos empregadores sobre os princípios da Declaração sobre EMNs nos setores automóvel de Lahore e têxtil de Faisalabad (2023)</a:t>
            </a:r>
            <a:endParaRPr lang="en-GB" sz="1400" dirty="0"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8000" indent="-276225" algn="just">
              <a:spcAft>
                <a:spcPts val="600"/>
              </a:spcAft>
              <a:buClr>
                <a:srgbClr val="1E2DBE"/>
              </a:buClr>
              <a:buSzPct val="70000"/>
              <a:buFont typeface="Wingdings 3" panose="05040102010807070707" pitchFamily="18" charset="2"/>
              <a:buChar char="u"/>
              <a:tabLst>
                <a:tab pos="354013" algn="l"/>
                <a:tab pos="719138" algn="l"/>
              </a:tabLst>
            </a:pPr>
            <a:r>
              <a:rPr lang="en-GB" sz="1400" b="1" dirty="0" err="1">
                <a:ea typeface="Noto Sans" panose="020B0502040504020204" pitchFamily="34" charset="0"/>
                <a:cs typeface="Noto Sans" panose="020B0502040504020204" pitchFamily="34" charset="0"/>
              </a:rPr>
              <a:t>Facilitação</a:t>
            </a:r>
            <a:r>
              <a:rPr lang="en-GB" sz="1400" b="1" dirty="0">
                <a:ea typeface="Noto Sans" panose="020B0502040504020204" pitchFamily="34" charset="0"/>
                <a:cs typeface="Noto Sans" panose="020B0502040504020204" pitchFamily="34" charset="0"/>
              </a:rPr>
              <a:t> do </a:t>
            </a:r>
            <a:r>
              <a:rPr lang="en-GB" sz="1400" b="1" dirty="0" err="1">
                <a:ea typeface="Noto Sans" panose="020B0502040504020204" pitchFamily="34" charset="0"/>
                <a:cs typeface="Noto Sans" panose="020B0502040504020204" pitchFamily="34" charset="0"/>
              </a:rPr>
              <a:t>investimento</a:t>
            </a:r>
            <a:r>
              <a:rPr lang="en-GB" sz="1400" b="1" dirty="0">
                <a:ea typeface="Noto Sans" panose="020B0502040504020204" pitchFamily="34" charset="0"/>
                <a:cs typeface="Noto Sans" panose="020B0502040504020204" pitchFamily="34" charset="0"/>
              </a:rPr>
              <a:t> – organization of a bilateral dialogue and consultation </a:t>
            </a:r>
            <a:r>
              <a:rPr lang="en-GB" sz="1400" dirty="0">
                <a:ea typeface="Noto Sans" panose="020B0502040504020204" pitchFamily="34" charset="0"/>
                <a:cs typeface="Noto Sans" panose="020B0502040504020204" pitchFamily="34" charset="0"/>
              </a:rPr>
              <a:t>with employers on enterprise sustainability, workers’ protection, and responsible business conduct in the context of investment facilitation (2023)</a:t>
            </a:r>
          </a:p>
          <a:p>
            <a:pPr marL="288000" indent="-276225" algn="just">
              <a:spcAft>
                <a:spcPts val="600"/>
              </a:spcAft>
              <a:buClr>
                <a:srgbClr val="1E2DBE"/>
              </a:buClr>
              <a:buSzPct val="70000"/>
              <a:buFont typeface="Wingdings 3" panose="05040102010807070707" pitchFamily="18" charset="2"/>
              <a:buChar char="u"/>
              <a:tabLst>
                <a:tab pos="354013" algn="l"/>
                <a:tab pos="719138" algn="l"/>
              </a:tabLst>
            </a:pPr>
            <a:r>
              <a:rPr lang="pt-BR" sz="1400" dirty="0">
                <a:ea typeface="Noto Sans" panose="020B0502040504020204" pitchFamily="34" charset="0"/>
                <a:cs typeface="Noto Sans" panose="020B0502040504020204" pitchFamily="34" charset="0"/>
              </a:rPr>
              <a:t>Referência à Declaração EMN no </a:t>
            </a:r>
            <a:r>
              <a:rPr lang="pt-BR" sz="1400" b="1" dirty="0">
                <a:ea typeface="Noto Sans" panose="020B0502040504020204" pitchFamily="34" charset="0"/>
                <a:cs typeface="Noto Sans" panose="020B0502040504020204" pitchFamily="34" charset="0"/>
              </a:rPr>
              <a:t>Plano de Ação Nacional sobre Empresas e Direitos Humanos (2021–2026)</a:t>
            </a:r>
          </a:p>
          <a:p>
            <a:pPr marL="288000" indent="-276225" algn="just">
              <a:spcAft>
                <a:spcPts val="600"/>
              </a:spcAft>
              <a:buClr>
                <a:srgbClr val="1E2DBE"/>
              </a:buClr>
              <a:buSzPct val="70000"/>
              <a:buFont typeface="Wingdings 3" panose="05040102010807070707" pitchFamily="18" charset="2"/>
              <a:buChar char="u"/>
              <a:tabLst>
                <a:tab pos="354013" algn="l"/>
                <a:tab pos="719138" algn="l"/>
              </a:tabLst>
            </a:pPr>
            <a:r>
              <a:rPr lang="pt-BR" sz="1400" b="1" dirty="0">
                <a:ea typeface="Noto Sans" panose="020B0502040504020204" pitchFamily="34" charset="0"/>
                <a:cs typeface="Noto Sans" panose="020B0502040504020204" pitchFamily="34" charset="0"/>
              </a:rPr>
              <a:t>Facilitação da comunicação</a:t>
            </a:r>
            <a:r>
              <a:rPr lang="pt-BR" sz="1400" dirty="0">
                <a:ea typeface="Noto Sans" panose="020B0502040504020204" pitchFamily="34" charset="0"/>
                <a:cs typeface="Noto Sans" panose="020B0502040504020204" pitchFamily="34" charset="0"/>
              </a:rPr>
              <a:t>, incluindo a tradução da Declaração sobre EMNs para línguas locais e o reforço do envolvimento nas redes sociais (2023)</a:t>
            </a:r>
            <a:endParaRPr lang="en-GB" sz="14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D31B4-89F3-B997-B994-4C7022515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3076" name="Picture 4" descr="Flag of Pakistan | Meaning, Symbol, &amp; History | Britannica">
            <a:extLst>
              <a:ext uri="{FF2B5EF4-FFF2-40B4-BE49-F238E27FC236}">
                <a16:creationId xmlns:a16="http://schemas.microsoft.com/office/drawing/2014/main" id="{0DBB0B83-C48E-0A96-E65D-DEDCA1C71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648" y="3416959"/>
            <a:ext cx="1825048" cy="121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CC197255-409D-B59E-5030-0ECFE06E7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79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80AC18-5E1A-A86A-787C-EC7A4A32C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2F0534-9821-26AF-3820-ADC487DFA6F5}"/>
              </a:ext>
            </a:extLst>
          </p:cNvPr>
          <p:cNvSpPr/>
          <p:nvPr/>
        </p:nvSpPr>
        <p:spPr>
          <a:xfrm>
            <a:off x="-2712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7AF8BFB-CC75-634F-3E6E-660E80A2D261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Nepal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35AC3-BADA-1F46-E774-D103C1839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9B16F-248C-94CF-A539-8F0B3ACB8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53F185-776C-313D-0AFF-372C0DBE83D0}"/>
              </a:ext>
            </a:extLst>
          </p:cNvPr>
          <p:cNvSpPr txBox="1"/>
          <p:nvPr/>
        </p:nvSpPr>
        <p:spPr>
          <a:xfrm>
            <a:off x="342538" y="5463036"/>
            <a:ext cx="3283578" cy="1064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Um </a:t>
            </a:r>
            <a:r>
              <a:rPr lang="en-GB" sz="1600" b="1" dirty="0" err="1">
                <a:solidFill>
                  <a:schemeClr val="bg1"/>
                </a:solidFill>
              </a:rPr>
              <a:t>ponto</a:t>
            </a:r>
            <a:r>
              <a:rPr lang="en-GB" sz="1600" b="1" dirty="0">
                <a:solidFill>
                  <a:schemeClr val="bg1"/>
                </a:solidFill>
              </a:rPr>
              <a:t> focal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2021</a:t>
            </a:r>
          </a:p>
          <a:p>
            <a:pPr lvl="0">
              <a:lnSpc>
                <a:spcPts val="1700"/>
              </a:lnSpc>
              <a:spcAft>
                <a:spcPts val="600"/>
              </a:spcAft>
              <a:buClr>
                <a:srgbClr val="1E2DBE"/>
              </a:buClr>
            </a:pP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EF6D2F-58A1-46F3-6295-3F3C60C82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2" y="1125489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BEB190-B8AD-B948-934F-ECACBCFD491C}"/>
              </a:ext>
            </a:extLst>
          </p:cNvPr>
          <p:cNvSpPr txBox="1">
            <a:spLocks/>
          </p:cNvSpPr>
          <p:nvPr/>
        </p:nvSpPr>
        <p:spPr>
          <a:xfrm>
            <a:off x="4195651" y="2855214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D0E9DCA-25FD-6726-576B-D59C3F690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843619"/>
              </p:ext>
            </p:extLst>
          </p:nvPr>
        </p:nvGraphicFramePr>
        <p:xfrm>
          <a:off x="4195653" y="1818418"/>
          <a:ext cx="7505809" cy="488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5809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48867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do Trabalho, Emprego e Segurança Social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90F9C67-4B7B-0481-B35B-496B9565A5D0}"/>
              </a:ext>
            </a:extLst>
          </p:cNvPr>
          <p:cNvSpPr txBox="1"/>
          <p:nvPr/>
        </p:nvSpPr>
        <p:spPr>
          <a:xfrm>
            <a:off x="4195651" y="3380331"/>
            <a:ext cx="77680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pt-BR" sz="1600" b="1" dirty="0"/>
              <a:t>Sensibilização </a:t>
            </a:r>
            <a:r>
              <a:rPr lang="pt-BR" sz="1600" dirty="0"/>
              <a:t>para os princípios da Declaração EMN junto ao governo, às EMNs e às organizações de empregadores e trabalhadores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/>
              <a:t> </a:t>
            </a:r>
            <a:r>
              <a:rPr lang="pt-BR" sz="1600" dirty="0"/>
              <a:t>Organização de </a:t>
            </a:r>
            <a:r>
              <a:rPr lang="pt-BR" sz="1600" b="1" dirty="0"/>
              <a:t>eventos de capacitação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/>
              <a:t> </a:t>
            </a:r>
            <a:r>
              <a:rPr lang="pt-BR" sz="1600" dirty="0"/>
              <a:t>Desenvolvimento de </a:t>
            </a:r>
            <a:r>
              <a:rPr lang="pt-BR" sz="1600" b="1" dirty="0"/>
              <a:t>plataformas de diálogo tripartido e tripartido+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/>
              <a:t> </a:t>
            </a:r>
            <a:r>
              <a:rPr lang="pt-BR" sz="1600" dirty="0"/>
              <a:t>Criação de um </a:t>
            </a:r>
            <a:r>
              <a:rPr lang="pt-BR" sz="1600" b="1" dirty="0"/>
              <a:t>grupo de trabalho tripartido </a:t>
            </a:r>
            <a:r>
              <a:rPr lang="pt-BR" sz="1600" dirty="0"/>
              <a:t>para apoiar o ponto focal na elaboração e implementação eficaz do plano de ação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/>
              <a:t> </a:t>
            </a:r>
            <a:r>
              <a:rPr lang="pt-BR" sz="1600" dirty="0"/>
              <a:t>Tradução da </a:t>
            </a:r>
            <a:r>
              <a:rPr lang="pt-BR" sz="1600" b="1" dirty="0"/>
              <a:t>Declaração EMN para o nepalês</a:t>
            </a:r>
            <a:endParaRPr lang="en-GB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7E8090-B69A-0C51-D047-77737D395310}"/>
              </a:ext>
            </a:extLst>
          </p:cNvPr>
          <p:cNvSpPr txBox="1"/>
          <p:nvPr/>
        </p:nvSpPr>
        <p:spPr>
          <a:xfrm>
            <a:off x="4101806" y="5851976"/>
            <a:ext cx="759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O Nepal nomeia um ponto focal nacional para a promoção da Declaração sobre EMNs.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100" dirty="0">
                <a:ea typeface="Noto Sans" panose="020B0502040504020204" pitchFamily="34" charset="0"/>
                <a:cs typeface="Noto Sans" panose="020B0502040504020204" pitchFamily="34" charset="0"/>
              </a:rPr>
              <a:t>(Disponível apenas em inglês, espanhol e francês)</a:t>
            </a: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AE931D-B44C-386A-7F2B-99D7B194D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1268" name="Picture 4" descr="Drapeau du Népal.">
            <a:extLst>
              <a:ext uri="{FF2B5EF4-FFF2-40B4-BE49-F238E27FC236}">
                <a16:creationId xmlns:a16="http://schemas.microsoft.com/office/drawing/2014/main" id="{1A2FB2F1-465C-EE56-7570-B4AA93351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503" y="3277926"/>
            <a:ext cx="1187648" cy="144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E58E6E70-49EF-3F23-CD1D-59D17E6D3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4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A574D3-1698-D42E-FF5B-29D6B352E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D84067-37B1-27CA-0DE9-C0B415765BBB}"/>
              </a:ext>
            </a:extLst>
          </p:cNvPr>
          <p:cNvSpPr/>
          <p:nvPr/>
        </p:nvSpPr>
        <p:spPr>
          <a:xfrm>
            <a:off x="-2712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AAD468C-5ED1-6EA2-38E7-AEC6BAD62A87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Gana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E68DA-A96A-599D-1CFF-88F9FF6F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66DA9-86C4-E026-2DB8-03108A48E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CF897-2E95-6B59-A3BA-2CFFD98455BE}"/>
              </a:ext>
            </a:extLst>
          </p:cNvPr>
          <p:cNvSpPr txBox="1"/>
          <p:nvPr/>
        </p:nvSpPr>
        <p:spPr>
          <a:xfrm>
            <a:off x="342538" y="546303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Quatro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2021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167910E-BD93-6D70-CC2E-60B198F03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9119" y="992958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023EC8-28B9-AA79-018B-A7F83596C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385307"/>
              </p:ext>
            </p:extLst>
          </p:nvPr>
        </p:nvGraphicFramePr>
        <p:xfrm>
          <a:off x="4195654" y="1627527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do Emprego e das Relações Laborais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70FF5F-C1AC-7A29-B0CD-3B98676D99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327408"/>
              </p:ext>
            </p:extLst>
          </p:nvPr>
        </p:nvGraphicFramePr>
        <p:xfrm>
          <a:off x="8220838" y="1627527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Centro de Promoção do Investimento do Gana (GIPC)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11D9F11-6AB6-DE93-EC5B-BC994D715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252104"/>
              </p:ext>
            </p:extLst>
          </p:nvPr>
        </p:nvGraphicFramePr>
        <p:xfrm>
          <a:off x="4195654" y="2429932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Congresso dos Sindicatos do Gana (TUC)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6E10D18-051D-0A28-7934-135D41CCD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869326"/>
              </p:ext>
            </p:extLst>
          </p:nvPr>
        </p:nvGraphicFramePr>
        <p:xfrm>
          <a:off x="8220838" y="2418659"/>
          <a:ext cx="3519146" cy="59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3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Empregadores – Associação dos Empregadores do Gana (GEA)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586950-BED7-C628-8E39-EC3FF532A762}"/>
              </a:ext>
            </a:extLst>
          </p:cNvPr>
          <p:cNvSpPr txBox="1">
            <a:spLocks/>
          </p:cNvSpPr>
          <p:nvPr/>
        </p:nvSpPr>
        <p:spPr>
          <a:xfrm>
            <a:off x="4169119" y="3406272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166587-0BC3-AAE8-3948-764835D4B82D}"/>
              </a:ext>
            </a:extLst>
          </p:cNvPr>
          <p:cNvSpPr txBox="1"/>
          <p:nvPr/>
        </p:nvSpPr>
        <p:spPr>
          <a:xfrm>
            <a:off x="4094688" y="3778655"/>
            <a:ext cx="760677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pt-BR" sz="1600" b="1" dirty="0"/>
              <a:t> Reunião matinal (“breakfast meeting”) </a:t>
            </a:r>
            <a:r>
              <a:rPr lang="pt-BR" sz="1600" dirty="0"/>
              <a:t>para CEOs organizada com envolvimento tripartido Plus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pt-BR" sz="1600" b="1" dirty="0"/>
              <a:t> </a:t>
            </a:r>
            <a:r>
              <a:rPr lang="pt-BR" sz="1600" dirty="0"/>
              <a:t>O GIPC comprometeu-se </a:t>
            </a:r>
            <a:r>
              <a:rPr lang="pt-BR" sz="1600" b="1" dirty="0"/>
              <a:t>a integrar os princípios da Declaração EMN na Lei do GIPC</a:t>
            </a:r>
            <a:r>
              <a:rPr lang="pt-BR" sz="1600" dirty="0"/>
              <a:t>, a ser revista em 2025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pt-BR" sz="1600" dirty="0"/>
              <a:t>Criação de uma </a:t>
            </a:r>
            <a:r>
              <a:rPr lang="pt-BR" sz="1600" b="1" dirty="0"/>
              <a:t>plataforma de Responsabilidade Social Empresarial (RSE) </a:t>
            </a:r>
            <a:r>
              <a:rPr lang="pt-BR" sz="1600" dirty="0"/>
              <a:t>para trabalhadores (2025)</a:t>
            </a:r>
            <a:endParaRPr lang="en-GB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C66341-D7C5-B7B2-BD5F-EDA5AA766AE7}"/>
              </a:ext>
            </a:extLst>
          </p:cNvPr>
          <p:cNvSpPr txBox="1"/>
          <p:nvPr/>
        </p:nvSpPr>
        <p:spPr>
          <a:xfrm>
            <a:off x="4101806" y="5851976"/>
            <a:ext cx="75996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O Gana nomeia quatro pontos focais nacionais para promover a Declaração sobre EMNs em interações com empresas e investidores locais e estrangeiros.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100" dirty="0">
                <a:ea typeface="Noto Sans" panose="020B0502040504020204" pitchFamily="34" charset="0"/>
                <a:cs typeface="Noto Sans" panose="020B0502040504020204" pitchFamily="34" charset="0"/>
              </a:rPr>
              <a:t>(Disponível apenas em inglês e francês)</a:t>
            </a: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883AFDC-1B98-769D-8189-776B4416B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9BF421D5-E98E-BB19-C1D9-636AC91A7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52" y="3409447"/>
            <a:ext cx="1800471" cy="120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794D22B7-156A-E445-9D7E-71A2C4128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27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02ADB-5B6B-E1AA-BD5E-4B7DE3473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3F02A72-E0A0-B4EB-0209-476679F55EB4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BF11698-9EA9-D7B3-290C-89038F826C56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Togo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A352B-2270-B545-C384-ABB6A5014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051" y="981089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9BDD2-4ED8-077E-F485-83084A4BB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D0049D-A17C-3776-1F91-9CC2B9DA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30EA3-3DF3-1DAE-3FBF-6D2F18FF810C}"/>
              </a:ext>
            </a:extLst>
          </p:cNvPr>
          <p:cNvSpPr txBox="1"/>
          <p:nvPr/>
        </p:nvSpPr>
        <p:spPr>
          <a:xfrm>
            <a:off x="342538" y="549889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Seis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2023 </a:t>
            </a:r>
          </a:p>
        </p:txBody>
      </p:sp>
      <p:pic>
        <p:nvPicPr>
          <p:cNvPr id="2" name="Picture 1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B22E045B-56F0-C92E-3F56-A2C1EECA5A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38" y="2510055"/>
            <a:ext cx="1696861" cy="2404696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94D9B04F-C84D-5D0B-759B-FE779918D3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52347"/>
              </p:ext>
            </p:extLst>
          </p:nvPr>
        </p:nvGraphicFramePr>
        <p:xfrm>
          <a:off x="4195654" y="2048020"/>
          <a:ext cx="3519146" cy="924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924069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Ministério</a:t>
                      </a:r>
                      <a:r>
                        <a:rPr lang="en-GB" sz="1600" dirty="0"/>
                        <a:t> do </a:t>
                      </a:r>
                      <a:r>
                        <a:rPr lang="en-GB" sz="1600" dirty="0" err="1"/>
                        <a:t>Trabalho</a:t>
                      </a:r>
                      <a:r>
                        <a:rPr lang="en-GB" sz="1600" dirty="0"/>
                        <a:t> (2)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383DEC72-71D2-B41C-E3F1-603E0B3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472681"/>
              </p:ext>
            </p:extLst>
          </p:nvPr>
        </p:nvGraphicFramePr>
        <p:xfrm>
          <a:off x="4202051" y="3324355"/>
          <a:ext cx="3519146" cy="924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92406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Conselho Nacional do Patronato (CNP)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E70BF683-3FB3-6DDC-929D-5111E817F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948632"/>
              </p:ext>
            </p:extLst>
          </p:nvPr>
        </p:nvGraphicFramePr>
        <p:xfrm>
          <a:off x="8182316" y="3347720"/>
          <a:ext cx="3519146" cy="924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92406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Coordenação dos centros sindicais (2)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A30F52B5-C502-1522-5A29-882EF7E05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440584"/>
              </p:ext>
            </p:extLst>
          </p:nvPr>
        </p:nvGraphicFramePr>
        <p:xfrm>
          <a:off x="8182316" y="2048019"/>
          <a:ext cx="3519146" cy="924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92406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Conselho Nacional do Diálogo Social (CNDS)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10242" name="Picture 2" descr="Drapeau du Togo">
            <a:extLst>
              <a:ext uri="{FF2B5EF4-FFF2-40B4-BE49-F238E27FC236}">
                <a16:creationId xmlns:a16="http://schemas.microsoft.com/office/drawing/2014/main" id="{11B71036-ADE5-7A49-66AA-1579B2250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61" y="3419915"/>
            <a:ext cx="1822854" cy="112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ortuguese Logo Organization Horizontal RGB White">
            <a:extLst>
              <a:ext uri="{FF2B5EF4-FFF2-40B4-BE49-F238E27FC236}">
                <a16:creationId xmlns:a16="http://schemas.microsoft.com/office/drawing/2014/main" id="{32D4359E-45EA-FC9E-EF7A-19E4AA67C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36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0A97F-905A-09CD-627C-3BD035245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06A576-3FFA-2D36-BFA5-82ADD37FB516}"/>
              </a:ext>
            </a:extLst>
          </p:cNvPr>
          <p:cNvSpPr/>
          <p:nvPr/>
        </p:nvSpPr>
        <p:spPr>
          <a:xfrm>
            <a:off x="-2712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3F6CDC4-2418-1677-9094-BCA26AF57B16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Madagascar</a:t>
            </a: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1604A-95A6-D658-8BA8-91C2D7208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4B3C1-08A9-24F4-998D-223137D1A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7EECA4-5951-AF20-19F9-96BA2DF54140}"/>
              </a:ext>
            </a:extLst>
          </p:cNvPr>
          <p:cNvSpPr txBox="1"/>
          <p:nvPr/>
        </p:nvSpPr>
        <p:spPr>
          <a:xfrm>
            <a:off x="342538" y="5463036"/>
            <a:ext cx="301026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2023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F77FEE-816A-3C1A-FF45-C8800FE69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9119" y="803167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5C8A63F-5564-3378-A436-EC0BF26CE1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764813"/>
              </p:ext>
            </p:extLst>
          </p:nvPr>
        </p:nvGraphicFramePr>
        <p:xfrm>
          <a:off x="4222188" y="1427874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Ministério</a:t>
                      </a:r>
                      <a:r>
                        <a:rPr lang="en-GB" sz="1600" dirty="0"/>
                        <a:t> do </a:t>
                      </a:r>
                      <a:r>
                        <a:rPr lang="en-GB" sz="1600" dirty="0" err="1"/>
                        <a:t>Trabalho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57FF4C2-CC65-DBAE-8529-5D09BA9B6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918427"/>
              </p:ext>
            </p:extLst>
          </p:nvPr>
        </p:nvGraphicFramePr>
        <p:xfrm>
          <a:off x="8118391" y="1427874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Empregadores – Grupo de Empresas de Madagáscar (GEM)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589A1DE-47BB-AB3C-1C43-DD1B5A92639C}"/>
              </a:ext>
            </a:extLst>
          </p:cNvPr>
          <p:cNvSpPr txBox="1">
            <a:spLocks/>
          </p:cNvSpPr>
          <p:nvPr/>
        </p:nvSpPr>
        <p:spPr>
          <a:xfrm>
            <a:off x="4106155" y="2944509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69123A-7C06-A581-C265-CF6469CB8C80}"/>
              </a:ext>
            </a:extLst>
          </p:cNvPr>
          <p:cNvSpPr txBox="1"/>
          <p:nvPr/>
        </p:nvSpPr>
        <p:spPr>
          <a:xfrm>
            <a:off x="4131730" y="3204934"/>
            <a:ext cx="750580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/>
              <a:t> </a:t>
            </a:r>
            <a:r>
              <a:rPr lang="en-GB" sz="1600" b="1" dirty="0" err="1"/>
              <a:t>Abordagem</a:t>
            </a:r>
            <a:r>
              <a:rPr lang="en-GB" sz="1600" b="1" dirty="0"/>
              <a:t> regional  </a:t>
            </a:r>
            <a:r>
              <a:rPr lang="en-GB" sz="1600" dirty="0"/>
              <a:t>– </a:t>
            </a:r>
            <a:r>
              <a:rPr lang="pt-BR" sz="1600" dirty="0"/>
              <a:t>Organização de diálogos regionais e nomeação de pontos focais regionais</a:t>
            </a:r>
          </a:p>
          <a:p>
            <a:pPr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 err="1"/>
              <a:t>Abordagem</a:t>
            </a:r>
            <a:r>
              <a:rPr lang="en-GB" sz="1600" b="1" dirty="0"/>
              <a:t> </a:t>
            </a:r>
            <a:r>
              <a:rPr lang="en-GB" sz="1600" b="1" dirty="0" err="1"/>
              <a:t>temática</a:t>
            </a:r>
            <a:r>
              <a:rPr lang="en-GB" sz="1600" b="1" dirty="0"/>
              <a:t> – </a:t>
            </a:r>
            <a:r>
              <a:rPr lang="pt-BR" sz="1600" dirty="0"/>
              <a:t>Criação de grupos temáticos sob a coordenação dos pontos focais nacionais para facilitar a implementação do plano de ação:</a:t>
            </a:r>
            <a:endParaRPr lang="en-GB" b="1" dirty="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A5676AD-32D4-03CB-2380-2DF49D8309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32648"/>
              </p:ext>
            </p:extLst>
          </p:nvPr>
        </p:nvGraphicFramePr>
        <p:xfrm>
          <a:off x="4999053" y="4681958"/>
          <a:ext cx="2715746" cy="4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4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  <a:gridCol w="2045198">
                  <a:extLst>
                    <a:ext uri="{9D8B030D-6E8A-4147-A177-3AD203B41FA5}">
                      <a16:colId xmlns:a16="http://schemas.microsoft.com/office/drawing/2014/main" val="891617910"/>
                    </a:ext>
                  </a:extLst>
                </a:gridCol>
              </a:tblGrid>
              <a:tr h="4608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GB" sz="1600" dirty="0"/>
                        <a:t>CER e </a:t>
                      </a:r>
                      <a:r>
                        <a:rPr lang="en-GB" sz="1600" dirty="0" err="1"/>
                        <a:t>trabalho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infantil</a:t>
                      </a:r>
                      <a:endParaRPr lang="en-GB" sz="1600" dirty="0"/>
                    </a:p>
                  </a:txBody>
                  <a:tcPr marL="36000" marR="36000" marT="360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16FCFEC-F4CD-F845-2B4E-E656A0535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301333"/>
              </p:ext>
            </p:extLst>
          </p:nvPr>
        </p:nvGraphicFramePr>
        <p:xfrm>
          <a:off x="8173093" y="4676259"/>
          <a:ext cx="2715746" cy="459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4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  <a:gridCol w="2045198">
                  <a:extLst>
                    <a:ext uri="{9D8B030D-6E8A-4147-A177-3AD203B41FA5}">
                      <a16:colId xmlns:a16="http://schemas.microsoft.com/office/drawing/2014/main" val="891617910"/>
                    </a:ext>
                  </a:extLst>
                </a:gridCol>
              </a:tblGrid>
              <a:tr h="4590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71EDCD8-3F61-EC46-5F21-4D0F88D678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369197"/>
              </p:ext>
            </p:extLst>
          </p:nvPr>
        </p:nvGraphicFramePr>
        <p:xfrm>
          <a:off x="4999054" y="5207053"/>
          <a:ext cx="2715746" cy="459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4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  <a:gridCol w="2045198">
                  <a:extLst>
                    <a:ext uri="{9D8B030D-6E8A-4147-A177-3AD203B41FA5}">
                      <a16:colId xmlns:a16="http://schemas.microsoft.com/office/drawing/2014/main" val="891617910"/>
                    </a:ext>
                  </a:extLst>
                </a:gridCol>
              </a:tblGrid>
              <a:tr h="4590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Emprego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B98AE898-23FB-DC29-9E94-2E729779D2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928126"/>
              </p:ext>
            </p:extLst>
          </p:nvPr>
        </p:nvGraphicFramePr>
        <p:xfrm>
          <a:off x="8173093" y="5169060"/>
          <a:ext cx="2715746" cy="459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4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  <a:gridCol w="2045198">
                  <a:extLst>
                    <a:ext uri="{9D8B030D-6E8A-4147-A177-3AD203B41FA5}">
                      <a16:colId xmlns:a16="http://schemas.microsoft.com/office/drawing/2014/main" val="891617910"/>
                    </a:ext>
                  </a:extLst>
                </a:gridCol>
              </a:tblGrid>
              <a:tr h="459075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D2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Diálogo social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26" name="Graphic 25" descr="Cycle with people outline">
            <a:extLst>
              <a:ext uri="{FF2B5EF4-FFF2-40B4-BE49-F238E27FC236}">
                <a16:creationId xmlns:a16="http://schemas.microsoft.com/office/drawing/2014/main" id="{5E453689-A2F5-7015-6A7A-523D60761A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07795" y="5187315"/>
            <a:ext cx="548658" cy="459075"/>
          </a:xfrm>
          <a:prstGeom prst="rect">
            <a:avLst/>
          </a:prstGeom>
        </p:spPr>
      </p:pic>
      <p:pic>
        <p:nvPicPr>
          <p:cNvPr id="27" name="Graphic 26" descr="Briefcase with solid fill">
            <a:extLst>
              <a:ext uri="{FF2B5EF4-FFF2-40B4-BE49-F238E27FC236}">
                <a16:creationId xmlns:a16="http://schemas.microsoft.com/office/drawing/2014/main" id="{195DFF98-6345-1601-AD2F-9C557B88AC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2848" y="5219107"/>
            <a:ext cx="488845" cy="409028"/>
          </a:xfrm>
          <a:prstGeom prst="rect">
            <a:avLst/>
          </a:prstGeom>
        </p:spPr>
      </p:pic>
      <p:pic>
        <p:nvPicPr>
          <p:cNvPr id="28" name="Graphic 27" descr="Children with solid fill">
            <a:extLst>
              <a:ext uri="{FF2B5EF4-FFF2-40B4-BE49-F238E27FC236}">
                <a16:creationId xmlns:a16="http://schemas.microsoft.com/office/drawing/2014/main" id="{C22B789F-8D70-018E-FE1B-FDFA453F1A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7904" y="4699811"/>
            <a:ext cx="543789" cy="455001"/>
          </a:xfrm>
          <a:prstGeom prst="rect">
            <a:avLst/>
          </a:prstGeom>
        </p:spPr>
      </p:pic>
      <p:pic>
        <p:nvPicPr>
          <p:cNvPr id="29" name="Picture 28" descr="A blue and white line art of a person wearing a hard hat&#10;&#10;AI-generated content may be incorrect.">
            <a:extLst>
              <a:ext uri="{FF2B5EF4-FFF2-40B4-BE49-F238E27FC236}">
                <a16:creationId xmlns:a16="http://schemas.microsoft.com/office/drawing/2014/main" id="{CAF8CFD5-5F88-E497-8D28-C27E0B20F0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9" t="26316" r="41382" b="26914"/>
          <a:stretch>
            <a:fillRect/>
          </a:stretch>
        </p:blipFill>
        <p:spPr>
          <a:xfrm>
            <a:off x="8247622" y="4685626"/>
            <a:ext cx="340248" cy="4403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3BECEF-52C6-F972-A534-90F98A9FB8A1}"/>
              </a:ext>
            </a:extLst>
          </p:cNvPr>
          <p:cNvSpPr txBox="1"/>
          <p:nvPr/>
        </p:nvSpPr>
        <p:spPr>
          <a:xfrm>
            <a:off x="4106154" y="5861445"/>
            <a:ext cx="7595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Os esforços concertados dos pontos focais reforçam o diálogo social em apoio ao trabalho decente em Madagáscar.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100" dirty="0">
                <a:ea typeface="Noto Sans" panose="020B0502040504020204" pitchFamily="34" charset="0"/>
                <a:cs typeface="Noto Sans" panose="020B0502040504020204" pitchFamily="34" charset="0"/>
              </a:rPr>
              <a:t>(Disponível apenas em inglês e francês)</a:t>
            </a: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71EDC3A-70DE-76A1-FA88-DC6B70340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131754"/>
              </p:ext>
            </p:extLst>
          </p:nvPr>
        </p:nvGraphicFramePr>
        <p:xfrm>
          <a:off x="4222188" y="2194467"/>
          <a:ext cx="3519146" cy="59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4000">
                <a:tc>
                  <a:txBody>
                    <a:bodyPr/>
                    <a:lstStyle/>
                    <a:p>
                      <a:pPr algn="ctr"/>
                      <a:r>
                        <a:rPr lang="pt-BR" sz="1550" dirty="0"/>
                        <a:t>Trabalhadores – Conferência dos Trabalhadores de Madagáscar (CMT)</a:t>
                      </a:r>
                      <a:endParaRPr lang="en-GB" sz="1550" dirty="0"/>
                    </a:p>
                  </a:txBody>
                  <a:tcPr marL="36000" marR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E87C343-1FA6-1832-8294-70075EA96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162273"/>
              </p:ext>
            </p:extLst>
          </p:nvPr>
        </p:nvGraphicFramePr>
        <p:xfrm>
          <a:off x="8118391" y="2193546"/>
          <a:ext cx="3519146" cy="594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49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Trabalhadores –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Randrana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Sendikaly</a:t>
                      </a:r>
                      <a:endParaRPr lang="en-GB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D82ADF03-6268-0A3D-8453-9513A489A4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0" name="Picture 6" descr="Drapeau de Madagascar">
            <a:extLst>
              <a:ext uri="{FF2B5EF4-FFF2-40B4-BE49-F238E27FC236}">
                <a16:creationId xmlns:a16="http://schemas.microsoft.com/office/drawing/2014/main" id="{7A0A187E-474F-19C3-0286-C9B6619F63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"/>
          <a:stretch>
            <a:fillRect/>
          </a:stretch>
        </p:blipFill>
        <p:spPr bwMode="auto">
          <a:xfrm>
            <a:off x="1168988" y="3410672"/>
            <a:ext cx="1851454" cy="1225076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78106A1A-C9E0-CCC0-EBE5-D37C8EFCC5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80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013C06-582C-3351-0E15-A8AF92803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BD7CDA-08AE-6089-15CA-D28666E67978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18BAA8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E0A756B-AD1E-6045-4172-818425709DC6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Mozambique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864D4-7280-EC2C-A1FD-5BA5E48F7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C8A6D-22F2-F966-6FC2-29EE10BD5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868D47-0CCE-C4B3-12F8-199E9EB53753}"/>
              </a:ext>
            </a:extLst>
          </p:cNvPr>
          <p:cNvSpPr txBox="1"/>
          <p:nvPr/>
        </p:nvSpPr>
        <p:spPr>
          <a:xfrm>
            <a:off x="342538" y="5463036"/>
            <a:ext cx="301026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2024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CE40D49-532C-6CD1-7B70-D72A063F2D77}"/>
              </a:ext>
            </a:extLst>
          </p:cNvPr>
          <p:cNvSpPr txBox="1">
            <a:spLocks/>
          </p:cNvSpPr>
          <p:nvPr/>
        </p:nvSpPr>
        <p:spPr>
          <a:xfrm>
            <a:off x="4169118" y="812392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947C8CAA-2460-DAA4-2D17-57D8E2A29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150206"/>
              </p:ext>
            </p:extLst>
          </p:nvPr>
        </p:nvGraphicFramePr>
        <p:xfrm>
          <a:off x="4195652" y="1394398"/>
          <a:ext cx="351914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Ministério do Trabalho e Segurança Social (MITSS)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9B67341-AC04-AB37-0214-0DF0EA90A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599623"/>
              </p:ext>
            </p:extLst>
          </p:nvPr>
        </p:nvGraphicFramePr>
        <p:xfrm>
          <a:off x="8182316" y="1394398"/>
          <a:ext cx="351914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Ministério da Indústria e Comércio (MIC)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F59D9DE-2AD0-2D73-9F3E-12B338C4D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930605"/>
              </p:ext>
            </p:extLst>
          </p:nvPr>
        </p:nvGraphicFramePr>
        <p:xfrm>
          <a:off x="4195652" y="1999931"/>
          <a:ext cx="3519146" cy="51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1840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/>
                        <a:t>Inspeção</a:t>
                      </a:r>
                      <a:r>
                        <a:rPr lang="en-GB" sz="1400" dirty="0"/>
                        <a:t>-Geral do </a:t>
                      </a:r>
                      <a:r>
                        <a:rPr lang="en-GB" sz="1400" dirty="0" err="1"/>
                        <a:t>Trabalho</a:t>
                      </a:r>
                      <a:r>
                        <a:rPr lang="en-GB" sz="1400" dirty="0"/>
                        <a:t> (IGT)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0F8357C-0E3F-722F-49F2-3A267ECB0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773516"/>
              </p:ext>
            </p:extLst>
          </p:nvPr>
        </p:nvGraphicFramePr>
        <p:xfrm>
          <a:off x="4195652" y="2600282"/>
          <a:ext cx="3519146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Trabalhadores – Organização dos Trabalhadores de Moçambique (OTM)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C5F5559-5CFD-A981-1E4C-B5C7A4B8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90530"/>
              </p:ext>
            </p:extLst>
          </p:nvPr>
        </p:nvGraphicFramePr>
        <p:xfrm>
          <a:off x="8182316" y="1996729"/>
          <a:ext cx="3519146" cy="51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18400">
                <a:tc>
                  <a:txBody>
                    <a:bodyPr/>
                    <a:lstStyle/>
                    <a:p>
                      <a:pPr algn="ctr"/>
                      <a:r>
                        <a:rPr lang="pt-BR" sz="1150" dirty="0"/>
                        <a:t>Empregadores – Confederação das Associações Económicas de Moçambique (CTA)</a:t>
                      </a:r>
                      <a:endParaRPr lang="en-GB" sz="1150" dirty="0"/>
                    </a:p>
                  </a:txBody>
                  <a:tcPr marL="72000" marR="72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ED7F7E57-81BF-150A-9870-6AFF96D2A7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084231"/>
              </p:ext>
            </p:extLst>
          </p:nvPr>
        </p:nvGraphicFramePr>
        <p:xfrm>
          <a:off x="8182316" y="2597581"/>
          <a:ext cx="3519146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pt-BR" sz="1250" dirty="0"/>
                        <a:t>Trabalhadores – Confederação Nacional dos Sindicatos Independentes e Livres de Moçambique (CONSILMO)</a:t>
                      </a:r>
                      <a:endParaRPr lang="en-GB" sz="125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8C5FC1F5-AE05-AE0D-E2CC-BB5E7E996255}"/>
              </a:ext>
            </a:extLst>
          </p:cNvPr>
          <p:cNvSpPr txBox="1">
            <a:spLocks/>
          </p:cNvSpPr>
          <p:nvPr/>
        </p:nvSpPr>
        <p:spPr>
          <a:xfrm>
            <a:off x="4169117" y="3411335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A864A1-6AEC-BC04-283E-924407A95DA9}"/>
              </a:ext>
            </a:extLst>
          </p:cNvPr>
          <p:cNvSpPr txBox="1"/>
          <p:nvPr/>
        </p:nvSpPr>
        <p:spPr>
          <a:xfrm>
            <a:off x="4096264" y="3711126"/>
            <a:ext cx="7650117" cy="241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lvl="0">
              <a:lnSpc>
                <a:spcPts val="18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b="1" dirty="0" err="1"/>
              <a:t>Abordagem</a:t>
            </a:r>
            <a:r>
              <a:rPr lang="en-GB" b="1" dirty="0"/>
              <a:t> sectorial</a:t>
            </a:r>
          </a:p>
          <a:p>
            <a:pPr lvl="0">
              <a:lnSpc>
                <a:spcPts val="18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endParaRPr lang="en-GB" b="1" dirty="0"/>
          </a:p>
          <a:p>
            <a:pPr lvl="0">
              <a:lnSpc>
                <a:spcPts val="1800"/>
              </a:lnSpc>
              <a:spcAft>
                <a:spcPts val="600"/>
              </a:spcAft>
              <a:buClr>
                <a:srgbClr val="1E2DBE"/>
              </a:buClr>
            </a:pPr>
            <a:endParaRPr lang="en-GB" b="1" dirty="0"/>
          </a:p>
          <a:p>
            <a:pPr lvl="0">
              <a:lnSpc>
                <a:spcPts val="3100"/>
              </a:lnSpc>
              <a:spcAft>
                <a:spcPts val="600"/>
              </a:spcAft>
              <a:buClr>
                <a:srgbClr val="1E2DBE"/>
              </a:buClr>
            </a:pPr>
            <a:r>
              <a:rPr lang="en-GB" sz="2200" b="1" dirty="0"/>
              <a:t> </a:t>
            </a:r>
          </a:p>
          <a:p>
            <a:pPr lvl="0">
              <a:lnSpc>
                <a:spcPts val="1800"/>
              </a:lnSpc>
              <a:buClr>
                <a:srgbClr val="1E2DBE"/>
              </a:buClr>
            </a:pPr>
            <a:r>
              <a:rPr lang="en-GB" sz="2200" b="1" dirty="0"/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pt-BR" sz="1600" dirty="0"/>
              <a:t>Referência à Declaração EMN no </a:t>
            </a:r>
            <a:r>
              <a:rPr lang="pt-BR" sz="1600" b="1" dirty="0"/>
              <a:t>Plano de Ação Nacional sobre Empresas e Direitos Humanos </a:t>
            </a:r>
            <a:r>
              <a:rPr lang="pt-BR" sz="1600" dirty="0"/>
              <a:t>(em desenvolvimento)</a:t>
            </a:r>
            <a:endParaRPr lang="en-GB" sz="16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00B868D-7379-F073-4976-9077560929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809346"/>
              </p:ext>
            </p:extLst>
          </p:nvPr>
        </p:nvGraphicFramePr>
        <p:xfrm>
          <a:off x="4195654" y="4180827"/>
          <a:ext cx="2448000" cy="122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000">
                  <a:extLst>
                    <a:ext uri="{9D8B030D-6E8A-4147-A177-3AD203B41FA5}">
                      <a16:colId xmlns:a16="http://schemas.microsoft.com/office/drawing/2014/main" val="3179964984"/>
                    </a:ext>
                  </a:extLst>
                </a:gridCol>
              </a:tblGrid>
              <a:tr h="33263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Setor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extrativo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8674358"/>
                  </a:ext>
                </a:extLst>
              </a:tr>
              <a:tr h="891370">
                <a:tc>
                  <a:txBody>
                    <a:bodyPr/>
                    <a:lstStyle/>
                    <a:p>
                      <a:pPr marL="252000" indent="-285750" algn="l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/>
                        <a:t>Diálogo sectorial</a:t>
                      </a:r>
                    </a:p>
                    <a:p>
                      <a:pPr marL="252000" indent="-285750" algn="l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 err="1"/>
                        <a:t>Roteiro</a:t>
                      </a:r>
                      <a:r>
                        <a:rPr lang="en-GB" sz="1400" b="1" dirty="0"/>
                        <a:t> sectorial</a:t>
                      </a:r>
                    </a:p>
                    <a:p>
                      <a:pPr marL="252000" indent="-285750" algn="l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/>
                        <a:t>Criação de um </a:t>
                      </a:r>
                      <a:r>
                        <a:rPr lang="pt-BR" sz="1400" b="1" dirty="0"/>
                        <a:t>grupo de trabalho setorial</a:t>
                      </a:r>
                      <a:endParaRPr lang="en-GB" sz="1400" b="1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8580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2A9616E-FA14-A4A6-7A57-D6D6240DA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344334"/>
              </p:ext>
            </p:extLst>
          </p:nvPr>
        </p:nvGraphicFramePr>
        <p:xfrm>
          <a:off x="7026123" y="4180352"/>
          <a:ext cx="2146435" cy="122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35">
                  <a:extLst>
                    <a:ext uri="{9D8B030D-6E8A-4147-A177-3AD203B41FA5}">
                      <a16:colId xmlns:a16="http://schemas.microsoft.com/office/drawing/2014/main" val="3179964984"/>
                    </a:ext>
                  </a:extLst>
                </a:gridCol>
              </a:tblGrid>
              <a:tr h="336840">
                <a:tc>
                  <a:txBody>
                    <a:bodyPr/>
                    <a:lstStyle/>
                    <a:p>
                      <a:pPr algn="ctr">
                        <a:tabLst>
                          <a:tab pos="449263" algn="l"/>
                        </a:tabLst>
                      </a:pPr>
                      <a:r>
                        <a:rPr lang="en-GB" sz="1600" dirty="0" err="1"/>
                        <a:t>Setor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florestal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74358"/>
                  </a:ext>
                </a:extLst>
              </a:tr>
              <a:tr h="89076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/>
                        <a:t>Diálogo sectorial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 err="1"/>
                        <a:t>Roteiro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setorial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8580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AD86CDC-8BC4-5539-B887-035C2BB29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713921"/>
              </p:ext>
            </p:extLst>
          </p:nvPr>
        </p:nvGraphicFramePr>
        <p:xfrm>
          <a:off x="9555027" y="4179877"/>
          <a:ext cx="2146435" cy="1233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35">
                  <a:extLst>
                    <a:ext uri="{9D8B030D-6E8A-4147-A177-3AD203B41FA5}">
                      <a16:colId xmlns:a16="http://schemas.microsoft.com/office/drawing/2014/main" val="3179964984"/>
                    </a:ext>
                  </a:extLst>
                </a:gridCol>
              </a:tblGrid>
              <a:tr h="329769">
                <a:tc>
                  <a:txBody>
                    <a:bodyPr/>
                    <a:lstStyle/>
                    <a:p>
                      <a:pPr algn="ctr">
                        <a:tabLst>
                          <a:tab pos="449263" algn="l"/>
                        </a:tabLst>
                      </a:pPr>
                      <a:r>
                        <a:rPr lang="en-GB" sz="1600" dirty="0" err="1"/>
                        <a:t>Setor</a:t>
                      </a:r>
                      <a:r>
                        <a:rPr lang="en-GB" sz="1600" dirty="0"/>
                        <a:t> da </a:t>
                      </a:r>
                      <a:r>
                        <a:rPr lang="en-GB" sz="1600" dirty="0" err="1"/>
                        <a:t>construção</a:t>
                      </a:r>
                      <a:endParaRPr lang="en-GB" sz="1600" dirty="0"/>
                    </a:p>
                  </a:txBody>
                  <a:tcPr marL="72000" marR="72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74358"/>
                  </a:ext>
                </a:extLst>
              </a:tr>
              <a:tr h="89783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/>
                        <a:t>Diálogo sectorial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 err="1"/>
                        <a:t>Roteiro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setorial</a:t>
                      </a:r>
                      <a:r>
                        <a:rPr lang="en-GB" sz="1400" b="0" dirty="0"/>
                        <a:t> (</a:t>
                      </a:r>
                      <a:r>
                        <a:rPr lang="en-GB" sz="1400" b="0" dirty="0" err="1"/>
                        <a:t>em</a:t>
                      </a:r>
                      <a:r>
                        <a:rPr lang="en-GB" sz="1400" b="0" dirty="0"/>
                        <a:t> </a:t>
                      </a:r>
                      <a:r>
                        <a:rPr lang="en-GB" sz="1400" b="0" dirty="0" err="1"/>
                        <a:t>desenvolvimento</a:t>
                      </a:r>
                      <a:r>
                        <a:rPr lang="en-GB" sz="1400" b="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85806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9CC79CE5-C2C7-1552-3FD5-DA86539B0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0242" name="Picture 2" descr="Flag of Mozambique - Wikipedia">
            <a:extLst>
              <a:ext uri="{FF2B5EF4-FFF2-40B4-BE49-F238E27FC236}">
                <a16:creationId xmlns:a16="http://schemas.microsoft.com/office/drawing/2014/main" id="{7D930E09-DD09-9FFA-951D-0622E052F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988" y="3410120"/>
            <a:ext cx="1819275" cy="12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E93AD9A7-65FE-52F0-1AEC-64DAC5481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65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EFE781-840D-A282-23BF-41AB2EF68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B54507A-48E4-8AF8-2BA1-FB88C3AEBAA9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EEF49EE-E1F6-557D-AB12-62DB10BD517A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Cabo Verde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86B02-43DE-DBE6-E532-F24C92E3A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92B5B-052B-7FC3-1ED5-ACA9D3C14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1CE34-80FA-A6AF-90B0-D0FD6475017B}"/>
              </a:ext>
            </a:extLst>
          </p:cNvPr>
          <p:cNvSpPr txBox="1"/>
          <p:nvPr/>
        </p:nvSpPr>
        <p:spPr>
          <a:xfrm>
            <a:off x="342538" y="5463036"/>
            <a:ext cx="32835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Seis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nacionais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2024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B5370E1-8B95-DC6E-5D62-4DF07AF5A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853" y="963023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27F7817-CB98-1C86-562B-51F29605CC80}"/>
              </a:ext>
            </a:extLst>
          </p:cNvPr>
          <p:cNvSpPr txBox="1">
            <a:spLocks/>
          </p:cNvSpPr>
          <p:nvPr/>
        </p:nvSpPr>
        <p:spPr>
          <a:xfrm>
            <a:off x="4147853" y="3726112"/>
            <a:ext cx="7577262" cy="707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srgbClr val="230050"/>
                </a:solidFill>
              </a:rPr>
              <a:t>Principais</a:t>
            </a:r>
            <a:r>
              <a:rPr lang="en-GB" dirty="0">
                <a:solidFill>
                  <a:srgbClr val="230050"/>
                </a:solidFill>
              </a:rPr>
              <a:t> </a:t>
            </a:r>
            <a:r>
              <a:rPr lang="en-GB" dirty="0" err="1">
                <a:solidFill>
                  <a:srgbClr val="230050"/>
                </a:solidFill>
              </a:rPr>
              <a:t>destaques</a:t>
            </a:r>
            <a:r>
              <a:rPr lang="en-GB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743AE7B-29D5-BF29-722F-0EC2D6BF4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303829"/>
              </p:ext>
            </p:extLst>
          </p:nvPr>
        </p:nvGraphicFramePr>
        <p:xfrm>
          <a:off x="4169119" y="1440295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Ministério da Família, Inclusão e Desenvolvimento Social (MFIDS)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75A80A59-0F4F-60E0-37ED-4ABD59ADC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665286"/>
              </p:ext>
            </p:extLst>
          </p:nvPr>
        </p:nvGraphicFramePr>
        <p:xfrm>
          <a:off x="6160621" y="2983769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Confederação Cabo-verdiana dos Sindicatos Livres (CCSL)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376BDCC-91E3-79E7-FB22-3A660F5C5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353135"/>
              </p:ext>
            </p:extLst>
          </p:nvPr>
        </p:nvGraphicFramePr>
        <p:xfrm>
          <a:off x="4169119" y="2146950"/>
          <a:ext cx="351914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Empregadores – Conselho Superior das Câmaras de Comércio e Turismo de Cabo Verde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3C64D6B-DA50-21E0-B34F-549F84373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51814"/>
              </p:ext>
            </p:extLst>
          </p:nvPr>
        </p:nvGraphicFramePr>
        <p:xfrm>
          <a:off x="8115266" y="2141892"/>
          <a:ext cx="351914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400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Trabalhadores – União Nacional dos Trabalhadores de Cabo Verde – Central Sindical (UNTC-CS) (2)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A44CEFB-581C-03B6-64DC-6B319A17B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331913"/>
              </p:ext>
            </p:extLst>
          </p:nvPr>
        </p:nvGraphicFramePr>
        <p:xfrm>
          <a:off x="8115266" y="1437535"/>
          <a:ext cx="3519146" cy="59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400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Cabo Verde </a:t>
                      </a:r>
                      <a:r>
                        <a:rPr lang="en-GB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TRADEINVEST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324D5C1-F134-8B97-F6A8-B9E9FF0C1B7F}"/>
              </a:ext>
            </a:extLst>
          </p:cNvPr>
          <p:cNvSpPr txBox="1"/>
          <p:nvPr/>
        </p:nvSpPr>
        <p:spPr>
          <a:xfrm>
            <a:off x="4070101" y="5847756"/>
            <a:ext cx="7091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 tooltip="Sectoral focus on tourism and fish processing drives efforts to foster responsible business practices for decent work in Cabo Verde"/>
              </a:rPr>
              <a:t>O enfoque setorial no turismo e na transformação do pescado impulsiona esforços para promover práticas empresariais responsáveis para o trabalho digno em Cabo Verde.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(Disponível apenas em inglês)</a:t>
            </a:r>
            <a:endParaRPr lang="en-GB" sz="12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3E246C-D768-CC5F-2496-C072761621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72891"/>
              </p:ext>
            </p:extLst>
          </p:nvPr>
        </p:nvGraphicFramePr>
        <p:xfrm>
          <a:off x="4164680" y="4100673"/>
          <a:ext cx="3420000" cy="157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3179964984"/>
                    </a:ext>
                  </a:extLst>
                </a:gridCol>
              </a:tblGrid>
              <a:tr h="416770">
                <a:tc>
                  <a:txBody>
                    <a:bodyPr/>
                    <a:lstStyle/>
                    <a:p>
                      <a:pPr algn="ctr">
                        <a:tabLst>
                          <a:tab pos="449263" algn="l"/>
                        </a:tabLst>
                      </a:pPr>
                      <a:r>
                        <a:rPr lang="en-GB" sz="1500" dirty="0" err="1"/>
                        <a:t>Setor</a:t>
                      </a:r>
                      <a:r>
                        <a:rPr lang="en-GB" sz="1500" dirty="0"/>
                        <a:t> do turismo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74358"/>
                  </a:ext>
                </a:extLst>
              </a:tr>
              <a:tr h="89076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Diálogo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Criação de uma plataforma multiautores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Desenvolvimento de um roteiro setorial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8580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F52FBCC-FEAB-432F-E558-2E360166B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237059"/>
              </p:ext>
            </p:extLst>
          </p:nvPr>
        </p:nvGraphicFramePr>
        <p:xfrm>
          <a:off x="8214412" y="4097863"/>
          <a:ext cx="3420000" cy="1575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3179964984"/>
                    </a:ext>
                  </a:extLst>
                </a:gridCol>
              </a:tblGrid>
              <a:tr h="417481">
                <a:tc>
                  <a:txBody>
                    <a:bodyPr/>
                    <a:lstStyle/>
                    <a:p>
                      <a:pPr algn="ctr">
                        <a:tabLst>
                          <a:tab pos="449263" algn="l"/>
                        </a:tabLst>
                      </a:pPr>
                      <a:r>
                        <a:rPr lang="pt-BR" sz="1500" dirty="0"/>
                        <a:t>Setor de transformação do pescado</a:t>
                      </a:r>
                      <a:endParaRPr lang="en-GB" sz="1500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74358"/>
                  </a:ext>
                </a:extLst>
              </a:tr>
              <a:tr h="89076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Diálogo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Criação de uma plataforma multiautores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Desenvolvimento de um roteiro setorial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85806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411AB09-0E28-6B98-45D5-C58FCF3E2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42D4BF-80CF-688E-84FF-E3EC73F958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" b="3578"/>
          <a:stretch>
            <a:fillRect/>
          </a:stretch>
        </p:blipFill>
        <p:spPr>
          <a:xfrm>
            <a:off x="1174018" y="3417511"/>
            <a:ext cx="1807954" cy="1190002"/>
          </a:xfrm>
          <a:prstGeom prst="rect">
            <a:avLst/>
          </a:prstGeom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F10968A6-5130-4013-A2BE-EAFA8F98B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15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125F17-AED4-9B13-3087-E862EB75D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1B5FB8-E1DF-0816-A09A-F5B39A56266C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6B58D7A-87A1-5E64-BEDA-D942C7E55BBF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err="1">
                <a:solidFill>
                  <a:schemeClr val="bg1"/>
                </a:solidFill>
              </a:rPr>
              <a:t>Brasil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98ADB-9EA5-C6E4-9F0A-7FE99BA2D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6BD4E-DA19-02C1-E1B7-FE217BC1E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E81833-4905-2A6C-8F17-E1B89E8B1680}"/>
              </a:ext>
            </a:extLst>
          </p:cNvPr>
          <p:cNvSpPr txBox="1"/>
          <p:nvPr/>
        </p:nvSpPr>
        <p:spPr>
          <a:xfrm>
            <a:off x="342538" y="546303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Um </a:t>
            </a:r>
            <a:r>
              <a:rPr lang="en-GB" sz="1600" b="1" dirty="0" err="1">
                <a:solidFill>
                  <a:schemeClr val="bg1"/>
                </a:solidFill>
              </a:rPr>
              <a:t>ponto</a:t>
            </a:r>
            <a:r>
              <a:rPr lang="en-GB" sz="1600" b="1" dirty="0">
                <a:solidFill>
                  <a:schemeClr val="bg1"/>
                </a:solidFill>
              </a:rPr>
              <a:t> focal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974B039-7169-4F9C-819D-6E614ED80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104441"/>
              </p:ext>
            </p:extLst>
          </p:nvPr>
        </p:nvGraphicFramePr>
        <p:xfrm>
          <a:off x="4340101" y="1816631"/>
          <a:ext cx="7291293" cy="720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1293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720842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Federal do Trabalho e Emprego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16C634F-2D9A-BD5D-C3F2-0745F24F5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2052" name="Picture 4" descr="Flag of Brazil">
            <a:extLst>
              <a:ext uri="{FF2B5EF4-FFF2-40B4-BE49-F238E27FC236}">
                <a16:creationId xmlns:a16="http://schemas.microsoft.com/office/drawing/2014/main" id="{6F47BD39-828F-25B2-534C-A4F1B2AF7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18" y="3429000"/>
            <a:ext cx="1690489" cy="118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F24668D-F4E2-BA42-6757-7979BCF928C0}"/>
              </a:ext>
            </a:extLst>
          </p:cNvPr>
          <p:cNvSpPr txBox="1">
            <a:spLocks/>
          </p:cNvSpPr>
          <p:nvPr/>
        </p:nvSpPr>
        <p:spPr>
          <a:xfrm>
            <a:off x="4340101" y="1110107"/>
            <a:ext cx="7091361" cy="5938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9204B311-4C02-5973-CC30-215222BE9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8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the world&#10;&#10;AI-generated content may be incorrect.">
            <a:extLst>
              <a:ext uri="{FF2B5EF4-FFF2-40B4-BE49-F238E27FC236}">
                <a16:creationId xmlns:a16="http://schemas.microsoft.com/office/drawing/2014/main" id="{B263CA0D-738A-9679-DDB4-93165A02B9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755" y="529973"/>
            <a:ext cx="6568522" cy="58942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90AA36-980A-1B73-2479-5EA80727E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DECD67-5A68-DDAF-EEE8-36EF80BB5ABA}"/>
              </a:ext>
            </a:extLst>
          </p:cNvPr>
          <p:cNvSpPr txBox="1">
            <a:spLocks/>
          </p:cNvSpPr>
          <p:nvPr/>
        </p:nvSpPr>
        <p:spPr>
          <a:xfrm>
            <a:off x="276997" y="1710261"/>
            <a:ext cx="3961949" cy="1333721"/>
          </a:xfrm>
          <a:prstGeom prst="rect">
            <a:avLst/>
          </a:prstGeom>
          <a:solidFill>
            <a:srgbClr val="EBF5FD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chemeClr val="tx1"/>
                </a:solidFill>
              </a:rPr>
              <a:t>23 Estados-Membros designaram pontos focais nacionais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10" name="Elbow Connector 258">
            <a:extLst>
              <a:ext uri="{FF2B5EF4-FFF2-40B4-BE49-F238E27FC236}">
                <a16:creationId xmlns:a16="http://schemas.microsoft.com/office/drawing/2014/main" id="{2965E4F8-8855-6D5B-7833-8511C5186B9E}"/>
              </a:ext>
            </a:extLst>
          </p:cNvPr>
          <p:cNvCxnSpPr>
            <a:cxnSpLocks/>
            <a:endCxn id="9" idx="1"/>
          </p:cNvCxnSpPr>
          <p:nvPr/>
        </p:nvCxnSpPr>
        <p:spPr>
          <a:xfrm rot="5400000" flipH="1" flipV="1">
            <a:off x="7979953" y="1151380"/>
            <a:ext cx="694500" cy="519528"/>
          </a:xfrm>
          <a:prstGeom prst="bentConnector2">
            <a:avLst/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258">
            <a:extLst>
              <a:ext uri="{FF2B5EF4-FFF2-40B4-BE49-F238E27FC236}">
                <a16:creationId xmlns:a16="http://schemas.microsoft.com/office/drawing/2014/main" id="{F9B81729-C907-FD20-B5B8-EBC39C66596E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17979" y="2758122"/>
            <a:ext cx="337780" cy="1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9BF1DBE-142B-7A64-D394-4917C1DA7120}"/>
              </a:ext>
            </a:extLst>
          </p:cNvPr>
          <p:cNvSpPr/>
          <p:nvPr/>
        </p:nvSpPr>
        <p:spPr>
          <a:xfrm>
            <a:off x="6537568" y="2686123"/>
            <a:ext cx="617939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Portugal</a:t>
            </a:r>
          </a:p>
        </p:txBody>
      </p:sp>
      <p:cxnSp>
        <p:nvCxnSpPr>
          <p:cNvPr id="25" name="Elbow Connector 258">
            <a:extLst>
              <a:ext uri="{FF2B5EF4-FFF2-40B4-BE49-F238E27FC236}">
                <a16:creationId xmlns:a16="http://schemas.microsoft.com/office/drawing/2014/main" id="{28C8A9CB-9E41-2DC6-8896-2A4F6DA53201}"/>
              </a:ext>
            </a:extLst>
          </p:cNvPr>
          <p:cNvCxnSpPr>
            <a:cxnSpLocks/>
          </p:cNvCxnSpPr>
          <p:nvPr/>
        </p:nvCxnSpPr>
        <p:spPr>
          <a:xfrm rot="16200000" flipV="1">
            <a:off x="6826941" y="3249717"/>
            <a:ext cx="493975" cy="349206"/>
          </a:xfrm>
          <a:prstGeom prst="bentConnector3">
            <a:avLst>
              <a:gd name="adj1" fmla="val 11361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5665C30-F0AB-B7E3-5E03-FFD6D5CC2760}"/>
              </a:ext>
            </a:extLst>
          </p:cNvPr>
          <p:cNvSpPr/>
          <p:nvPr/>
        </p:nvSpPr>
        <p:spPr>
          <a:xfrm>
            <a:off x="6408547" y="3043982"/>
            <a:ext cx="580411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Senegal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B6C387-F329-FBF2-8A37-33DBAAB7E5CB}"/>
              </a:ext>
            </a:extLst>
          </p:cNvPr>
          <p:cNvSpPr/>
          <p:nvPr/>
        </p:nvSpPr>
        <p:spPr>
          <a:xfrm>
            <a:off x="8586967" y="991894"/>
            <a:ext cx="612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Noruega</a:t>
            </a:r>
            <a:endParaRPr lang="en-US" sz="800" dirty="0">
              <a:solidFill>
                <a:schemeClr val="bg1"/>
              </a:solidFill>
            </a:endParaRPr>
          </a:p>
        </p:txBody>
      </p:sp>
      <p:cxnSp>
        <p:nvCxnSpPr>
          <p:cNvPr id="33" name="Elbow Connector 258">
            <a:extLst>
              <a:ext uri="{FF2B5EF4-FFF2-40B4-BE49-F238E27FC236}">
                <a16:creationId xmlns:a16="http://schemas.microsoft.com/office/drawing/2014/main" id="{0566C339-8FC7-B276-31CD-53BA14BEE0BA}"/>
              </a:ext>
            </a:extLst>
          </p:cNvPr>
          <p:cNvCxnSpPr>
            <a:cxnSpLocks/>
          </p:cNvCxnSpPr>
          <p:nvPr/>
        </p:nvCxnSpPr>
        <p:spPr>
          <a:xfrm flipV="1">
            <a:off x="5190528" y="3212919"/>
            <a:ext cx="670514" cy="351374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191138A-980F-CA91-2D29-DE55A4C60E49}"/>
              </a:ext>
            </a:extLst>
          </p:cNvPr>
          <p:cNvSpPr/>
          <p:nvPr/>
        </p:nvSpPr>
        <p:spPr>
          <a:xfrm>
            <a:off x="5339214" y="3161461"/>
            <a:ext cx="576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Jamaica</a:t>
            </a:r>
          </a:p>
        </p:txBody>
      </p:sp>
      <p:cxnSp>
        <p:nvCxnSpPr>
          <p:cNvPr id="44" name="Elbow Connector 258">
            <a:extLst>
              <a:ext uri="{FF2B5EF4-FFF2-40B4-BE49-F238E27FC236}">
                <a16:creationId xmlns:a16="http://schemas.microsoft.com/office/drawing/2014/main" id="{C94EDA6B-D2E9-F0C1-0561-01C5AFB8DC17}"/>
              </a:ext>
            </a:extLst>
          </p:cNvPr>
          <p:cNvCxnSpPr>
            <a:cxnSpLocks/>
            <a:endCxn id="41" idx="1"/>
          </p:cNvCxnSpPr>
          <p:nvPr/>
        </p:nvCxnSpPr>
        <p:spPr>
          <a:xfrm rot="16200000" flipH="1">
            <a:off x="5673185" y="4843082"/>
            <a:ext cx="540187" cy="125021"/>
          </a:xfrm>
          <a:prstGeom prst="bentConnector2">
            <a:avLst/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33716F3D-CE1E-C268-146A-602AD0CA76F2}"/>
              </a:ext>
            </a:extLst>
          </p:cNvPr>
          <p:cNvSpPr/>
          <p:nvPr/>
        </p:nvSpPr>
        <p:spPr>
          <a:xfrm>
            <a:off x="6005789" y="5103687"/>
            <a:ext cx="576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Brasil</a:t>
            </a:r>
            <a:endParaRPr lang="en-US" sz="800" dirty="0">
              <a:solidFill>
                <a:schemeClr val="bg1"/>
              </a:solidFill>
            </a:endParaRPr>
          </a:p>
        </p:txBody>
      </p:sp>
      <p:cxnSp>
        <p:nvCxnSpPr>
          <p:cNvPr id="49" name="Elbow Connector 258">
            <a:extLst>
              <a:ext uri="{FF2B5EF4-FFF2-40B4-BE49-F238E27FC236}">
                <a16:creationId xmlns:a16="http://schemas.microsoft.com/office/drawing/2014/main" id="{9FE45672-7D0D-3D7A-FE72-4B65953FD5C1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416827" y="5698956"/>
            <a:ext cx="337780" cy="1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F7879D78-9D54-53EA-C310-8A3240123D6A}"/>
              </a:ext>
            </a:extLst>
          </p:cNvPr>
          <p:cNvSpPr/>
          <p:nvPr/>
        </p:nvSpPr>
        <p:spPr>
          <a:xfrm>
            <a:off x="5726336" y="5637362"/>
            <a:ext cx="648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Argentina</a:t>
            </a:r>
          </a:p>
        </p:txBody>
      </p:sp>
      <p:cxnSp>
        <p:nvCxnSpPr>
          <p:cNvPr id="50" name="Elbow Connector 258">
            <a:extLst>
              <a:ext uri="{FF2B5EF4-FFF2-40B4-BE49-F238E27FC236}">
                <a16:creationId xmlns:a16="http://schemas.microsoft.com/office/drawing/2014/main" id="{9110C725-0BB2-64A1-4C22-382AE20EAA5A}"/>
              </a:ext>
            </a:extLst>
          </p:cNvPr>
          <p:cNvCxnSpPr>
            <a:cxnSpLocks/>
          </p:cNvCxnSpPr>
          <p:nvPr/>
        </p:nvCxnSpPr>
        <p:spPr>
          <a:xfrm rot="5400000">
            <a:off x="4904649" y="4669821"/>
            <a:ext cx="395849" cy="163765"/>
          </a:xfrm>
          <a:prstGeom prst="bentConnector2">
            <a:avLst/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ACAAA2B2-DCAE-E252-704A-59395115A12F}"/>
              </a:ext>
            </a:extLst>
          </p:cNvPr>
          <p:cNvSpPr/>
          <p:nvPr/>
        </p:nvSpPr>
        <p:spPr>
          <a:xfrm>
            <a:off x="4591167" y="4877628"/>
            <a:ext cx="468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Peru</a:t>
            </a:r>
          </a:p>
        </p:txBody>
      </p:sp>
      <p:cxnSp>
        <p:nvCxnSpPr>
          <p:cNvPr id="54" name="Elbow Connector 258">
            <a:extLst>
              <a:ext uri="{FF2B5EF4-FFF2-40B4-BE49-F238E27FC236}">
                <a16:creationId xmlns:a16="http://schemas.microsoft.com/office/drawing/2014/main" id="{DE437CF2-BCBC-C5C8-96A8-EF4B7C0BA057}"/>
              </a:ext>
            </a:extLst>
          </p:cNvPr>
          <p:cNvCxnSpPr>
            <a:cxnSpLocks/>
          </p:cNvCxnSpPr>
          <p:nvPr/>
        </p:nvCxnSpPr>
        <p:spPr>
          <a:xfrm rot="10800000" flipV="1">
            <a:off x="6431561" y="3915200"/>
            <a:ext cx="886835" cy="52841"/>
          </a:xfrm>
          <a:prstGeom prst="bentConnector4">
            <a:avLst>
              <a:gd name="adj1" fmla="val 94310"/>
              <a:gd name="adj2" fmla="val -14163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EEDDBBE3-4BC8-5D4E-AD3F-728660AEAF88}"/>
              </a:ext>
            </a:extLst>
          </p:cNvPr>
          <p:cNvSpPr/>
          <p:nvPr/>
        </p:nvSpPr>
        <p:spPr>
          <a:xfrm>
            <a:off x="6115738" y="3846267"/>
            <a:ext cx="663394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Serra </a:t>
            </a:r>
            <a:r>
              <a:rPr lang="en-US" sz="800" dirty="0" err="1">
                <a:solidFill>
                  <a:schemeClr val="bg1"/>
                </a:solidFill>
              </a:rPr>
              <a:t>Leoa</a:t>
            </a:r>
            <a:endParaRPr lang="en-US" sz="800" dirty="0">
              <a:solidFill>
                <a:schemeClr val="bg1"/>
              </a:solidFill>
            </a:endParaRPr>
          </a:p>
        </p:txBody>
      </p:sp>
      <p:cxnSp>
        <p:nvCxnSpPr>
          <p:cNvPr id="56" name="Elbow Connector 258">
            <a:extLst>
              <a:ext uri="{FF2B5EF4-FFF2-40B4-BE49-F238E27FC236}">
                <a16:creationId xmlns:a16="http://schemas.microsoft.com/office/drawing/2014/main" id="{9EBC82BB-FEC4-5C13-F2F6-0DFDF9C8FC3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17408" y="3959675"/>
            <a:ext cx="461217" cy="209810"/>
          </a:xfrm>
          <a:prstGeom prst="bentConnector3">
            <a:avLst>
              <a:gd name="adj1" fmla="val -941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65CEBF10-8467-79E2-1021-563D25D274AD}"/>
              </a:ext>
            </a:extLst>
          </p:cNvPr>
          <p:cNvSpPr/>
          <p:nvPr/>
        </p:nvSpPr>
        <p:spPr>
          <a:xfrm>
            <a:off x="6633594" y="4104564"/>
            <a:ext cx="663394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Côte d’Ivoire</a:t>
            </a:r>
          </a:p>
        </p:txBody>
      </p:sp>
      <p:cxnSp>
        <p:nvCxnSpPr>
          <p:cNvPr id="65" name="Elbow Connector 258">
            <a:extLst>
              <a:ext uri="{FF2B5EF4-FFF2-40B4-BE49-F238E27FC236}">
                <a16:creationId xmlns:a16="http://schemas.microsoft.com/office/drawing/2014/main" id="{C8AADD36-8BC1-2109-FB3B-C5324F7DBE2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83945" y="3409483"/>
            <a:ext cx="512769" cy="444796"/>
          </a:xfrm>
          <a:prstGeom prst="bentConnector3">
            <a:avLst>
              <a:gd name="adj1" fmla="val 98916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3D554956-38E7-4E6B-A38F-A746A53CB710}"/>
              </a:ext>
            </a:extLst>
          </p:cNvPr>
          <p:cNvSpPr/>
          <p:nvPr/>
        </p:nvSpPr>
        <p:spPr>
          <a:xfrm>
            <a:off x="7924454" y="3311751"/>
            <a:ext cx="432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Gana</a:t>
            </a:r>
          </a:p>
        </p:txBody>
      </p:sp>
      <p:cxnSp>
        <p:nvCxnSpPr>
          <p:cNvPr id="71" name="Elbow Connector 258">
            <a:extLst>
              <a:ext uri="{FF2B5EF4-FFF2-40B4-BE49-F238E27FC236}">
                <a16:creationId xmlns:a16="http://schemas.microsoft.com/office/drawing/2014/main" id="{33E2702A-3CBD-BE0A-DA72-CD0CA98F2554}"/>
              </a:ext>
            </a:extLst>
          </p:cNvPr>
          <p:cNvCxnSpPr>
            <a:cxnSpLocks/>
          </p:cNvCxnSpPr>
          <p:nvPr/>
        </p:nvCxnSpPr>
        <p:spPr>
          <a:xfrm rot="5400000">
            <a:off x="7370561" y="3984102"/>
            <a:ext cx="685029" cy="561541"/>
          </a:xfrm>
          <a:prstGeom prst="bentConnector3">
            <a:avLst>
              <a:gd name="adj1" fmla="val 100056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703D6162-C152-D727-EABE-EE823AA24962}"/>
              </a:ext>
            </a:extLst>
          </p:cNvPr>
          <p:cNvSpPr/>
          <p:nvPr/>
        </p:nvSpPr>
        <p:spPr>
          <a:xfrm>
            <a:off x="7141928" y="4526191"/>
            <a:ext cx="432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Nigéria</a:t>
            </a:r>
            <a:endParaRPr lang="en-US" sz="800" dirty="0">
              <a:solidFill>
                <a:schemeClr val="bg1"/>
              </a:solidFill>
            </a:endParaRPr>
          </a:p>
        </p:txBody>
      </p:sp>
      <p:cxnSp>
        <p:nvCxnSpPr>
          <p:cNvPr id="79" name="Elbow Connector 258">
            <a:extLst>
              <a:ext uri="{FF2B5EF4-FFF2-40B4-BE49-F238E27FC236}">
                <a16:creationId xmlns:a16="http://schemas.microsoft.com/office/drawing/2014/main" id="{5D5D1060-C2E1-6D9A-AA9B-00C896BCA355}"/>
              </a:ext>
            </a:extLst>
          </p:cNvPr>
          <p:cNvCxnSpPr>
            <a:cxnSpLocks/>
          </p:cNvCxnSpPr>
          <p:nvPr/>
        </p:nvCxnSpPr>
        <p:spPr>
          <a:xfrm flipV="1">
            <a:off x="8203584" y="3862383"/>
            <a:ext cx="383383" cy="150998"/>
          </a:xfrm>
          <a:prstGeom prst="bentConnector3">
            <a:avLst>
              <a:gd name="adj1" fmla="val 8147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9054C0AC-351C-0A4E-6F80-7D4093EA50F2}"/>
              </a:ext>
            </a:extLst>
          </p:cNvPr>
          <p:cNvSpPr/>
          <p:nvPr/>
        </p:nvSpPr>
        <p:spPr>
          <a:xfrm>
            <a:off x="8408048" y="3789113"/>
            <a:ext cx="576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Cameroon</a:t>
            </a:r>
          </a:p>
        </p:txBody>
      </p:sp>
      <p:cxnSp>
        <p:nvCxnSpPr>
          <p:cNvPr id="90" name="Elbow Connector 258">
            <a:extLst>
              <a:ext uri="{FF2B5EF4-FFF2-40B4-BE49-F238E27FC236}">
                <a16:creationId xmlns:a16="http://schemas.microsoft.com/office/drawing/2014/main" id="{3E52A2C3-46B2-6669-111B-BDEA2D1ECB0D}"/>
              </a:ext>
            </a:extLst>
          </p:cNvPr>
          <p:cNvCxnSpPr>
            <a:cxnSpLocks/>
          </p:cNvCxnSpPr>
          <p:nvPr/>
        </p:nvCxnSpPr>
        <p:spPr>
          <a:xfrm rot="10800000">
            <a:off x="6600023" y="3535719"/>
            <a:ext cx="279370" cy="116463"/>
          </a:xfrm>
          <a:prstGeom prst="bentConnector3">
            <a:avLst>
              <a:gd name="adj1" fmla="val 106868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1D26A8D5-1902-2B99-DF97-C0E91064C4A2}"/>
              </a:ext>
            </a:extLst>
          </p:cNvPr>
          <p:cNvSpPr/>
          <p:nvPr/>
        </p:nvSpPr>
        <p:spPr>
          <a:xfrm>
            <a:off x="6142765" y="3441493"/>
            <a:ext cx="663394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Cabo Verde</a:t>
            </a:r>
          </a:p>
        </p:txBody>
      </p:sp>
      <p:cxnSp>
        <p:nvCxnSpPr>
          <p:cNvPr id="96" name="Elbow Connector 258">
            <a:extLst>
              <a:ext uri="{FF2B5EF4-FFF2-40B4-BE49-F238E27FC236}">
                <a16:creationId xmlns:a16="http://schemas.microsoft.com/office/drawing/2014/main" id="{FDFFCA24-D020-D116-2524-D74E7DB308AA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12723" y="5317923"/>
            <a:ext cx="982726" cy="7205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ectangle 96">
            <a:extLst>
              <a:ext uri="{FF2B5EF4-FFF2-40B4-BE49-F238E27FC236}">
                <a16:creationId xmlns:a16="http://schemas.microsoft.com/office/drawing/2014/main" id="{98E57769-3E5D-C774-AF8E-A93060C2FB90}"/>
              </a:ext>
            </a:extLst>
          </p:cNvPr>
          <p:cNvSpPr/>
          <p:nvPr/>
        </p:nvSpPr>
        <p:spPr>
          <a:xfrm>
            <a:off x="7445079" y="5237617"/>
            <a:ext cx="72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África do Sul</a:t>
            </a:r>
          </a:p>
        </p:txBody>
      </p:sp>
      <p:cxnSp>
        <p:nvCxnSpPr>
          <p:cNvPr id="100" name="Elbow Connector 258">
            <a:extLst>
              <a:ext uri="{FF2B5EF4-FFF2-40B4-BE49-F238E27FC236}">
                <a16:creationId xmlns:a16="http://schemas.microsoft.com/office/drawing/2014/main" id="{3045803E-86DE-D476-4B73-17A765768E13}"/>
              </a:ext>
            </a:extLst>
          </p:cNvPr>
          <p:cNvCxnSpPr>
            <a:cxnSpLocks/>
          </p:cNvCxnSpPr>
          <p:nvPr/>
        </p:nvCxnSpPr>
        <p:spPr>
          <a:xfrm rot="16200000" flipH="1">
            <a:off x="8816296" y="4915083"/>
            <a:ext cx="540187" cy="125021"/>
          </a:xfrm>
          <a:prstGeom prst="bentConnector2">
            <a:avLst/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Rectangle 100">
            <a:extLst>
              <a:ext uri="{FF2B5EF4-FFF2-40B4-BE49-F238E27FC236}">
                <a16:creationId xmlns:a16="http://schemas.microsoft.com/office/drawing/2014/main" id="{CCB58458-7460-59F4-5293-0944D3D2CCA0}"/>
              </a:ext>
            </a:extLst>
          </p:cNvPr>
          <p:cNvSpPr/>
          <p:nvPr/>
        </p:nvSpPr>
        <p:spPr>
          <a:xfrm>
            <a:off x="9107352" y="5175686"/>
            <a:ext cx="792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Moçambique</a:t>
            </a:r>
          </a:p>
        </p:txBody>
      </p:sp>
      <p:cxnSp>
        <p:nvCxnSpPr>
          <p:cNvPr id="99" name="Elbow Connector 258">
            <a:extLst>
              <a:ext uri="{FF2B5EF4-FFF2-40B4-BE49-F238E27FC236}">
                <a16:creationId xmlns:a16="http://schemas.microsoft.com/office/drawing/2014/main" id="{F59E42AE-D3E4-DD01-9447-285CF16C93A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857673" y="4971250"/>
            <a:ext cx="468000" cy="1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AEBDCB7C-CA78-AEC4-A97E-4F23ABB8E24B}"/>
              </a:ext>
            </a:extLst>
          </p:cNvPr>
          <p:cNvSpPr/>
          <p:nvPr/>
        </p:nvSpPr>
        <p:spPr>
          <a:xfrm>
            <a:off x="7419900" y="4899251"/>
            <a:ext cx="468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Namibia</a:t>
            </a:r>
          </a:p>
        </p:txBody>
      </p:sp>
      <p:cxnSp>
        <p:nvCxnSpPr>
          <p:cNvPr id="103" name="Elbow Connector 258">
            <a:extLst>
              <a:ext uri="{FF2B5EF4-FFF2-40B4-BE49-F238E27FC236}">
                <a16:creationId xmlns:a16="http://schemas.microsoft.com/office/drawing/2014/main" id="{D6E45485-63A1-AE81-6C61-8DD1C9A32A22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334462" y="4820546"/>
            <a:ext cx="337780" cy="1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54AFBE9-A46D-EDA0-C5B6-A806C7E51C0A}"/>
              </a:ext>
            </a:extLst>
          </p:cNvPr>
          <p:cNvSpPr/>
          <p:nvPr/>
        </p:nvSpPr>
        <p:spPr>
          <a:xfrm>
            <a:off x="9628698" y="4748546"/>
            <a:ext cx="756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Madagáscar</a:t>
            </a:r>
            <a:endParaRPr lang="en-US" sz="800" dirty="0">
              <a:solidFill>
                <a:schemeClr val="bg1"/>
              </a:solidFill>
            </a:endParaRPr>
          </a:p>
        </p:txBody>
      </p:sp>
      <p:cxnSp>
        <p:nvCxnSpPr>
          <p:cNvPr id="104" name="Elbow Connector 258">
            <a:extLst>
              <a:ext uri="{FF2B5EF4-FFF2-40B4-BE49-F238E27FC236}">
                <a16:creationId xmlns:a16="http://schemas.microsoft.com/office/drawing/2014/main" id="{3CCB4098-0962-590F-D93E-DF63EEB97A1B}"/>
              </a:ext>
            </a:extLst>
          </p:cNvPr>
          <p:cNvCxnSpPr>
            <a:cxnSpLocks/>
          </p:cNvCxnSpPr>
          <p:nvPr/>
        </p:nvCxnSpPr>
        <p:spPr>
          <a:xfrm rot="5400000">
            <a:off x="9621204" y="3618955"/>
            <a:ext cx="770989" cy="1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259C9F0-92A4-E0AB-8FC0-5C01000393C2}"/>
              </a:ext>
            </a:extLst>
          </p:cNvPr>
          <p:cNvSpPr/>
          <p:nvPr/>
        </p:nvSpPr>
        <p:spPr>
          <a:xfrm>
            <a:off x="9718698" y="3935814"/>
            <a:ext cx="576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Paquistão</a:t>
            </a:r>
            <a:endParaRPr lang="en-US" sz="800" dirty="0">
              <a:solidFill>
                <a:schemeClr val="bg1"/>
              </a:solidFill>
            </a:endParaRPr>
          </a:p>
        </p:txBody>
      </p:sp>
      <p:cxnSp>
        <p:nvCxnSpPr>
          <p:cNvPr id="107" name="Elbow Connector 258">
            <a:extLst>
              <a:ext uri="{FF2B5EF4-FFF2-40B4-BE49-F238E27FC236}">
                <a16:creationId xmlns:a16="http://schemas.microsoft.com/office/drawing/2014/main" id="{F71D2E0B-9782-BFBB-4972-B2C1CCC09B4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393466" y="2808549"/>
            <a:ext cx="540000" cy="180000"/>
          </a:xfrm>
          <a:prstGeom prst="bentConnector3">
            <a:avLst>
              <a:gd name="adj1" fmla="val 98916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FC9A341-5591-2A5E-2F84-7F23393223CB}"/>
              </a:ext>
            </a:extLst>
          </p:cNvPr>
          <p:cNvSpPr/>
          <p:nvPr/>
        </p:nvSpPr>
        <p:spPr>
          <a:xfrm>
            <a:off x="10339466" y="2556549"/>
            <a:ext cx="468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Nepal</a:t>
            </a:r>
          </a:p>
        </p:txBody>
      </p:sp>
      <p:cxnSp>
        <p:nvCxnSpPr>
          <p:cNvPr id="119" name="Elbow Connector 258">
            <a:extLst>
              <a:ext uri="{FF2B5EF4-FFF2-40B4-BE49-F238E27FC236}">
                <a16:creationId xmlns:a16="http://schemas.microsoft.com/office/drawing/2014/main" id="{676EE14A-6D40-8DF6-F3B1-92353E8C538A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22567" y="3975444"/>
            <a:ext cx="574005" cy="429982"/>
          </a:xfrm>
          <a:prstGeom prst="bentConnector3">
            <a:avLst>
              <a:gd name="adj1" fmla="val -1866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Rectangle 121">
            <a:extLst>
              <a:ext uri="{FF2B5EF4-FFF2-40B4-BE49-F238E27FC236}">
                <a16:creationId xmlns:a16="http://schemas.microsoft.com/office/drawing/2014/main" id="{6C283DBE-237E-11C7-C194-00D312031EFA}"/>
              </a:ext>
            </a:extLst>
          </p:cNvPr>
          <p:cNvSpPr/>
          <p:nvPr/>
        </p:nvSpPr>
        <p:spPr>
          <a:xfrm>
            <a:off x="6913817" y="4305918"/>
            <a:ext cx="432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Togo</a:t>
            </a:r>
          </a:p>
        </p:txBody>
      </p:sp>
      <p:cxnSp>
        <p:nvCxnSpPr>
          <p:cNvPr id="123" name="Elbow Connector 258">
            <a:extLst>
              <a:ext uri="{FF2B5EF4-FFF2-40B4-BE49-F238E27FC236}">
                <a16:creationId xmlns:a16="http://schemas.microsoft.com/office/drawing/2014/main" id="{44B55A81-E97C-E4AC-E7F0-A757FE43AFBB}"/>
              </a:ext>
            </a:extLst>
          </p:cNvPr>
          <p:cNvCxnSpPr>
            <a:cxnSpLocks/>
          </p:cNvCxnSpPr>
          <p:nvPr/>
        </p:nvCxnSpPr>
        <p:spPr>
          <a:xfrm rot="5400000">
            <a:off x="8292589" y="5329463"/>
            <a:ext cx="531780" cy="331552"/>
          </a:xfrm>
          <a:prstGeom prst="bentConnector3">
            <a:avLst>
              <a:gd name="adj1" fmla="val 104929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36D78512-5189-EF95-D3D2-40408632A285}"/>
              </a:ext>
            </a:extLst>
          </p:cNvPr>
          <p:cNvSpPr/>
          <p:nvPr/>
        </p:nvSpPr>
        <p:spPr>
          <a:xfrm>
            <a:off x="7943984" y="5717373"/>
            <a:ext cx="576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Lesoto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24CE45D-C415-224A-9C4E-AA338AACA0C8}"/>
              </a:ext>
            </a:extLst>
          </p:cNvPr>
          <p:cNvSpPr/>
          <p:nvPr/>
        </p:nvSpPr>
        <p:spPr>
          <a:xfrm>
            <a:off x="0" y="1242278"/>
            <a:ext cx="170121" cy="593702"/>
          </a:xfrm>
          <a:prstGeom prst="rect">
            <a:avLst/>
          </a:prstGeom>
          <a:solidFill>
            <a:srgbClr val="EB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Footer Placeholder 4">
            <a:extLst>
              <a:ext uri="{FF2B5EF4-FFF2-40B4-BE49-F238E27FC236}">
                <a16:creationId xmlns:a16="http://schemas.microsoft.com/office/drawing/2014/main" id="{1185CBAB-D517-DAFC-18F6-BA05FA140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500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pt-BR" dirty="0"/>
              <a:t>Promover a justiça social e o trabalho decente</a:t>
            </a:r>
            <a:endParaRPr lang="en-GB" dirty="0"/>
          </a:p>
        </p:txBody>
      </p:sp>
      <p:cxnSp>
        <p:nvCxnSpPr>
          <p:cNvPr id="11" name="Elbow Connector 258">
            <a:extLst>
              <a:ext uri="{FF2B5EF4-FFF2-40B4-BE49-F238E27FC236}">
                <a16:creationId xmlns:a16="http://schemas.microsoft.com/office/drawing/2014/main" id="{36D22F85-D652-DBF4-CF71-C33B2330E038}"/>
              </a:ext>
            </a:extLst>
          </p:cNvPr>
          <p:cNvCxnSpPr>
            <a:cxnSpLocks/>
          </p:cNvCxnSpPr>
          <p:nvPr/>
        </p:nvCxnSpPr>
        <p:spPr>
          <a:xfrm rot="5400000">
            <a:off x="8779118" y="2973482"/>
            <a:ext cx="396000" cy="2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A92A4D4-F6A4-E700-0954-E73B0BD405AD}"/>
              </a:ext>
            </a:extLst>
          </p:cNvPr>
          <p:cNvSpPr/>
          <p:nvPr/>
        </p:nvSpPr>
        <p:spPr>
          <a:xfrm>
            <a:off x="8696048" y="3099483"/>
            <a:ext cx="576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Turquia</a:t>
            </a:r>
            <a:endParaRPr lang="en-US" sz="800" dirty="0">
              <a:solidFill>
                <a:schemeClr val="bg1"/>
              </a:solidFill>
            </a:endParaRPr>
          </a:p>
        </p:txBody>
      </p:sp>
      <p:cxnSp>
        <p:nvCxnSpPr>
          <p:cNvPr id="14" name="Elbow Connector 258">
            <a:extLst>
              <a:ext uri="{FF2B5EF4-FFF2-40B4-BE49-F238E27FC236}">
                <a16:creationId xmlns:a16="http://schemas.microsoft.com/office/drawing/2014/main" id="{44A007BD-DED2-1446-872C-E5DF5801EFF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396479" y="4621451"/>
            <a:ext cx="468000" cy="144000"/>
          </a:xfrm>
          <a:prstGeom prst="bentConnector3">
            <a:avLst>
              <a:gd name="adj1" fmla="val 98916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B125E93-4D0F-08AB-873F-35414B213C93}"/>
              </a:ext>
            </a:extLst>
          </p:cNvPr>
          <p:cNvSpPr/>
          <p:nvPr/>
        </p:nvSpPr>
        <p:spPr>
          <a:xfrm>
            <a:off x="8234479" y="4406743"/>
            <a:ext cx="648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 err="1">
                <a:solidFill>
                  <a:schemeClr val="bg1"/>
                </a:solidFill>
              </a:rPr>
              <a:t>Botsuana</a:t>
            </a:r>
            <a:endParaRPr lang="en-GB" sz="8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C5FE32-CCB3-AAE3-2749-3EA588ED0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197" y="3099483"/>
            <a:ext cx="2060273" cy="28315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7C600F2-B05E-F492-F148-9AA7F1737A5C}"/>
              </a:ext>
            </a:extLst>
          </p:cNvPr>
          <p:cNvSpPr/>
          <p:nvPr/>
        </p:nvSpPr>
        <p:spPr>
          <a:xfrm>
            <a:off x="0" y="0"/>
            <a:ext cx="3145470" cy="1242278"/>
          </a:xfrm>
          <a:prstGeom prst="rect">
            <a:avLst/>
          </a:prstGeom>
          <a:solidFill>
            <a:srgbClr val="EB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5" descr="Portuguese Logo Organization Horizontal RGB Blue">
            <a:extLst>
              <a:ext uri="{FF2B5EF4-FFF2-40B4-BE49-F238E27FC236}">
                <a16:creationId xmlns:a16="http://schemas.microsoft.com/office/drawing/2014/main" id="{8EAA1DE5-2F55-AC53-91F6-94432361A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24" y="499617"/>
            <a:ext cx="1401245" cy="49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92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74DD60-26DB-4CFB-8381-3C695E096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DDBFE5-ED89-EA37-3B85-FA11B5025930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CBF99E6-22CF-C96E-5DB3-AC0C761CA0E5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Peru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A37AB-C322-E72E-3C0E-58FA005AE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101" y="1110107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EB0B2-F484-15E8-AB70-2B941814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1BAAC-07A8-8549-A45F-7FEFCDF9E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A3629C-5594-4420-4ACA-4BDB421655F0}"/>
              </a:ext>
            </a:extLst>
          </p:cNvPr>
          <p:cNvSpPr txBox="1"/>
          <p:nvPr/>
        </p:nvSpPr>
        <p:spPr>
          <a:xfrm>
            <a:off x="342538" y="549889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Um </a:t>
            </a:r>
            <a:r>
              <a:rPr lang="en-GB" sz="1600" b="1" dirty="0" err="1">
                <a:solidFill>
                  <a:schemeClr val="bg1"/>
                </a:solidFill>
              </a:rPr>
              <a:t>ponto</a:t>
            </a:r>
            <a:r>
              <a:rPr lang="en-GB" sz="1600" b="1" dirty="0">
                <a:solidFill>
                  <a:schemeClr val="bg1"/>
                </a:solidFill>
              </a:rPr>
              <a:t> focal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C91037A1-9F88-DA17-9CB9-083A424446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451269"/>
              </p:ext>
            </p:extLst>
          </p:nvPr>
        </p:nvGraphicFramePr>
        <p:xfrm>
          <a:off x="4343654" y="2057300"/>
          <a:ext cx="7505808" cy="799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580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799103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Direção de Promoção e Proteção dos Direitos Fundamentais do Trabalho, Ministério do Trabalho e Promoção do Emprego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B413706-D242-6C5A-1980-A5498550E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4100" name="Picture 4" descr="Drapeau Pérou/Peru ">
            <a:extLst>
              <a:ext uri="{FF2B5EF4-FFF2-40B4-BE49-F238E27FC236}">
                <a16:creationId xmlns:a16="http://schemas.microsoft.com/office/drawing/2014/main" id="{AD567309-D613-1878-F788-90FBE29274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" t="17588" r="10889" b="24831"/>
          <a:stretch>
            <a:fillRect/>
          </a:stretch>
        </p:blipFill>
        <p:spPr bwMode="auto">
          <a:xfrm>
            <a:off x="1165568" y="3419326"/>
            <a:ext cx="1921665" cy="121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C2D78347-6E5E-1461-521E-78E412DED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7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1B351B-E0C7-1895-D4E2-F68AC7826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46E160A-30BF-50CE-217E-7158A41B2C04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B050DC-28F0-0DF5-FC2F-F9EF3504ED90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África do Sul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2CC2B-31CA-7139-7878-64E9B6175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4" y="1061955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65108-6DEC-5629-A34F-F2EC5636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AC68A-EA7B-0F80-49E7-BA96D5FB0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C1AB5-0AE8-6FFC-7A4C-ED18E8BEAAF3}"/>
              </a:ext>
            </a:extLst>
          </p:cNvPr>
          <p:cNvSpPr txBox="1"/>
          <p:nvPr/>
        </p:nvSpPr>
        <p:spPr>
          <a:xfrm>
            <a:off x="342538" y="549889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One focal points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CE4DE413-A15E-24CE-03B6-F8E58E76B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147468"/>
              </p:ext>
            </p:extLst>
          </p:nvPr>
        </p:nvGraphicFramePr>
        <p:xfrm>
          <a:off x="4195654" y="1758927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Departamento de Emprego e Trabalho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B033B7C9-FD6E-CB61-8CF6-8B8D5A3F4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577191"/>
              </p:ext>
            </p:extLst>
          </p:nvPr>
        </p:nvGraphicFramePr>
        <p:xfrm>
          <a:off x="4222188" y="2766947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Empregadores</a:t>
                      </a:r>
                      <a:r>
                        <a:rPr lang="en-GB" sz="1600" dirty="0"/>
                        <a:t> – Business Unity South Africa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97C3C8B8-CEE5-6AC7-8E73-D61A346F0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340586"/>
              </p:ext>
            </p:extLst>
          </p:nvPr>
        </p:nvGraphicFramePr>
        <p:xfrm>
          <a:off x="8067858" y="1760367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Conselho Nacional de Desenvolvimento Económico e do Trabalho (NEDLAC)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A14DE4A3-9746-DFEB-0F5F-FDC4204BA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651083"/>
              </p:ext>
            </p:extLst>
          </p:nvPr>
        </p:nvGraphicFramePr>
        <p:xfrm>
          <a:off x="4222188" y="3774967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40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Federação dos Sindicatos da África do Sul (FEDUSA)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3B40B1A0-2AAB-30D4-74C6-53E228F15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350189"/>
              </p:ext>
            </p:extLst>
          </p:nvPr>
        </p:nvGraphicFramePr>
        <p:xfrm>
          <a:off x="8067858" y="2768387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Congresso dos Sindicatos da África do Sul (COSATU)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D131906-F344-AE8C-C97A-84A865D73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096889"/>
              </p:ext>
            </p:extLst>
          </p:nvPr>
        </p:nvGraphicFramePr>
        <p:xfrm>
          <a:off x="6138161" y="4781547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40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Sindicato dos Trabalhadores do Vestuário e Têxtil da África Austral (SACTWU)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B583DD-634D-FF73-464C-2B4886D14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044952"/>
              </p:ext>
            </p:extLst>
          </p:nvPr>
        </p:nvGraphicFramePr>
        <p:xfrm>
          <a:off x="8067858" y="3774967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Conselho Nacional dos Sindicatos (NACTU)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5D77913-54B6-6310-17C9-EBE44B164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9E72D62D-FCCC-AD4F-3E2B-F86270E96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61" y="3418791"/>
            <a:ext cx="1825047" cy="121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500573B2-0480-F22F-0765-5E2820CAD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6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B8672D-650F-E932-62A2-6FD98CA2D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C03674-E8B1-E1A8-B9C0-536426D78D9B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C4139C1-4CAA-8333-7930-361532287F9A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Lesotho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ADD43-D410-6092-E9C4-B1EFFDDFF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2868" y="1149091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7BB4E-2F99-054E-CDD6-DE7EFFA55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645A4-CF36-96A4-8A0B-CFD0DEC55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E60B-F717-47D6-0FF2-125E8916D159}"/>
              </a:ext>
            </a:extLst>
          </p:cNvPr>
          <p:cNvSpPr txBox="1"/>
          <p:nvPr/>
        </p:nvSpPr>
        <p:spPr>
          <a:xfrm>
            <a:off x="342538" y="549889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Cinco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526730C0-C459-1706-6127-F2964FD974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604734"/>
              </p:ext>
            </p:extLst>
          </p:nvPr>
        </p:nvGraphicFramePr>
        <p:xfrm>
          <a:off x="4142868" y="2057300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do Trabalho e Emprego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9754A240-1048-966E-4F31-781C5ACFC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75196"/>
              </p:ext>
            </p:extLst>
          </p:nvPr>
        </p:nvGraphicFramePr>
        <p:xfrm>
          <a:off x="8115267" y="2057300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119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Empregadores – Associação dos Empregadores e das Empresas do Lesoto (ALEB)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D376619-3263-00CF-E180-68055141A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245412"/>
              </p:ext>
            </p:extLst>
          </p:nvPr>
        </p:nvGraphicFramePr>
        <p:xfrm>
          <a:off x="4142868" y="3080057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Federação dos Sindicatos do Lesoto (LFTU)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6DD4BBAA-E3C8-0280-9E70-701C2BFA1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284382"/>
              </p:ext>
            </p:extLst>
          </p:nvPr>
        </p:nvGraphicFramePr>
        <p:xfrm>
          <a:off x="6120064" y="4102814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Congresso dos Sindicatos do Lesoto (LTUC)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383A5C2C-A603-E8EC-A957-0E445E4D7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274205"/>
              </p:ext>
            </p:extLst>
          </p:nvPr>
        </p:nvGraphicFramePr>
        <p:xfrm>
          <a:off x="8115266" y="3080057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Conselho do Trabalho do Lesoto (LLC)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0D3BB16-EAF4-BE5D-B933-D34899B78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2050" name="Picture 2" descr="Drapeau du Lesotho">
            <a:extLst>
              <a:ext uri="{FF2B5EF4-FFF2-40B4-BE49-F238E27FC236}">
                <a16:creationId xmlns:a16="http://schemas.microsoft.com/office/drawing/2014/main" id="{375C3DC2-B098-F749-4F67-4C9D4F372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61" y="3418973"/>
            <a:ext cx="1821404" cy="121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B9DB7738-A359-A271-B6DB-B838164C1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73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F88232-132A-ADAD-7CD3-6155E091B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7F189-11EA-9736-1855-83C1A4C77753}"/>
              </a:ext>
            </a:extLst>
          </p:cNvPr>
          <p:cNvSpPr/>
          <p:nvPr/>
        </p:nvSpPr>
        <p:spPr>
          <a:xfrm>
            <a:off x="-2712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70E9494-A97B-ED7F-0DFF-E5A89E3F482B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err="1">
                <a:solidFill>
                  <a:schemeClr val="bg1"/>
                </a:solidFill>
              </a:rPr>
              <a:t>Camarões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AD619-165F-F641-4906-03BFF8C30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E198B-90FC-33A9-3786-AF56268BF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156EC-8B7B-18B0-F7BD-9B1651271F06}"/>
              </a:ext>
            </a:extLst>
          </p:cNvPr>
          <p:cNvSpPr txBox="1"/>
          <p:nvPr/>
        </p:nvSpPr>
        <p:spPr>
          <a:xfrm>
            <a:off x="342538" y="546303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Cinco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F9686CE-0F9B-0030-6D99-1FE3ADE96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4" y="1197586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90F2376-1902-FF15-B190-78BC13E81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08940"/>
              </p:ext>
            </p:extLst>
          </p:nvPr>
        </p:nvGraphicFramePr>
        <p:xfrm>
          <a:off x="4195654" y="2043772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do Trabalho e Segurança Social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7B1FABB-E944-023B-53B1-D068CF0AA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510620"/>
              </p:ext>
            </p:extLst>
          </p:nvPr>
        </p:nvGraphicFramePr>
        <p:xfrm>
          <a:off x="4195654" y="3075166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Empregadores – Associação dos Empregadores dos Camarões (GECAM)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8FD5EFF-E142-61C5-2CC7-005A5E370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786486"/>
              </p:ext>
            </p:extLst>
          </p:nvPr>
        </p:nvGraphicFramePr>
        <p:xfrm>
          <a:off x="8098340" y="3075166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Confederação Sindical dos Trabalhadores dos Camarões (CSTC)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DED8BA4-E81E-D117-A1E2-A25805255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695199"/>
              </p:ext>
            </p:extLst>
          </p:nvPr>
        </p:nvGraphicFramePr>
        <p:xfrm>
          <a:off x="6181353" y="4105120"/>
          <a:ext cx="35208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0800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Sociedade civil – Observatório das Liberdades Públicas nos Camarões (OLPC)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2896502-1EB8-C2AB-3403-953CEA64F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405471"/>
              </p:ext>
            </p:extLst>
          </p:nvPr>
        </p:nvGraphicFramePr>
        <p:xfrm>
          <a:off x="8098340" y="2043772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Agência de Promoção do Investimento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D849D743-33D9-3EBF-1BE6-D3E9B6B79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07B5A9A-A558-0394-F35A-17AC340D7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52" y="3406272"/>
            <a:ext cx="1800471" cy="120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A1329DA6-73F4-C30C-8CD7-8D6089C29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23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067A12-83BF-B237-D3E7-7EEEECFCA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6CFB80-E6F9-8ECB-FBDA-B72414DD8D89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2F1180-5E1F-10ED-E48B-6C67824E0B81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Argentina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5EE8E-B603-A546-F48E-0088BCD3B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85D6A-3752-8899-6E10-ADDD282F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ECF838-7E9D-6A87-37AB-8E5A1410576A}"/>
              </a:ext>
            </a:extLst>
          </p:cNvPr>
          <p:cNvSpPr txBox="1"/>
          <p:nvPr/>
        </p:nvSpPr>
        <p:spPr>
          <a:xfrm>
            <a:off x="342538" y="546303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Um </a:t>
            </a:r>
            <a:r>
              <a:rPr lang="en-GB" sz="1600" b="1" dirty="0" err="1">
                <a:solidFill>
                  <a:schemeClr val="bg1"/>
                </a:solidFill>
              </a:rPr>
              <a:t>ponto</a:t>
            </a:r>
            <a:r>
              <a:rPr lang="en-GB" sz="1600" b="1" dirty="0">
                <a:solidFill>
                  <a:schemeClr val="bg1"/>
                </a:solidFill>
              </a:rPr>
              <a:t> focal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BF0A045-0FDD-09E1-C079-654EAD797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846043"/>
              </p:ext>
            </p:extLst>
          </p:nvPr>
        </p:nvGraphicFramePr>
        <p:xfrm>
          <a:off x="4070101" y="1942816"/>
          <a:ext cx="7505809" cy="97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5809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9710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Federal do Trabalho e Emprego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298CB63-914B-15F0-6A6E-75C640E75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0101" y="1150603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3AC16-2CAD-7DB3-345F-FFDD37E24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026" name="Picture 2" descr="Flag of Argentina - Wikipedia">
            <a:extLst>
              <a:ext uri="{FF2B5EF4-FFF2-40B4-BE49-F238E27FC236}">
                <a16:creationId xmlns:a16="http://schemas.microsoft.com/office/drawing/2014/main" id="{0FBB982F-F7A5-84C6-FAD0-A958BEA8A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56" y="3441853"/>
            <a:ext cx="1918292" cy="119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53A32389-4E73-FA07-A6FB-2C28F60FB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50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17B56-2A2E-97E1-606A-B535EF2DA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48E3F5-7782-81D9-77B1-ABB023BDB414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977BF54-B088-BE58-1CEE-C6656FA3EB42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Nigeria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285E0-7469-7AA0-1459-5A1F9B043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4" y="1043100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51EB-CF1B-094C-C73A-EC0F53888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A9592-9142-3A9A-2827-798B6DBE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84776C-06DB-9E0C-ADB0-8D1A3C16C65B}"/>
              </a:ext>
            </a:extLst>
          </p:cNvPr>
          <p:cNvSpPr txBox="1"/>
          <p:nvPr/>
        </p:nvSpPr>
        <p:spPr>
          <a:xfrm>
            <a:off x="303718" y="5493821"/>
            <a:ext cx="32395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Seis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nacionais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FA896C6-CB27-2062-BE28-84AB13C19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512436"/>
              </p:ext>
            </p:extLst>
          </p:nvPr>
        </p:nvGraphicFramePr>
        <p:xfrm>
          <a:off x="4195654" y="1960065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Federal do Trabalho e Emprego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09B998C3-8830-02C8-14A9-EA3FED628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275682"/>
              </p:ext>
            </p:extLst>
          </p:nvPr>
        </p:nvGraphicFramePr>
        <p:xfrm>
          <a:off x="8182316" y="1960065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Comissão Nacional dos Direitos Humanos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704B1D1-3D21-23F8-B0F8-103CF3418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004120"/>
              </p:ext>
            </p:extLst>
          </p:nvPr>
        </p:nvGraphicFramePr>
        <p:xfrm>
          <a:off x="4195654" y="3000241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Comissão Nigeriana de Promoção de Investimentos (NIPC)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74481184-FC84-C7E0-B550-D4C4D6181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355402"/>
              </p:ext>
            </p:extLst>
          </p:nvPr>
        </p:nvGraphicFramePr>
        <p:xfrm>
          <a:off x="4195654" y="4040417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Congresso do Trabalho da Nigéria (NLC)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89EB7A27-F5F8-0ADF-B088-7809C1D49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751688"/>
              </p:ext>
            </p:extLst>
          </p:nvPr>
        </p:nvGraphicFramePr>
        <p:xfrm>
          <a:off x="8182316" y="2994792"/>
          <a:ext cx="351914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69656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Empregadores – Associação Consultiva dos Empregadores da Nigéria (NECA)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ADD09B98-BCFB-2970-E6CA-C7E62EAA4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070249"/>
              </p:ext>
            </p:extLst>
          </p:nvPr>
        </p:nvGraphicFramePr>
        <p:xfrm>
          <a:off x="8182316" y="4040417"/>
          <a:ext cx="3519146" cy="8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Congresso dos Sindicatos da Nigéria (TUC)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A607327-4A9B-0D1C-0821-1F644EA33197}"/>
              </a:ext>
            </a:extLst>
          </p:cNvPr>
          <p:cNvSpPr txBox="1"/>
          <p:nvPr/>
        </p:nvSpPr>
        <p:spPr>
          <a:xfrm>
            <a:off x="4101806" y="5308895"/>
            <a:ext cx="759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A Nigéria nomeia pontos focais nacionais para promover a Declaração EMN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(Disponível apenas em inglês)</a:t>
            </a:r>
            <a:endParaRPr lang="en-GB" sz="12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6DB703-CFB5-C468-CCA6-21E63D617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029774-360E-FFAD-291F-AB4D80FF9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561" y="3416230"/>
            <a:ext cx="1978375" cy="971523"/>
          </a:xfrm>
          <a:prstGeom prst="rect">
            <a:avLst/>
          </a:prstGeom>
          <a:ln>
            <a:noFill/>
          </a:ln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5A8A2BB1-F4A3-88FE-7F30-D04325843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ACBBAF-6D55-5302-75E5-595D31025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26155D-62FF-E84C-8460-76EC71ABAFE2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18BAA8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638BC13-7E5F-FC43-B03D-8DBD4EFF5440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Namíbia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D2379-0835-A07C-8355-093D72574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58EB2-BE18-5083-7E4E-8785242C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7B30B8-5190-4D01-5F20-7AADFE582B4B}"/>
              </a:ext>
            </a:extLst>
          </p:cNvPr>
          <p:cNvSpPr txBox="1"/>
          <p:nvPr/>
        </p:nvSpPr>
        <p:spPr>
          <a:xfrm>
            <a:off x="342538" y="5463036"/>
            <a:ext cx="30102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Oito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9BD6E47-1322-9A57-F4BA-3EBBD2625E81}"/>
              </a:ext>
            </a:extLst>
          </p:cNvPr>
          <p:cNvSpPr txBox="1">
            <a:spLocks/>
          </p:cNvSpPr>
          <p:nvPr/>
        </p:nvSpPr>
        <p:spPr>
          <a:xfrm>
            <a:off x="4195653" y="1080515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CA399EC8-879A-878A-6A9D-DB2877DD3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965965"/>
              </p:ext>
            </p:extLst>
          </p:nvPr>
        </p:nvGraphicFramePr>
        <p:xfrm>
          <a:off x="4195653" y="1837347"/>
          <a:ext cx="3519146" cy="731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731519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Ministério da Justiça e Relações Laborais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9F5BF290-F067-3A0A-C950-2CDD4254CB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303225"/>
              </p:ext>
            </p:extLst>
          </p:nvPr>
        </p:nvGraphicFramePr>
        <p:xfrm>
          <a:off x="8182316" y="1837347"/>
          <a:ext cx="351914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1920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Conselho de Promoção e Desenvolvimento do Investimento da Namíbia (NIPDB)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190E9BB2-FC8C-1C13-2A0D-85F990793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04992"/>
              </p:ext>
            </p:extLst>
          </p:nvPr>
        </p:nvGraphicFramePr>
        <p:xfrm>
          <a:off x="4195653" y="2870063"/>
          <a:ext cx="3519146" cy="619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19491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Empregadores – Federação dos Empregadores da Namíbia (NEF)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F6228D36-23F6-ED46-58D8-92D92974EE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742868"/>
              </p:ext>
            </p:extLst>
          </p:nvPr>
        </p:nvGraphicFramePr>
        <p:xfrm>
          <a:off x="4195653" y="3790751"/>
          <a:ext cx="3519146" cy="619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19491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Empregadores – Associação dos Empregadores da Namíbia (NEA)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74A306A7-B44A-AAEB-9470-A554F71ADB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001808"/>
              </p:ext>
            </p:extLst>
          </p:nvPr>
        </p:nvGraphicFramePr>
        <p:xfrm>
          <a:off x="8182316" y="2870350"/>
          <a:ext cx="3519146" cy="619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1920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Empregadores – Câmara de Comércio e Indústria da Namíbia (NCCI)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63A909A6-9426-C958-60A0-10CEF3623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68801"/>
              </p:ext>
            </p:extLst>
          </p:nvPr>
        </p:nvGraphicFramePr>
        <p:xfrm>
          <a:off x="8182316" y="3788880"/>
          <a:ext cx="3519146" cy="619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19491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pt-BR" sz="1400" dirty="0"/>
                        <a:t>Trabalhadores – União Nacional dos Trabalhadores da Namíbia (NUNW)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F14FFD5-E155-D99B-9414-9BBE427F1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966348"/>
              </p:ext>
            </p:extLst>
          </p:nvPr>
        </p:nvGraphicFramePr>
        <p:xfrm>
          <a:off x="8182316" y="4707697"/>
          <a:ext cx="3519146" cy="619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1920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Trabalhadores – Congresso dos Sindicatos da Namíbia (TUCNA)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8A07F9B-74C5-A9D9-CE6D-8206A084E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708049"/>
              </p:ext>
            </p:extLst>
          </p:nvPr>
        </p:nvGraphicFramePr>
        <p:xfrm>
          <a:off x="4195653" y="4711439"/>
          <a:ext cx="3519146" cy="619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61920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Trabalhadores – Organização Nacional do Trabalho da Namíbia (NANLO)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9211E0A0-C22D-DBBC-4B16-DAD245739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3F50EBBC-0DF7-33A3-5F43-30684EE8E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988" y="3406273"/>
            <a:ext cx="1823639" cy="121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8B95207D-9DF6-8E47-018E-800872F5D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67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718542-F26E-38D4-1E8C-AEF043F94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AEB6979-E0ED-2952-2D3D-0CE74196ED03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855CBF7-52C0-8BAC-2D5A-DDD8B9A49449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err="1">
                <a:solidFill>
                  <a:schemeClr val="bg1"/>
                </a:solidFill>
              </a:rPr>
              <a:t>Botsuana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4C82F-AB15-BA1C-6523-30C7A92D7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FEABE-ACCB-3896-E06F-74FCC4DB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95D77F-3DBE-4DC7-A001-FF663F39D97B}"/>
              </a:ext>
            </a:extLst>
          </p:cNvPr>
          <p:cNvSpPr txBox="1"/>
          <p:nvPr/>
        </p:nvSpPr>
        <p:spPr>
          <a:xfrm>
            <a:off x="342538" y="546303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Cinco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2025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743E8C1-F4CB-ACC6-0FB7-14F124101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0101" y="1119680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2C7BE8-6475-8B4F-2949-0694C58057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090303"/>
              </p:ext>
            </p:extLst>
          </p:nvPr>
        </p:nvGraphicFramePr>
        <p:xfrm>
          <a:off x="4070101" y="1880970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Ministério do Trabalho e Assuntos Internos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40AC862-0ABD-192D-B0B2-3F71A5483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807029"/>
              </p:ext>
            </p:extLst>
          </p:nvPr>
        </p:nvGraphicFramePr>
        <p:xfrm>
          <a:off x="8062217" y="1850017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Centro de Investimento e Comércio do Botsuana (BITC)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F4D9860-669B-7300-D407-31A86A85C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555325"/>
              </p:ext>
            </p:extLst>
          </p:nvPr>
        </p:nvGraphicFramePr>
        <p:xfrm>
          <a:off x="4082891" y="2685019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Empregadores</a:t>
                      </a:r>
                      <a:r>
                        <a:rPr lang="en-GB" sz="1600" dirty="0"/>
                        <a:t> – Business Botswana (BB)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427886F-AC4F-97CA-1AB5-285C77C05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307703"/>
              </p:ext>
            </p:extLst>
          </p:nvPr>
        </p:nvGraphicFramePr>
        <p:xfrm>
          <a:off x="5734424" y="3489067"/>
          <a:ext cx="417755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7552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Federação dos Sindicatos do Setor Público, Privado e Paraestatal do Botsuana (BOFEPUSU)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FEF0EA1-5797-4202-D81C-75C01F200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875712"/>
              </p:ext>
            </p:extLst>
          </p:nvPr>
        </p:nvGraphicFramePr>
        <p:xfrm>
          <a:off x="8062217" y="2681351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Federação dos Sindicatos do Botsuana (BFTU)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8244EB2-20DF-207D-9A55-E9F6786A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3074" name="Picture 2" descr="Flag of Botswana - Wikipedia">
            <a:extLst>
              <a:ext uri="{FF2B5EF4-FFF2-40B4-BE49-F238E27FC236}">
                <a16:creationId xmlns:a16="http://schemas.microsoft.com/office/drawing/2014/main" id="{E36EC283-B663-CC10-9D46-5D1055BE9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18" y="3429000"/>
            <a:ext cx="1766406" cy="117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6C659DF5-125D-2FB3-B28B-7200C4D99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88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F91CF9-8CC3-9B93-94FA-97148966A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4D1DC2-7594-FEFE-A537-46F799D5D242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E706CC-42C2-4E87-D44B-BEDFD8A15568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err="1">
                <a:solidFill>
                  <a:schemeClr val="bg1"/>
                </a:solidFill>
              </a:rPr>
              <a:t>Turquia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C0A59-27F8-6CF4-8034-62EE053FA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D45B7-09FF-5AEA-77DC-37A2E1311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670E1D-5296-4B96-18CB-3BA77D4BCB0D}"/>
              </a:ext>
            </a:extLst>
          </p:cNvPr>
          <p:cNvSpPr txBox="1"/>
          <p:nvPr/>
        </p:nvSpPr>
        <p:spPr>
          <a:xfrm>
            <a:off x="342538" y="549889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Um </a:t>
            </a:r>
            <a:r>
              <a:rPr lang="en-GB" sz="1600" b="1" dirty="0" err="1">
                <a:solidFill>
                  <a:schemeClr val="bg1"/>
                </a:solidFill>
              </a:rPr>
              <a:t>ponto</a:t>
            </a:r>
            <a:r>
              <a:rPr lang="en-GB" sz="1600" b="1" dirty="0">
                <a:solidFill>
                  <a:schemeClr val="bg1"/>
                </a:solidFill>
              </a:rPr>
              <a:t> focal</a:t>
            </a: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2026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B6AC4D1-169F-154C-F85F-5F93672C1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520032"/>
              </p:ext>
            </p:extLst>
          </p:nvPr>
        </p:nvGraphicFramePr>
        <p:xfrm>
          <a:off x="4195654" y="2138703"/>
          <a:ext cx="7505808" cy="1021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580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102177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Direção-Geral do Trabalho do Ministério do Trabalho e da Previdência Social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F4A33B4-6CB6-0511-984C-D18879F41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9218" name="Picture 2" descr="Drapeau de la Turquie.">
            <a:extLst>
              <a:ext uri="{FF2B5EF4-FFF2-40B4-BE49-F238E27FC236}">
                <a16:creationId xmlns:a16="http://schemas.microsoft.com/office/drawing/2014/main" id="{E83CB3D0-2AD0-9F29-7172-C551A5F0C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61" y="3419476"/>
            <a:ext cx="1822887" cy="121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6A540FA-54DB-B666-4DD1-397883622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4" y="1350645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70551895-D440-9FFA-21AD-2E16A91A8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6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53772-0B32-472F-CE6C-1FC4BD7C4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05E20E95-C8EF-BBDB-0729-B2068BDDE634}"/>
              </a:ext>
            </a:extLst>
          </p:cNvPr>
          <p:cNvSpPr/>
          <p:nvPr/>
        </p:nvSpPr>
        <p:spPr>
          <a:xfrm>
            <a:off x="1733107" y="4053958"/>
            <a:ext cx="680484" cy="418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8FCA3A-3B7C-0BFB-B1AE-E66BB0E71ACF}"/>
              </a:ext>
            </a:extLst>
          </p:cNvPr>
          <p:cNvSpPr/>
          <p:nvPr/>
        </p:nvSpPr>
        <p:spPr>
          <a:xfrm>
            <a:off x="463659" y="308554"/>
            <a:ext cx="680484" cy="7391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223F7-0043-4599-672F-E21D87EEA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77A3B5D-7EEE-93D0-682B-F44D4403A51F}"/>
              </a:ext>
            </a:extLst>
          </p:cNvPr>
          <p:cNvSpPr/>
          <p:nvPr/>
        </p:nvSpPr>
        <p:spPr>
          <a:xfrm>
            <a:off x="1777731" y="4161958"/>
            <a:ext cx="680484" cy="418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 descr="A map of the world&#10;&#10;AI-generated content may be incorrect.">
            <a:extLst>
              <a:ext uri="{FF2B5EF4-FFF2-40B4-BE49-F238E27FC236}">
                <a16:creationId xmlns:a16="http://schemas.microsoft.com/office/drawing/2014/main" id="{081732F6-80D8-629B-51F0-1594E787F1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" t="4158" r="14340" b="9968"/>
          <a:stretch>
            <a:fillRect/>
          </a:stretch>
        </p:blipFill>
        <p:spPr>
          <a:xfrm>
            <a:off x="0" y="-33006"/>
            <a:ext cx="12192000" cy="68704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7ECA89F-36C4-8328-C478-581A6DE30D23}"/>
              </a:ext>
            </a:extLst>
          </p:cNvPr>
          <p:cNvSpPr/>
          <p:nvPr/>
        </p:nvSpPr>
        <p:spPr>
          <a:xfrm>
            <a:off x="-12551" y="-56485"/>
            <a:ext cx="12211200" cy="6936460"/>
          </a:xfrm>
          <a:prstGeom prst="rect">
            <a:avLst/>
          </a:prstGeom>
          <a:solidFill>
            <a:srgbClr val="D9ECF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825C86-B2C0-0967-EFFD-42BB3F2F90AF}"/>
              </a:ext>
            </a:extLst>
          </p:cNvPr>
          <p:cNvSpPr/>
          <p:nvPr/>
        </p:nvSpPr>
        <p:spPr>
          <a:xfrm>
            <a:off x="3928382" y="2265758"/>
            <a:ext cx="1728000" cy="373222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1600" b="1" dirty="0" err="1">
                <a:solidFill>
                  <a:schemeClr val="bg2"/>
                </a:solidFill>
              </a:rPr>
              <a:t>Paquistão</a:t>
            </a:r>
            <a:endParaRPr lang="fr-FR" sz="1600" b="1" dirty="0">
              <a:solidFill>
                <a:schemeClr val="bg2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A2BCC01-7809-384B-54CC-0D9792CDC896}"/>
              </a:ext>
            </a:extLst>
          </p:cNvPr>
          <p:cNvGrpSpPr/>
          <p:nvPr/>
        </p:nvGrpSpPr>
        <p:grpSpPr>
          <a:xfrm>
            <a:off x="2504538" y="444378"/>
            <a:ext cx="9445309" cy="5055585"/>
            <a:chOff x="2504538" y="444378"/>
            <a:chExt cx="9445309" cy="505558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263BE6-3CE3-2B30-A56F-54AE5D991008}"/>
                </a:ext>
              </a:extLst>
            </p:cNvPr>
            <p:cNvSpPr/>
            <p:nvPr/>
          </p:nvSpPr>
          <p:spPr>
            <a:xfrm>
              <a:off x="2504538" y="467070"/>
              <a:ext cx="1155700" cy="3392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tx1"/>
                  </a:solidFill>
                </a:rPr>
                <a:t>2017</a:t>
              </a:r>
              <a:endParaRPr lang="fr-FR" sz="22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F32F94F-A57D-EA43-EAD9-9B9D0A84ED8A}"/>
                </a:ext>
              </a:extLst>
            </p:cNvPr>
            <p:cNvSpPr/>
            <p:nvPr/>
          </p:nvSpPr>
          <p:spPr>
            <a:xfrm>
              <a:off x="3934496" y="444378"/>
              <a:ext cx="1548000" cy="37322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Portugal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F631E83-83AE-7750-D5CC-C079A5AC8AD8}"/>
                </a:ext>
              </a:extLst>
            </p:cNvPr>
            <p:cNvSpPr/>
            <p:nvPr/>
          </p:nvSpPr>
          <p:spPr>
            <a:xfrm>
              <a:off x="5732031" y="444378"/>
              <a:ext cx="1593014" cy="37322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b="1" dirty="0">
                  <a:solidFill>
                    <a:schemeClr val="bg2"/>
                  </a:solidFill>
                </a:rPr>
                <a:t>Senegal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  <p:pic>
          <p:nvPicPr>
            <p:cNvPr id="13" name="Picture 2" descr="Portugal – Wikipedia">
              <a:extLst>
                <a:ext uri="{FF2B5EF4-FFF2-40B4-BE49-F238E27FC236}">
                  <a16:creationId xmlns:a16="http://schemas.microsoft.com/office/drawing/2014/main" id="{F910A838-0227-0F9A-B928-B8D4D6D146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461" y="499617"/>
              <a:ext cx="447337" cy="281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64AF0E-B6E0-9E33-964C-F4056B4B2A2F}"/>
                </a:ext>
              </a:extLst>
            </p:cNvPr>
            <p:cNvSpPr/>
            <p:nvPr/>
          </p:nvSpPr>
          <p:spPr>
            <a:xfrm>
              <a:off x="3934496" y="1059169"/>
              <a:ext cx="1944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Côte d’Ivoire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019B77F-5819-4546-B42F-F92CB32E5492}"/>
                </a:ext>
              </a:extLst>
            </p:cNvPr>
            <p:cNvSpPr/>
            <p:nvPr/>
          </p:nvSpPr>
          <p:spPr>
            <a:xfrm>
              <a:off x="3934496" y="1668436"/>
              <a:ext cx="1456254" cy="373222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fr-FR" sz="1600" b="1" dirty="0" err="1">
                  <a:solidFill>
                    <a:schemeClr val="bg2"/>
                  </a:solidFill>
                </a:rPr>
                <a:t>Noruega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5F32A9-9346-B90F-D8CC-3B9D944C2EE2}"/>
                </a:ext>
              </a:extLst>
            </p:cNvPr>
            <p:cNvSpPr/>
            <p:nvPr/>
          </p:nvSpPr>
          <p:spPr>
            <a:xfrm>
              <a:off x="5573248" y="1665144"/>
              <a:ext cx="1751797" cy="373222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Serra </a:t>
              </a:r>
              <a:r>
                <a:rPr lang="en-GB" sz="1600" b="1" dirty="0" err="1">
                  <a:solidFill>
                    <a:schemeClr val="bg2"/>
                  </a:solidFill>
                </a:rPr>
                <a:t>Leoa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57E3654-AA34-D491-4E12-B34E65155AA4}"/>
                </a:ext>
              </a:extLst>
            </p:cNvPr>
            <p:cNvSpPr/>
            <p:nvPr/>
          </p:nvSpPr>
          <p:spPr>
            <a:xfrm>
              <a:off x="7507543" y="1665144"/>
              <a:ext cx="1512000" cy="373222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Jamaica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3C0EC7D-0C2D-D6DD-DB7D-472662722D2B}"/>
                </a:ext>
              </a:extLst>
            </p:cNvPr>
            <p:cNvSpPr/>
            <p:nvPr/>
          </p:nvSpPr>
          <p:spPr>
            <a:xfrm>
              <a:off x="3932953" y="2884356"/>
              <a:ext cx="1080000" cy="373222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Nepal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63658DA-70A7-B79E-4961-CE78E79A6D8E}"/>
                </a:ext>
              </a:extLst>
            </p:cNvPr>
            <p:cNvSpPr/>
            <p:nvPr/>
          </p:nvSpPr>
          <p:spPr>
            <a:xfrm>
              <a:off x="5236052" y="2882696"/>
              <a:ext cx="1224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Gana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2972FFB-AB46-9BC1-6797-718D466B104B}"/>
                </a:ext>
              </a:extLst>
            </p:cNvPr>
            <p:cNvSpPr/>
            <p:nvPr/>
          </p:nvSpPr>
          <p:spPr>
            <a:xfrm>
              <a:off x="3932953" y="3483223"/>
              <a:ext cx="1224000" cy="373222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Togo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2099AAA-06F8-1B72-9A02-0FF28F162A01}"/>
                </a:ext>
              </a:extLst>
            </p:cNvPr>
            <p:cNvSpPr/>
            <p:nvPr/>
          </p:nvSpPr>
          <p:spPr>
            <a:xfrm>
              <a:off x="5376357" y="3488671"/>
              <a:ext cx="1872000" cy="373222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 err="1">
                  <a:solidFill>
                    <a:schemeClr val="bg2"/>
                  </a:solidFill>
                </a:rPr>
                <a:t>Madagáscar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55DDDC-6B64-D806-6580-DDE34D0BC179}"/>
                </a:ext>
              </a:extLst>
            </p:cNvPr>
            <p:cNvSpPr/>
            <p:nvPr/>
          </p:nvSpPr>
          <p:spPr>
            <a:xfrm>
              <a:off x="3932953" y="4066019"/>
              <a:ext cx="1944000" cy="37322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Moçambique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7B06A97-7567-6583-8253-A40465BEF02D}"/>
                </a:ext>
              </a:extLst>
            </p:cNvPr>
            <p:cNvSpPr/>
            <p:nvPr/>
          </p:nvSpPr>
          <p:spPr>
            <a:xfrm>
              <a:off x="6149668" y="4058524"/>
              <a:ext cx="1872000" cy="37322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Cabo Verde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E3F2E3A-EEC7-2555-1210-12FB19F6242F}"/>
                </a:ext>
              </a:extLst>
            </p:cNvPr>
            <p:cNvSpPr/>
            <p:nvPr/>
          </p:nvSpPr>
          <p:spPr>
            <a:xfrm>
              <a:off x="3932953" y="4688708"/>
              <a:ext cx="1296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 err="1">
                  <a:solidFill>
                    <a:schemeClr val="bg2"/>
                  </a:solidFill>
                </a:rPr>
                <a:t>Brasil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D58745F-369F-9D18-210C-4EC8114692D5}"/>
                </a:ext>
              </a:extLst>
            </p:cNvPr>
            <p:cNvSpPr/>
            <p:nvPr/>
          </p:nvSpPr>
          <p:spPr>
            <a:xfrm>
              <a:off x="10257847" y="4687117"/>
              <a:ext cx="1692000" cy="382643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 err="1">
                  <a:solidFill>
                    <a:schemeClr val="bg2"/>
                  </a:solidFill>
                </a:rPr>
                <a:t>Camarões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32DBE2E-B853-B1AE-7CA9-1C754C651C9B}"/>
                </a:ext>
              </a:extLst>
            </p:cNvPr>
            <p:cNvSpPr/>
            <p:nvPr/>
          </p:nvSpPr>
          <p:spPr>
            <a:xfrm>
              <a:off x="5328436" y="4688708"/>
              <a:ext cx="1188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Peru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6CDCD28-D13E-EBB3-7C5E-2A4FADE44E31}"/>
                </a:ext>
              </a:extLst>
            </p:cNvPr>
            <p:cNvSpPr/>
            <p:nvPr/>
          </p:nvSpPr>
          <p:spPr>
            <a:xfrm>
              <a:off x="3928382" y="5126741"/>
              <a:ext cx="1728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>
                  <a:solidFill>
                    <a:schemeClr val="bg2"/>
                  </a:solidFill>
                </a:rPr>
                <a:t>Argentina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EDB097A-4A15-393F-B6A0-190FFFA373F2}"/>
                </a:ext>
              </a:extLst>
            </p:cNvPr>
            <p:cNvSpPr/>
            <p:nvPr/>
          </p:nvSpPr>
          <p:spPr>
            <a:xfrm>
              <a:off x="5743620" y="5120428"/>
              <a:ext cx="1584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 err="1">
                  <a:solidFill>
                    <a:schemeClr val="bg2"/>
                  </a:solidFill>
                </a:rPr>
                <a:t>Nigéria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C411514-0458-950A-BD4C-096F972D4BC9}"/>
                </a:ext>
              </a:extLst>
            </p:cNvPr>
            <p:cNvSpPr/>
            <p:nvPr/>
          </p:nvSpPr>
          <p:spPr>
            <a:xfrm>
              <a:off x="6610681" y="4696025"/>
              <a:ext cx="1908000" cy="374400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fr-FR" sz="1600" b="1" dirty="0" err="1">
                  <a:solidFill>
                    <a:schemeClr val="bg2"/>
                  </a:solidFill>
                </a:rPr>
                <a:t>África</a:t>
              </a:r>
              <a:r>
                <a:rPr lang="fr-FR" sz="1600" b="1" dirty="0">
                  <a:solidFill>
                    <a:schemeClr val="bg2"/>
                  </a:solidFill>
                </a:rPr>
                <a:t> do Sul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E35D7BC-F5C4-F015-61E4-5AC87ED631A4}"/>
                </a:ext>
              </a:extLst>
            </p:cNvPr>
            <p:cNvSpPr/>
            <p:nvPr/>
          </p:nvSpPr>
          <p:spPr>
            <a:xfrm>
              <a:off x="7414858" y="5124740"/>
              <a:ext cx="1476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 err="1">
                  <a:solidFill>
                    <a:schemeClr val="bg2"/>
                  </a:solidFill>
                </a:rPr>
                <a:t>Namíbia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EC873CC-BC30-D77D-71E9-8DB6A545B403}"/>
                </a:ext>
              </a:extLst>
            </p:cNvPr>
            <p:cNvSpPr/>
            <p:nvPr/>
          </p:nvSpPr>
          <p:spPr>
            <a:xfrm>
              <a:off x="8613251" y="4688551"/>
              <a:ext cx="1368000" cy="373222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sz="1600" b="1" dirty="0" err="1">
                  <a:solidFill>
                    <a:schemeClr val="bg2"/>
                  </a:solidFill>
                </a:rPr>
                <a:t>Lesoto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37ADC2E-F8B3-991F-5B80-6D7F4BC06860}"/>
                </a:ext>
              </a:extLst>
            </p:cNvPr>
            <p:cNvSpPr/>
            <p:nvPr/>
          </p:nvSpPr>
          <p:spPr>
            <a:xfrm>
              <a:off x="2504538" y="1075606"/>
              <a:ext cx="1155700" cy="33929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accent1"/>
                  </a:solidFill>
                </a:rPr>
                <a:t>2018</a:t>
              </a:r>
              <a:endParaRPr lang="fr-FR" sz="2200" b="1" dirty="0">
                <a:solidFill>
                  <a:schemeClr val="accent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6258A2F-CF09-68C3-E6A3-D48AD2723C56}"/>
                </a:ext>
              </a:extLst>
            </p:cNvPr>
            <p:cNvSpPr/>
            <p:nvPr/>
          </p:nvSpPr>
          <p:spPr>
            <a:xfrm>
              <a:off x="2504538" y="1684141"/>
              <a:ext cx="1155700" cy="339293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accent2"/>
                  </a:solidFill>
                </a:rPr>
                <a:t>2019</a:t>
              </a:r>
              <a:endParaRPr lang="fr-FR" sz="2200" b="1" dirty="0">
                <a:solidFill>
                  <a:schemeClr val="accent2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FE8F0E1-CD73-7BDF-0AAE-19826A588924}"/>
                </a:ext>
              </a:extLst>
            </p:cNvPr>
            <p:cNvSpPr/>
            <p:nvPr/>
          </p:nvSpPr>
          <p:spPr>
            <a:xfrm>
              <a:off x="2504538" y="2286827"/>
              <a:ext cx="1155700" cy="3392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tx1"/>
                  </a:solidFill>
                </a:rPr>
                <a:t>2020</a:t>
              </a:r>
              <a:endParaRPr lang="fr-FR" sz="2200" b="1" dirty="0">
                <a:solidFill>
                  <a:schemeClr val="tx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F27C715-9664-1C5E-EE6F-3DDF82B7E24D}"/>
                </a:ext>
              </a:extLst>
            </p:cNvPr>
            <p:cNvSpPr/>
            <p:nvPr/>
          </p:nvSpPr>
          <p:spPr>
            <a:xfrm>
              <a:off x="2504538" y="2901418"/>
              <a:ext cx="1155700" cy="33929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accent1"/>
                  </a:solidFill>
                </a:rPr>
                <a:t>2021</a:t>
              </a:r>
              <a:endParaRPr lang="fr-FR" sz="2200" b="1" dirty="0">
                <a:solidFill>
                  <a:schemeClr val="accent1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6DAE7E6-9AED-3C37-6820-9A6BB8FD214C}"/>
                </a:ext>
              </a:extLst>
            </p:cNvPr>
            <p:cNvSpPr/>
            <p:nvPr/>
          </p:nvSpPr>
          <p:spPr>
            <a:xfrm>
              <a:off x="2504538" y="3504104"/>
              <a:ext cx="1155700" cy="339293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accent2"/>
                  </a:solidFill>
                </a:rPr>
                <a:t>2023</a:t>
              </a:r>
              <a:endParaRPr lang="fr-FR" sz="2200" b="1" dirty="0">
                <a:solidFill>
                  <a:schemeClr val="accent2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B03B47-3FF4-AFDB-AFD2-4F34D251919C}"/>
                </a:ext>
              </a:extLst>
            </p:cNvPr>
            <p:cNvSpPr/>
            <p:nvPr/>
          </p:nvSpPr>
          <p:spPr>
            <a:xfrm>
              <a:off x="2504538" y="4106789"/>
              <a:ext cx="1155700" cy="3392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tx1"/>
                  </a:solidFill>
                </a:rPr>
                <a:t>2024</a:t>
              </a:r>
              <a:endParaRPr lang="fr-FR" sz="2200" b="1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7F2BC04-496C-9603-1A0C-99168F589AA7}"/>
                </a:ext>
              </a:extLst>
            </p:cNvPr>
            <p:cNvSpPr/>
            <p:nvPr/>
          </p:nvSpPr>
          <p:spPr>
            <a:xfrm>
              <a:off x="2504538" y="4880314"/>
              <a:ext cx="1155700" cy="33929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dirty="0">
                  <a:solidFill>
                    <a:schemeClr val="accent1"/>
                  </a:solidFill>
                </a:rPr>
                <a:t>2025</a:t>
              </a:r>
              <a:endParaRPr lang="fr-FR" sz="2200" b="1" dirty="0">
                <a:solidFill>
                  <a:schemeClr val="accent1"/>
                </a:solidFill>
              </a:endParaRPr>
            </a:p>
          </p:txBody>
        </p:sp>
        <p:pic>
          <p:nvPicPr>
            <p:cNvPr id="47" name="Picture 4" descr="Drapeau du Sénégal — Wikipédia">
              <a:extLst>
                <a:ext uri="{FF2B5EF4-FFF2-40B4-BE49-F238E27FC236}">
                  <a16:creationId xmlns:a16="http://schemas.microsoft.com/office/drawing/2014/main" id="{D3E3CE8B-2627-D91E-037B-68F97E74BE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922" y="487083"/>
              <a:ext cx="449046" cy="281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6" descr="Drapeau de la Côte d'Ivoire — Wikipédia">
              <a:extLst>
                <a:ext uri="{FF2B5EF4-FFF2-40B4-BE49-F238E27FC236}">
                  <a16:creationId xmlns:a16="http://schemas.microsoft.com/office/drawing/2014/main" id="{38290887-1199-40BA-6E74-6EC92204E9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461" y="1104435"/>
              <a:ext cx="447338" cy="281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8" descr="Flag of Norway - Wikipedia">
              <a:extLst>
                <a:ext uri="{FF2B5EF4-FFF2-40B4-BE49-F238E27FC236}">
                  <a16:creationId xmlns:a16="http://schemas.microsoft.com/office/drawing/2014/main" id="{2EF5439F-CD02-2D9A-BD1A-2F4BE351B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461" y="1718241"/>
              <a:ext cx="406746" cy="278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10" descr="Drapeau de la Sierra Leone — Wikipédia">
              <a:extLst>
                <a:ext uri="{FF2B5EF4-FFF2-40B4-BE49-F238E27FC236}">
                  <a16:creationId xmlns:a16="http://schemas.microsoft.com/office/drawing/2014/main" id="{17A371A5-B87B-CD54-EB2D-661971039A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0888" y="1704213"/>
              <a:ext cx="462671" cy="289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12">
              <a:extLst>
                <a:ext uri="{FF2B5EF4-FFF2-40B4-BE49-F238E27FC236}">
                  <a16:creationId xmlns:a16="http://schemas.microsoft.com/office/drawing/2014/main" id="{CA54BF76-391A-57D9-5263-CD51F59CD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0542" y="1749850"/>
              <a:ext cx="462671" cy="218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14" descr="Flag of Pakistan - Wikipedia">
              <a:extLst>
                <a:ext uri="{FF2B5EF4-FFF2-40B4-BE49-F238E27FC236}">
                  <a16:creationId xmlns:a16="http://schemas.microsoft.com/office/drawing/2014/main" id="{EF300E25-6745-D66A-5AAE-1E1CD58727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461" y="2305087"/>
              <a:ext cx="447339" cy="280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16" descr="Drapeau du Népal — Wikipédia">
              <a:extLst>
                <a:ext uri="{FF2B5EF4-FFF2-40B4-BE49-F238E27FC236}">
                  <a16:creationId xmlns:a16="http://schemas.microsoft.com/office/drawing/2014/main" id="{BDA425DD-63AC-6923-9C48-FC3CB0713A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461" y="2935831"/>
              <a:ext cx="244482" cy="281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8" descr="Drapeau du Ghana — Wikipédia">
              <a:extLst>
                <a:ext uri="{FF2B5EF4-FFF2-40B4-BE49-F238E27FC236}">
                  <a16:creationId xmlns:a16="http://schemas.microsoft.com/office/drawing/2014/main" id="{F5BCF684-EC93-A8E0-728C-DA5173F872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348" y="2929026"/>
              <a:ext cx="447339" cy="280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0" descr="Drapeau de la Namibie — Wikipédia">
              <a:extLst>
                <a:ext uri="{FF2B5EF4-FFF2-40B4-BE49-F238E27FC236}">
                  <a16:creationId xmlns:a16="http://schemas.microsoft.com/office/drawing/2014/main" id="{7EE3D3ED-8B32-21E9-F500-389E081398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800" y="5170639"/>
              <a:ext cx="447339" cy="280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2">
              <a:extLst>
                <a:ext uri="{FF2B5EF4-FFF2-40B4-BE49-F238E27FC236}">
                  <a16:creationId xmlns:a16="http://schemas.microsoft.com/office/drawing/2014/main" id="{DAFC28C3-9421-E95F-F09B-577F7D70DC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0632" y="3532759"/>
              <a:ext cx="486221" cy="282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4" descr="Drapeau de Madagascar — Wikipédia">
              <a:extLst>
                <a:ext uri="{FF2B5EF4-FFF2-40B4-BE49-F238E27FC236}">
                  <a16:creationId xmlns:a16="http://schemas.microsoft.com/office/drawing/2014/main" id="{ACB71346-DD39-1F0A-1FEE-9DFBED4870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423" y="3540688"/>
              <a:ext cx="447339" cy="28056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6" descr="Drapeau du Mozambique — Wikipédia">
              <a:extLst>
                <a:ext uri="{FF2B5EF4-FFF2-40B4-BE49-F238E27FC236}">
                  <a16:creationId xmlns:a16="http://schemas.microsoft.com/office/drawing/2014/main" id="{9012A457-2E88-2017-5793-DDF663FB6A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5613" y="4125243"/>
              <a:ext cx="447340" cy="280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8" descr="Flag of Cape Verde - Wikipedia">
              <a:extLst>
                <a:ext uri="{FF2B5EF4-FFF2-40B4-BE49-F238E27FC236}">
                  <a16:creationId xmlns:a16="http://schemas.microsoft.com/office/drawing/2014/main" id="{83BD73C9-69A1-36FD-DBFE-A91FBC22B0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4511" y="4100741"/>
              <a:ext cx="521969" cy="288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30" descr="Flag of Brazil - Wikipedia">
              <a:extLst>
                <a:ext uri="{FF2B5EF4-FFF2-40B4-BE49-F238E27FC236}">
                  <a16:creationId xmlns:a16="http://schemas.microsoft.com/office/drawing/2014/main" id="{A794B8ED-C1C5-2C93-8388-D649CCDE31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025613" y="4721513"/>
              <a:ext cx="447339" cy="295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32" descr="Drapeau national Pérou">
              <a:extLst>
                <a:ext uri="{FF2B5EF4-FFF2-40B4-BE49-F238E27FC236}">
                  <a16:creationId xmlns:a16="http://schemas.microsoft.com/office/drawing/2014/main" id="{2541BCDE-A878-144A-7219-E93F0119D0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111" b="15574"/>
            <a:stretch>
              <a:fillRect/>
            </a:stretch>
          </p:blipFill>
          <p:spPr bwMode="auto">
            <a:xfrm>
              <a:off x="5401715" y="4727286"/>
              <a:ext cx="459339" cy="295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34">
              <a:extLst>
                <a:ext uri="{FF2B5EF4-FFF2-40B4-BE49-F238E27FC236}">
                  <a16:creationId xmlns:a16="http://schemas.microsoft.com/office/drawing/2014/main" id="{95EC75EC-2020-0B19-91EB-68F1B88F15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4494" y="4734882"/>
              <a:ext cx="447339" cy="280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36" descr="Drapeau du Lesotho — Wikipédia">
              <a:extLst>
                <a:ext uri="{FF2B5EF4-FFF2-40B4-BE49-F238E27FC236}">
                  <a16:creationId xmlns:a16="http://schemas.microsoft.com/office/drawing/2014/main" id="{760EC9E5-F90C-C740-3EB9-FD88B6CD21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6979" y="4721763"/>
              <a:ext cx="471565" cy="295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38" descr="Drapeau du Cameroun — Wikipédia">
              <a:extLst>
                <a:ext uri="{FF2B5EF4-FFF2-40B4-BE49-F238E27FC236}">
                  <a16:creationId xmlns:a16="http://schemas.microsoft.com/office/drawing/2014/main" id="{4CB84C8B-11C4-E771-7A82-9DB7075708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38548" y="4722846"/>
              <a:ext cx="486221" cy="304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40">
              <a:extLst>
                <a:ext uri="{FF2B5EF4-FFF2-40B4-BE49-F238E27FC236}">
                  <a16:creationId xmlns:a16="http://schemas.microsoft.com/office/drawing/2014/main" id="{C51C3A17-731E-42A9-71B3-A502BF6532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6136" y="5171008"/>
              <a:ext cx="484668" cy="284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42" descr="Drapeau du Nigeria — Wikipédia">
              <a:extLst>
                <a:ext uri="{FF2B5EF4-FFF2-40B4-BE49-F238E27FC236}">
                  <a16:creationId xmlns:a16="http://schemas.microsoft.com/office/drawing/2014/main" id="{148EAD23-60DC-23BC-B2AF-51E7F6AFF7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5638" y="5164695"/>
              <a:ext cx="604126" cy="284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4" name="Footer Placeholder 4">
            <a:extLst>
              <a:ext uri="{FF2B5EF4-FFF2-40B4-BE49-F238E27FC236}">
                <a16:creationId xmlns:a16="http://schemas.microsoft.com/office/drawing/2014/main" id="{F81680CC-0F83-AF2B-ECC1-54CCA55A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pt-BR" dirty="0"/>
              <a:t>Promover a justiça social e o trabalho decente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A24D8E-54A8-A88B-1F7D-DBC86E2C8201}"/>
              </a:ext>
            </a:extLst>
          </p:cNvPr>
          <p:cNvSpPr/>
          <p:nvPr/>
        </p:nvSpPr>
        <p:spPr>
          <a:xfrm>
            <a:off x="8974297" y="5123815"/>
            <a:ext cx="1620000" cy="369835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600" b="1" dirty="0" err="1">
                <a:solidFill>
                  <a:schemeClr val="bg2"/>
                </a:solidFill>
              </a:rPr>
              <a:t>Botsuana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175C5E-3A59-CA8B-D38F-B8F6C14F5C2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46620" y="5155562"/>
            <a:ext cx="447339" cy="2938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590831-CDF6-BC10-5CCB-1D230453E788}"/>
              </a:ext>
            </a:extLst>
          </p:cNvPr>
          <p:cNvSpPr/>
          <p:nvPr/>
        </p:nvSpPr>
        <p:spPr>
          <a:xfrm>
            <a:off x="2504538" y="5715489"/>
            <a:ext cx="1155700" cy="33929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accent2"/>
                </a:solidFill>
              </a:rPr>
              <a:t>2026</a:t>
            </a:r>
            <a:endParaRPr lang="fr-FR" sz="2200" b="1" dirty="0">
              <a:solidFill>
                <a:schemeClr val="accent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03A1C2-CFDD-FDF9-A1BE-FDE090B47DB3}"/>
              </a:ext>
            </a:extLst>
          </p:cNvPr>
          <p:cNvSpPr/>
          <p:nvPr/>
        </p:nvSpPr>
        <p:spPr>
          <a:xfrm>
            <a:off x="3928382" y="5700988"/>
            <a:ext cx="1404617" cy="369835"/>
          </a:xfrm>
          <a:prstGeom prst="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600" b="1" dirty="0" err="1">
                <a:solidFill>
                  <a:schemeClr val="bg2"/>
                </a:solidFill>
              </a:rPr>
              <a:t>Turquia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24" name="Picture 23" descr="A red flag with a white crescent and a star&#10;&#10;AI-generated content may be incorrect.">
            <a:extLst>
              <a:ext uri="{FF2B5EF4-FFF2-40B4-BE49-F238E27FC236}">
                <a16:creationId xmlns:a16="http://schemas.microsoft.com/office/drawing/2014/main" id="{1B27DEFF-343C-9957-515F-F265AEA0745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797" y="5740970"/>
            <a:ext cx="447339" cy="2988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CADDD4-4058-ED45-088B-38528872621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5983" y="2370445"/>
            <a:ext cx="1729736" cy="2377278"/>
          </a:xfrm>
          <a:prstGeom prst="rect">
            <a:avLst/>
          </a:prstGeom>
        </p:spPr>
      </p:pic>
      <p:pic>
        <p:nvPicPr>
          <p:cNvPr id="3" name="Picture 2" descr="Portuguese Logo Organization Horizontal RGB Blue">
            <a:extLst>
              <a:ext uri="{FF2B5EF4-FFF2-40B4-BE49-F238E27FC236}">
                <a16:creationId xmlns:a16="http://schemas.microsoft.com/office/drawing/2014/main" id="{46745BBB-C292-0923-C55D-5AF6C1C259D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99524" y="499617"/>
            <a:ext cx="1401245" cy="49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23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A7436-21A2-DADF-6072-4BA749147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olorful pie chart with a world map in the background&#10;&#10;AI-generated content may be incorrect.">
            <a:extLst>
              <a:ext uri="{FF2B5EF4-FFF2-40B4-BE49-F238E27FC236}">
                <a16:creationId xmlns:a16="http://schemas.microsoft.com/office/drawing/2014/main" id="{0DDD4E9E-D2C0-7AE4-5A87-BD30642E8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2"/>
          <a:stretch>
            <a:fillRect/>
          </a:stretch>
        </p:blipFill>
        <p:spPr>
          <a:xfrm>
            <a:off x="0" y="152400"/>
            <a:ext cx="12192000" cy="6705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BD077D-F6BE-D716-303C-F6E7AB7059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0538" y="7022850"/>
            <a:ext cx="2743200" cy="216000"/>
          </a:xfrm>
        </p:spPr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EFD24-A920-67C7-D7ED-0F35D8424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FFDCAA-26D3-D404-F75C-E83C7437AAC8}"/>
              </a:ext>
            </a:extLst>
          </p:cNvPr>
          <p:cNvSpPr txBox="1">
            <a:spLocks/>
          </p:cNvSpPr>
          <p:nvPr/>
        </p:nvSpPr>
        <p:spPr>
          <a:xfrm>
            <a:off x="472420" y="1238327"/>
            <a:ext cx="11701462" cy="3761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Visão geral da composição dos pontos focais nacionais</a:t>
            </a:r>
            <a:endParaRPr lang="fr-FR" dirty="0"/>
          </a:p>
        </p:txBody>
      </p:sp>
      <p:cxnSp>
        <p:nvCxnSpPr>
          <p:cNvPr id="23" name="Elbow Connector 258">
            <a:extLst>
              <a:ext uri="{FF2B5EF4-FFF2-40B4-BE49-F238E27FC236}">
                <a16:creationId xmlns:a16="http://schemas.microsoft.com/office/drawing/2014/main" id="{6AB70743-2BBB-BB40-68ED-B171F2C9C83A}"/>
              </a:ext>
            </a:extLst>
          </p:cNvPr>
          <p:cNvCxnSpPr>
            <a:cxnSpLocks/>
          </p:cNvCxnSpPr>
          <p:nvPr/>
        </p:nvCxnSpPr>
        <p:spPr>
          <a:xfrm flipV="1">
            <a:off x="7530846" y="4020608"/>
            <a:ext cx="2251329" cy="6761"/>
          </a:xfrm>
          <a:prstGeom prst="bentConnector3">
            <a:avLst>
              <a:gd name="adj1" fmla="val 99078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304940AF-2D35-9468-6525-CD247160C2E2}"/>
              </a:ext>
            </a:extLst>
          </p:cNvPr>
          <p:cNvSpPr/>
          <p:nvPr/>
        </p:nvSpPr>
        <p:spPr>
          <a:xfrm>
            <a:off x="9012360" y="3877930"/>
            <a:ext cx="2600077" cy="274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Organizações</a:t>
            </a:r>
            <a:r>
              <a:rPr lang="fr-FR" sz="1200" dirty="0"/>
              <a:t> de </a:t>
            </a:r>
            <a:r>
              <a:rPr lang="fr-FR" sz="1200" dirty="0" err="1"/>
              <a:t>trabalhadores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8" name="Elbow Connector 258">
            <a:extLst>
              <a:ext uri="{FF2B5EF4-FFF2-40B4-BE49-F238E27FC236}">
                <a16:creationId xmlns:a16="http://schemas.microsoft.com/office/drawing/2014/main" id="{5BD6B7A9-E17C-1681-7F96-CCABE712CF8B}"/>
              </a:ext>
            </a:extLst>
          </p:cNvPr>
          <p:cNvCxnSpPr>
            <a:cxnSpLocks/>
          </p:cNvCxnSpPr>
          <p:nvPr/>
        </p:nvCxnSpPr>
        <p:spPr>
          <a:xfrm>
            <a:off x="6549588" y="6233951"/>
            <a:ext cx="2808000" cy="3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9B59B02E-E5C8-1355-8551-4BFBA0C1FA21}"/>
              </a:ext>
            </a:extLst>
          </p:cNvPr>
          <p:cNvSpPr/>
          <p:nvPr/>
        </p:nvSpPr>
        <p:spPr>
          <a:xfrm>
            <a:off x="9101385" y="6096883"/>
            <a:ext cx="1762233" cy="2741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Ministério</a:t>
            </a:r>
            <a:r>
              <a:rPr lang="fr-FR" sz="1200" dirty="0"/>
              <a:t> do </a:t>
            </a:r>
            <a:r>
              <a:rPr lang="fr-FR" sz="1200"/>
              <a:t>Trabalho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41" name="Elbow Connector 258">
            <a:extLst>
              <a:ext uri="{FF2B5EF4-FFF2-40B4-BE49-F238E27FC236}">
                <a16:creationId xmlns:a16="http://schemas.microsoft.com/office/drawing/2014/main" id="{B17D630B-5046-9A5B-D6F1-239A2235FA1C}"/>
              </a:ext>
            </a:extLst>
          </p:cNvPr>
          <p:cNvCxnSpPr>
            <a:cxnSpLocks/>
          </p:cNvCxnSpPr>
          <p:nvPr/>
        </p:nvCxnSpPr>
        <p:spPr>
          <a:xfrm flipH="1">
            <a:off x="1668497" y="4696086"/>
            <a:ext cx="2808000" cy="3"/>
          </a:xfrm>
          <a:prstGeom prst="bentConnector3">
            <a:avLst>
              <a:gd name="adj1" fmla="val 50000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accent2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0C231B43-BE53-2921-0B91-C2B2A525F227}"/>
              </a:ext>
            </a:extLst>
          </p:cNvPr>
          <p:cNvSpPr/>
          <p:nvPr/>
        </p:nvSpPr>
        <p:spPr>
          <a:xfrm>
            <a:off x="368458" y="4559017"/>
            <a:ext cx="2353203" cy="274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Organizações</a:t>
            </a:r>
            <a:r>
              <a:rPr lang="fr-FR" sz="1200" dirty="0"/>
              <a:t> de </a:t>
            </a:r>
            <a:r>
              <a:rPr lang="fr-FR" sz="1200" dirty="0" err="1"/>
              <a:t>empregadores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Elbow Connector 258">
            <a:extLst>
              <a:ext uri="{FF2B5EF4-FFF2-40B4-BE49-F238E27FC236}">
                <a16:creationId xmlns:a16="http://schemas.microsoft.com/office/drawing/2014/main" id="{F60C76CD-B3D6-11A3-A68A-31B58B57416B}"/>
              </a:ext>
            </a:extLst>
          </p:cNvPr>
          <p:cNvCxnSpPr>
            <a:cxnSpLocks/>
          </p:cNvCxnSpPr>
          <p:nvPr/>
        </p:nvCxnSpPr>
        <p:spPr>
          <a:xfrm rot="10800000" flipV="1">
            <a:off x="2099193" y="2737362"/>
            <a:ext cx="2808000" cy="844038"/>
          </a:xfrm>
          <a:prstGeom prst="bentConnector3">
            <a:avLst>
              <a:gd name="adj1" fmla="val 43682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8A81944F-ED70-7C0C-A6A0-E58146AFE0A5}"/>
              </a:ext>
            </a:extLst>
          </p:cNvPr>
          <p:cNvSpPr/>
          <p:nvPr/>
        </p:nvSpPr>
        <p:spPr>
          <a:xfrm>
            <a:off x="209710" y="3483837"/>
            <a:ext cx="2950417" cy="274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Agências de promoção do investimento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7" name="Elbow Connector 258">
            <a:extLst>
              <a:ext uri="{FF2B5EF4-FFF2-40B4-BE49-F238E27FC236}">
                <a16:creationId xmlns:a16="http://schemas.microsoft.com/office/drawing/2014/main" id="{BB630C0F-F45E-24DB-3EFB-ADB161439974}"/>
              </a:ext>
            </a:extLst>
          </p:cNvPr>
          <p:cNvCxnSpPr>
            <a:cxnSpLocks/>
          </p:cNvCxnSpPr>
          <p:nvPr/>
        </p:nvCxnSpPr>
        <p:spPr>
          <a:xfrm>
            <a:off x="6032971" y="2940295"/>
            <a:ext cx="3439732" cy="12700"/>
          </a:xfrm>
          <a:prstGeom prst="bentConnector3">
            <a:avLst>
              <a:gd name="adj1" fmla="val 99199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A99EAA6-9A18-C5F6-AF23-E81E26917E70}"/>
              </a:ext>
            </a:extLst>
          </p:cNvPr>
          <p:cNvSpPr/>
          <p:nvPr/>
        </p:nvSpPr>
        <p:spPr>
          <a:xfrm>
            <a:off x="8470500" y="2809576"/>
            <a:ext cx="1765859" cy="274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Sociedade</a:t>
            </a:r>
            <a:r>
              <a:rPr lang="fr-FR" sz="1200" dirty="0"/>
              <a:t> civil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8" name="Elbow Connector 258">
            <a:extLst>
              <a:ext uri="{FF2B5EF4-FFF2-40B4-BE49-F238E27FC236}">
                <a16:creationId xmlns:a16="http://schemas.microsoft.com/office/drawing/2014/main" id="{931460BC-C605-3669-0BA2-5CBC60A657BB}"/>
              </a:ext>
            </a:extLst>
          </p:cNvPr>
          <p:cNvCxnSpPr>
            <a:cxnSpLocks/>
          </p:cNvCxnSpPr>
          <p:nvPr/>
        </p:nvCxnSpPr>
        <p:spPr>
          <a:xfrm rot="10800000">
            <a:off x="2511242" y="2353535"/>
            <a:ext cx="2916000" cy="12700"/>
          </a:xfrm>
          <a:prstGeom prst="bentConnector3">
            <a:avLst>
              <a:gd name="adj1" fmla="val 100472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52F1C3-2002-1D42-158C-CD2F80DA6894}"/>
              </a:ext>
            </a:extLst>
          </p:cNvPr>
          <p:cNvSpPr/>
          <p:nvPr/>
        </p:nvSpPr>
        <p:spPr>
          <a:xfrm>
            <a:off x="714103" y="2257622"/>
            <a:ext cx="2185304" cy="274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bg1"/>
                </a:solidFill>
              </a:rPr>
              <a:t>Instituições</a:t>
            </a:r>
            <a:r>
              <a:rPr lang="en-US" sz="1200" dirty="0">
                <a:solidFill>
                  <a:schemeClr val="bg1"/>
                </a:solidFill>
              </a:rPr>
              <a:t> de </a:t>
            </a:r>
            <a:r>
              <a:rPr lang="en-US" sz="1200" dirty="0" err="1">
                <a:solidFill>
                  <a:schemeClr val="bg1"/>
                </a:solidFill>
              </a:rPr>
              <a:t>diálogo</a:t>
            </a:r>
            <a:r>
              <a:rPr lang="en-US" sz="1200" dirty="0">
                <a:solidFill>
                  <a:schemeClr val="bg1"/>
                </a:solidFill>
              </a:rPr>
              <a:t> social</a:t>
            </a:r>
          </a:p>
        </p:txBody>
      </p:sp>
      <p:cxnSp>
        <p:nvCxnSpPr>
          <p:cNvPr id="29" name="Elbow Connector 258">
            <a:extLst>
              <a:ext uri="{FF2B5EF4-FFF2-40B4-BE49-F238E27FC236}">
                <a16:creationId xmlns:a16="http://schemas.microsoft.com/office/drawing/2014/main" id="{80A528D8-E635-75EA-3892-462D9AEB9F19}"/>
              </a:ext>
            </a:extLst>
          </p:cNvPr>
          <p:cNvCxnSpPr>
            <a:cxnSpLocks/>
          </p:cNvCxnSpPr>
          <p:nvPr/>
        </p:nvCxnSpPr>
        <p:spPr>
          <a:xfrm>
            <a:off x="5957284" y="2601760"/>
            <a:ext cx="4754259" cy="3256"/>
          </a:xfrm>
          <a:prstGeom prst="bentConnector3">
            <a:avLst>
              <a:gd name="adj1" fmla="val 98358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5EE77A65-EC1F-D259-72B9-7140B98F68CF}"/>
              </a:ext>
            </a:extLst>
          </p:cNvPr>
          <p:cNvSpPr/>
          <p:nvPr/>
        </p:nvSpPr>
        <p:spPr>
          <a:xfrm>
            <a:off x="8926286" y="2452476"/>
            <a:ext cx="3080942" cy="274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Instituições nacionais de direitos humanos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A9FC1FC-65EF-5B68-2873-A7E589DE6F8A}"/>
              </a:ext>
            </a:extLst>
          </p:cNvPr>
          <p:cNvSpPr txBox="1"/>
          <p:nvPr/>
        </p:nvSpPr>
        <p:spPr>
          <a:xfrm>
            <a:off x="5954031" y="5495074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31%</a:t>
            </a:r>
            <a:endParaRPr lang="fr-FR" sz="10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5B95A1F-8B75-7C38-6BEF-B7C2FAE9BEFE}"/>
              </a:ext>
            </a:extLst>
          </p:cNvPr>
          <p:cNvSpPr txBox="1"/>
          <p:nvPr/>
        </p:nvSpPr>
        <p:spPr>
          <a:xfrm>
            <a:off x="6988268" y="3340751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31%</a:t>
            </a:r>
            <a:endParaRPr lang="fr-FR" sz="1000" b="1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ABEBB50-A7B7-3740-3D9E-8D6B0100705D}"/>
              </a:ext>
            </a:extLst>
          </p:cNvPr>
          <p:cNvSpPr txBox="1"/>
          <p:nvPr/>
        </p:nvSpPr>
        <p:spPr>
          <a:xfrm>
            <a:off x="4486728" y="4152067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22,6%</a:t>
            </a:r>
            <a:endParaRPr lang="fr-FR" sz="10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0A8B7E8-7E4F-1EF9-5DE8-034813E2CDC3}"/>
              </a:ext>
            </a:extLst>
          </p:cNvPr>
          <p:cNvSpPr txBox="1"/>
          <p:nvPr/>
        </p:nvSpPr>
        <p:spPr>
          <a:xfrm>
            <a:off x="4894119" y="2869586"/>
            <a:ext cx="474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8,3%</a:t>
            </a:r>
            <a:endParaRPr lang="fr-FR" sz="1000" b="1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C337B56-FC4A-F241-6DA3-B4B66A75C400}"/>
              </a:ext>
            </a:extLst>
          </p:cNvPr>
          <p:cNvSpPr txBox="1"/>
          <p:nvPr/>
        </p:nvSpPr>
        <p:spPr>
          <a:xfrm>
            <a:off x="5300795" y="2375349"/>
            <a:ext cx="489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3,6%</a:t>
            </a:r>
            <a:endParaRPr lang="fr-FR" sz="1000" b="1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9BC8288-E111-2E0D-2C54-A4CE44DFEF96}"/>
              </a:ext>
            </a:extLst>
          </p:cNvPr>
          <p:cNvSpPr txBox="1"/>
          <p:nvPr/>
        </p:nvSpPr>
        <p:spPr>
          <a:xfrm>
            <a:off x="5758442" y="2605510"/>
            <a:ext cx="4203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bg1"/>
                </a:solidFill>
              </a:rPr>
              <a:t>1,2%</a:t>
            </a:r>
            <a:endParaRPr lang="fr-FR" sz="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B802D4F-D93C-2291-8733-1F9A81DF055D}"/>
              </a:ext>
            </a:extLst>
          </p:cNvPr>
          <p:cNvSpPr txBox="1"/>
          <p:nvPr/>
        </p:nvSpPr>
        <p:spPr>
          <a:xfrm>
            <a:off x="5522909" y="1983672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>
                <a:solidFill>
                  <a:schemeClr val="bg1"/>
                </a:solidFill>
              </a:rPr>
              <a:t>1,2%</a:t>
            </a:r>
            <a:endParaRPr lang="fr-FR" sz="800" b="1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5E835C-0C1B-DC53-AF83-1669FAEB4E40}"/>
              </a:ext>
            </a:extLst>
          </p:cNvPr>
          <p:cNvSpPr txBox="1"/>
          <p:nvPr/>
        </p:nvSpPr>
        <p:spPr>
          <a:xfrm>
            <a:off x="5879102" y="2934803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>
                <a:solidFill>
                  <a:schemeClr val="bg1"/>
                </a:solidFill>
              </a:rPr>
              <a:t>1,2%</a:t>
            </a:r>
            <a:endParaRPr lang="fr-FR" sz="800" b="1" dirty="0">
              <a:solidFill>
                <a:schemeClr val="bg1"/>
              </a:solidFill>
            </a:endParaRPr>
          </a:p>
        </p:txBody>
      </p:sp>
      <p:cxnSp>
        <p:nvCxnSpPr>
          <p:cNvPr id="12" name="Elbow Connector 258">
            <a:extLst>
              <a:ext uri="{FF2B5EF4-FFF2-40B4-BE49-F238E27FC236}">
                <a16:creationId xmlns:a16="http://schemas.microsoft.com/office/drawing/2014/main" id="{4CFD7549-6AC2-A1DE-2532-D1F22E507D86}"/>
              </a:ext>
            </a:extLst>
          </p:cNvPr>
          <p:cNvCxnSpPr>
            <a:cxnSpLocks/>
          </p:cNvCxnSpPr>
          <p:nvPr/>
        </p:nvCxnSpPr>
        <p:spPr>
          <a:xfrm flipV="1">
            <a:off x="5706936" y="2213859"/>
            <a:ext cx="2251329" cy="6761"/>
          </a:xfrm>
          <a:prstGeom prst="bentConnector3">
            <a:avLst>
              <a:gd name="adj1" fmla="val 99078"/>
            </a:avLst>
          </a:prstGeom>
          <a:solidFill>
            <a:schemeClr val="bg2">
              <a:lumMod val="50000"/>
            </a:schemeClr>
          </a:solidFill>
          <a:ln w="3175" cmpd="sng">
            <a:solidFill>
              <a:schemeClr val="tx1"/>
            </a:solidFill>
            <a:prstDash val="solid"/>
            <a:round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F947922C-5A44-DEC5-DD74-5E367BFA7811}"/>
              </a:ext>
            </a:extLst>
          </p:cNvPr>
          <p:cNvSpPr/>
          <p:nvPr/>
        </p:nvSpPr>
        <p:spPr>
          <a:xfrm>
            <a:off x="7788360" y="2090499"/>
            <a:ext cx="2448000" cy="274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Agências</a:t>
            </a:r>
            <a:r>
              <a:rPr lang="fr-FR" sz="1200" dirty="0"/>
              <a:t> </a:t>
            </a:r>
            <a:r>
              <a:rPr lang="fr-FR" sz="1200" dirty="0" err="1"/>
              <a:t>locais</a:t>
            </a:r>
            <a:r>
              <a:rPr lang="fr-FR" sz="1200" dirty="0"/>
              <a:t> de </a:t>
            </a:r>
            <a:r>
              <a:rPr lang="fr-FR" sz="1200" dirty="0" err="1"/>
              <a:t>conteúdo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8479F5-F2ED-E96B-F549-BB74E856D6C8}"/>
              </a:ext>
            </a:extLst>
          </p:cNvPr>
          <p:cNvSpPr/>
          <p:nvPr/>
        </p:nvSpPr>
        <p:spPr>
          <a:xfrm>
            <a:off x="0" y="-1"/>
            <a:ext cx="12192000" cy="240725"/>
          </a:xfrm>
          <a:prstGeom prst="rect">
            <a:avLst/>
          </a:prstGeom>
          <a:solidFill>
            <a:srgbClr val="D9EC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48964AC-30BE-9DA4-FE41-2D856EB90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pt-BR" dirty="0"/>
              <a:t>Promover a justiça social e o trabalho decente</a:t>
            </a:r>
            <a:endParaRPr lang="en-GB" dirty="0"/>
          </a:p>
        </p:txBody>
      </p:sp>
      <p:pic>
        <p:nvPicPr>
          <p:cNvPr id="8" name="Picture 7" descr="Portuguese Logo Organization Horizontal RGB Blue">
            <a:extLst>
              <a:ext uri="{FF2B5EF4-FFF2-40B4-BE49-F238E27FC236}">
                <a16:creationId xmlns:a16="http://schemas.microsoft.com/office/drawing/2014/main" id="{44A246D6-279B-2778-1B75-62A0A3414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24" y="499617"/>
            <a:ext cx="1401245" cy="49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7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map of the world&#10;&#10;AI-generated content may be incorrect.">
            <a:extLst>
              <a:ext uri="{FF2B5EF4-FFF2-40B4-BE49-F238E27FC236}">
                <a16:creationId xmlns:a16="http://schemas.microsoft.com/office/drawing/2014/main" id="{5319D371-C43C-5D3A-2F3F-FFAF8600E5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" t="4158" r="14340" b="9968"/>
          <a:stretch>
            <a:fillRect/>
          </a:stretch>
        </p:blipFill>
        <p:spPr>
          <a:xfrm>
            <a:off x="0" y="-33006"/>
            <a:ext cx="12192000" cy="6870452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1AB5D83D-44DC-D486-37F0-C3525A6397B7}"/>
              </a:ext>
            </a:extLst>
          </p:cNvPr>
          <p:cNvSpPr/>
          <p:nvPr/>
        </p:nvSpPr>
        <p:spPr>
          <a:xfrm>
            <a:off x="-12302" y="-33590"/>
            <a:ext cx="12240000" cy="6904039"/>
          </a:xfrm>
          <a:prstGeom prst="rect">
            <a:avLst/>
          </a:prstGeom>
          <a:solidFill>
            <a:srgbClr val="D9ECF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CD7ED6-0A65-6BF8-5440-0C07E168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D1AB4-0C23-F425-65B7-10B41CDDB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F22F19-C265-4187-02FF-3050798F4140}"/>
              </a:ext>
            </a:extLst>
          </p:cNvPr>
          <p:cNvSpPr/>
          <p:nvPr/>
        </p:nvSpPr>
        <p:spPr>
          <a:xfrm>
            <a:off x="490538" y="2921000"/>
            <a:ext cx="3403600" cy="28067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B612EB-9E67-2EB5-D83D-ECDE51C83DE8}"/>
              </a:ext>
            </a:extLst>
          </p:cNvPr>
          <p:cNvSpPr/>
          <p:nvPr/>
        </p:nvSpPr>
        <p:spPr>
          <a:xfrm>
            <a:off x="475016" y="1984824"/>
            <a:ext cx="3434400" cy="12253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7D503A-FD79-7513-1239-ABB573ACA110}"/>
              </a:ext>
            </a:extLst>
          </p:cNvPr>
          <p:cNvSpPr/>
          <p:nvPr/>
        </p:nvSpPr>
        <p:spPr>
          <a:xfrm>
            <a:off x="4394322" y="2921000"/>
            <a:ext cx="3403600" cy="28067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35DBB0-2F3B-F8F7-02D8-FC2C27A03E0F}"/>
              </a:ext>
            </a:extLst>
          </p:cNvPr>
          <p:cNvSpPr/>
          <p:nvPr/>
        </p:nvSpPr>
        <p:spPr>
          <a:xfrm>
            <a:off x="4378800" y="1984823"/>
            <a:ext cx="3434400" cy="12253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2BAD0E-0827-28C2-276A-A89C21929AC6}"/>
              </a:ext>
            </a:extLst>
          </p:cNvPr>
          <p:cNvSpPr/>
          <p:nvPr/>
        </p:nvSpPr>
        <p:spPr>
          <a:xfrm>
            <a:off x="8282584" y="2921000"/>
            <a:ext cx="3403600" cy="28067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F27DAC-5ADD-D3CB-9966-F4604BCB8CC4}"/>
              </a:ext>
            </a:extLst>
          </p:cNvPr>
          <p:cNvSpPr/>
          <p:nvPr/>
        </p:nvSpPr>
        <p:spPr>
          <a:xfrm>
            <a:off x="8267062" y="1984823"/>
            <a:ext cx="3434400" cy="1225377"/>
          </a:xfrm>
          <a:prstGeom prst="rect">
            <a:avLst/>
          </a:prstGeom>
          <a:solidFill>
            <a:srgbClr val="23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E7B825-E1F3-EFD1-4E29-2916E1DDD6B1}"/>
              </a:ext>
            </a:extLst>
          </p:cNvPr>
          <p:cNvSpPr txBox="1"/>
          <p:nvPr/>
        </p:nvSpPr>
        <p:spPr>
          <a:xfrm>
            <a:off x="8428450" y="2554032"/>
            <a:ext cx="311162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tabLst>
                <a:tab pos="2424113" algn="l"/>
              </a:tabLst>
            </a:pPr>
            <a:r>
              <a:rPr lang="pt-BR" sz="1400" b="1" dirty="0">
                <a:solidFill>
                  <a:schemeClr val="bg1"/>
                </a:solidFill>
              </a:rPr>
              <a:t>Pontos focais nacionais compostos por representantes de uma instituição de diálogo social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CA9F93-52F1-589C-6ED8-FD31CA5B8BAF}"/>
              </a:ext>
            </a:extLst>
          </p:cNvPr>
          <p:cNvSpPr txBox="1"/>
          <p:nvPr/>
        </p:nvSpPr>
        <p:spPr>
          <a:xfrm>
            <a:off x="4303987" y="2576938"/>
            <a:ext cx="3509213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tabLst>
                <a:tab pos="2424113" algn="l"/>
              </a:tabLst>
            </a:pPr>
            <a:r>
              <a:rPr lang="pt-BR" sz="1400" b="1" dirty="0">
                <a:solidFill>
                  <a:schemeClr val="bg1"/>
                </a:solidFill>
              </a:rPr>
              <a:t>Pontos focais nacionais compostos por representantes de uma agência de promoção do investimento</a:t>
            </a:r>
            <a:endParaRPr lang="fr-FR" sz="1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rapeau de la Namibie — Wikipédia">
            <a:extLst>
              <a:ext uri="{FF2B5EF4-FFF2-40B4-BE49-F238E27FC236}">
                <a16:creationId xmlns:a16="http://schemas.microsoft.com/office/drawing/2014/main" id="{ADD65381-C1A7-6420-42E1-1D846D402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736" y="4133396"/>
            <a:ext cx="846235" cy="56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098C713-91DB-433C-6F1C-8F26BE43EBC0}"/>
              </a:ext>
            </a:extLst>
          </p:cNvPr>
          <p:cNvSpPr txBox="1"/>
          <p:nvPr/>
        </p:nvSpPr>
        <p:spPr>
          <a:xfrm>
            <a:off x="499466" y="2539108"/>
            <a:ext cx="340737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1400" b="1" dirty="0">
                <a:solidFill>
                  <a:schemeClr val="bg1"/>
                </a:solidFill>
              </a:rPr>
              <a:t>Pontos focais nacionais compostos por representantes de mais de um ministério ou agência nacional</a:t>
            </a:r>
            <a:endParaRPr lang="fr-FR" sz="14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Drapeau du Nigeria — Wikipédia">
            <a:extLst>
              <a:ext uri="{FF2B5EF4-FFF2-40B4-BE49-F238E27FC236}">
                <a16:creationId xmlns:a16="http://schemas.microsoft.com/office/drawing/2014/main" id="{3984E33B-9E9B-5551-3DE9-A9974DE04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862" y="4685625"/>
            <a:ext cx="1372708" cy="6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306D79B-7B22-C0D8-583D-F7FB4A9CD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945" y="3594098"/>
            <a:ext cx="1106914" cy="73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rapeau du Mozambique — Wikipédia">
            <a:extLst>
              <a:ext uri="{FF2B5EF4-FFF2-40B4-BE49-F238E27FC236}">
                <a16:creationId xmlns:a16="http://schemas.microsoft.com/office/drawing/2014/main" id="{E37E59B7-3D50-8817-DD5A-C25C86FDA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5" y="3587749"/>
            <a:ext cx="1106914" cy="73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rapeau du Mozambique — Wikipédia">
            <a:extLst>
              <a:ext uri="{FF2B5EF4-FFF2-40B4-BE49-F238E27FC236}">
                <a16:creationId xmlns:a16="http://schemas.microsoft.com/office/drawing/2014/main" id="{3A02ADBA-16F5-A10A-8EBA-6D01F24E9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026" y="3314376"/>
            <a:ext cx="911820" cy="6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rapeau du Ghana — Wikipédia">
            <a:extLst>
              <a:ext uri="{FF2B5EF4-FFF2-40B4-BE49-F238E27FC236}">
                <a16:creationId xmlns:a16="http://schemas.microsoft.com/office/drawing/2014/main" id="{970EE019-9C84-E81F-FD44-3B4511D33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026" y="4943393"/>
            <a:ext cx="911820" cy="6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rapeau du Nigeria — Wikipédia">
            <a:extLst>
              <a:ext uri="{FF2B5EF4-FFF2-40B4-BE49-F238E27FC236}">
                <a16:creationId xmlns:a16="http://schemas.microsoft.com/office/drawing/2014/main" id="{05F5B0EF-9F2D-97A6-5419-70D55D476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804" y="4943394"/>
            <a:ext cx="1213550" cy="6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lag of Cameroon - Wikipedia">
            <a:extLst>
              <a:ext uri="{FF2B5EF4-FFF2-40B4-BE49-F238E27FC236}">
                <a16:creationId xmlns:a16="http://schemas.microsoft.com/office/drawing/2014/main" id="{DEF568C2-6C56-F4F9-CB35-C635FDBC1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708" y="4127388"/>
            <a:ext cx="836480" cy="56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rapeau du Sénégal — Wikipédia">
            <a:extLst>
              <a:ext uri="{FF2B5EF4-FFF2-40B4-BE49-F238E27FC236}">
                <a16:creationId xmlns:a16="http://schemas.microsoft.com/office/drawing/2014/main" id="{DB18813B-8329-C31E-A968-CE3AC6E7F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765" y="3486150"/>
            <a:ext cx="125959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7DED7384-0013-8EFE-4FD0-1BDD6214B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66" y="4609702"/>
            <a:ext cx="125959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72555819-FDA4-6FFB-A6FF-8238A99AC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26" y="3486150"/>
            <a:ext cx="1362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Graphic 24" descr="Court outline">
            <a:extLst>
              <a:ext uri="{FF2B5EF4-FFF2-40B4-BE49-F238E27FC236}">
                <a16:creationId xmlns:a16="http://schemas.microsoft.com/office/drawing/2014/main" id="{12AB06F9-ADB1-FC39-05D6-09C4256B66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37963" y="2004730"/>
            <a:ext cx="508506" cy="508506"/>
          </a:xfrm>
          <a:prstGeom prst="rect">
            <a:avLst/>
          </a:prstGeom>
        </p:spPr>
      </p:pic>
      <p:pic>
        <p:nvPicPr>
          <p:cNvPr id="27" name="Graphic 26" descr="Group with solid fill">
            <a:extLst>
              <a:ext uri="{FF2B5EF4-FFF2-40B4-BE49-F238E27FC236}">
                <a16:creationId xmlns:a16="http://schemas.microsoft.com/office/drawing/2014/main" id="{754C287C-CE93-01BC-71FE-6360C5A8D5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97293" y="1989092"/>
            <a:ext cx="573935" cy="573935"/>
          </a:xfrm>
          <a:prstGeom prst="rect">
            <a:avLst/>
          </a:prstGeom>
        </p:spPr>
      </p:pic>
      <p:pic>
        <p:nvPicPr>
          <p:cNvPr id="28" name="Graphic 27" descr="Bar graph with upward trend with solid fill">
            <a:extLst>
              <a:ext uri="{FF2B5EF4-FFF2-40B4-BE49-F238E27FC236}">
                <a16:creationId xmlns:a16="http://schemas.microsoft.com/office/drawing/2014/main" id="{7EE5CC53-B0C2-6A7C-A4AA-0ED326B1FA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5846531" y="2043751"/>
            <a:ext cx="498935" cy="498935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4DA316DF-570D-83EC-F64C-3EB84C4119F6}"/>
              </a:ext>
            </a:extLst>
          </p:cNvPr>
          <p:cNvSpPr txBox="1">
            <a:spLocks/>
          </p:cNvSpPr>
          <p:nvPr/>
        </p:nvSpPr>
        <p:spPr>
          <a:xfrm>
            <a:off x="348852" y="1361848"/>
            <a:ext cx="11701462" cy="3761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Estrutura dos pontos focais nacionais para a promoção da Declaração EMN</a:t>
            </a:r>
            <a:endParaRPr lang="fr-FR" dirty="0"/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BC594739-0564-5D02-8272-EED253388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pt-BR" dirty="0"/>
              <a:t>Promover a justiça social e o trabalho decente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22067-9919-9572-3AF3-968AF383AB3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80913" y="4129251"/>
            <a:ext cx="863725" cy="567276"/>
          </a:xfrm>
          <a:prstGeom prst="rect">
            <a:avLst/>
          </a:prstGeom>
        </p:spPr>
      </p:pic>
      <p:pic>
        <p:nvPicPr>
          <p:cNvPr id="7" name="Picture 28" descr="Flag of Cape Verde - Wikipedia">
            <a:extLst>
              <a:ext uri="{FF2B5EF4-FFF2-40B4-BE49-F238E27FC236}">
                <a16:creationId xmlns:a16="http://schemas.microsoft.com/office/drawing/2014/main" id="{A7C2EFEB-D6AB-2146-D33B-1918A311E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220" y="3314377"/>
            <a:ext cx="1096719" cy="6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D51246F-D6DC-FB03-4782-A05063129930}"/>
              </a:ext>
            </a:extLst>
          </p:cNvPr>
          <p:cNvSpPr txBox="1">
            <a:spLocks/>
          </p:cNvSpPr>
          <p:nvPr/>
        </p:nvSpPr>
        <p:spPr>
          <a:xfrm>
            <a:off x="1129360" y="4339080"/>
            <a:ext cx="622687" cy="1077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800" dirty="0" err="1"/>
              <a:t>Moçambique</a:t>
            </a:r>
            <a:endParaRPr lang="en-GB" sz="800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F20521B-07BA-2EA0-63C2-A72ED56190AD}"/>
              </a:ext>
            </a:extLst>
          </p:cNvPr>
          <p:cNvSpPr txBox="1">
            <a:spLocks/>
          </p:cNvSpPr>
          <p:nvPr/>
        </p:nvSpPr>
        <p:spPr>
          <a:xfrm>
            <a:off x="2585058" y="4339079"/>
            <a:ext cx="622687" cy="1077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800" dirty="0"/>
              <a:t>Serra </a:t>
            </a:r>
            <a:r>
              <a:rPr lang="en-GB" sz="800" dirty="0" err="1"/>
              <a:t>Leoa</a:t>
            </a:r>
            <a:endParaRPr lang="en-GB" sz="800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E6FAFCD-B01E-19FA-0A25-7EF3C91967AF}"/>
              </a:ext>
            </a:extLst>
          </p:cNvPr>
          <p:cNvSpPr txBox="1">
            <a:spLocks/>
          </p:cNvSpPr>
          <p:nvPr/>
        </p:nvSpPr>
        <p:spPr>
          <a:xfrm>
            <a:off x="2004724" y="5386709"/>
            <a:ext cx="374983" cy="1094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800" dirty="0" err="1"/>
              <a:t>Nigéria</a:t>
            </a:r>
            <a:endParaRPr lang="en-GB" sz="800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9CE4133-BA77-7435-BFDE-D0B2E1E90616}"/>
              </a:ext>
            </a:extLst>
          </p:cNvPr>
          <p:cNvSpPr txBox="1">
            <a:spLocks/>
          </p:cNvSpPr>
          <p:nvPr/>
        </p:nvSpPr>
        <p:spPr>
          <a:xfrm>
            <a:off x="5073296" y="3921151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800" dirty="0"/>
              <a:t>Cabo Verde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3B6D0E3F-9594-CB40-F45F-D18F6333C2F9}"/>
              </a:ext>
            </a:extLst>
          </p:cNvPr>
          <p:cNvSpPr txBox="1">
            <a:spLocks/>
          </p:cNvSpPr>
          <p:nvPr/>
        </p:nvSpPr>
        <p:spPr>
          <a:xfrm>
            <a:off x="6465744" y="3916085"/>
            <a:ext cx="650383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fr-FR" sz="800" dirty="0" err="1"/>
              <a:t>Moçambique</a:t>
            </a:r>
            <a:endParaRPr lang="en-GB" sz="800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7A754C4B-E9D9-0411-08E0-0E51C2111DCF}"/>
              </a:ext>
            </a:extLst>
          </p:cNvPr>
          <p:cNvSpPr txBox="1">
            <a:spLocks/>
          </p:cNvSpPr>
          <p:nvPr/>
        </p:nvSpPr>
        <p:spPr>
          <a:xfrm>
            <a:off x="5803717" y="4703615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fr-FR" sz="800" dirty="0" err="1"/>
              <a:t>Botsuana</a:t>
            </a:r>
            <a:endParaRPr lang="en-GB" sz="800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55013AC1-D9BC-53FC-21AB-7A2A6A81B115}"/>
              </a:ext>
            </a:extLst>
          </p:cNvPr>
          <p:cNvSpPr txBox="1">
            <a:spLocks/>
          </p:cNvSpPr>
          <p:nvPr/>
        </p:nvSpPr>
        <p:spPr>
          <a:xfrm>
            <a:off x="5065544" y="5557256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800" dirty="0" err="1"/>
              <a:t>Nigéria</a:t>
            </a:r>
            <a:endParaRPr lang="en-GB" sz="800" dirty="0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0A00ED56-45E3-B17B-A9C4-7CEEA9906FF5}"/>
              </a:ext>
            </a:extLst>
          </p:cNvPr>
          <p:cNvSpPr txBox="1">
            <a:spLocks/>
          </p:cNvSpPr>
          <p:nvPr/>
        </p:nvSpPr>
        <p:spPr>
          <a:xfrm>
            <a:off x="6489425" y="5557256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800" dirty="0"/>
              <a:t>Gana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97A23A0E-1D14-3713-D6DC-BF7EC25349FA}"/>
              </a:ext>
            </a:extLst>
          </p:cNvPr>
          <p:cNvSpPr txBox="1">
            <a:spLocks/>
          </p:cNvSpPr>
          <p:nvPr/>
        </p:nvSpPr>
        <p:spPr>
          <a:xfrm>
            <a:off x="6902195" y="4693482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fr-FR" sz="800" dirty="0" err="1"/>
              <a:t>Camarões</a:t>
            </a:r>
            <a:endParaRPr lang="en-GB" sz="800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9CE6E30E-D0CA-38C9-CC29-FDF8B561C9F0}"/>
              </a:ext>
            </a:extLst>
          </p:cNvPr>
          <p:cNvSpPr txBox="1">
            <a:spLocks/>
          </p:cNvSpPr>
          <p:nvPr/>
        </p:nvSpPr>
        <p:spPr>
          <a:xfrm>
            <a:off x="4745335" y="4696527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fr-FR" sz="800" dirty="0" err="1"/>
              <a:t>Namíbia</a:t>
            </a:r>
            <a:endParaRPr lang="en-GB" sz="800" dirty="0"/>
          </a:p>
        </p:txBody>
      </p: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id="{B07E5667-EF77-C2E0-BB1F-B3A53F0D87F1}"/>
              </a:ext>
            </a:extLst>
          </p:cNvPr>
          <p:cNvSpPr txBox="1">
            <a:spLocks/>
          </p:cNvSpPr>
          <p:nvPr/>
        </p:nvSpPr>
        <p:spPr>
          <a:xfrm>
            <a:off x="8899277" y="4327127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800" dirty="0"/>
              <a:t>Senegal</a:t>
            </a:r>
          </a:p>
        </p:txBody>
      </p: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90583949-A961-CFFA-F647-44502A620EC1}"/>
              </a:ext>
            </a:extLst>
          </p:cNvPr>
          <p:cNvSpPr txBox="1">
            <a:spLocks/>
          </p:cNvSpPr>
          <p:nvPr/>
        </p:nvSpPr>
        <p:spPr>
          <a:xfrm>
            <a:off x="10447180" y="4325142"/>
            <a:ext cx="584565" cy="130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800" dirty="0"/>
              <a:t>Togo</a:t>
            </a:r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E0B559EF-1036-AF65-4DED-F6FEC57C5C67}"/>
              </a:ext>
            </a:extLst>
          </p:cNvPr>
          <p:cNvSpPr txBox="1">
            <a:spLocks/>
          </p:cNvSpPr>
          <p:nvPr/>
        </p:nvSpPr>
        <p:spPr>
          <a:xfrm>
            <a:off x="9550270" y="5462070"/>
            <a:ext cx="867979" cy="1689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fr-FR" sz="800" dirty="0" err="1"/>
              <a:t>África</a:t>
            </a:r>
            <a:r>
              <a:rPr lang="fr-FR" sz="800" dirty="0"/>
              <a:t> do Sul</a:t>
            </a:r>
            <a:endParaRPr lang="en-GB" sz="800" dirty="0"/>
          </a:p>
        </p:txBody>
      </p:sp>
      <p:pic>
        <p:nvPicPr>
          <p:cNvPr id="39" name="Picture 38" descr="Portuguese Logo Organization Horizontal RGB Blue">
            <a:extLst>
              <a:ext uri="{FF2B5EF4-FFF2-40B4-BE49-F238E27FC236}">
                <a16:creationId xmlns:a16="http://schemas.microsoft.com/office/drawing/2014/main" id="{7AEC8FAD-BE3C-72ED-BBB4-10213359BD0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9524" y="499617"/>
            <a:ext cx="1401245" cy="49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61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7AA2B4-A511-16AB-A87C-83D04D04A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510A68-541A-540D-FF93-5C4D73F101DC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3AFE51F-562D-32E6-0372-946E3F18C6A6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Portugal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0E36-5B9F-1FAE-5300-B851517F8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2" y="1121433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655F2-9DB2-366D-1C60-79C8840EC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6D6BC-EA0B-D17F-2FF8-2081599C6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110C4A-AFA2-9712-D6C5-F1BF30F24B9C}"/>
              </a:ext>
            </a:extLst>
          </p:cNvPr>
          <p:cNvSpPr txBox="1"/>
          <p:nvPr/>
        </p:nvSpPr>
        <p:spPr>
          <a:xfrm>
            <a:off x="342537" y="5498896"/>
            <a:ext cx="3149599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pt-BR" sz="1600" b="1" dirty="0">
                <a:solidFill>
                  <a:schemeClr val="bg1"/>
                </a:solidFill>
              </a:rPr>
              <a:t> Nomeado em 2017 — o primeiro Estado-Membro da OIT a nomear um ponto focal nacional.</a:t>
            </a:r>
            <a:endParaRPr lang="en-GB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58CAAE2-6AF3-7FD3-239B-4A243D997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490475"/>
              </p:ext>
            </p:extLst>
          </p:nvPr>
        </p:nvGraphicFramePr>
        <p:xfrm>
          <a:off x="4195652" y="1628057"/>
          <a:ext cx="7505808" cy="488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580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48867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O Ministério do Trabalho, Solidariedade e Segurança Social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B6F8EBE-7BD9-7823-8C69-095ADED6464A}"/>
              </a:ext>
            </a:extLst>
          </p:cNvPr>
          <p:cNvSpPr txBox="1">
            <a:spLocks/>
          </p:cNvSpPr>
          <p:nvPr/>
        </p:nvSpPr>
        <p:spPr>
          <a:xfrm>
            <a:off x="4195653" y="2807583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A020D8-2A57-59DD-8194-6B995AC20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E9C5F2-777D-6389-72C7-4BB26B355A65}"/>
              </a:ext>
            </a:extLst>
          </p:cNvPr>
          <p:cNvSpPr txBox="1"/>
          <p:nvPr/>
        </p:nvSpPr>
        <p:spPr>
          <a:xfrm>
            <a:off x="4195652" y="3229044"/>
            <a:ext cx="750580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lvl="0" algn="just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/>
              <a:t> </a:t>
            </a:r>
            <a:r>
              <a:rPr lang="pt-BR" sz="1600" b="1" dirty="0"/>
              <a:t>Consultas regulares com os parceiros sociais </a:t>
            </a:r>
            <a:r>
              <a:rPr lang="pt-BR" sz="1600" dirty="0"/>
              <a:t>sobre a promoção de práticas laborais inclusivas, responsáveis e sustentáveis</a:t>
            </a:r>
          </a:p>
          <a:p>
            <a:pPr lvl="0" algn="just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pt-BR" sz="1600" b="1" u="sng" dirty="0">
                <a:hlinkClick r:id="rId3"/>
              </a:rPr>
              <a:t>Criação de uma página web sobre a Declaração da EMN</a:t>
            </a:r>
            <a:endParaRPr lang="en-GB" sz="1600" b="1" u="sng" dirty="0"/>
          </a:p>
          <a:p>
            <a:pPr algn="just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/>
              <a:t> </a:t>
            </a:r>
            <a:r>
              <a:rPr lang="pt-BR" sz="1600" b="1" dirty="0"/>
              <a:t>Atividades de formação </a:t>
            </a:r>
            <a:r>
              <a:rPr lang="pt-BR" sz="1600" dirty="0"/>
              <a:t>para sindicatos dos Estados-Membros da Comunidade dos Países de Língua Portuguesa (CPLP)</a:t>
            </a:r>
          </a:p>
          <a:p>
            <a:pPr algn="just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pt-BR" sz="1600" dirty="0"/>
              <a:t>Participação no </a:t>
            </a:r>
            <a:r>
              <a:rPr lang="pt-BR" sz="1600" b="1" dirty="0"/>
              <a:t>diálogo entre países de origem e de acolhimento </a:t>
            </a:r>
            <a:r>
              <a:rPr lang="pt-BR" sz="1600" dirty="0"/>
              <a:t>com países de língua portuguesa, incluindo através da CPLP</a:t>
            </a:r>
          </a:p>
          <a:p>
            <a:pPr algn="just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pt-BR" sz="1600" dirty="0"/>
              <a:t>Participação na </a:t>
            </a:r>
            <a:r>
              <a:rPr lang="pt-BR" sz="1600" b="1" dirty="0"/>
              <a:t>tradução e divulgação de materiais relevantes da OIT</a:t>
            </a:r>
            <a:r>
              <a:rPr lang="pt-BR" sz="1600" dirty="0"/>
              <a:t> em português – juntamente com o Escritório da OIT em Lisboa</a:t>
            </a:r>
            <a:endParaRPr lang="en-GB" sz="1600" dirty="0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EBBB05C5-ADD1-C40C-1044-29B056C41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61" y="3417539"/>
            <a:ext cx="1823639" cy="121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814D5DBD-CC4A-1231-FAA0-99680C77D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7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A1A8F-48EF-3A95-CB5F-1BFEAE690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79BD906-3B89-8722-B3AE-3F6717237519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187E963-60A9-15D7-7A87-82204E7132D9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Senegal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F9084-5DAE-8E68-160A-927B1A112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9119" y="1090999"/>
            <a:ext cx="7091361" cy="59386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5A8B6-1CA5-E52F-7D7C-D5D2E722B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2BBF5-A960-A68D-F042-4EA338BB8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D83DA-573F-B957-21D7-8629F27952BE}"/>
              </a:ext>
            </a:extLst>
          </p:cNvPr>
          <p:cNvSpPr txBox="1"/>
          <p:nvPr/>
        </p:nvSpPr>
        <p:spPr>
          <a:xfrm>
            <a:off x="342538" y="5498896"/>
            <a:ext cx="29261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>
                <a:solidFill>
                  <a:schemeClr val="bg1"/>
                </a:solidFill>
              </a:rPr>
              <a:t>Quatro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2017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3ED10FA-9AE0-2928-6AA6-A326CEF86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511852"/>
              </p:ext>
            </p:extLst>
          </p:nvPr>
        </p:nvGraphicFramePr>
        <p:xfrm>
          <a:off x="4169119" y="1684864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O </a:t>
                      </a:r>
                      <a:r>
                        <a:rPr lang="en-GB" sz="1400" dirty="0" err="1">
                          <a:solidFill>
                            <a:schemeClr val="bg1"/>
                          </a:solidFill>
                        </a:rPr>
                        <a:t>Ministério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 do </a:t>
                      </a:r>
                      <a:r>
                        <a:rPr lang="en-GB" sz="1400" dirty="0" err="1">
                          <a:solidFill>
                            <a:schemeClr val="bg1"/>
                          </a:solidFill>
                        </a:rPr>
                        <a:t>Trabalho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46539F8-5637-C0E8-73CE-3C88E80B0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219297"/>
              </p:ext>
            </p:extLst>
          </p:nvPr>
        </p:nvGraphicFramePr>
        <p:xfrm>
          <a:off x="8182316" y="1684864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O Alto Conselho para o Diálogo Social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4CAF7858-EDB3-85AD-01A6-C89E6811D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10034"/>
              </p:ext>
            </p:extLst>
          </p:nvPr>
        </p:nvGraphicFramePr>
        <p:xfrm>
          <a:off x="4169119" y="2452721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Empregadores – Conselho Nacional dos Empregadores (CNP)</a:t>
                      </a:r>
                      <a:endParaRPr lang="en-GB" sz="1400" dirty="0"/>
                    </a:p>
                  </a:txBody>
                  <a:tcPr marL="72000" marR="72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4FD444A-B16B-6F4C-22CA-B77DEFC69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716140"/>
              </p:ext>
            </p:extLst>
          </p:nvPr>
        </p:nvGraphicFramePr>
        <p:xfrm>
          <a:off x="8182316" y="2452722"/>
          <a:ext cx="3519146" cy="59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9386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Trabalhadores – Confederação Nacional dos Trabalhadores do Senegal (CNTS)</a:t>
                      </a:r>
                      <a:endParaRPr lang="en-GB" sz="1400" dirty="0"/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721A561-A048-9575-1E52-A88C570CCD9B}"/>
              </a:ext>
            </a:extLst>
          </p:cNvPr>
          <p:cNvSpPr txBox="1">
            <a:spLocks/>
          </p:cNvSpPr>
          <p:nvPr/>
        </p:nvSpPr>
        <p:spPr>
          <a:xfrm>
            <a:off x="4195654" y="3604827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F3B043-102A-4AE5-ED67-D382E6BFAEC9}"/>
              </a:ext>
            </a:extLst>
          </p:cNvPr>
          <p:cNvSpPr txBox="1"/>
          <p:nvPr/>
        </p:nvSpPr>
        <p:spPr>
          <a:xfrm>
            <a:off x="4195654" y="3897252"/>
            <a:ext cx="755072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lvl="0" algn="just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dirty="0"/>
              <a:t> </a:t>
            </a:r>
            <a:r>
              <a:rPr lang="pt-BR" dirty="0"/>
              <a:t>Criação, no âmbito da sua instituição nacional de diálogo social, de uma </a:t>
            </a:r>
            <a:r>
              <a:rPr lang="pt-BR" b="1" dirty="0"/>
              <a:t>comissão tripartida com o mandato específico de promover a Declaração EMN</a:t>
            </a:r>
            <a:endParaRPr lang="en-GB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774885-A8D6-7BAA-3F50-4D9AE2C0479D}"/>
              </a:ext>
            </a:extLst>
          </p:cNvPr>
          <p:cNvSpPr txBox="1"/>
          <p:nvPr/>
        </p:nvSpPr>
        <p:spPr>
          <a:xfrm>
            <a:off x="4195654" y="5339833"/>
            <a:ext cx="750580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Senegal nomeia quatro pontos focais nacionais e estabelece as bases para uma estratégia nacional de promoção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(Disponível apenas em inglês e francês)</a:t>
            </a:r>
            <a:endParaRPr lang="en-GB" sz="1200" dirty="0"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Clr>
                <a:srgbClr val="3FBDBE"/>
              </a:buClr>
              <a:buSzPct val="80000"/>
            </a:pP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C33903-F069-5432-9596-1AF9DB4DD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6146" name="Picture 2" descr="Drapeau du Sénégal">
            <a:extLst>
              <a:ext uri="{FF2B5EF4-FFF2-40B4-BE49-F238E27FC236}">
                <a16:creationId xmlns:a16="http://schemas.microsoft.com/office/drawing/2014/main" id="{7A044A2D-BD84-EC95-5733-B27B01C7C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70" y="3420534"/>
            <a:ext cx="1821395" cy="12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Portuguese Logo Organization Horizontal RGB White">
            <a:extLst>
              <a:ext uri="{FF2B5EF4-FFF2-40B4-BE49-F238E27FC236}">
                <a16:creationId xmlns:a16="http://schemas.microsoft.com/office/drawing/2014/main" id="{02AA0D54-7C2F-0BA9-BE1E-6E496CF0F1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43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8A3F00-4D4E-9012-686B-64036D34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08BCBE-6354-9E91-F692-6BDC4BD4DBC1}"/>
              </a:ext>
            </a:extLst>
          </p:cNvPr>
          <p:cNvSpPr/>
          <p:nvPr/>
        </p:nvSpPr>
        <p:spPr>
          <a:xfrm>
            <a:off x="-2712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1A016F5-AB51-F0B8-F307-D4F8DB2CBBDC}"/>
              </a:ext>
            </a:extLst>
          </p:cNvPr>
          <p:cNvSpPr txBox="1">
            <a:spLocks/>
          </p:cNvSpPr>
          <p:nvPr/>
        </p:nvSpPr>
        <p:spPr>
          <a:xfrm>
            <a:off x="217754" y="144029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</a:rPr>
              <a:t>Côte d’Ivoire </a:t>
            </a: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58D24-34C2-A993-07B1-BE484B2EA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42E1A-F761-BBAC-FF84-BD8A6082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DF57-84AC-FEF7-1484-845A84169514}"/>
              </a:ext>
            </a:extLst>
          </p:cNvPr>
          <p:cNvSpPr txBox="1"/>
          <p:nvPr/>
        </p:nvSpPr>
        <p:spPr>
          <a:xfrm>
            <a:off x="342538" y="5463036"/>
            <a:ext cx="30102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Três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pontos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focais</a:t>
            </a:r>
            <a:endParaRPr lang="en-GB" sz="1600" b="1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2018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3C16FB-2798-C8DA-8A97-7E50B1FFC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654" y="758709"/>
            <a:ext cx="7091361" cy="36161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Pontos </a:t>
            </a:r>
            <a:r>
              <a:rPr lang="en-GB" sz="2200" dirty="0" err="1">
                <a:solidFill>
                  <a:srgbClr val="230050"/>
                </a:solidFill>
              </a:rPr>
              <a:t>focais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nacionais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60BB3A-B4CF-0970-EEDC-0759FA9B9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515215"/>
              </p:ext>
            </p:extLst>
          </p:nvPr>
        </p:nvGraphicFramePr>
        <p:xfrm>
          <a:off x="4179250" y="1222057"/>
          <a:ext cx="351914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Ministério</a:t>
                      </a:r>
                      <a:r>
                        <a:rPr lang="en-GB" sz="1600" dirty="0"/>
                        <a:t> do </a:t>
                      </a:r>
                      <a:r>
                        <a:rPr lang="en-GB" sz="1600" dirty="0" err="1"/>
                        <a:t>Emprego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78C39B-2793-B1B7-81F1-B0FB9FFF5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060805"/>
              </p:ext>
            </p:extLst>
          </p:nvPr>
        </p:nvGraphicFramePr>
        <p:xfrm>
          <a:off x="8115476" y="1222057"/>
          <a:ext cx="351914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50827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Trabalhadores – CISL Dignité Trade Union Center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5EEFD3B-73C8-0E63-816B-462B62539A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21406"/>
              </p:ext>
            </p:extLst>
          </p:nvPr>
        </p:nvGraphicFramePr>
        <p:xfrm>
          <a:off x="6059049" y="1919526"/>
          <a:ext cx="3816000" cy="8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000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Empregadores – Confederação Geral das Empresas da Côte d’Ivoire (CGECI)</a:t>
                      </a:r>
                      <a:endParaRPr lang="en-GB" sz="1600" dirty="0"/>
                    </a:p>
                  </a:txBody>
                  <a:tcPr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B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3344C0B-FF5B-F5E4-C567-2C04FE8F977B}"/>
              </a:ext>
            </a:extLst>
          </p:cNvPr>
          <p:cNvSpPr txBox="1">
            <a:spLocks/>
          </p:cNvSpPr>
          <p:nvPr/>
        </p:nvSpPr>
        <p:spPr>
          <a:xfrm>
            <a:off x="4152715" y="2893891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 err="1">
                <a:solidFill>
                  <a:srgbClr val="230050"/>
                </a:solidFill>
              </a:rPr>
              <a:t>Principais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destaques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86AEF1-44BB-3E12-B7C7-A0DE73C9E5D0}"/>
              </a:ext>
            </a:extLst>
          </p:cNvPr>
          <p:cNvSpPr txBox="1"/>
          <p:nvPr/>
        </p:nvSpPr>
        <p:spPr>
          <a:xfrm>
            <a:off x="4172970" y="3194998"/>
            <a:ext cx="80957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lvl="0">
              <a:lnSpc>
                <a:spcPts val="18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pt-BR" sz="1600" dirty="0"/>
              <a:t>Criação de uma </a:t>
            </a:r>
            <a:r>
              <a:rPr lang="pt-BR" sz="1600" b="1" dirty="0"/>
              <a:t>plataforma de trabalhadores </a:t>
            </a:r>
            <a:r>
              <a:rPr lang="pt-BR" sz="1600" dirty="0"/>
              <a:t>que reúne organizações de trabalhadores para promover a Declaração EMNs (2022)</a:t>
            </a:r>
          </a:p>
          <a:p>
            <a:pPr lvl="0">
              <a:lnSpc>
                <a:spcPts val="1800"/>
              </a:lnSpc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dirty="0"/>
              <a:t> </a:t>
            </a:r>
            <a:r>
              <a:rPr lang="en-GB" sz="1600" b="1" dirty="0" err="1"/>
              <a:t>Abordagem</a:t>
            </a:r>
            <a:r>
              <a:rPr lang="en-GB" sz="1600" b="1" dirty="0"/>
              <a:t> </a:t>
            </a:r>
            <a:r>
              <a:rPr lang="en-GB" sz="1600" b="1" dirty="0" err="1"/>
              <a:t>setorial</a:t>
            </a:r>
            <a:endParaRPr lang="en-GB" sz="1600" b="1" dirty="0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5467F6B2-AF5B-C2F4-BE7C-2010C3EC7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46117"/>
              </p:ext>
            </p:extLst>
          </p:nvPr>
        </p:nvGraphicFramePr>
        <p:xfrm>
          <a:off x="4179250" y="4222325"/>
          <a:ext cx="3519146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3179964984"/>
                    </a:ext>
                  </a:extLst>
                </a:gridCol>
              </a:tblGrid>
              <a:tr h="330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/>
                        <a:t>Setor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florestal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8674358"/>
                  </a:ext>
                </a:extLst>
              </a:tr>
              <a:tr h="1023975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Estudo</a:t>
                      </a:r>
                      <a:r>
                        <a:rPr lang="pt-BR" sz="1400" dirty="0"/>
                        <a:t> sobre relações profissionais e condições de trabalho no setor (2022)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Diálogo nacional </a:t>
                      </a:r>
                      <a:r>
                        <a:rPr lang="pt-BR" sz="1400" b="0" dirty="0"/>
                        <a:t>sobre a implementação do trabalho decente no setor florestal na Côte d’Ivoire (2022)</a:t>
                      </a:r>
                      <a:endParaRPr lang="en-GB" sz="1400" b="0" dirty="0"/>
                    </a:p>
                  </a:txBody>
                  <a:tcPr marR="72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85806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5AE7AE5-4EF6-F421-C5DE-064ED9329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342823"/>
              </p:ext>
            </p:extLst>
          </p:nvPr>
        </p:nvGraphicFramePr>
        <p:xfrm>
          <a:off x="8182316" y="4220778"/>
          <a:ext cx="3519146" cy="1495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146">
                  <a:extLst>
                    <a:ext uri="{9D8B030D-6E8A-4147-A177-3AD203B41FA5}">
                      <a16:colId xmlns:a16="http://schemas.microsoft.com/office/drawing/2014/main" val="3179964984"/>
                    </a:ext>
                  </a:extLst>
                </a:gridCol>
              </a:tblGrid>
              <a:tr h="336827">
                <a:tc>
                  <a:txBody>
                    <a:bodyPr/>
                    <a:lstStyle/>
                    <a:p>
                      <a:pPr algn="ctr">
                        <a:tabLst>
                          <a:tab pos="449263" algn="l"/>
                        </a:tabLst>
                      </a:pPr>
                      <a:r>
                        <a:rPr lang="en-GB" sz="1600" dirty="0" err="1"/>
                        <a:t>Setor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agroalimentar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74358"/>
                  </a:ext>
                </a:extLst>
              </a:tr>
              <a:tr h="102397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Estudo</a:t>
                      </a:r>
                      <a:r>
                        <a:rPr lang="pt-BR" sz="1400" dirty="0"/>
                        <a:t> sobre relações profissionais e condições de trabalho no setor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/>
                        <a:t>Diálogo setorial </a:t>
                      </a:r>
                      <a:r>
                        <a:rPr lang="pt-BR" sz="1400" b="0" dirty="0"/>
                        <a:t>sobre a implementação do trabalho decente no setor agroalimentar (em preparação)</a:t>
                      </a:r>
                      <a:endParaRPr lang="en-GB" sz="1400" b="0" dirty="0"/>
                    </a:p>
                  </a:txBody>
                  <a:tcPr marR="72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8580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6A2C3CE-85C7-42C6-693C-4A0A039B8C18}"/>
              </a:ext>
            </a:extLst>
          </p:cNvPr>
          <p:cNvSpPr txBox="1"/>
          <p:nvPr/>
        </p:nvSpPr>
        <p:spPr>
          <a:xfrm>
            <a:off x="4065602" y="5868079"/>
            <a:ext cx="780289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FBDBE"/>
              </a:buClr>
              <a:buSzPct val="80000"/>
            </a:pPr>
            <a:r>
              <a:rPr lang="pt-BR" sz="1200" b="1" dirty="0">
                <a:ea typeface="Noto Sans" panose="020B0502040504020204" pitchFamily="34" charset="0"/>
                <a:cs typeface="Noto Sans" panose="020B0502040504020204" pitchFamily="34" charset="0"/>
              </a:rPr>
              <a:t>Estudo de caso do país</a:t>
            </a:r>
            <a:r>
              <a:rPr lang="en-US" sz="1200" dirty="0"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Um compromisso de longa data com a promoção da Declaração MNE e um diálogo tripartite sólido para envolver as empresas multinacionais na criação de empregos na Costa do Marfim</a:t>
            </a:r>
            <a:r>
              <a:rPr lang="pt-BR" sz="1200" dirty="0"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100" dirty="0">
                <a:ea typeface="Noto Sans" panose="020B0502040504020204" pitchFamily="34" charset="0"/>
                <a:cs typeface="Noto Sans" panose="020B0502040504020204" pitchFamily="34" charset="0"/>
              </a:rPr>
              <a:t>(Disponível apenas em inglês e francês)</a:t>
            </a: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Clr>
                <a:srgbClr val="3FBDBE"/>
              </a:buClr>
              <a:buSzPct val="80000"/>
            </a:pPr>
            <a:endParaRPr lang="en-GB" sz="1100" dirty="0"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9309B78-29A5-100E-57FB-AD9B14F2C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AE8DF0-773A-B156-737E-0529C948A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988" y="3413717"/>
            <a:ext cx="1851454" cy="1201241"/>
          </a:xfrm>
          <a:prstGeom prst="rect">
            <a:avLst/>
          </a:prstGeom>
        </p:spPr>
      </p:pic>
      <p:pic>
        <p:nvPicPr>
          <p:cNvPr id="16" name="Picture 15" descr="Portuguese Logo Organization Horizontal RGB White">
            <a:extLst>
              <a:ext uri="{FF2B5EF4-FFF2-40B4-BE49-F238E27FC236}">
                <a16:creationId xmlns:a16="http://schemas.microsoft.com/office/drawing/2014/main" id="{AA0C34B5-432A-338C-00B4-C6C5998C7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0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2EFA86-4BF3-7B9A-0E82-A6679C9CF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A7BE13A4-3AEC-2525-638A-21633583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17508"/>
              </p:ext>
            </p:extLst>
          </p:nvPr>
        </p:nvGraphicFramePr>
        <p:xfrm>
          <a:off x="4195655" y="2021381"/>
          <a:ext cx="7505808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5808">
                  <a:extLst>
                    <a:ext uri="{9D8B030D-6E8A-4147-A177-3AD203B41FA5}">
                      <a16:colId xmlns:a16="http://schemas.microsoft.com/office/drawing/2014/main" val="1248844492"/>
                    </a:ext>
                  </a:extLst>
                </a:gridCol>
              </a:tblGrid>
              <a:tr h="48867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Centro Nacional de Contacto da OCDE para a Conduta Empresarial Responsável</a:t>
                      </a:r>
                      <a:endParaRPr lang="en-GB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927689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AA42FB7-76D3-B405-79F1-DE325A9B1943}"/>
              </a:ext>
            </a:extLst>
          </p:cNvPr>
          <p:cNvSpPr/>
          <p:nvPr/>
        </p:nvSpPr>
        <p:spPr>
          <a:xfrm>
            <a:off x="-3926" y="-45456"/>
            <a:ext cx="3693542" cy="69034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highlight>
                <a:srgbClr val="18BAA8"/>
              </a:highlight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070CC36-954F-591E-B68D-E5F322A5D66D}"/>
              </a:ext>
            </a:extLst>
          </p:cNvPr>
          <p:cNvSpPr txBox="1">
            <a:spLocks/>
          </p:cNvSpPr>
          <p:nvPr/>
        </p:nvSpPr>
        <p:spPr>
          <a:xfrm>
            <a:off x="217754" y="1350645"/>
            <a:ext cx="3408362" cy="7066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err="1">
                <a:solidFill>
                  <a:schemeClr val="bg1"/>
                </a:solidFill>
              </a:rPr>
              <a:t>Noruega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0B5B1-472B-EDC0-E454-13E935028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00AC8-2AB2-B14B-7A4C-A8D29485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5F574E-A243-F98D-E863-7C24D825E230}"/>
              </a:ext>
            </a:extLst>
          </p:cNvPr>
          <p:cNvSpPr txBox="1"/>
          <p:nvPr/>
        </p:nvSpPr>
        <p:spPr>
          <a:xfrm>
            <a:off x="342538" y="5498896"/>
            <a:ext cx="292618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200" b="1" dirty="0">
              <a:solidFill>
                <a:srgbClr val="1E2DBE"/>
              </a:solidFill>
            </a:endParaRPr>
          </a:p>
          <a:p>
            <a:pPr lvl="0">
              <a:spcAft>
                <a:spcPts val="600"/>
              </a:spcAft>
              <a:buClr>
                <a:srgbClr val="1E2DBE"/>
              </a:buClr>
              <a:buFont typeface="Wingdings 3" panose="05040102010807070707" pitchFamily="18" charset="2"/>
              <a:buChar char="u"/>
            </a:pP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Nomeado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em</a:t>
            </a:r>
            <a:r>
              <a:rPr lang="en-GB" sz="1600" b="1" dirty="0">
                <a:solidFill>
                  <a:schemeClr val="bg1"/>
                </a:solidFill>
              </a:rPr>
              <a:t> 2019 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1766F78-70D4-22E2-2089-36C8D19CE686}"/>
              </a:ext>
            </a:extLst>
          </p:cNvPr>
          <p:cNvSpPr txBox="1">
            <a:spLocks/>
          </p:cNvSpPr>
          <p:nvPr/>
        </p:nvSpPr>
        <p:spPr>
          <a:xfrm>
            <a:off x="4195652" y="1143336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rgbClr val="230050"/>
                </a:solidFill>
              </a:rPr>
              <a:t>Ponto focal </a:t>
            </a:r>
            <a:r>
              <a:rPr lang="en-GB" sz="2200" dirty="0" err="1">
                <a:solidFill>
                  <a:srgbClr val="230050"/>
                </a:solidFill>
              </a:rPr>
              <a:t>nacional</a:t>
            </a:r>
            <a:r>
              <a:rPr lang="en-GB" sz="2200" dirty="0">
                <a:solidFill>
                  <a:srgbClr val="230050"/>
                </a:solidFill>
              </a:rPr>
              <a:t> </a:t>
            </a:r>
            <a:r>
              <a:rPr lang="en-GB" sz="2200" dirty="0" err="1">
                <a:solidFill>
                  <a:srgbClr val="230050"/>
                </a:solidFill>
              </a:rPr>
              <a:t>representando</a:t>
            </a:r>
            <a:r>
              <a:rPr lang="en-GB" sz="2200" dirty="0">
                <a:solidFill>
                  <a:srgbClr val="230050"/>
                </a:solidFill>
              </a:rPr>
              <a:t>: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2C213BB-3B91-C8ED-40DD-74C05EC34729}"/>
              </a:ext>
            </a:extLst>
          </p:cNvPr>
          <p:cNvSpPr txBox="1">
            <a:spLocks/>
          </p:cNvSpPr>
          <p:nvPr/>
        </p:nvSpPr>
        <p:spPr>
          <a:xfrm>
            <a:off x="4195653" y="2882014"/>
            <a:ext cx="7091361" cy="361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GB" sz="2200" dirty="0">
              <a:solidFill>
                <a:srgbClr val="23005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A74756-5C82-8409-60AF-7533BAD06B4D}"/>
              </a:ext>
            </a:extLst>
          </p:cNvPr>
          <p:cNvSpPr txBox="1"/>
          <p:nvPr/>
        </p:nvSpPr>
        <p:spPr>
          <a:xfrm>
            <a:off x="4195655" y="3112526"/>
            <a:ext cx="7505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1E2DBE"/>
              </a:buClr>
            </a:pPr>
            <a:endParaRPr lang="en-GB" sz="300" b="1" dirty="0">
              <a:solidFill>
                <a:schemeClr val="bg1"/>
              </a:solidFill>
            </a:endParaRPr>
          </a:p>
          <a:p>
            <a:pPr marL="265113" indent="-265113" algn="just">
              <a:spcAft>
                <a:spcPts val="600"/>
              </a:spcAft>
              <a:buClr>
                <a:srgbClr val="1E2DBE"/>
              </a:buClr>
              <a:buSzPct val="70000"/>
              <a:buFont typeface="Wingdings 3" panose="05040102010807070707" pitchFamily="18" charset="2"/>
              <a:buChar char="u"/>
              <a:tabLst>
                <a:tab pos="176213" algn="l"/>
                <a:tab pos="354013" algn="l"/>
              </a:tabLst>
            </a:pPr>
            <a:r>
              <a:rPr lang="pt-BR" dirty="0"/>
              <a:t>A Noruega ampliou o mandato do seu Centro Nacional de Contacto para a Conduta Empresarial Responsável, estabelecido em conformidade com as Diretrizes da OCDE para Empresas Multinacionais, para incluir também a promoção da Declaração EMN.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EA8BE7-C692-6EE7-2261-D85386672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8" y="2537473"/>
            <a:ext cx="1729736" cy="2377278"/>
          </a:xfrm>
          <a:prstGeom prst="rect">
            <a:avLst/>
          </a:prstGeom>
        </p:spPr>
      </p:pic>
      <p:pic>
        <p:nvPicPr>
          <p:cNvPr id="1026" name="Picture 2" descr="drapeau de la Norvège">
            <a:extLst>
              <a:ext uri="{FF2B5EF4-FFF2-40B4-BE49-F238E27FC236}">
                <a16:creationId xmlns:a16="http://schemas.microsoft.com/office/drawing/2014/main" id="{C53AFFA3-F64D-4788-D40A-D2BC5181F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61" y="3415413"/>
            <a:ext cx="1658732" cy="120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Portuguese Logo Organization Horizontal RGB White">
            <a:extLst>
              <a:ext uri="{FF2B5EF4-FFF2-40B4-BE49-F238E27FC236}">
                <a16:creationId xmlns:a16="http://schemas.microsoft.com/office/drawing/2014/main" id="{8117B9AE-A7BE-E4F4-5538-8143544EBF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63841"/>
            <a:ext cx="1531197" cy="5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896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7277F1C-032C-4C21-AB21-0F2835DA8594}" vid="{ED0CF432-2707-4EC3-9882-3AC46545A6D1}"/>
    </a:ext>
  </a:extLst>
</a:theme>
</file>

<file path=ppt/theme/theme2.xml><?xml version="1.0" encoding="utf-8"?>
<a:theme xmlns:a="http://schemas.openxmlformats.org/drawingml/2006/main" name="2_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7277F1C-032C-4C21-AB21-0F2835DA8594}" vid="{ED0CF432-2707-4EC3-9882-3AC46545A6D1}"/>
    </a:ext>
  </a:extLst>
</a:theme>
</file>

<file path=ppt/theme/theme3.xml><?xml version="1.0" encoding="utf-8"?>
<a:theme xmlns:a="http://schemas.openxmlformats.org/drawingml/2006/main" name="1_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7277F1C-032C-4C21-AB21-0F2835DA8594}" vid="{ED0CF432-2707-4EC3-9882-3AC46545A6D1}"/>
    </a:ext>
  </a:extLst>
</a:theme>
</file>

<file path=ppt/theme/theme4.xml><?xml version="1.0" encoding="utf-8"?>
<a:theme xmlns:a="http://schemas.openxmlformats.org/drawingml/2006/main" name="1_ILO 2020">
  <a:themeElements>
    <a:clrScheme name="Custom 1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7277F1C-032C-4C21-AB21-0F2835DA8594}" vid="{ED0CF432-2707-4EC3-9882-3AC46545A6D1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19255c-86c3-4228-bdeb-beeb93eaa2a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1B8A0523250447B18F3AD51139CD92" ma:contentTypeVersion="12" ma:contentTypeDescription="Create a new document." ma:contentTypeScope="" ma:versionID="a84f08873803f398f1ae465ffac544e5">
  <xsd:schema xmlns:xsd="http://www.w3.org/2001/XMLSchema" xmlns:xs="http://www.w3.org/2001/XMLSchema" xmlns:p="http://schemas.microsoft.com/office/2006/metadata/properties" xmlns:ns2="b419255c-86c3-4228-bdeb-beeb93eaa2a2" targetNamespace="http://schemas.microsoft.com/office/2006/metadata/properties" ma:root="true" ma:fieldsID="c732d67f468cc544e58f5692a991ef98" ns2:_="">
    <xsd:import namespace="b419255c-86c3-4228-bdeb-beeb93eaa2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19255c-86c3-4228-bdeb-beeb93eaa2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932b82f-ee1f-4246-9d44-c1f8cdfbe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832164-B047-44DD-A11A-DF7D87FE8C5F}">
  <ds:schemaRefs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b419255c-86c3-4228-bdeb-beeb93eaa2a2"/>
    <ds:schemaRef ds:uri="http://purl.org/dc/dcmitype/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F502A19-E147-40E1-9417-E7CE4E9B70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19255c-86c3-4228-bdeb-beeb93eaa2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BF1B47-77BE-4CB4-9133-FD828DFCAC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English+PowerPoint+Presentation</Template>
  <TotalTime>0</TotalTime>
  <Words>2846</Words>
  <Application>Microsoft Office PowerPoint</Application>
  <PresentationFormat>Widescreen</PresentationFormat>
  <Paragraphs>451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Noto Sans</vt:lpstr>
      <vt:lpstr>Wingdings 3</vt:lpstr>
      <vt:lpstr>1_ILO 2020</vt:lpstr>
      <vt:lpstr>2_ILO 2020</vt:lpstr>
      <vt:lpstr>1_ILO 2020</vt:lpstr>
      <vt:lpstr>1_ILO 2020</vt:lpstr>
      <vt:lpstr>Pontos focais nacionais para promover a Declaração da EMN e os seus princípios a nível nacional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ILO tools to support  MNEs to promote good Industrial Relations</dc:title>
  <dc:creator>ILO</dc:creator>
  <cp:lastModifiedBy>Benz, Nadège</cp:lastModifiedBy>
  <cp:revision>551</cp:revision>
  <cp:lastPrinted>2023-06-19T10:28:36Z</cp:lastPrinted>
  <dcterms:created xsi:type="dcterms:W3CDTF">2020-03-09T15:22:34Z</dcterms:created>
  <dcterms:modified xsi:type="dcterms:W3CDTF">2026-08-11T07:40:34Z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0x010100111B8A0523250447B18F3AD51139CD92</vt:lpwstr>
  </property>
  <property fmtid="{D5CDD505-2E9C-101B-9397-08002B2CF9AE}" pid="3" name="MediaServiceImageTags">
    <vt:lpwstr/>
  </property>
</Properties>
</file>