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4"/>
  </p:sldMasterIdLst>
  <p:notesMasterIdLst>
    <p:notesMasterId r:id="rId24"/>
  </p:notesMasterIdLst>
  <p:sldIdLst>
    <p:sldId id="263" r:id="rId5"/>
    <p:sldId id="389" r:id="rId6"/>
    <p:sldId id="266" r:id="rId7"/>
    <p:sldId id="265" r:id="rId8"/>
    <p:sldId id="267" r:id="rId9"/>
    <p:sldId id="262" r:id="rId10"/>
    <p:sldId id="270" r:id="rId11"/>
    <p:sldId id="269" r:id="rId12"/>
    <p:sldId id="390" r:id="rId13"/>
    <p:sldId id="271" r:id="rId14"/>
    <p:sldId id="274" r:id="rId15"/>
    <p:sldId id="275" r:id="rId16"/>
    <p:sldId id="380" r:id="rId17"/>
    <p:sldId id="277" r:id="rId18"/>
    <p:sldId id="381" r:id="rId19"/>
    <p:sldId id="386" r:id="rId20"/>
    <p:sldId id="281" r:id="rId21"/>
    <p:sldId id="387" r:id="rId22"/>
    <p:sldId id="388" r:id="rId23"/>
  </p:sldIdLst>
  <p:sldSz cx="13442950" cy="7561263"/>
  <p:notesSz cx="6858000" cy="9144000"/>
  <p:defaultTextStyle>
    <a:defPPr>
      <a:defRPr lang="de-DE"/>
    </a:defPPr>
    <a:lvl1pPr marL="0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1pPr>
    <a:lvl2pPr marL="504017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2pPr>
    <a:lvl3pPr marL="1008035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3pPr>
    <a:lvl4pPr marL="1512052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4pPr>
    <a:lvl5pPr marL="2016069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5pPr>
    <a:lvl6pPr marL="2520086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6pPr>
    <a:lvl7pPr marL="3024104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7pPr>
    <a:lvl8pPr marL="3528121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8pPr>
    <a:lvl9pPr marL="4032138" algn="l" defTabSz="1008035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92">
          <p15:clr>
            <a:srgbClr val="A4A3A4"/>
          </p15:clr>
        </p15:guide>
        <p15:guide id="2" orient="horz" pos="4377">
          <p15:clr>
            <a:srgbClr val="A4A3A4"/>
          </p15:clr>
        </p15:guide>
        <p15:guide id="3" pos="7046">
          <p15:clr>
            <a:srgbClr val="A4A3A4"/>
          </p15:clr>
        </p15:guide>
        <p15:guide id="4" pos="8180">
          <p15:clr>
            <a:srgbClr val="A4A3A4"/>
          </p15:clr>
        </p15:guide>
        <p15:guide id="5" pos="28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4B5D"/>
    <a:srgbClr val="FADCD9"/>
    <a:srgbClr val="D9E2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48E998-285E-41E9-A703-1965AE9F70A2}" v="558" dt="2022-12-04T14:28:48.9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292"/>
        <p:guide orient="horz" pos="4377"/>
        <p:guide pos="7046"/>
        <p:guide pos="8180"/>
        <p:guide pos="28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FF75A-C89E-45BA-9C12-0B7DFF4EBBAD}" type="datetimeFigureOut">
              <a:rPr lang="de-CH" smtClean="0"/>
              <a:t>05.12.2022</a:t>
            </a:fld>
            <a:endParaRPr lang="de-CH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CH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B8BD2-307B-493B-8A3B-6048ACB099E2}" type="slidenum">
              <a:rPr lang="de-CH" smtClean="0"/>
              <a:t>‹#›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9437182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504017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1008035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512052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2016069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520086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3024104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528121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4032138" algn="l" defTabSz="100803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00803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Learning results from the combination of </a:t>
            </a:r>
            <a:r>
              <a:rPr lang="en-US" sz="14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grasping</a:t>
            </a:r>
            <a:r>
              <a:rPr lang="en-US" sz="1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experience and </a:t>
            </a:r>
            <a:r>
              <a:rPr lang="en-US" sz="14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transforming</a:t>
            </a:r>
            <a:r>
              <a:rPr lang="en-US" sz="1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it.</a:t>
            </a:r>
          </a:p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4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642363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5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481619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6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88242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7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8438346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8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6758391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9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568451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11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746497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13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9119450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14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272419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15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559962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CH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B8BD2-307B-493B-8A3B-6048ACB099E2}" type="slidenum">
              <a:rPr lang="de-CH" smtClean="0"/>
              <a:t>17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633959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ou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4AC43867-4B55-48F0-AB04-3283EF3197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4"/>
            <a:ext cx="13442950" cy="7558795"/>
          </a:xfrm>
          <a:prstGeom prst="rect">
            <a:avLst/>
          </a:prstGeom>
        </p:spPr>
      </p:pic>
      <p:pic>
        <p:nvPicPr>
          <p:cNvPr id="9" name="Grafik 8" descr="Ein Bild, das Text enthält.&#10;&#10;Automatisch generierte Beschreibung">
            <a:extLst>
              <a:ext uri="{FF2B5EF4-FFF2-40B4-BE49-F238E27FC236}">
                <a16:creationId xmlns:a16="http://schemas.microsoft.com/office/drawing/2014/main" id="{84A440CA-7CF2-4F84-85F1-FF65C19396A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3843" y="518493"/>
            <a:ext cx="2437557" cy="1269002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52B4430-9877-45A4-98C8-D29DCC9DF68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" r="23829" b="27473"/>
          <a:stretch/>
        </p:blipFill>
        <p:spPr>
          <a:xfrm>
            <a:off x="0" y="1908424"/>
            <a:ext cx="13442950" cy="5659134"/>
          </a:xfrm>
          <a:prstGeom prst="rect">
            <a:avLst/>
          </a:prstGeom>
        </p:spPr>
      </p:pic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5FD8373E-5A04-4A67-AE38-754671E368B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8787" y="4486962"/>
            <a:ext cx="10153128" cy="140788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>
              <a:buNone/>
              <a:defRPr sz="5400" cap="all" baseline="0">
                <a:solidFill>
                  <a:schemeClr val="bg1"/>
                </a:solidFill>
                <a:latin typeface="Source Sans Pro Light" panose="020B0403030403020204" pitchFamily="34" charset="0"/>
                <a:ea typeface="Source Sans Pro Light" panose="020B0403030403020204" pitchFamily="34" charset="0"/>
              </a:defRPr>
            </a:lvl1pPr>
          </a:lstStyle>
          <a:p>
            <a:pPr algn="l"/>
            <a:r>
              <a:rPr lang="en-US"/>
              <a:t>Enter title</a:t>
            </a:r>
            <a:endParaRPr lang="de-CH"/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982C4553-B762-4495-A2EF-1185D62115A7}"/>
              </a:ext>
            </a:extLst>
          </p:cNvPr>
          <p:cNvSpPr txBox="1">
            <a:spLocks/>
          </p:cNvSpPr>
          <p:nvPr userDrawn="1"/>
        </p:nvSpPr>
        <p:spPr>
          <a:xfrm>
            <a:off x="3721509" y="3348583"/>
            <a:ext cx="1872209" cy="2098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Source Sans Pro" panose="020B0503030403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de-CH" sz="2800">
              <a:solidFill>
                <a:schemeClr val="bg1"/>
              </a:solidFill>
            </a:endParaRPr>
          </a:p>
        </p:txBody>
      </p:sp>
      <p:sp>
        <p:nvSpPr>
          <p:cNvPr id="13" name="Textplatzhalter 2">
            <a:extLst>
              <a:ext uri="{FF2B5EF4-FFF2-40B4-BE49-F238E27FC236}">
                <a16:creationId xmlns:a16="http://schemas.microsoft.com/office/drawing/2014/main" id="{52527A18-C1D1-48CF-A5E7-02E7894E478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8638" y="6444927"/>
            <a:ext cx="5602287" cy="4318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err="1"/>
              <a:t>Surname</a:t>
            </a:r>
            <a:r>
              <a:rPr lang="de-DE"/>
              <a:t> and </a:t>
            </a:r>
            <a:r>
              <a:rPr lang="de-DE" err="1"/>
              <a:t>name</a:t>
            </a:r>
            <a:r>
              <a:rPr lang="de-DE"/>
              <a:t> | </a:t>
            </a:r>
            <a:r>
              <a:rPr lang="de-DE" err="1"/>
              <a:t>Function</a:t>
            </a:r>
            <a:endParaRPr lang="en-US"/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6D1C5E91-E43D-49DD-A88B-AF93970513C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787" y="6878114"/>
            <a:ext cx="5569828" cy="36053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1"/>
                </a:solidFill>
                <a:latin typeface="Source Sans Pro ExtraLight" panose="020B0303030403020204" pitchFamily="34" charset="0"/>
              </a:defRPr>
            </a:lvl1pPr>
            <a:lvl2pPr marL="355600" indent="0">
              <a:buNone/>
              <a:defRPr sz="1200"/>
            </a:lvl2pPr>
            <a:lvl3pPr marL="720725" indent="0">
              <a:buNone/>
              <a:defRPr sz="1200"/>
            </a:lvl3pPr>
            <a:lvl4pPr marL="1076325" indent="0">
              <a:buNone/>
              <a:defRPr sz="1200"/>
            </a:lvl4pPr>
            <a:lvl5pPr marL="1431925" indent="0">
              <a:buNone/>
              <a:defRPr sz="1200"/>
            </a:lvl5pPr>
          </a:lstStyle>
          <a:p>
            <a:pPr lvl="0"/>
            <a:r>
              <a:rPr lang="de-DE"/>
              <a:t>Location and date</a:t>
            </a:r>
          </a:p>
        </p:txBody>
      </p:sp>
    </p:spTree>
    <p:extLst>
      <p:ext uri="{BB962C8B-B14F-4D97-AF65-F5344CB8AC3E}">
        <p14:creationId xmlns:p14="http://schemas.microsoft.com/office/powerpoint/2010/main" val="1090648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1">
            <a:extLst>
              <a:ext uri="{FF2B5EF4-FFF2-40B4-BE49-F238E27FC236}">
                <a16:creationId xmlns:a16="http://schemas.microsoft.com/office/drawing/2014/main" id="{5E8AC2BA-869B-4E71-B860-264E4F76D02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480" y="252239"/>
            <a:ext cx="12494911" cy="1224136"/>
          </a:xfrm>
          <a:prstGeom prst="rect">
            <a:avLst/>
          </a:prstGeom>
        </p:spPr>
        <p:txBody>
          <a:bodyPr/>
          <a:lstStyle>
            <a:lvl1pPr>
              <a:lnSpc>
                <a:spcPts val="4800"/>
              </a:lnSpc>
              <a:defRPr sz="4400" b="0"/>
            </a:lvl1pPr>
          </a:lstStyle>
          <a:p>
            <a:r>
              <a:rPr lang="en-US" noProof="0"/>
              <a:t>Click to edit master title format</a:t>
            </a:r>
            <a:endParaRPr lang="fr-CH" noProof="0"/>
          </a:p>
        </p:txBody>
      </p:sp>
      <p:sp>
        <p:nvSpPr>
          <p:cNvPr id="15" name="Inhaltsplatzhalter 8">
            <a:extLst>
              <a:ext uri="{FF2B5EF4-FFF2-40B4-BE49-F238E27FC236}">
                <a16:creationId xmlns:a16="http://schemas.microsoft.com/office/drawing/2014/main" id="{E1D9C546-459C-4D7B-BC14-2AD2FF80447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80560" y="1578863"/>
            <a:ext cx="12481832" cy="4896000"/>
          </a:xfrm>
          <a:prstGeom prst="rect">
            <a:avLst/>
          </a:prstGeom>
        </p:spPr>
        <p:txBody>
          <a:bodyPr/>
          <a:lstStyle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noProof="0"/>
              <a:t>Edit master text format</a:t>
            </a:r>
          </a:p>
          <a:p>
            <a:pPr lvl="1"/>
            <a:r>
              <a:rPr lang="fr-CH" noProof="0"/>
              <a:t>Second </a:t>
            </a:r>
            <a:r>
              <a:rPr lang="fr-CH" noProof="0" err="1"/>
              <a:t>level</a:t>
            </a:r>
            <a:endParaRPr lang="fr-CH" noProof="0"/>
          </a:p>
          <a:p>
            <a:pPr lvl="2"/>
            <a:r>
              <a:rPr lang="fr-CH" noProof="0" err="1"/>
              <a:t>Third</a:t>
            </a:r>
            <a:r>
              <a:rPr lang="fr-CH" noProof="0"/>
              <a:t> </a:t>
            </a:r>
            <a:r>
              <a:rPr lang="fr-CH" noProof="0" err="1"/>
              <a:t>level</a:t>
            </a:r>
            <a:endParaRPr lang="fr-CH" noProof="0"/>
          </a:p>
          <a:p>
            <a:pPr lvl="3"/>
            <a:r>
              <a:rPr lang="fr-CH" noProof="0" err="1"/>
              <a:t>Fourth</a:t>
            </a:r>
            <a:r>
              <a:rPr lang="fr-CH" noProof="0"/>
              <a:t> </a:t>
            </a:r>
            <a:r>
              <a:rPr lang="fr-CH" noProof="0" err="1"/>
              <a:t>level</a:t>
            </a:r>
            <a:endParaRPr lang="fr-CH" noProof="0"/>
          </a:p>
          <a:p>
            <a:pPr lvl="4"/>
            <a:r>
              <a:rPr lang="fr-CH" noProof="0" err="1"/>
              <a:t>Fifth</a:t>
            </a:r>
            <a:r>
              <a:rPr lang="fr-CH" noProof="0"/>
              <a:t> </a:t>
            </a:r>
            <a:r>
              <a:rPr lang="fr-CH" noProof="0" err="1"/>
              <a:t>level</a:t>
            </a:r>
            <a:endParaRPr lang="fr-CH" noProof="0"/>
          </a:p>
        </p:txBody>
      </p:sp>
      <p:sp>
        <p:nvSpPr>
          <p:cNvPr id="16" name="Datumsplatzhalter 3">
            <a:extLst>
              <a:ext uri="{FF2B5EF4-FFF2-40B4-BE49-F238E27FC236}">
                <a16:creationId xmlns:a16="http://schemas.microsoft.com/office/drawing/2014/main" id="{FE64C3C3-A42A-4247-8CF0-6A360A2178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113" y="6937047"/>
            <a:ext cx="828000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17" name="Fußzeilenplatzhalter 4">
            <a:extLst>
              <a:ext uri="{FF2B5EF4-FFF2-40B4-BE49-F238E27FC236}">
                <a16:creationId xmlns:a16="http://schemas.microsoft.com/office/drawing/2014/main" id="{D0583950-2B8A-4720-AE00-D6B4894312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3462" y="6740843"/>
            <a:ext cx="10657678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 b="1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r>
              <a:rPr lang="en-US"/>
              <a:t>Title name surname or institute - theme </a:t>
            </a:r>
          </a:p>
        </p:txBody>
      </p:sp>
      <p:sp>
        <p:nvSpPr>
          <p:cNvPr id="18" name="Foliennummernplatzhalter 5">
            <a:extLst>
              <a:ext uri="{FF2B5EF4-FFF2-40B4-BE49-F238E27FC236}">
                <a16:creationId xmlns:a16="http://schemas.microsoft.com/office/drawing/2014/main" id="{30F4D0EC-7636-477B-8A46-306FCC469C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375118" y="6937047"/>
            <a:ext cx="432068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fld id="{DDB4617A-E8F1-4760-BE2C-C2699903E2AD}" type="slidenum">
              <a:rPr lang="fr-CH" smtClean="0"/>
              <a:pPr/>
              <a:t>‹#›</a:t>
            </a:fld>
            <a:endParaRPr lang="fr-CH"/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790E2E11-514C-49EA-B236-7E1693B759F4}"/>
              </a:ext>
            </a:extLst>
          </p:cNvPr>
          <p:cNvSpPr txBox="1"/>
          <p:nvPr userDrawn="1"/>
        </p:nvSpPr>
        <p:spPr>
          <a:xfrm>
            <a:off x="1277593" y="6923646"/>
            <a:ext cx="43282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fr-CH" sz="1200" noProof="0">
                <a:solidFill>
                  <a:schemeClr val="tx1"/>
                </a:solidFill>
              </a:rPr>
              <a:t>/</a:t>
            </a: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B8C43119-1ACE-4441-9FA7-F2FD996183D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9152" y="6740843"/>
            <a:ext cx="1653239" cy="36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6680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419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/>
              <a:t>Click to edit master title format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format</a:t>
            </a:r>
          </a:p>
          <a:p>
            <a:pPr lvl="1"/>
            <a:r>
              <a:rPr lang="en-US" noProof="0" err="1"/>
              <a:t>Zweite</a:t>
            </a:r>
            <a:r>
              <a:rPr lang="en-US" noProof="0"/>
              <a:t> </a:t>
            </a:r>
            <a:r>
              <a:rPr lang="en-US" noProof="0" err="1"/>
              <a:t>Ebene</a:t>
            </a:r>
            <a:endParaRPr lang="en-US" noProof="0"/>
          </a:p>
          <a:p>
            <a:pPr lvl="2"/>
            <a:r>
              <a:rPr lang="en-US" noProof="0" err="1"/>
              <a:t>Dritte</a:t>
            </a:r>
            <a:r>
              <a:rPr lang="en-US" noProof="0"/>
              <a:t> </a:t>
            </a:r>
            <a:r>
              <a:rPr lang="en-US" noProof="0" err="1"/>
              <a:t>Ebene</a:t>
            </a:r>
            <a:endParaRPr lang="en-US" noProof="0"/>
          </a:p>
          <a:p>
            <a:pPr lvl="3"/>
            <a:r>
              <a:rPr lang="en-US" noProof="0" err="1"/>
              <a:t>Vierte</a:t>
            </a:r>
            <a:r>
              <a:rPr lang="en-US" noProof="0"/>
              <a:t> </a:t>
            </a:r>
            <a:r>
              <a:rPr lang="en-US" noProof="0" err="1"/>
              <a:t>Ebene</a:t>
            </a:r>
            <a:endParaRPr lang="en-US" noProof="0"/>
          </a:p>
          <a:p>
            <a:pPr lvl="4"/>
            <a:r>
              <a:rPr lang="en-US" noProof="0" err="1"/>
              <a:t>Fünfte</a:t>
            </a:r>
            <a:r>
              <a:rPr lang="en-US" noProof="0"/>
              <a:t> </a:t>
            </a:r>
            <a:r>
              <a:rPr lang="en-US" noProof="0" err="1"/>
              <a:t>Ebene</a:t>
            </a:r>
            <a:endParaRPr lang="en-US" noProof="0"/>
          </a:p>
        </p:txBody>
      </p:sp>
      <p:sp>
        <p:nvSpPr>
          <p:cNvPr id="11" name="Datumsplatzhalter 3"/>
          <p:cNvSpPr>
            <a:spLocks noGrp="1"/>
          </p:cNvSpPr>
          <p:nvPr>
            <p:ph type="dt" sz="half" idx="2"/>
          </p:nvPr>
        </p:nvSpPr>
        <p:spPr>
          <a:xfrm>
            <a:off x="384771" y="6937047"/>
            <a:ext cx="910342" cy="171265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Source Sans Pro Light"/>
              </a:defRPr>
            </a:lvl1pPr>
          </a:lstStyle>
          <a:p>
            <a:fld id="{28E23D4C-CA28-4FBB-B4E2-CA2347D1605E}" type="datetime1">
              <a:rPr lang="de-DE" smtClean="0"/>
              <a:t>05.12.2022</a:t>
            </a:fld>
            <a:endParaRPr lang="de-CH"/>
          </a:p>
        </p:txBody>
      </p:sp>
      <p:sp>
        <p:nvSpPr>
          <p:cNvPr id="12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384771" y="6740842"/>
            <a:ext cx="10726369" cy="182803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 b="1">
                <a:solidFill>
                  <a:schemeClr val="tx1"/>
                </a:solidFill>
                <a:latin typeface="Source Sans Pro LightSource Sans Pro Light"/>
              </a:defRPr>
            </a:lvl1pPr>
          </a:lstStyle>
          <a:p>
            <a:r>
              <a:rPr lang="en-US"/>
              <a:t>Title name surname or institute - theme </a:t>
            </a:r>
          </a:p>
        </p:txBody>
      </p:sp>
      <p:sp>
        <p:nvSpPr>
          <p:cNvPr id="13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480389" y="6937047"/>
            <a:ext cx="432068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Source Sans Pro Light"/>
              </a:defRPr>
            </a:lvl1pPr>
          </a:lstStyle>
          <a:p>
            <a:fld id="{DDB4617A-E8F1-4760-BE2C-C2699903E2AD}" type="slidenum">
              <a:rPr lang="de-CH" smtClean="0"/>
              <a:pPr/>
              <a:t>‹#›</a:t>
            </a:fld>
            <a:endParaRPr lang="de-CH"/>
          </a:p>
        </p:txBody>
      </p:sp>
      <p:sp>
        <p:nvSpPr>
          <p:cNvPr id="14" name="Textfeld 13"/>
          <p:cNvSpPr txBox="1"/>
          <p:nvPr userDrawn="1"/>
        </p:nvSpPr>
        <p:spPr>
          <a:xfrm>
            <a:off x="1354138" y="6923646"/>
            <a:ext cx="43282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de-CH" sz="1200">
                <a:solidFill>
                  <a:schemeClr val="tx1"/>
                </a:solidFill>
              </a:rPr>
              <a:t>/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F12FD32F-3904-4FC8-A66E-CCA3696C76C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381" y="6732999"/>
            <a:ext cx="1653239" cy="36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2098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419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it-CH" noProof="0"/>
              <a:t>Adattare il titolo con un clic</a:t>
            </a:r>
          </a:p>
        </p:txBody>
      </p:sp>
      <p:sp>
        <p:nvSpPr>
          <p:cNvPr id="8" name="Datumsplatzhalter 3"/>
          <p:cNvSpPr>
            <a:spLocks noGrp="1"/>
          </p:cNvSpPr>
          <p:nvPr>
            <p:ph type="dt" sz="half" idx="2"/>
          </p:nvPr>
        </p:nvSpPr>
        <p:spPr>
          <a:xfrm>
            <a:off x="384771" y="6937047"/>
            <a:ext cx="910342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fld id="{23CF003D-F06F-4B95-A355-728709F499F7}" type="datetime1">
              <a:rPr lang="it-CH" smtClean="0"/>
              <a:pPr/>
              <a:t>05.12.2022</a:t>
            </a:fld>
            <a:endParaRPr lang="it-CH"/>
          </a:p>
        </p:txBody>
      </p:sp>
      <p:sp>
        <p:nvSpPr>
          <p:cNvPr id="9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384771" y="6740843"/>
            <a:ext cx="10726369" cy="196204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 b="1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r>
              <a:rPr lang="it-CH"/>
              <a:t>Titolo Prenome Nome o istituto - Tema</a:t>
            </a:r>
          </a:p>
        </p:txBody>
      </p:sp>
      <p:sp>
        <p:nvSpPr>
          <p:cNvPr id="10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480389" y="6937047"/>
            <a:ext cx="432068" cy="180000"/>
          </a:xfrm>
          <a:prstGeom prst="rect">
            <a:avLst/>
          </a:prstGeom>
        </p:spPr>
        <p:txBody>
          <a:bodyPr vert="horz" lIns="0" tIns="36000" rIns="0" bIns="36000" rtlCol="0" anchor="ctr"/>
          <a:lstStyle>
            <a:lvl1pPr algn="l">
              <a:lnSpc>
                <a:spcPts val="1600"/>
              </a:lnSpc>
              <a:defRPr sz="1400">
                <a:solidFill>
                  <a:schemeClr val="tx1"/>
                </a:solidFill>
                <a:latin typeface="Source Sans Pro Light" panose="020B0403030403020204" pitchFamily="34" charset="0"/>
              </a:defRPr>
            </a:lvl1pPr>
          </a:lstStyle>
          <a:p>
            <a:fld id="{DDB4617A-E8F1-4760-BE2C-C2699903E2AD}" type="slidenum">
              <a:rPr lang="it-CH" smtClean="0"/>
              <a:pPr/>
              <a:t>‹#›</a:t>
            </a:fld>
            <a:endParaRPr lang="it-CH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82A6E07-62E6-400A-9DA2-26E4823AD44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5750" y="6640425"/>
            <a:ext cx="1510745" cy="37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62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3096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</p:sldLayoutIdLst>
  <p:hf hdr="0" ftr="0"/>
  <p:txStyles>
    <p:titleStyle>
      <a:lvl1pPr algn="l" defTabSz="1008035" rtl="0" eaLnBrk="1" latinLnBrk="0" hangingPunct="1">
        <a:spcBef>
          <a:spcPct val="0"/>
        </a:spcBef>
        <a:buNone/>
        <a:defRPr sz="4400" b="0" kern="1200" baseline="0">
          <a:solidFill>
            <a:schemeClr val="tx1"/>
          </a:solidFill>
          <a:latin typeface="Source Sans Pro Light" panose="020B0403030403020204" pitchFamily="34" charset="0"/>
          <a:ea typeface="+mj-ea"/>
          <a:cs typeface="+mj-cs"/>
        </a:defRPr>
      </a:lvl1pPr>
    </p:titleStyle>
    <p:bodyStyle>
      <a:lvl1pPr marL="355600" indent="-355600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3800" kern="1200" baseline="0">
          <a:solidFill>
            <a:schemeClr val="tx1"/>
          </a:solidFill>
          <a:latin typeface="Source Sans Pro Light" panose="020B0403030403020204" pitchFamily="34" charset="0"/>
          <a:ea typeface="+mn-ea"/>
          <a:cs typeface="+mn-cs"/>
        </a:defRPr>
      </a:lvl1pPr>
      <a:lvl2pPr marL="720725" indent="-365125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Source Sans Pro Light" panose="020B0403030403020204" pitchFamily="34" charset="0"/>
          <a:ea typeface="+mn-ea"/>
          <a:cs typeface="+mn-cs"/>
        </a:defRPr>
      </a:lvl2pPr>
      <a:lvl3pPr marL="1076325" indent="-355600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Source Sans Pro Light" panose="020B0403030403020204" pitchFamily="34" charset="0"/>
          <a:ea typeface="+mn-ea"/>
          <a:cs typeface="+mn-cs"/>
        </a:defRPr>
      </a:lvl3pPr>
      <a:lvl4pPr marL="1431925" indent="-355600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Source Sans Pro Light" panose="020B0403030403020204" pitchFamily="34" charset="0"/>
          <a:ea typeface="+mn-ea"/>
          <a:cs typeface="+mn-cs"/>
        </a:defRPr>
      </a:lvl4pPr>
      <a:lvl5pPr marL="1798638" indent="-366713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Source Sans Pro Light" panose="020B0403030403020204" pitchFamily="34" charset="0"/>
          <a:ea typeface="+mn-ea"/>
          <a:cs typeface="+mn-cs"/>
        </a:defRPr>
      </a:lvl5pPr>
      <a:lvl6pPr marL="2772095" indent="-252009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6112" indent="-252009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80130" indent="-252009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4147" indent="-252009" algn="l" defTabSz="100803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17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8035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2052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6069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20086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4104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8121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2138" algn="l" defTabSz="100803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20" userDrawn="1">
          <p15:clr>
            <a:srgbClr val="F26B43"/>
          </p15:clr>
        </p15:guide>
        <p15:guide id="2" orient="horz" pos="1245" userDrawn="1">
          <p15:clr>
            <a:srgbClr val="F26B43"/>
          </p15:clr>
        </p15:guide>
        <p15:guide id="3" orient="horz" pos="4091" userDrawn="1">
          <p15:clr>
            <a:srgbClr val="F26B43"/>
          </p15:clr>
        </p15:guide>
        <p15:guide id="4" pos="288" userDrawn="1">
          <p15:clr>
            <a:srgbClr val="F26B43"/>
          </p15:clr>
        </p15:guide>
        <p15:guide id="5" pos="700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Francesca.amenduni@suffp.swiss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491A76C5-3A9B-4EDB-BAD5-47DCD8CB6D4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70000" lnSpcReduction="20000"/>
          </a:bodyPr>
          <a:lstStyle/>
          <a:p>
            <a:r>
              <a:rPr lang="de-CH"/>
              <a:t>Digital </a:t>
            </a:r>
            <a:r>
              <a:rPr lang="de-CH" err="1"/>
              <a:t>transormation</a:t>
            </a:r>
            <a:r>
              <a:rPr lang="de-CH"/>
              <a:t> </a:t>
            </a:r>
            <a:r>
              <a:rPr lang="de-CH" err="1"/>
              <a:t>of</a:t>
            </a:r>
            <a:r>
              <a:rPr lang="de-CH"/>
              <a:t> </a:t>
            </a:r>
            <a:r>
              <a:rPr lang="de-CH" err="1"/>
              <a:t>apprenticeship</a:t>
            </a:r>
            <a:r>
              <a:rPr lang="de-CH"/>
              <a:t>: </a:t>
            </a:r>
            <a:r>
              <a:rPr lang="de-CH" err="1"/>
              <a:t>emerging</a:t>
            </a:r>
            <a:r>
              <a:rPr lang="de-CH"/>
              <a:t> </a:t>
            </a:r>
            <a:r>
              <a:rPr lang="de-CH" err="1"/>
              <a:t>opportunities</a:t>
            </a:r>
            <a:r>
              <a:rPr lang="de-CH"/>
              <a:t> and </a:t>
            </a:r>
            <a:r>
              <a:rPr lang="de-CH" err="1"/>
              <a:t>barriers</a:t>
            </a:r>
            <a:endParaRPr lang="de-CH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BF923FB-43F4-43D6-884A-F4D5FD2A2AE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lnSpcReduction="10000"/>
          </a:bodyPr>
          <a:lstStyle/>
          <a:p>
            <a:r>
              <a:rPr lang="de-CH"/>
              <a:t>Francesca Amenduni, Senior Researcher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DB28DF3E-1753-4259-8C36-4F6FF37A09F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8786" y="6878114"/>
            <a:ext cx="12914163" cy="214885"/>
          </a:xfrm>
        </p:spPr>
        <p:txBody>
          <a:bodyPr/>
          <a:lstStyle/>
          <a:p>
            <a:r>
              <a:rPr lang="en-US"/>
              <a:t>The SKILLS Bridge Masterclass EP2, 7</a:t>
            </a:r>
            <a:r>
              <a:rPr lang="en-US" baseline="30000"/>
              <a:t>th</a:t>
            </a:r>
            <a:r>
              <a:rPr lang="en-US"/>
              <a:t> of December 2022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69083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F5795-CAAC-4E1B-953A-01858CAA25E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F0A4E-7FFA-4FED-927C-3A78C2DEE0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2</a:t>
            </a:fld>
            <a:endParaRPr lang="fr-CH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5100E3-3970-42F7-A5A9-A1E6FCB73EB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0" t="7069" r="12261" b="22463"/>
          <a:stretch/>
        </p:blipFill>
        <p:spPr bwMode="auto">
          <a:xfrm>
            <a:off x="111559" y="720291"/>
            <a:ext cx="5970311" cy="61206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89B9295-199E-40D5-A640-073B6D2C43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3269842"/>
              </p:ext>
            </p:extLst>
          </p:nvPr>
        </p:nvGraphicFramePr>
        <p:xfrm>
          <a:off x="6289427" y="252239"/>
          <a:ext cx="6840760" cy="70567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2296">
                  <a:extLst>
                    <a:ext uri="{9D8B030D-6E8A-4147-A177-3AD203B41FA5}">
                      <a16:colId xmlns:a16="http://schemas.microsoft.com/office/drawing/2014/main" val="3490633161"/>
                    </a:ext>
                  </a:extLst>
                </a:gridCol>
                <a:gridCol w="2795941">
                  <a:extLst>
                    <a:ext uri="{9D8B030D-6E8A-4147-A177-3AD203B41FA5}">
                      <a16:colId xmlns:a16="http://schemas.microsoft.com/office/drawing/2014/main" val="3431169181"/>
                    </a:ext>
                  </a:extLst>
                </a:gridCol>
                <a:gridCol w="2542523">
                  <a:extLst>
                    <a:ext uri="{9D8B030D-6E8A-4147-A177-3AD203B41FA5}">
                      <a16:colId xmlns:a16="http://schemas.microsoft.com/office/drawing/2014/main" val="3586851589"/>
                    </a:ext>
                  </a:extLst>
                </a:gridCol>
              </a:tblGrid>
              <a:tr h="3162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Stage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ADC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Key digital transformation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ADC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Key challenges and threats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ADC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7070381"/>
                  </a:ext>
                </a:extLst>
              </a:tr>
              <a:tr h="18226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Developing quality apprenticeship programme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The use of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big data 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for job market analysis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The development of international framework for digital credentials and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badges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enhanced by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blockchain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Quality, reliability, and feasibility of big data analysis, especially for developing countries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Poor level of interoperability of digital credentials and badges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0418236"/>
                  </a:ext>
                </a:extLst>
              </a:tr>
              <a:tr h="16630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Preparing quality training places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Dedicated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platforms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for providing complementary off- or on-the-job training 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The introduction of the role of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digital experts/facilitators 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in apprenticeship programmes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Resources for negotiating, scaling up, and community management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Lack of digital skills framework for digital educators in TVET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9937231"/>
                  </a:ext>
                </a:extLst>
              </a:tr>
              <a:tr h="15799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Organising apprenticeship training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The use of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extended-reality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technologies (AR, VR, 360-degree videos) and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game-based simulations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to develop and assess professional competences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Technical issues, costs of development, infrastructural requirements;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Research on pedagogical designs is needed.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2292759"/>
                  </a:ext>
                </a:extLst>
              </a:tr>
              <a:tr h="16749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Post-training transition and evaluation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AI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to provide individualized career advice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Learning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and educational institution </a:t>
                      </a:r>
                      <a:r>
                        <a:rPr lang="en-GB" sz="1400">
                          <a:solidFill>
                            <a:srgbClr val="E34B5D"/>
                          </a:solidFill>
                          <a:effectLst/>
                        </a:rPr>
                        <a:t>analytics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 for programme assessment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Bias reiterated by AI algorithms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Clr>
                          <a:srgbClr val="E34B5D"/>
                        </a:buClr>
                        <a:buFont typeface="Symbol" panose="05050102010706020507" pitchFamily="18" charset="2"/>
                        <a:buChar char=""/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Ethical implications around the collection, analysis, and use of personal data</a:t>
                      </a:r>
                      <a:endParaRPr lang="it-CH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9E2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4545984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A37AE9B-768D-494C-BDD5-99551ECCD5A7}"/>
              </a:ext>
            </a:extLst>
          </p:cNvPr>
          <p:cNvSpPr/>
          <p:nvPr/>
        </p:nvSpPr>
        <p:spPr>
          <a:xfrm>
            <a:off x="8089627" y="2340471"/>
            <a:ext cx="2474484" cy="792088"/>
          </a:xfrm>
          <a:prstGeom prst="rect">
            <a:avLst/>
          </a:prstGeom>
          <a:noFill/>
          <a:ln w="38100">
            <a:solidFill>
              <a:srgbClr val="E34B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CH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5E45DC-0D61-4EEC-ADBE-08D5895E587A}"/>
              </a:ext>
            </a:extLst>
          </p:cNvPr>
          <p:cNvSpPr/>
          <p:nvPr/>
        </p:nvSpPr>
        <p:spPr>
          <a:xfrm>
            <a:off x="6114365" y="3996655"/>
            <a:ext cx="7242442" cy="1656185"/>
          </a:xfrm>
          <a:prstGeom prst="rect">
            <a:avLst/>
          </a:prstGeom>
          <a:noFill/>
          <a:ln w="38100">
            <a:solidFill>
              <a:srgbClr val="E34B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CH"/>
          </a:p>
        </p:txBody>
      </p:sp>
    </p:spTree>
    <p:extLst>
      <p:ext uri="{BB962C8B-B14F-4D97-AF65-F5344CB8AC3E}">
        <p14:creationId xmlns:p14="http://schemas.microsoft.com/office/powerpoint/2010/main" val="367960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C499E-7EF3-4D84-A8AA-37B4DEB3996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it-CH" sz="11500">
                <a:solidFill>
                  <a:schemeClr val="bg1"/>
                </a:solidFill>
              </a:rPr>
              <a:t>How people </a:t>
            </a:r>
            <a:r>
              <a:rPr lang="it-CH" sz="11500" b="1" err="1">
                <a:solidFill>
                  <a:schemeClr val="bg1"/>
                </a:solidFill>
              </a:rPr>
              <a:t>learn</a:t>
            </a:r>
            <a:r>
              <a:rPr lang="it-CH" sz="11500">
                <a:solidFill>
                  <a:schemeClr val="bg1"/>
                </a:solidFill>
              </a:rPr>
              <a:t> in </a:t>
            </a:r>
            <a:r>
              <a:rPr lang="it-CH" sz="11500" err="1">
                <a:solidFill>
                  <a:schemeClr val="bg1"/>
                </a:solidFill>
              </a:rPr>
              <a:t>apprenticeship</a:t>
            </a:r>
            <a:r>
              <a:rPr lang="it-CH" sz="11500">
                <a:solidFill>
                  <a:schemeClr val="bg1"/>
                </a:solidFill>
              </a:rPr>
              <a:t> </a:t>
            </a:r>
            <a:r>
              <a:rPr lang="it-CH" sz="11500" err="1">
                <a:solidFill>
                  <a:schemeClr val="bg1"/>
                </a:solidFill>
              </a:rPr>
              <a:t>programs</a:t>
            </a:r>
            <a:r>
              <a:rPr lang="it-CH" sz="1150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7965A-5805-4866-B84C-FEE32BCEB7C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DD984-EC0D-4C5B-B15A-C45D8908B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3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1784079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36B0C-9A7A-4649-97D8-9EB50F4F343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09506-9EFF-4E81-B0CA-4DB67870B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4</a:t>
            </a:fld>
            <a:endParaRPr lang="fr-CH"/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19419BAB-E2F1-46FE-A1D3-99996DD709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0" y="284096"/>
            <a:ext cx="8763450" cy="6832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913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00757-5233-4740-8FA7-7E0001F1F0C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C20CA-D6EB-40EB-91C1-0D0FE5804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5</a:t>
            </a:fld>
            <a:endParaRPr lang="fr-CH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0D20BE-8CC9-4564-A756-E3A0FA7A3D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37" r="10441"/>
          <a:stretch/>
        </p:blipFill>
        <p:spPr>
          <a:xfrm>
            <a:off x="600795" y="900312"/>
            <a:ext cx="5935784" cy="54584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EC7E38-DD49-480D-8AAA-77732974EDF1}"/>
              </a:ext>
            </a:extLst>
          </p:cNvPr>
          <p:cNvSpPr txBox="1"/>
          <p:nvPr/>
        </p:nvSpPr>
        <p:spPr>
          <a:xfrm>
            <a:off x="7585571" y="1644390"/>
            <a:ext cx="46805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Grasping</a:t>
            </a:r>
            <a:r>
              <a:rPr lang="en-US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en-US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experience</a:t>
            </a:r>
            <a:r>
              <a:rPr lang="en-US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through static pictures </a:t>
            </a:r>
          </a:p>
          <a:p>
            <a:pPr algn="ctr"/>
            <a:r>
              <a:rPr lang="en-US" sz="3600" b="1" i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Reflecting</a:t>
            </a:r>
            <a:r>
              <a:rPr lang="en-US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through reflective prompts.</a:t>
            </a:r>
          </a:p>
          <a:p>
            <a:pPr algn="ctr"/>
            <a:endParaRPr lang="en-US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  <a:p>
            <a:pPr algn="ctr"/>
            <a:r>
              <a:rPr lang="en-US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The eDAP</a:t>
            </a:r>
          </a:p>
        </p:txBody>
      </p:sp>
    </p:spTree>
    <p:extLst>
      <p:ext uri="{BB962C8B-B14F-4D97-AF65-F5344CB8AC3E}">
        <p14:creationId xmlns:p14="http://schemas.microsoft.com/office/powerpoint/2010/main" val="3173834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/>
              <a:t>VIDEO CUOCO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de-CH" smtClean="0"/>
              <a:pPr/>
              <a:t>6</a:t>
            </a:fld>
            <a:endParaRPr lang="de-CH"/>
          </a:p>
        </p:txBody>
      </p:sp>
      <p:pic>
        <p:nvPicPr>
          <p:cNvPr id="8" name="short video edap">
            <a:hlinkClick r:id="" action="ppaction://media"/>
            <a:extLst>
              <a:ext uri="{FF2B5EF4-FFF2-40B4-BE49-F238E27FC236}">
                <a16:creationId xmlns:a16="http://schemas.microsoft.com/office/drawing/2014/main" id="{CC24B1DC-E77F-4DBE-8408-5ACEAA6F2B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3442950" cy="756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65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4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00757-5233-4740-8FA7-7E0001F1F0C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C20CA-D6EB-40EB-91C1-0D0FE5804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7</a:t>
            </a:fld>
            <a:endParaRPr lang="fr-CH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B158CD8-8950-4E5D-9141-50B2A605A8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5" t="3106" r="17756"/>
          <a:stretch/>
        </p:blipFill>
        <p:spPr>
          <a:xfrm>
            <a:off x="752306" y="2207841"/>
            <a:ext cx="4521513" cy="3101326"/>
          </a:xfrm>
          <a:prstGeom prst="rect">
            <a:avLst/>
          </a:prstGeom>
        </p:spPr>
      </p:pic>
      <p:sp>
        <p:nvSpPr>
          <p:cNvPr id="12" name="TextBox 7">
            <a:extLst>
              <a:ext uri="{FF2B5EF4-FFF2-40B4-BE49-F238E27FC236}">
                <a16:creationId xmlns:a16="http://schemas.microsoft.com/office/drawing/2014/main" id="{BB7ADBF5-20C4-4684-9142-155604E12177}"/>
              </a:ext>
            </a:extLst>
          </p:cNvPr>
          <p:cNvSpPr txBox="1"/>
          <p:nvPr/>
        </p:nvSpPr>
        <p:spPr>
          <a:xfrm>
            <a:off x="7585571" y="1644390"/>
            <a:ext cx="46805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3600" b="1" i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Watching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static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pictures.</a:t>
            </a:r>
          </a:p>
          <a:p>
            <a:pPr algn="ctr"/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Reflect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on </a:t>
            </a:r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abstract </a:t>
            </a:r>
            <a:r>
              <a:rPr lang="it-CH" sz="3600" b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conceptualisation</a:t>
            </a:r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</a:p>
          <a:p>
            <a:pPr algn="ctr"/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.</a:t>
            </a:r>
          </a:p>
          <a:p>
            <a:pPr algn="ctr"/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  <a:p>
            <a:pPr algn="ctr"/>
            <a:r>
              <a:rPr lang="it-CH" sz="3600" b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Realto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’s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annotation</a:t>
            </a:r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413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alto">
            <a:hlinkClick r:id="" action="ppaction://media"/>
            <a:extLst>
              <a:ext uri="{FF2B5EF4-FFF2-40B4-BE49-F238E27FC236}">
                <a16:creationId xmlns:a16="http://schemas.microsoft.com/office/drawing/2014/main" id="{14777CF8-27DD-40E2-9362-0F9D671929FC}"/>
              </a:ext>
            </a:extLst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246" y="-26643"/>
            <a:ext cx="13429704" cy="7553749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402F3-91D8-4F1C-989A-501E7A9793B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B29956-17FD-4AB5-B576-D3B3B90A5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8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17348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 group of people standing around a person in a hospital bed&#10;&#10;Description automatically generated with medium confidence">
            <a:extLst>
              <a:ext uri="{FF2B5EF4-FFF2-40B4-BE49-F238E27FC236}">
                <a16:creationId xmlns:a16="http://schemas.microsoft.com/office/drawing/2014/main" id="{02FD567D-124D-46D3-99AA-C0A1BF06F8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246"/>
          <a:stretch/>
        </p:blipFill>
        <p:spPr>
          <a:xfrm>
            <a:off x="528787" y="2215311"/>
            <a:ext cx="4680521" cy="3130639"/>
          </a:xfrm>
          <a:prstGeom prst="rect">
            <a:avLst/>
          </a:prstGeom>
        </p:spPr>
      </p:pic>
      <p:sp>
        <p:nvSpPr>
          <p:cNvPr id="12" name="TextBox 7">
            <a:extLst>
              <a:ext uri="{FF2B5EF4-FFF2-40B4-BE49-F238E27FC236}">
                <a16:creationId xmlns:a16="http://schemas.microsoft.com/office/drawing/2014/main" id="{BAC08C1D-AB49-43BA-9FC2-8798F09A823F}"/>
              </a:ext>
            </a:extLst>
          </p:cNvPr>
          <p:cNvSpPr txBox="1"/>
          <p:nvPr/>
        </p:nvSpPr>
        <p:spPr>
          <a:xfrm>
            <a:off x="7585571" y="1644390"/>
            <a:ext cx="46805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3600" b="1" i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Think</a:t>
            </a:r>
            <a:r>
              <a:rPr lang="it-CH" sz="3600" b="1" i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on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relevant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abstract </a:t>
            </a:r>
            <a:r>
              <a:rPr lang="it-CH" sz="3600" b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conceptualisation</a:t>
            </a:r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.</a:t>
            </a:r>
          </a:p>
          <a:p>
            <a:pPr algn="ctr"/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Do 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simulation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and </a:t>
            </a:r>
            <a:r>
              <a:rPr lang="it-CH" sz="3600" b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design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a video</a:t>
            </a:r>
          </a:p>
          <a:p>
            <a:pPr algn="ctr"/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  <a:p>
            <a:pPr algn="ctr"/>
            <a:r>
              <a:rPr lang="it-CH" sz="3600" b="1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Ivideo.education</a:t>
            </a:r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07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303AA-549B-430C-8AD8-867496415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955EF-CB48-489C-BCD7-7A313E5C0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19EB7-9BDA-4E73-BA37-8AF7F8541DC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23D4C-CA28-4FBB-B4E2-CA2347D1605E}" type="datetime1">
              <a:rPr lang="de-DE" smtClean="0"/>
              <a:t>05.12.2022</a:t>
            </a:fld>
            <a:endParaRPr lang="de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BDE0-F3B8-4C4E-B335-001819BC49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de-CH" smtClean="0"/>
              <a:pPr/>
              <a:t>10</a:t>
            </a:fld>
            <a:endParaRPr lang="de-CH"/>
          </a:p>
        </p:txBody>
      </p:sp>
      <p:pic>
        <p:nvPicPr>
          <p:cNvPr id="6" name="Rachele_procedure_ENG">
            <a:hlinkClick r:id="" action="ppaction://media"/>
            <a:extLst>
              <a:ext uri="{FF2B5EF4-FFF2-40B4-BE49-F238E27FC236}">
                <a16:creationId xmlns:a16="http://schemas.microsoft.com/office/drawing/2014/main" id="{AC25C7A2-7F36-4DD9-A9A4-BC3E195A25D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68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5" y="0"/>
            <a:ext cx="13449998" cy="7559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040584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CA4A-703B-4534-9AB1-2B3A78F5B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481" y="252239"/>
            <a:ext cx="9258156" cy="1224136"/>
          </a:xfrm>
        </p:spPr>
        <p:txBody>
          <a:bodyPr/>
          <a:lstStyle/>
          <a:p>
            <a:r>
              <a:rPr lang="it-CH"/>
              <a:t>Active </a:t>
            </a:r>
            <a:r>
              <a:rPr lang="it-CH" err="1"/>
              <a:t>experimentation</a:t>
            </a:r>
            <a:r>
              <a:rPr lang="it-CH"/>
              <a:t> (</a:t>
            </a:r>
            <a:r>
              <a:rPr lang="it-CH" err="1"/>
              <a:t>simulation</a:t>
            </a:r>
            <a:r>
              <a:rPr lang="it-CH"/>
              <a:t>)</a:t>
            </a:r>
            <a:br>
              <a:rPr lang="it-CH"/>
            </a:br>
            <a:r>
              <a:rPr lang="it-CH" b="1"/>
              <a:t>Virtual Reality and 360° </a:t>
            </a:r>
            <a:r>
              <a:rPr lang="it-CH" b="1" err="1"/>
              <a:t>videos</a:t>
            </a:r>
            <a:endParaRPr lang="it-CH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00757-5233-4740-8FA7-7E0001F1F0C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C20CA-D6EB-40EB-91C1-0D0FE5804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11</a:t>
            </a:fld>
            <a:endParaRPr lang="fr-CH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EC7E38-DD49-480D-8AAA-77732974EDF1}"/>
              </a:ext>
            </a:extLst>
          </p:cNvPr>
          <p:cNvSpPr txBox="1"/>
          <p:nvPr/>
        </p:nvSpPr>
        <p:spPr>
          <a:xfrm>
            <a:off x="843480" y="5798065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Developing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designing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skills by </a:t>
            </a:r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designing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a Virtual Garden</a:t>
            </a:r>
          </a:p>
        </p:txBody>
      </p:sp>
      <p:pic>
        <p:nvPicPr>
          <p:cNvPr id="7" name="Picture 6" descr="A person wearing headphones and sitting at a desk with a computer&#10;&#10;Description automatically generated with medium confidence">
            <a:extLst>
              <a:ext uri="{FF2B5EF4-FFF2-40B4-BE49-F238E27FC236}">
                <a16:creationId xmlns:a16="http://schemas.microsoft.com/office/drawing/2014/main" id="{4F375D0D-4072-44AD-A761-AB9D9DFCA3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13" y="1908423"/>
            <a:ext cx="5433255" cy="3645721"/>
          </a:xfrm>
          <a:prstGeom prst="rect">
            <a:avLst/>
          </a:prstGeom>
        </p:spPr>
      </p:pic>
      <p:pic>
        <p:nvPicPr>
          <p:cNvPr id="9" name="prelievo">
            <a:hlinkClick r:id="" action="ppaction://media"/>
            <a:extLst>
              <a:ext uri="{FF2B5EF4-FFF2-40B4-BE49-F238E27FC236}">
                <a16:creationId xmlns:a16="http://schemas.microsoft.com/office/drawing/2014/main" id="{63C9834A-6E58-443C-BECD-D4136120A8B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62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67812" y="1889091"/>
            <a:ext cx="6515649" cy="36650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F36C48-F88A-4A91-8E9D-6240682C43D4}"/>
              </a:ext>
            </a:extLst>
          </p:cNvPr>
          <p:cNvSpPr txBox="1"/>
          <p:nvPr/>
        </p:nvSpPr>
        <p:spPr>
          <a:xfrm>
            <a:off x="7385376" y="5686046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Developing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competences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on </a:t>
            </a:r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blood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sampling </a:t>
            </a:r>
            <a:r>
              <a:rPr lang="it-CH" sz="24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through</a:t>
            </a:r>
            <a:r>
              <a:rPr lang="it-CH" sz="24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a 360° video</a:t>
            </a:r>
          </a:p>
        </p:txBody>
      </p:sp>
    </p:spTree>
    <p:extLst>
      <p:ext uri="{BB962C8B-B14F-4D97-AF65-F5344CB8AC3E}">
        <p14:creationId xmlns:p14="http://schemas.microsoft.com/office/powerpoint/2010/main" val="158762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20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B42FE-996F-400B-AA0D-5326050B0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58C2E-559A-4493-8A44-347CE9567D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it-C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6A50-3EBA-41F7-816C-A02B7E435A0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23D4C-CA28-4FBB-B4E2-CA2347D1605E}" type="datetime1">
              <a:rPr lang="de-DE" smtClean="0"/>
              <a:t>05.12.2022</a:t>
            </a:fld>
            <a:endParaRPr lang="de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8726-B749-4256-A0C9-78AC23E3A2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de-CH" smtClean="0"/>
              <a:pPr/>
              <a:t>12</a:t>
            </a:fld>
            <a:endParaRPr lang="de-CH"/>
          </a:p>
        </p:txBody>
      </p:sp>
      <p:pic>
        <p:nvPicPr>
          <p:cNvPr id="6" name="Immersive 3D virtual environment for vocational education">
            <a:hlinkClick r:id="" action="ppaction://media"/>
            <a:extLst>
              <a:ext uri="{FF2B5EF4-FFF2-40B4-BE49-F238E27FC236}">
                <a16:creationId xmlns:a16="http://schemas.microsoft.com/office/drawing/2014/main" id="{AB3166E5-498F-4376-8C05-200FA4D6D41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132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99"/>
            <a:ext cx="13442950" cy="75616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9484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2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relievo">
            <a:hlinkClick r:id="" action="ppaction://media"/>
            <a:extLst>
              <a:ext uri="{FF2B5EF4-FFF2-40B4-BE49-F238E27FC236}">
                <a16:creationId xmlns:a16="http://schemas.microsoft.com/office/drawing/2014/main" id="{715A9167-9A8E-4CFD-A8A6-CC00104EEB2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741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3115" y="243428"/>
            <a:ext cx="12576720" cy="707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128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CA4A-703B-4534-9AB1-2B3A78F5B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481" y="252239"/>
            <a:ext cx="9258156" cy="1224136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Source Sans Pro Light" panose="020B0403030403020204" pitchFamily="34" charset="0"/>
                <a:ea typeface="Source Sans Pro Light" panose="020B0403030403020204" pitchFamily="34" charset="0"/>
              </a:rPr>
              <a:t>Expanding concrete experience through </a:t>
            </a:r>
            <a:r>
              <a:rPr lang="en-US" b="1">
                <a:solidFill>
                  <a:schemeClr val="tx1"/>
                </a:solidFill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Augmented Reality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00757-5233-4740-8FA7-7E0001F1F0C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C20CA-D6EB-40EB-91C1-0D0FE5804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14</a:t>
            </a:fld>
            <a:endParaRPr lang="fr-CH"/>
          </a:p>
        </p:txBody>
      </p:sp>
      <p:pic>
        <p:nvPicPr>
          <p:cNvPr id="6" name="TinkerLamp and TinkerSheets in the classroom - YouTube [480p]">
            <a:hlinkClick r:id="" action="ppaction://media"/>
            <a:extLst>
              <a:ext uri="{FF2B5EF4-FFF2-40B4-BE49-F238E27FC236}">
                <a16:creationId xmlns:a16="http://schemas.microsoft.com/office/drawing/2014/main" id="{CE2931FD-1B9B-4AFA-A506-AB42EBB4E5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7113" y="1764407"/>
            <a:ext cx="7633129" cy="5724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02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6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7EABD-2047-46F9-8D9F-725C2D1EC90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C685D1-5DF9-4B8A-9A85-7A36A4216B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15</a:t>
            </a:fld>
            <a:endParaRPr lang="fr-CH"/>
          </a:p>
        </p:txBody>
      </p:sp>
      <p:pic>
        <p:nvPicPr>
          <p:cNvPr id="7" name="TinkerLamp and TinkerSheets in the classroom - YouTube [480p]">
            <a:hlinkClick r:id="" action="ppaction://media"/>
            <a:extLst>
              <a:ext uri="{FF2B5EF4-FFF2-40B4-BE49-F238E27FC236}">
                <a16:creationId xmlns:a16="http://schemas.microsoft.com/office/drawing/2014/main" id="{CB185914-D9AC-48E8-8450-A982B6656F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9502" y="29151"/>
            <a:ext cx="10003945" cy="750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6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5AAF9-C513-408E-9D89-652264E78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CH" b="1"/>
              <a:t>Some </a:t>
            </a:r>
            <a:r>
              <a:rPr lang="it-CH" b="1" err="1"/>
              <a:t>critical</a:t>
            </a:r>
            <a:r>
              <a:rPr lang="it-CH" b="1"/>
              <a:t> </a:t>
            </a:r>
            <a:r>
              <a:rPr lang="it-CH" b="1" err="1"/>
              <a:t>considerations</a:t>
            </a:r>
            <a:endParaRPr lang="it-CH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E32B5-D95D-47C6-ADAD-09709E6A21F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it-CH" err="1"/>
              <a:t>Developing</a:t>
            </a:r>
            <a:r>
              <a:rPr lang="it-CH"/>
              <a:t> </a:t>
            </a:r>
            <a:r>
              <a:rPr lang="it-CH" err="1"/>
              <a:t>protocols</a:t>
            </a:r>
            <a:r>
              <a:rPr lang="it-CH"/>
              <a:t> for </a:t>
            </a:r>
            <a:r>
              <a:rPr lang="it-CH" b="1" err="1"/>
              <a:t>ethical</a:t>
            </a:r>
            <a:r>
              <a:rPr lang="it-CH"/>
              <a:t> </a:t>
            </a:r>
            <a:r>
              <a:rPr lang="it-CH" err="1"/>
              <a:t>integration</a:t>
            </a:r>
            <a:r>
              <a:rPr lang="it-CH"/>
              <a:t> of </a:t>
            </a:r>
            <a:r>
              <a:rPr lang="it-CH" err="1"/>
              <a:t>digital</a:t>
            </a:r>
            <a:r>
              <a:rPr lang="it-CH"/>
              <a:t> </a:t>
            </a:r>
            <a:r>
              <a:rPr lang="it-CH" err="1"/>
              <a:t>technologies</a:t>
            </a:r>
            <a:r>
              <a:rPr lang="it-CH"/>
              <a:t> (e.g. privacy </a:t>
            </a:r>
            <a:r>
              <a:rPr lang="it-CH" err="1"/>
              <a:t>issues</a:t>
            </a:r>
            <a:r>
              <a:rPr lang="it-CH"/>
              <a:t>, </a:t>
            </a:r>
            <a:r>
              <a:rPr lang="it-CH" err="1"/>
              <a:t>reducing</a:t>
            </a:r>
            <a:r>
              <a:rPr lang="it-CH"/>
              <a:t> risks of </a:t>
            </a:r>
            <a:r>
              <a:rPr lang="it-CH" err="1"/>
              <a:t>digital</a:t>
            </a:r>
            <a:r>
              <a:rPr lang="it-CH"/>
              <a:t> divide and </a:t>
            </a:r>
            <a:r>
              <a:rPr lang="it-CH" err="1"/>
              <a:t>accessibility</a:t>
            </a:r>
            <a:r>
              <a:rPr lang="it-CH"/>
              <a:t>);</a:t>
            </a:r>
          </a:p>
          <a:p>
            <a:r>
              <a:rPr lang="it-CH" b="1"/>
              <a:t>Test, test and test</a:t>
            </a:r>
            <a:r>
              <a:rPr lang="it-CH"/>
              <a:t>! </a:t>
            </a:r>
            <a:r>
              <a:rPr lang="it-CH" err="1"/>
              <a:t>You</a:t>
            </a:r>
            <a:r>
              <a:rPr lang="it-CH"/>
              <a:t> </a:t>
            </a:r>
            <a:r>
              <a:rPr lang="it-CH" err="1"/>
              <a:t>need</a:t>
            </a:r>
            <a:r>
              <a:rPr lang="it-CH"/>
              <a:t> to monitor the </a:t>
            </a:r>
            <a:r>
              <a:rPr lang="it-CH" err="1"/>
              <a:t>effectiveness</a:t>
            </a:r>
            <a:r>
              <a:rPr lang="it-CH"/>
              <a:t> of </a:t>
            </a:r>
            <a:r>
              <a:rPr lang="it-CH" err="1"/>
              <a:t>digital</a:t>
            </a:r>
            <a:r>
              <a:rPr lang="it-CH"/>
              <a:t> </a:t>
            </a:r>
            <a:r>
              <a:rPr lang="it-CH" err="1"/>
              <a:t>technology</a:t>
            </a:r>
            <a:r>
              <a:rPr lang="it-CH"/>
              <a:t> </a:t>
            </a:r>
            <a:r>
              <a:rPr lang="it-CH" err="1"/>
              <a:t>integration</a:t>
            </a:r>
            <a:r>
              <a:rPr lang="it-CH"/>
              <a:t> in VET </a:t>
            </a:r>
            <a:r>
              <a:rPr lang="it-CH" err="1"/>
              <a:t>programmes</a:t>
            </a:r>
            <a:r>
              <a:rPr lang="it-CH"/>
              <a:t>;</a:t>
            </a:r>
          </a:p>
          <a:p>
            <a:r>
              <a:rPr lang="it-CH"/>
              <a:t>Digital </a:t>
            </a:r>
            <a:r>
              <a:rPr lang="it-CH" err="1"/>
              <a:t>technologies</a:t>
            </a:r>
            <a:r>
              <a:rPr lang="it-CH"/>
              <a:t> </a:t>
            </a:r>
            <a:r>
              <a:rPr lang="it-CH" err="1"/>
              <a:t>should</a:t>
            </a:r>
            <a:r>
              <a:rPr lang="it-CH"/>
              <a:t> be </a:t>
            </a:r>
            <a:r>
              <a:rPr lang="it-CH" err="1"/>
              <a:t>integrated</a:t>
            </a:r>
            <a:r>
              <a:rPr lang="it-CH"/>
              <a:t> in a </a:t>
            </a:r>
            <a:r>
              <a:rPr lang="it-CH" err="1"/>
              <a:t>wider</a:t>
            </a:r>
            <a:r>
              <a:rPr lang="it-CH"/>
              <a:t> learning design </a:t>
            </a:r>
            <a:r>
              <a:rPr lang="it-CH" err="1"/>
              <a:t>which</a:t>
            </a:r>
            <a:r>
              <a:rPr lang="it-CH"/>
              <a:t> can include </a:t>
            </a:r>
            <a:r>
              <a:rPr lang="it-CH" err="1"/>
              <a:t>also</a:t>
            </a:r>
            <a:r>
              <a:rPr lang="it-CH"/>
              <a:t> «</a:t>
            </a:r>
            <a:r>
              <a:rPr lang="it-CH" err="1"/>
              <a:t>traditional</a:t>
            </a:r>
            <a:r>
              <a:rPr lang="it-CH"/>
              <a:t>» </a:t>
            </a:r>
            <a:r>
              <a:rPr lang="it-CH" err="1"/>
              <a:t>kinds</a:t>
            </a:r>
            <a:r>
              <a:rPr lang="it-CH"/>
              <a:t> of activities (e.g. paper and </a:t>
            </a:r>
            <a:r>
              <a:rPr lang="it-CH" err="1"/>
              <a:t>pencil</a:t>
            </a:r>
            <a:r>
              <a:rPr lang="it-CH"/>
              <a:t>)</a:t>
            </a:r>
          </a:p>
          <a:p>
            <a:endParaRPr lang="it-C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ABE3C4-62CB-4246-B140-89EA7190B6E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68CA87-491D-49A5-AA05-F2E7AAE84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16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386213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F7F48-5B62-4D3F-9EC1-068C0CB2C5A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A83907-F68A-49E6-BA55-851A8AE55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17</a:t>
            </a:fld>
            <a:endParaRPr lang="fr-CH"/>
          </a:p>
        </p:txBody>
      </p:sp>
      <p:pic>
        <p:nvPicPr>
          <p:cNvPr id="17" name="Picture 16" descr="A picture containing person&#10;&#10;Description automatically generated">
            <a:extLst>
              <a:ext uri="{FF2B5EF4-FFF2-40B4-BE49-F238E27FC236}">
                <a16:creationId xmlns:a16="http://schemas.microsoft.com/office/drawing/2014/main" id="{392D7E87-42CC-48CE-A5B9-6D0F45E677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" y="3204568"/>
            <a:ext cx="6533001" cy="4356695"/>
          </a:xfrm>
          <a:prstGeom prst="rect">
            <a:avLst/>
          </a:prstGeom>
        </p:spPr>
      </p:pic>
      <p:pic>
        <p:nvPicPr>
          <p:cNvPr id="19" name="Picture 18" descr="A person giving a presentation&#10;&#10;Description automatically generated with medium confidence">
            <a:extLst>
              <a:ext uri="{FF2B5EF4-FFF2-40B4-BE49-F238E27FC236}">
                <a16:creationId xmlns:a16="http://schemas.microsoft.com/office/drawing/2014/main" id="{BE31CB8B-53F8-4C98-8C9D-7C26F73153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7907" y="0"/>
            <a:ext cx="6535043" cy="435669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504F090-D4C4-46F2-8628-192137204E4F}"/>
              </a:ext>
            </a:extLst>
          </p:cNvPr>
          <p:cNvSpPr txBox="1"/>
          <p:nvPr/>
        </p:nvSpPr>
        <p:spPr>
          <a:xfrm>
            <a:off x="280211" y="978018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Digital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transformation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at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the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workplace</a:t>
            </a:r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0EB3BB-FC8A-4729-B486-DBCB6ECE3865}"/>
              </a:ext>
            </a:extLst>
          </p:cNvPr>
          <p:cNvSpPr txBox="1"/>
          <p:nvPr/>
        </p:nvSpPr>
        <p:spPr>
          <a:xfrm>
            <a:off x="7187096" y="5381978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Digital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transformation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at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the TVET school</a:t>
            </a:r>
          </a:p>
        </p:txBody>
      </p:sp>
      <p:pic>
        <p:nvPicPr>
          <p:cNvPr id="24" name="Picture 23" descr="A picture containing person&#10;&#10;Description automatically generated">
            <a:extLst>
              <a:ext uri="{FF2B5EF4-FFF2-40B4-BE49-F238E27FC236}">
                <a16:creationId xmlns:a16="http://schemas.microsoft.com/office/drawing/2014/main" id="{34DD5D1E-6318-4FBC-96B7-C76926C155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" y="3204568"/>
            <a:ext cx="6533001" cy="435669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A72B71D-AB44-4D2C-B186-397099E633C1}"/>
              </a:ext>
            </a:extLst>
          </p:cNvPr>
          <p:cNvSpPr txBox="1"/>
          <p:nvPr/>
        </p:nvSpPr>
        <p:spPr>
          <a:xfrm>
            <a:off x="279191" y="978018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Digital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transformation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at</a:t>
            </a:r>
            <a:r>
              <a:rPr lang="it-CH" sz="3600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 the </a:t>
            </a:r>
            <a:r>
              <a:rPr lang="it-CH" sz="3600" err="1">
                <a:latin typeface="Source Sans Pro Light" panose="020B0403030403020204" pitchFamily="34" charset="0"/>
                <a:ea typeface="Source Sans Pro Light" panose="020B0403030403020204" pitchFamily="34" charset="0"/>
              </a:rPr>
              <a:t>workplace</a:t>
            </a:r>
            <a:endParaRPr lang="it-CH" sz="3600">
              <a:latin typeface="Source Sans Pro Light" panose="020B0403030403020204" pitchFamily="34" charset="0"/>
              <a:ea typeface="Source Sans Pro Light" panose="020B04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84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B2DA1-16F0-4B2F-8F68-A50615BCF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CH" b="1"/>
              <a:t>Take home </a:t>
            </a:r>
            <a:r>
              <a:rPr lang="it-CH" b="1" err="1"/>
              <a:t>messages</a:t>
            </a:r>
            <a:endParaRPr lang="it-CH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A668D-1896-429F-8543-B3D1C2C052F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559" y="1489710"/>
            <a:ext cx="12481832" cy="4896000"/>
          </a:xfrm>
        </p:spPr>
        <p:txBody>
          <a:bodyPr/>
          <a:lstStyle/>
          <a:p>
            <a:r>
              <a:rPr lang="it-CH" sz="3200" err="1"/>
              <a:t>If</a:t>
            </a:r>
            <a:r>
              <a:rPr lang="it-CH" sz="3200"/>
              <a:t> </a:t>
            </a:r>
            <a:r>
              <a:rPr lang="it-CH" sz="3200" err="1"/>
              <a:t>you</a:t>
            </a:r>
            <a:r>
              <a:rPr lang="it-CH" sz="3200"/>
              <a:t> </a:t>
            </a:r>
            <a:r>
              <a:rPr lang="it-CH" sz="3200" err="1"/>
              <a:t>think</a:t>
            </a:r>
            <a:r>
              <a:rPr lang="it-CH" sz="3200"/>
              <a:t> </a:t>
            </a:r>
            <a:r>
              <a:rPr lang="it-CH" sz="3200" err="1"/>
              <a:t>firstly</a:t>
            </a:r>
            <a:r>
              <a:rPr lang="it-CH" sz="3200"/>
              <a:t> </a:t>
            </a:r>
            <a:r>
              <a:rPr lang="it-CH" sz="3200" err="1"/>
              <a:t>about</a:t>
            </a:r>
            <a:r>
              <a:rPr lang="it-CH" sz="3200"/>
              <a:t> </a:t>
            </a:r>
            <a:r>
              <a:rPr lang="it-CH" sz="3200" b="1"/>
              <a:t>learning</a:t>
            </a:r>
            <a:r>
              <a:rPr lang="it-CH" sz="3200"/>
              <a:t>, the </a:t>
            </a:r>
            <a:r>
              <a:rPr lang="it-CH" sz="3200" err="1"/>
              <a:t>correct</a:t>
            </a:r>
            <a:r>
              <a:rPr lang="it-CH" sz="3200"/>
              <a:t> use of </a:t>
            </a:r>
            <a:r>
              <a:rPr lang="it-CH" sz="3200" err="1"/>
              <a:t>technology</a:t>
            </a:r>
            <a:r>
              <a:rPr lang="it-CH" sz="3200"/>
              <a:t> </a:t>
            </a:r>
            <a:r>
              <a:rPr lang="it-CH" sz="3200" err="1"/>
              <a:t>will</a:t>
            </a:r>
            <a:r>
              <a:rPr lang="it-CH" sz="3200"/>
              <a:t> follow…</a:t>
            </a:r>
          </a:p>
          <a:p>
            <a:r>
              <a:rPr lang="it-CH" sz="3200"/>
              <a:t>… and </a:t>
            </a:r>
            <a:r>
              <a:rPr lang="it-CH" sz="3200" err="1"/>
              <a:t>you</a:t>
            </a:r>
            <a:r>
              <a:rPr lang="it-CH" sz="3200"/>
              <a:t> </a:t>
            </a:r>
            <a:r>
              <a:rPr lang="it-CH" sz="3200" err="1"/>
              <a:t>need</a:t>
            </a:r>
            <a:r>
              <a:rPr lang="it-CH" sz="3200"/>
              <a:t> </a:t>
            </a:r>
            <a:r>
              <a:rPr lang="it-CH" sz="3200" err="1"/>
              <a:t>competences</a:t>
            </a:r>
            <a:r>
              <a:rPr lang="it-CH" sz="3200"/>
              <a:t> (</a:t>
            </a:r>
            <a:r>
              <a:rPr lang="it-CH" sz="3200" err="1"/>
              <a:t>digital</a:t>
            </a:r>
            <a:r>
              <a:rPr lang="it-CH" sz="3200"/>
              <a:t> + </a:t>
            </a:r>
            <a:r>
              <a:rPr lang="it-CH" sz="3200" err="1"/>
              <a:t>instructional</a:t>
            </a:r>
            <a:r>
              <a:rPr lang="it-CH" sz="3200"/>
              <a:t>) to </a:t>
            </a:r>
            <a:r>
              <a:rPr lang="it-CH" sz="3200" err="1"/>
              <a:t>identify</a:t>
            </a:r>
            <a:r>
              <a:rPr lang="it-CH" sz="3200"/>
              <a:t> the </a:t>
            </a:r>
            <a:r>
              <a:rPr lang="it-CH" sz="3200" err="1"/>
              <a:t>potentials</a:t>
            </a:r>
            <a:r>
              <a:rPr lang="it-CH" sz="3200"/>
              <a:t> of </a:t>
            </a:r>
            <a:r>
              <a:rPr lang="it-CH" sz="3200" err="1"/>
              <a:t>digital</a:t>
            </a:r>
            <a:r>
              <a:rPr lang="it-CH" sz="3200"/>
              <a:t> </a:t>
            </a:r>
            <a:r>
              <a:rPr lang="it-CH" sz="3200" err="1"/>
              <a:t>technologies</a:t>
            </a:r>
            <a:r>
              <a:rPr lang="it-CH" sz="3200"/>
              <a:t>!</a:t>
            </a:r>
          </a:p>
          <a:p>
            <a:r>
              <a:rPr lang="it-CH" sz="3200" err="1"/>
              <a:t>Competences</a:t>
            </a:r>
            <a:r>
              <a:rPr lang="it-CH" sz="3200"/>
              <a:t> are </a:t>
            </a:r>
            <a:r>
              <a:rPr lang="it-CH" sz="3200" err="1"/>
              <a:t>not</a:t>
            </a:r>
            <a:r>
              <a:rPr lang="it-CH" sz="3200"/>
              <a:t> </a:t>
            </a:r>
            <a:r>
              <a:rPr lang="it-CH" sz="3200" err="1"/>
              <a:t>enough</a:t>
            </a:r>
            <a:r>
              <a:rPr lang="it-CH" sz="3200"/>
              <a:t>. </a:t>
            </a:r>
            <a:r>
              <a:rPr lang="it-CH" sz="3200" err="1"/>
              <a:t>You</a:t>
            </a:r>
            <a:r>
              <a:rPr lang="it-CH" sz="3200"/>
              <a:t> </a:t>
            </a:r>
            <a:r>
              <a:rPr lang="it-CH" sz="3200" err="1"/>
              <a:t>need</a:t>
            </a:r>
            <a:r>
              <a:rPr lang="it-CH" sz="3200"/>
              <a:t> good </a:t>
            </a:r>
            <a:r>
              <a:rPr lang="it-CH" sz="3200" err="1"/>
              <a:t>infrastructure</a:t>
            </a:r>
            <a:r>
              <a:rPr lang="it-CH" sz="3200"/>
              <a:t>!</a:t>
            </a:r>
          </a:p>
          <a:p>
            <a:r>
              <a:rPr lang="it-CH" sz="3200" err="1"/>
              <a:t>Infrastructure</a:t>
            </a:r>
            <a:r>
              <a:rPr lang="it-CH" sz="3200"/>
              <a:t> can be </a:t>
            </a:r>
            <a:r>
              <a:rPr lang="it-CH" sz="3200" err="1"/>
              <a:t>obtained</a:t>
            </a:r>
            <a:r>
              <a:rPr lang="it-CH" sz="3200"/>
              <a:t> by </a:t>
            </a:r>
            <a:r>
              <a:rPr lang="it-CH" sz="3200" err="1"/>
              <a:t>developing</a:t>
            </a:r>
            <a:r>
              <a:rPr lang="it-CH" sz="3200"/>
              <a:t> partnership with </a:t>
            </a:r>
            <a:r>
              <a:rPr lang="it-CH" sz="3200" err="1"/>
              <a:t>research</a:t>
            </a:r>
            <a:r>
              <a:rPr lang="it-CH" sz="3200"/>
              <a:t> centers or companies or </a:t>
            </a:r>
            <a:r>
              <a:rPr lang="it-CH" sz="3200" err="1"/>
              <a:t>NGOs</a:t>
            </a:r>
            <a:r>
              <a:rPr lang="it-CH" sz="3200"/>
              <a:t>;</a:t>
            </a:r>
          </a:p>
          <a:p>
            <a:r>
              <a:rPr lang="it-CH" sz="3200"/>
              <a:t>A suggestion: </a:t>
            </a:r>
            <a:r>
              <a:rPr lang="it-CH" sz="3200" err="1"/>
              <a:t>exploiting</a:t>
            </a:r>
            <a:r>
              <a:rPr lang="it-CH" sz="3200"/>
              <a:t> the expertise (and the </a:t>
            </a:r>
            <a:r>
              <a:rPr lang="it-CH" sz="3200" err="1"/>
              <a:t>resources</a:t>
            </a:r>
            <a:r>
              <a:rPr lang="it-CH" sz="3200"/>
              <a:t>) </a:t>
            </a:r>
            <a:r>
              <a:rPr lang="it-CH" sz="3200" err="1"/>
              <a:t>provided</a:t>
            </a:r>
            <a:r>
              <a:rPr lang="it-CH" sz="3200"/>
              <a:t> by </a:t>
            </a:r>
            <a:r>
              <a:rPr lang="it-CH" sz="3200" err="1"/>
              <a:t>universities</a:t>
            </a:r>
            <a:r>
              <a:rPr lang="it-CH" sz="3200"/>
              <a:t>, </a:t>
            </a:r>
            <a:r>
              <a:rPr lang="it-CH" sz="3200" err="1"/>
              <a:t>research</a:t>
            </a:r>
            <a:r>
              <a:rPr lang="it-CH" sz="3200"/>
              <a:t> partners and </a:t>
            </a:r>
            <a:r>
              <a:rPr lang="it-CH" sz="3200" err="1"/>
              <a:t>research</a:t>
            </a:r>
            <a:r>
              <a:rPr lang="it-CH" sz="3200"/>
              <a:t> centers! </a:t>
            </a:r>
            <a:r>
              <a:rPr lang="it-CH" sz="3200" err="1"/>
              <a:t>It</a:t>
            </a:r>
            <a:r>
              <a:rPr lang="it-CH" sz="3200"/>
              <a:t> </a:t>
            </a:r>
            <a:r>
              <a:rPr lang="it-CH" sz="3200" err="1"/>
              <a:t>is</a:t>
            </a:r>
            <a:r>
              <a:rPr lang="it-CH" sz="3200"/>
              <a:t> a </a:t>
            </a:r>
            <a:r>
              <a:rPr lang="it-CH" sz="3200" err="1"/>
              <a:t>win-win</a:t>
            </a:r>
            <a:r>
              <a:rPr lang="it-CH" sz="3200"/>
              <a:t> strategy.</a:t>
            </a:r>
          </a:p>
          <a:p>
            <a:endParaRPr lang="it-CH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B2D86-8B51-481B-9069-7130BD6D1B8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BA2EB2-FA64-4523-A02A-A9A3DD20E2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18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89301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F554E-BA28-4101-8A12-C812F86F8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CH"/>
              <a:t>Thanks for </a:t>
            </a:r>
            <a:r>
              <a:rPr lang="it-CH" err="1"/>
              <a:t>your</a:t>
            </a:r>
            <a:r>
              <a:rPr lang="it-CH"/>
              <a:t> </a:t>
            </a:r>
            <a:r>
              <a:rPr lang="it-CH" err="1"/>
              <a:t>attention</a:t>
            </a:r>
            <a:r>
              <a:rPr lang="it-CH"/>
              <a:t>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0FE38-268A-4B25-B147-33152DB38D1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88-F437-466B-867D-79A20DC7187D}" type="datetime1">
              <a:rPr lang="fr-CH" smtClean="0"/>
              <a:t>05.12.2022</a:t>
            </a:fld>
            <a:endParaRPr lang="fr-C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7DFA4-F93C-4106-A086-BD30645F72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DB4617A-E8F1-4760-BE2C-C2699903E2AD}" type="slidenum">
              <a:rPr lang="fr-CH" smtClean="0"/>
              <a:pPr/>
              <a:t>19</a:t>
            </a:fld>
            <a:endParaRPr lang="fr-CH"/>
          </a:p>
        </p:txBody>
      </p:sp>
      <p:pic>
        <p:nvPicPr>
          <p:cNvPr id="7" name="Picture 6" descr="A picture containing person, clothing, smiling&#10;&#10;Description automatically generated">
            <a:extLst>
              <a:ext uri="{FF2B5EF4-FFF2-40B4-BE49-F238E27FC236}">
                <a16:creationId xmlns:a16="http://schemas.microsoft.com/office/drawing/2014/main" id="{065D8736-3CF7-49D3-954C-ED2CAAC061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2" r="15121"/>
          <a:stretch/>
        </p:blipFill>
        <p:spPr>
          <a:xfrm>
            <a:off x="7934910" y="756295"/>
            <a:ext cx="5040560" cy="57413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03329F-979B-41DE-B441-AD1E2F033F7A}"/>
              </a:ext>
            </a:extLst>
          </p:cNvPr>
          <p:cNvSpPr txBox="1"/>
          <p:nvPr/>
        </p:nvSpPr>
        <p:spPr>
          <a:xfrm>
            <a:off x="600795" y="2503583"/>
            <a:ext cx="490724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CH" sz="2400"/>
              <a:t>Francesca Amenduni</a:t>
            </a:r>
          </a:p>
          <a:p>
            <a:endParaRPr lang="it-CH" sz="2400"/>
          </a:p>
          <a:p>
            <a:r>
              <a:rPr lang="it-CH" sz="2400" err="1">
                <a:hlinkClick r:id="rId3"/>
              </a:rPr>
              <a:t>Francesca.amenduni@suffp.swiss</a:t>
            </a:r>
            <a:endParaRPr lang="it-CH" sz="2400"/>
          </a:p>
          <a:p>
            <a:endParaRPr lang="it-CH" sz="2400"/>
          </a:p>
          <a:p>
            <a:r>
              <a:rPr lang="it-CH" sz="2400"/>
              <a:t>Department of Educational Technologies in </a:t>
            </a:r>
            <a:r>
              <a:rPr lang="it-CH" sz="2400" err="1"/>
              <a:t>Vocational</a:t>
            </a:r>
            <a:r>
              <a:rPr lang="it-CH" sz="2400"/>
              <a:t> Education and Training </a:t>
            </a:r>
            <a:r>
              <a:rPr lang="it-CH" sz="2400" err="1"/>
              <a:t>at</a:t>
            </a:r>
            <a:r>
              <a:rPr lang="it-CH" sz="2400"/>
              <a:t> SFUVET</a:t>
            </a:r>
          </a:p>
        </p:txBody>
      </p:sp>
    </p:spTree>
    <p:extLst>
      <p:ext uri="{BB962C8B-B14F-4D97-AF65-F5344CB8AC3E}">
        <p14:creationId xmlns:p14="http://schemas.microsoft.com/office/powerpoint/2010/main" val="2611000519"/>
      </p:ext>
    </p:extLst>
  </p:cSld>
  <p:clrMapOvr>
    <a:masterClrMapping/>
  </p:clrMapOvr>
</p:sld>
</file>

<file path=ppt/theme/theme1.xml><?xml version="1.0" encoding="utf-8"?>
<a:theme xmlns:a="http://schemas.openxmlformats.org/drawingml/2006/main" name="1_Larissa">
  <a:themeElements>
    <a:clrScheme name="EHB">
      <a:dk1>
        <a:sysClr val="windowText" lastClr="000000"/>
      </a:dk1>
      <a:lt1>
        <a:sysClr val="window" lastClr="FFFFFF"/>
      </a:lt1>
      <a:dk2>
        <a:srgbClr val="7F7F7F"/>
      </a:dk2>
      <a:lt2>
        <a:srgbClr val="FFFFFF"/>
      </a:lt2>
      <a:accent1>
        <a:srgbClr val="0075A1"/>
      </a:accent1>
      <a:accent2>
        <a:srgbClr val="CAD450"/>
      </a:accent2>
      <a:accent3>
        <a:srgbClr val="46BCE5"/>
      </a:accent3>
      <a:accent4>
        <a:srgbClr val="F29636"/>
      </a:accent4>
      <a:accent5>
        <a:srgbClr val="7C4E89"/>
      </a:accent5>
      <a:accent6>
        <a:srgbClr val="E65C54"/>
      </a:accent6>
      <a:hlink>
        <a:srgbClr val="0075A1"/>
      </a:hlink>
      <a:folHlink>
        <a:srgbClr val="7C4E89"/>
      </a:folHlink>
    </a:clrScheme>
    <a:fontScheme name="EHB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6350">
          <a:solidFill>
            <a:schemeClr val="tx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635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6_9" id="{BFDD390A-134A-4F64-81DA-F42A0558BFF8}" vid="{C2A85416-EBC7-4810-84AF-AC96B7877910}"/>
    </a:ext>
  </a:extLst>
</a:theme>
</file>

<file path=ppt/theme/theme2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CBA0FDCB0046242B730C8BDFCE1CDA8" ma:contentTypeVersion="10" ma:contentTypeDescription="Crée un document." ma:contentTypeScope="" ma:versionID="d756a81d85a557c6bbb0c697fed348fe">
  <xsd:schema xmlns:xsd="http://www.w3.org/2001/XMLSchema" xmlns:xs="http://www.w3.org/2001/XMLSchema" xmlns:p="http://schemas.microsoft.com/office/2006/metadata/properties" xmlns:ns2="de8f4366-f14d-4f1a-ad16-000b08f37ce6" targetNamespace="http://schemas.microsoft.com/office/2006/metadata/properties" ma:root="true" ma:fieldsID="2f8e31b16f362e2169ad35345375ab95" ns2:_="">
    <xsd:import namespace="de8f4366-f14d-4f1a-ad16-000b08f37c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8f4366-f14d-4f1a-ad16-000b08f37c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5AAC8D-E096-4151-B14D-B672EC89E601}">
  <ds:schemaRefs>
    <ds:schemaRef ds:uri="32430e3b-b789-4766-83da-3f1d5ce20159"/>
    <ds:schemaRef ds:uri="d57322ee-afca-4c29-9040-efd9792990b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96F506C-A688-4CCA-A1C8-08DF25A244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B3AE3F-FD44-47F6-AE04-37D56877E48F}">
  <ds:schemaRefs>
    <ds:schemaRef ds:uri="de8f4366-f14d-4f1a-ad16-000b08f37ce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Presentation16_9</Template>
  <TotalTime>0</TotalTime>
  <Application>Microsoft Office PowerPoint</Application>
  <PresentationFormat>Custom</PresentationFormat>
  <Slides>19</Slides>
  <Notes>11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1_Larissa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VIDEO CUOCO</vt:lpstr>
      <vt:lpstr>PowerPoint Presentation</vt:lpstr>
      <vt:lpstr>PowerPoint Presentation</vt:lpstr>
      <vt:lpstr>PowerPoint Presentation</vt:lpstr>
      <vt:lpstr>PowerPoint Presentation</vt:lpstr>
      <vt:lpstr>Active experimentation (simulation) Virtual Reality and 360° videos</vt:lpstr>
      <vt:lpstr>PowerPoint Presentation</vt:lpstr>
      <vt:lpstr>PowerPoint Presentation</vt:lpstr>
      <vt:lpstr>Expanding concrete experience through Augmented Reality</vt:lpstr>
      <vt:lpstr>PowerPoint Presentation</vt:lpstr>
      <vt:lpstr>Some critical considerations</vt:lpstr>
      <vt:lpstr>PowerPoint Presentation</vt:lpstr>
      <vt:lpstr>Take home messages</vt:lpstr>
      <vt:lpstr>Thanks for your attention!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Amenduni Francesca</dc:creator>
  <cp:revision>2</cp:revision>
  <dcterms:created xsi:type="dcterms:W3CDTF">2022-03-28T16:24:10Z</dcterms:created>
  <dcterms:modified xsi:type="dcterms:W3CDTF">2022-12-05T08:14:32Z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0x0101006CBA0FDCB0046242B730C8BDFCE1CDA8</vt:lpwstr>
  </property>
</Properties>
</file>