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0"/>
  </p:notesMasterIdLst>
  <p:handoutMasterIdLst>
    <p:handoutMasterId r:id="rId31"/>
  </p:handoutMasterIdLst>
  <p:sldIdLst>
    <p:sldId id="305" r:id="rId5"/>
    <p:sldId id="258" r:id="rId6"/>
    <p:sldId id="275" r:id="rId7"/>
    <p:sldId id="276" r:id="rId8"/>
    <p:sldId id="262" r:id="rId9"/>
    <p:sldId id="281" r:id="rId10"/>
    <p:sldId id="279" r:id="rId11"/>
    <p:sldId id="282" r:id="rId12"/>
    <p:sldId id="291" r:id="rId13"/>
    <p:sldId id="265" r:id="rId14"/>
    <p:sldId id="280" r:id="rId15"/>
    <p:sldId id="284" r:id="rId16"/>
    <p:sldId id="288" r:id="rId17"/>
    <p:sldId id="285" r:id="rId18"/>
    <p:sldId id="290" r:id="rId19"/>
    <p:sldId id="292" r:id="rId20"/>
    <p:sldId id="286" r:id="rId21"/>
    <p:sldId id="295" r:id="rId22"/>
    <p:sldId id="296" r:id="rId23"/>
    <p:sldId id="297" r:id="rId24"/>
    <p:sldId id="287" r:id="rId25"/>
    <p:sldId id="298" r:id="rId26"/>
    <p:sldId id="300" r:id="rId27"/>
    <p:sldId id="302" r:id="rId28"/>
    <p:sldId id="304"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FEF697D-5EF3-2A53-4B06-8DD1F8ACC6D8}" name="Hoibl, Andreas" initials="HA" userId="S::hoibl@ilo.org::0208d103-b6f8-4817-a88d-605e400049d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737" autoAdjust="0"/>
  </p:normalViewPr>
  <p:slideViewPr>
    <p:cSldViewPr snapToGrid="0">
      <p:cViewPr varScale="1">
        <p:scale>
          <a:sx n="67" d="100"/>
          <a:sy n="67" d="100"/>
        </p:scale>
        <p:origin x="644" y="44"/>
      </p:cViewPr>
      <p:guideLst/>
    </p:cSldViewPr>
  </p:slideViewPr>
  <p:outlineViewPr>
    <p:cViewPr>
      <p:scale>
        <a:sx n="33" d="100"/>
        <a:sy n="33" d="100"/>
      </p:scale>
      <p:origin x="0" y="-8496"/>
    </p:cViewPr>
  </p:outlineViewPr>
  <p:notesTextViewPr>
    <p:cViewPr>
      <p:scale>
        <a:sx n="1" d="1"/>
        <a:sy n="1" d="1"/>
      </p:scale>
      <p:origin x="0" y="0"/>
    </p:cViewPr>
  </p:notesTextViewPr>
  <p:sorterViewPr>
    <p:cViewPr>
      <p:scale>
        <a:sx n="75" d="100"/>
        <a:sy n="75" d="100"/>
      </p:scale>
      <p:origin x="0" y="0"/>
    </p:cViewPr>
  </p:sorterViewPr>
  <p:notesViewPr>
    <p:cSldViewPr snapToGrid="0">
      <p:cViewPr varScale="1">
        <p:scale>
          <a:sx n="60" d="100"/>
          <a:sy n="60" d="100"/>
        </p:scale>
        <p:origin x="1536"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28968FD-8D4C-D3BF-97BF-C3238178272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3AA799B1-D2D4-2CD1-E77A-7B51BFDD12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299D522-1CE7-486D-9EB0-B006C5B51E15}" type="datetimeFigureOut">
              <a:rPr lang="en-GB" smtClean="0"/>
              <a:t>25/04/2023</a:t>
            </a:fld>
            <a:endParaRPr lang="en-GB"/>
          </a:p>
        </p:txBody>
      </p:sp>
      <p:sp>
        <p:nvSpPr>
          <p:cNvPr id="4" name="Footer Placeholder 3">
            <a:extLst>
              <a:ext uri="{FF2B5EF4-FFF2-40B4-BE49-F238E27FC236}">
                <a16:creationId xmlns:a16="http://schemas.microsoft.com/office/drawing/2014/main" id="{330A382E-50BD-2841-CDCA-AA110CE84BD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390F7021-5FD5-C4AB-C16E-89C9E237557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97E8B72-BCC4-4C1A-8758-54E760E7ECD5}" type="slidenum">
              <a:rPr lang="en-GB" smtClean="0"/>
              <a:t>‹#›</a:t>
            </a:fld>
            <a:endParaRPr lang="en-GB"/>
          </a:p>
        </p:txBody>
      </p:sp>
    </p:spTree>
    <p:extLst>
      <p:ext uri="{BB962C8B-B14F-4D97-AF65-F5344CB8AC3E}">
        <p14:creationId xmlns:p14="http://schemas.microsoft.com/office/powerpoint/2010/main" val="33758035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068C6-7325-408C-921E-B389FF684A63}" type="datetimeFigureOut">
              <a:rPr lang="en-GB" smtClean="0"/>
              <a:t>25/04/2023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26FEE-2901-4F80-B040-94DEDE5C3ECF}" type="slidenum">
              <a:rPr lang="en-GB" smtClean="0"/>
              <a:t>‹#›</a:t>
            </a:fld>
            <a:endParaRPr lang="en-GB"/>
          </a:p>
        </p:txBody>
      </p:sp>
    </p:spTree>
    <p:extLst>
      <p:ext uri="{BB962C8B-B14F-4D97-AF65-F5344CB8AC3E}">
        <p14:creationId xmlns:p14="http://schemas.microsoft.com/office/powerpoint/2010/main" val="147543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826FEE-2901-4F80-B040-94DEDE5C3ECF}" type="slidenum">
              <a:rPr lang="en-GB" smtClean="0"/>
              <a:t>3</a:t>
            </a:fld>
            <a:endParaRPr lang="en-GB"/>
          </a:p>
        </p:txBody>
      </p:sp>
    </p:spTree>
    <p:extLst>
      <p:ext uri="{BB962C8B-B14F-4D97-AF65-F5344CB8AC3E}">
        <p14:creationId xmlns:p14="http://schemas.microsoft.com/office/powerpoint/2010/main" val="3301697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826FEE-2901-4F80-B040-94DEDE5C3ECF}" type="slidenum">
              <a:rPr lang="en-GB" smtClean="0"/>
              <a:t>6</a:t>
            </a:fld>
            <a:endParaRPr lang="en-GB"/>
          </a:p>
        </p:txBody>
      </p:sp>
    </p:spTree>
    <p:extLst>
      <p:ext uri="{BB962C8B-B14F-4D97-AF65-F5344CB8AC3E}">
        <p14:creationId xmlns:p14="http://schemas.microsoft.com/office/powerpoint/2010/main" val="37339153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826FEE-2901-4F80-B040-94DEDE5C3ECF}" type="slidenum">
              <a:rPr lang="en-GB" smtClean="0"/>
              <a:t>7</a:t>
            </a:fld>
            <a:endParaRPr lang="en-GB"/>
          </a:p>
        </p:txBody>
      </p:sp>
    </p:spTree>
    <p:extLst>
      <p:ext uri="{BB962C8B-B14F-4D97-AF65-F5344CB8AC3E}">
        <p14:creationId xmlns:p14="http://schemas.microsoft.com/office/powerpoint/2010/main" val="6767222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0.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a:t>Click icon to insert picture, or leave unchanged for plain colour fill</a:t>
            </a:r>
          </a:p>
        </p:txBody>
      </p:sp>
    </p:spTree>
    <p:extLst>
      <p:ext uri="{BB962C8B-B14F-4D97-AF65-F5344CB8AC3E}">
        <p14:creationId xmlns:p14="http://schemas.microsoft.com/office/powerpoint/2010/main" val="3166135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3072045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1319992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602" y="490538"/>
            <a:ext cx="1371472"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642088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Date: Monday / 01 / October / 2019</a:t>
            </a:r>
          </a:p>
        </p:txBody>
      </p:sp>
      <p:sp>
        <p:nvSpPr>
          <p:cNvPr id="3" name="Footer Placeholder 2"/>
          <p:cNvSpPr>
            <a:spLocks noGrp="1"/>
          </p:cNvSpPr>
          <p:nvPr>
            <p:ph type="ftr" sz="quarter" idx="11"/>
          </p:nvPr>
        </p:nvSpPr>
        <p:spPr/>
        <p:txBody>
          <a:bodyPr/>
          <a:lstStyle/>
          <a:p>
            <a:r>
              <a:rPr lang="en-GB"/>
              <a:t>Advancing social justice, promoting decent work</a:t>
            </a:r>
          </a:p>
        </p:txBody>
      </p:sp>
      <p:sp>
        <p:nvSpPr>
          <p:cNvPr id="4" name="Slide Number Placeholder 3"/>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1711956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75829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Tree>
    <p:extLst>
      <p:ext uri="{BB962C8B-B14F-4D97-AF65-F5344CB8AC3E}">
        <p14:creationId xmlns:p14="http://schemas.microsoft.com/office/powerpoint/2010/main" val="181085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Tree>
    <p:extLst>
      <p:ext uri="{BB962C8B-B14F-4D97-AF65-F5344CB8AC3E}">
        <p14:creationId xmlns:p14="http://schemas.microsoft.com/office/powerpoint/2010/main" val="259065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657128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341062" y="2393949"/>
            <a:ext cx="5360400" cy="3482977"/>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947130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389600" y="2393949"/>
            <a:ext cx="3412800" cy="3482977"/>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8" name="Content Placeholder 3"/>
          <p:cNvSpPr>
            <a:spLocks noGrp="1"/>
          </p:cNvSpPr>
          <p:nvPr>
            <p:ph sz="half" idx="13"/>
          </p:nvPr>
        </p:nvSpPr>
        <p:spPr>
          <a:xfrm>
            <a:off x="8288662" y="2393949"/>
            <a:ext cx="3412800" cy="3482977"/>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389600" y="2393949"/>
            <a:ext cx="3412800" cy="3482977"/>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a:t>00.0%</a:t>
            </a:r>
          </a:p>
          <a:p>
            <a:pPr lvl="1"/>
            <a:r>
              <a:rPr lang="en-US"/>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lnSpc>
                <a:spcPct val="100000"/>
              </a:lnSpc>
              <a:buSzPct val="120000"/>
              <a:buFontTx/>
              <a:buBlip>
                <a:blip r:embed="rId2"/>
              </a:buBlip>
              <a:defRPr sz="2300" b="0">
                <a:solidFill>
                  <a:schemeClr val="tx1"/>
                </a:solidFill>
              </a:defRPr>
            </a:lvl1pPr>
            <a:lvl2pPr marL="489600" indent="0">
              <a:lnSpc>
                <a:spcPct val="100000"/>
              </a:lnSpc>
              <a:buClr>
                <a:schemeClr val="accent2"/>
              </a:buClr>
              <a:buSzPct val="80000"/>
              <a:buFont typeface="Wingdings 3" panose="05040102010807070707" pitchFamily="18" charset="2"/>
              <a:buNone/>
              <a:defRPr sz="2300" baseline="0"/>
            </a:lvl2pPr>
            <a:lvl3pPr marL="669600" indent="-180000">
              <a:lnSpc>
                <a:spcPct val="100000"/>
              </a:lnSpc>
              <a:spcBef>
                <a:spcPts val="1800"/>
              </a:spcBef>
              <a:defRPr sz="1000"/>
            </a:lvl3pPr>
          </a:lstStyle>
          <a:p>
            <a:pPr lvl="0"/>
            <a:r>
              <a:rPr lang="en-US" dirty="0"/>
              <a:t>Quote (level 1)</a:t>
            </a:r>
          </a:p>
          <a:p>
            <a:pPr lvl="1"/>
            <a:r>
              <a:rPr lang="en-US" dirty="0"/>
              <a:t>Continuation paras (level 2)</a:t>
            </a:r>
          </a:p>
          <a:p>
            <a:pPr lvl="2"/>
            <a:r>
              <a:rPr lang="en-GB" dirty="0"/>
              <a:t>Source (level 3)</a:t>
            </a:r>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a:t>Click icon to add picture</a:t>
            </a:r>
            <a:endParaRPr lang="en-GB"/>
          </a:p>
        </p:txBody>
      </p:sp>
    </p:spTree>
    <p:extLst>
      <p:ext uri="{BB962C8B-B14F-4D97-AF65-F5344CB8AC3E}">
        <p14:creationId xmlns:p14="http://schemas.microsoft.com/office/powerpoint/2010/main" val="2610444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image" Target="../media/image4.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descr="A picture containing engineering drawing&#10;&#10;Description automatically generated">
            <a:extLst>
              <a:ext uri="{FF2B5EF4-FFF2-40B4-BE49-F238E27FC236}">
                <a16:creationId xmlns:a16="http://schemas.microsoft.com/office/drawing/2014/main" id="{1A5E7C1D-2BC3-0B5D-242C-A1545AB6905F}"/>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9410392" y="-922623"/>
            <a:ext cx="3240000" cy="3240000"/>
          </a:xfrm>
          <a:prstGeom prst="rect">
            <a:avLst/>
          </a:prstGeom>
        </p:spPr>
      </p:pic>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a:t>Date: Monday / 01 / October / 2019</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en-GB"/>
              <a:t>Advancing social justice, promoting decent work</a:t>
            </a:r>
          </a:p>
        </p:txBody>
      </p:sp>
      <p:sp>
        <p:nvSpPr>
          <p:cNvPr id="6" name="Slide Number Placeholder 5"/>
          <p:cNvSpPr>
            <a:spLocks noGrp="1"/>
          </p:cNvSpPr>
          <p:nvPr>
            <p:ph type="sldNum" sz="quarter" idx="4"/>
          </p:nvPr>
        </p:nvSpPr>
        <p:spPr>
          <a:xfrm>
            <a:off x="11414134" y="492160"/>
            <a:ext cx="540000" cy="288000"/>
          </a:xfrm>
          <a:prstGeom prst="rect">
            <a:avLst/>
          </a:prstGeom>
        </p:spPr>
        <p:txBody>
          <a:bodyPr vert="horz" lIns="0" tIns="0" rIns="0" bIns="0" rtlCol="0" anchor="t" anchorCtr="0">
            <a:noAutofit/>
          </a:bodyPr>
          <a:lstStyle>
            <a:lvl1pPr algn="r">
              <a:defRPr sz="1600">
                <a:solidFill>
                  <a:schemeClr val="accent1"/>
                </a:solidFill>
                <a:latin typeface="Overpass" panose="00000500000000000000" pitchFamily="2" charset="0"/>
              </a:defRPr>
            </a:lvl1pPr>
          </a:lstStyle>
          <a:p>
            <a:fld id="{856227C0-AD57-4F9B-BAE3-EEFB0D0EE427}" type="slidenum">
              <a:rPr lang="en-GB" smtClean="0"/>
              <a:pPr/>
              <a:t>‹#›</a:t>
            </a:fld>
            <a:endParaRPr lang="en-GB" dirty="0"/>
          </a:p>
        </p:txBody>
      </p:sp>
      <p:pic>
        <p:nvPicPr>
          <p:cNvPr id="8" name="Picture 7"/>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11" name="Picture 10"/>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7" r:id="rId3"/>
    <p:sldLayoutId id="2147483665" r:id="rId4"/>
    <p:sldLayoutId id="2147483666" r:id="rId5"/>
    <p:sldLayoutId id="2147483652" r:id="rId6"/>
    <p:sldLayoutId id="2147483664" r:id="rId7"/>
    <p:sldLayoutId id="2147483668" r:id="rId8"/>
    <p:sldLayoutId id="2147483669" r:id="rId9"/>
    <p:sldLayoutId id="2147483651" r:id="rId10"/>
    <p:sldLayoutId id="2147483660" r:id="rId11"/>
    <p:sldLayoutId id="2147483661" r:id="rId12"/>
    <p:sldLayoutId id="2147483662" r:id="rId13"/>
    <p:sldLayoutId id="2147483663" r:id="rId14"/>
    <p:sldLayoutId id="2147483654" r:id="rId15"/>
    <p:sldLayoutId id="2147483655"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Overpass" panose="00000500000000000000" pitchFamily="2" charset="0"/>
          <a:ea typeface="+mj-ea"/>
          <a:cs typeface="+mj-cs"/>
        </a:defRPr>
      </a:lvl1pPr>
    </p:titleStyle>
    <p:bodyStyle>
      <a:lvl1pPr marL="0" indent="0" algn="l" defTabSz="914400" rtl="0" eaLnBrk="1" latinLnBrk="0" hangingPunct="1">
        <a:lnSpc>
          <a:spcPct val="90000"/>
        </a:lnSpc>
        <a:spcBef>
          <a:spcPts val="400"/>
        </a:spcBef>
        <a:spcAft>
          <a:spcPts val="400"/>
        </a:spcAft>
        <a:buFont typeface="Arial" panose="020B0604020202020204" pitchFamily="34" charset="0"/>
        <a:buNone/>
        <a:defRPr sz="2000" b="1" kern="1200">
          <a:solidFill>
            <a:schemeClr val="accent4"/>
          </a:solidFill>
          <a:latin typeface="Overpass" panose="00000500000000000000" pitchFamily="2" charset="0"/>
          <a:ea typeface="+mn-ea"/>
          <a:cs typeface="+mn-cs"/>
        </a:defRPr>
      </a:lvl1pPr>
      <a:lvl2pPr marL="0" indent="0" algn="l" defTabSz="914400" rtl="0" eaLnBrk="1" latinLnBrk="0" hangingPunct="1">
        <a:lnSpc>
          <a:spcPct val="90000"/>
        </a:lnSpc>
        <a:spcBef>
          <a:spcPts val="400"/>
        </a:spcBef>
        <a:spcAft>
          <a:spcPts val="400"/>
        </a:spcAft>
        <a:buFont typeface="Arial" panose="020B0604020202020204" pitchFamily="34" charset="0"/>
        <a:buNone/>
        <a:defRPr sz="18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2pPr>
      <a:lvl3pPr marL="252000" indent="-252000" algn="l" defTabSz="914400" rtl="0" eaLnBrk="1" latinLnBrk="0" hangingPunct="1">
        <a:lnSpc>
          <a:spcPct val="90000"/>
        </a:lnSpc>
        <a:spcBef>
          <a:spcPts val="400"/>
        </a:spcBef>
        <a:spcAft>
          <a:spcPts val="400"/>
        </a:spcAft>
        <a:buClr>
          <a:schemeClr val="accent1"/>
        </a:buClr>
        <a:buSzPct val="70000"/>
        <a:buFont typeface="Wingdings 3" panose="05040102010807070707" pitchFamily="18" charset="2"/>
        <a:buChar char=""/>
        <a:defRPr sz="18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3pPr>
      <a:lvl4pPr marL="504000" indent="-216000" algn="l" defTabSz="914400" rtl="0" eaLnBrk="1" latinLnBrk="0" hangingPunct="1">
        <a:lnSpc>
          <a:spcPct val="90000"/>
        </a:lnSpc>
        <a:spcBef>
          <a:spcPts val="400"/>
        </a:spcBef>
        <a:spcAft>
          <a:spcPts val="400"/>
        </a:spcAft>
        <a:buClr>
          <a:schemeClr val="accent4"/>
        </a:buClr>
        <a:buSzPct val="80000"/>
        <a:buFont typeface="Wingdings 3" panose="05040102010807070707" pitchFamily="18" charset="2"/>
        <a:buChar char="u"/>
        <a:defRPr sz="1600" b="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4pPr>
      <a:lvl5pPr marL="0" indent="0" algn="l" defTabSz="914400" rtl="0" eaLnBrk="1" latinLnBrk="0" hangingPunct="1">
        <a:lnSpc>
          <a:spcPct val="90000"/>
        </a:lnSpc>
        <a:spcBef>
          <a:spcPts val="400"/>
        </a:spcBef>
        <a:spcAft>
          <a:spcPts val="400"/>
        </a:spcAft>
        <a:buClr>
          <a:schemeClr val="accent2"/>
        </a:buClr>
        <a:buSzPct val="80000"/>
        <a:buFont typeface="Arial" panose="020B0604020202020204" pitchFamily="34" charset="0"/>
        <a:buNone/>
        <a:defRPr sz="14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5pPr>
      <a:lvl6pPr marL="540000" indent="-216000" algn="l" defTabSz="914400" rtl="0" eaLnBrk="1" latinLnBrk="0" hangingPunct="1">
        <a:lnSpc>
          <a:spcPct val="100000"/>
        </a:lnSpc>
        <a:spcBef>
          <a:spcPts val="450"/>
        </a:spcBef>
        <a:buClr>
          <a:schemeClr val="accent1"/>
        </a:buClr>
        <a:buSzPct val="70000"/>
        <a:buFont typeface="Wingdings 3" panose="05040102010807070707" pitchFamily="18" charset="2"/>
        <a:buChar char="u"/>
        <a:defRPr sz="16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CDFE73-A19C-7611-56CE-6E4362394ABB}"/>
              </a:ext>
            </a:extLst>
          </p:cNvPr>
          <p:cNvSpPr>
            <a:spLocks noGrp="1"/>
          </p:cNvSpPr>
          <p:nvPr>
            <p:ph type="dt" sz="half" idx="10"/>
          </p:nvPr>
        </p:nvSpPr>
        <p:spPr/>
        <p:txBody>
          <a:bodyPr/>
          <a:lstStyle/>
          <a:p>
            <a:r>
              <a:rPr lang="en-GB"/>
              <a:t>Date: Monday / 01 / October / 2019</a:t>
            </a:r>
          </a:p>
        </p:txBody>
      </p:sp>
      <p:sp>
        <p:nvSpPr>
          <p:cNvPr id="3" name="Footer Placeholder 2">
            <a:extLst>
              <a:ext uri="{FF2B5EF4-FFF2-40B4-BE49-F238E27FC236}">
                <a16:creationId xmlns:a16="http://schemas.microsoft.com/office/drawing/2014/main" id="{60A9C88D-A2A3-8D19-BCF7-C81526A0123B}"/>
              </a:ext>
            </a:extLst>
          </p:cNvPr>
          <p:cNvSpPr>
            <a:spLocks noGrp="1"/>
          </p:cNvSpPr>
          <p:nvPr>
            <p:ph type="ftr" sz="quarter" idx="11"/>
          </p:nvPr>
        </p:nvSpPr>
        <p:spPr/>
        <p:txBody>
          <a:bodyPr/>
          <a:lstStyle/>
          <a:p>
            <a:r>
              <a:rPr lang="en-GB"/>
              <a:t>Advancing social justice, promoting decent work</a:t>
            </a:r>
          </a:p>
        </p:txBody>
      </p:sp>
      <p:sp>
        <p:nvSpPr>
          <p:cNvPr id="4" name="Slide Number Placeholder 3">
            <a:extLst>
              <a:ext uri="{FF2B5EF4-FFF2-40B4-BE49-F238E27FC236}">
                <a16:creationId xmlns:a16="http://schemas.microsoft.com/office/drawing/2014/main" id="{63EF4C6E-2291-B7AC-B03B-159A32F9EA66}"/>
              </a:ext>
            </a:extLst>
          </p:cNvPr>
          <p:cNvSpPr>
            <a:spLocks noGrp="1"/>
          </p:cNvSpPr>
          <p:nvPr>
            <p:ph type="sldNum" sz="quarter" idx="12"/>
          </p:nvPr>
        </p:nvSpPr>
        <p:spPr/>
        <p:txBody>
          <a:bodyPr/>
          <a:lstStyle/>
          <a:p>
            <a:fld id="{856227C0-AD57-4F9B-BAE3-EEFB0D0EE427}" type="slidenum">
              <a:rPr lang="en-GB" smtClean="0"/>
              <a:t>1</a:t>
            </a:fld>
            <a:endParaRPr lang="en-GB"/>
          </a:p>
        </p:txBody>
      </p:sp>
      <p:pic>
        <p:nvPicPr>
          <p:cNvPr id="6" name="Picture 5" descr="Graphical user interface, text, website&#10;&#10;Description automatically generated">
            <a:extLst>
              <a:ext uri="{FF2B5EF4-FFF2-40B4-BE49-F238E27FC236}">
                <a16:creationId xmlns:a16="http://schemas.microsoft.com/office/drawing/2014/main" id="{750784C4-920E-B94D-3889-1BCCC713DC7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46686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2025B-753B-09F6-C6E8-D0A42E47F9D1}"/>
              </a:ext>
            </a:extLst>
          </p:cNvPr>
          <p:cNvSpPr>
            <a:spLocks noGrp="1"/>
          </p:cNvSpPr>
          <p:nvPr>
            <p:ph type="title"/>
          </p:nvPr>
        </p:nvSpPr>
        <p:spPr/>
        <p:txBody>
          <a:bodyPr/>
          <a:lstStyle/>
          <a:p>
            <a:r>
              <a:rPr lang="en-GB" dirty="0"/>
              <a:t>Legal framework on OSH</a:t>
            </a:r>
          </a:p>
        </p:txBody>
      </p:sp>
      <p:sp>
        <p:nvSpPr>
          <p:cNvPr id="3" name="Content Placeholder 2">
            <a:extLst>
              <a:ext uri="{FF2B5EF4-FFF2-40B4-BE49-F238E27FC236}">
                <a16:creationId xmlns:a16="http://schemas.microsoft.com/office/drawing/2014/main" id="{D2D56D61-6FFE-3523-484E-2C76239080F5}"/>
              </a:ext>
            </a:extLst>
          </p:cNvPr>
          <p:cNvSpPr>
            <a:spLocks noGrp="1"/>
          </p:cNvSpPr>
          <p:nvPr>
            <p:ph idx="1"/>
          </p:nvPr>
        </p:nvSpPr>
        <p:spPr/>
        <p:txBody>
          <a:bodyPr/>
          <a:lstStyle/>
          <a:p>
            <a:pPr lvl="2"/>
            <a:r>
              <a:rPr lang="en-GB" dirty="0"/>
              <a:t>A comprehensive, prevention-based OSH legal framework is a necessary component of a national OSH system. </a:t>
            </a:r>
          </a:p>
          <a:p>
            <a:pPr lvl="2"/>
            <a:r>
              <a:rPr lang="en-GB" dirty="0"/>
              <a:t>OSH laws should be generally applicable to all branches of economic activity and all workers.</a:t>
            </a:r>
            <a:endParaRPr lang="en-GB" sz="1400" dirty="0"/>
          </a:p>
          <a:p>
            <a:pPr lvl="2">
              <a:spcBef>
                <a:spcPts val="1200"/>
              </a:spcBef>
            </a:pPr>
            <a:r>
              <a:rPr lang="en-GB" dirty="0"/>
              <a:t>Key elements of OSH legislation include: </a:t>
            </a:r>
          </a:p>
        </p:txBody>
      </p:sp>
      <p:sp>
        <p:nvSpPr>
          <p:cNvPr id="4" name="Date Placeholder 3">
            <a:extLst>
              <a:ext uri="{FF2B5EF4-FFF2-40B4-BE49-F238E27FC236}">
                <a16:creationId xmlns:a16="http://schemas.microsoft.com/office/drawing/2014/main" id="{A18B7B40-517F-067C-4EF8-C5C6B8FD0AC4}"/>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965A5639-729C-0976-5937-8A5433AB5477}"/>
              </a:ext>
            </a:extLst>
          </p:cNvPr>
          <p:cNvSpPr>
            <a:spLocks noGrp="1"/>
          </p:cNvSpPr>
          <p:nvPr>
            <p:ph type="ftr" sz="quarter" idx="11"/>
          </p:nvPr>
        </p:nvSpPr>
        <p:spPr/>
        <p:txBody>
          <a:bodyPr/>
          <a:lstStyle/>
          <a:p>
            <a:r>
              <a:rPr lang="en-GB" dirty="0"/>
              <a:t>Advancing social justice, promoting decent work</a:t>
            </a:r>
          </a:p>
        </p:txBody>
      </p:sp>
      <p:sp>
        <p:nvSpPr>
          <p:cNvPr id="6" name="Slide Number Placeholder 5">
            <a:extLst>
              <a:ext uri="{FF2B5EF4-FFF2-40B4-BE49-F238E27FC236}">
                <a16:creationId xmlns:a16="http://schemas.microsoft.com/office/drawing/2014/main" id="{A941FC0E-464D-BA5A-6B76-58AB0261FC3C}"/>
              </a:ext>
            </a:extLst>
          </p:cNvPr>
          <p:cNvSpPr>
            <a:spLocks noGrp="1"/>
          </p:cNvSpPr>
          <p:nvPr>
            <p:ph type="sldNum" sz="quarter" idx="12"/>
          </p:nvPr>
        </p:nvSpPr>
        <p:spPr/>
        <p:txBody>
          <a:bodyPr/>
          <a:lstStyle/>
          <a:p>
            <a:fld id="{856227C0-AD57-4F9B-BAE3-EEFB0D0EE427}" type="slidenum">
              <a:rPr lang="en-GB" smtClean="0"/>
              <a:t>10</a:t>
            </a:fld>
            <a:endParaRPr lang="en-GB"/>
          </a:p>
        </p:txBody>
      </p:sp>
      <p:sp>
        <p:nvSpPr>
          <p:cNvPr id="7" name="Content Placeholder 2">
            <a:extLst>
              <a:ext uri="{FF2B5EF4-FFF2-40B4-BE49-F238E27FC236}">
                <a16:creationId xmlns:a16="http://schemas.microsoft.com/office/drawing/2014/main" id="{EE67614E-A7BC-17F3-BB89-D176CA5E1B59}"/>
              </a:ext>
            </a:extLst>
          </p:cNvPr>
          <p:cNvSpPr txBox="1">
            <a:spLocks/>
          </p:cNvSpPr>
          <p:nvPr/>
        </p:nvSpPr>
        <p:spPr>
          <a:xfrm>
            <a:off x="490538" y="3914006"/>
            <a:ext cx="4917034" cy="2219326"/>
          </a:xfrm>
          <a:prstGeom prst="rect">
            <a:avLst/>
          </a:prstGeom>
        </p:spPr>
        <p:txBody>
          <a:bodyPr vert="horz" lIns="0" tIns="0" rIns="0" bIns="0" rtlCol="0">
            <a:noAutofit/>
          </a:bodyPr>
          <a:lstStyle>
            <a:lvl1pPr marL="0" indent="0" algn="l" defTabSz="914400" rtl="0" eaLnBrk="1" latinLnBrk="0" hangingPunct="1">
              <a:lnSpc>
                <a:spcPct val="90000"/>
              </a:lnSpc>
              <a:spcBef>
                <a:spcPts val="400"/>
              </a:spcBef>
              <a:spcAft>
                <a:spcPts val="400"/>
              </a:spcAft>
              <a:buFont typeface="Arial" panose="020B0604020202020204" pitchFamily="34" charset="0"/>
              <a:buNone/>
              <a:defRPr sz="2000" b="1" kern="1200">
                <a:solidFill>
                  <a:schemeClr val="accent4"/>
                </a:solidFill>
                <a:latin typeface="Overpass" panose="00000500000000000000" pitchFamily="2" charset="0"/>
                <a:ea typeface="+mn-ea"/>
                <a:cs typeface="+mn-cs"/>
              </a:defRPr>
            </a:lvl1pPr>
            <a:lvl2pPr marL="0" indent="0" algn="l" defTabSz="914400" rtl="0" eaLnBrk="1" latinLnBrk="0" hangingPunct="1">
              <a:lnSpc>
                <a:spcPct val="90000"/>
              </a:lnSpc>
              <a:spcBef>
                <a:spcPts val="400"/>
              </a:spcBef>
              <a:spcAft>
                <a:spcPts val="400"/>
              </a:spcAft>
              <a:buFont typeface="Arial" panose="020B0604020202020204" pitchFamily="34" charset="0"/>
              <a:buNone/>
              <a:defRPr sz="18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2pPr>
            <a:lvl3pPr marL="252000" indent="-252000" algn="l" defTabSz="914400" rtl="0" eaLnBrk="1" latinLnBrk="0" hangingPunct="1">
              <a:lnSpc>
                <a:spcPct val="90000"/>
              </a:lnSpc>
              <a:spcBef>
                <a:spcPts val="400"/>
              </a:spcBef>
              <a:spcAft>
                <a:spcPts val="400"/>
              </a:spcAft>
              <a:buClr>
                <a:schemeClr val="accent4"/>
              </a:buClr>
              <a:buSzPct val="70000"/>
              <a:buFont typeface="Wingdings 3" panose="05040102010807070707" pitchFamily="18" charset="2"/>
              <a:buChar char=""/>
              <a:defRPr sz="18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3pPr>
            <a:lvl4pPr marL="504000" indent="-216000" algn="l" defTabSz="914400" rtl="0" eaLnBrk="1" latinLnBrk="0" hangingPunct="1">
              <a:lnSpc>
                <a:spcPct val="90000"/>
              </a:lnSpc>
              <a:spcBef>
                <a:spcPts val="400"/>
              </a:spcBef>
              <a:spcAft>
                <a:spcPts val="400"/>
              </a:spcAft>
              <a:buClr>
                <a:schemeClr val="accent1"/>
              </a:buClr>
              <a:buSzPct val="80000"/>
              <a:buFont typeface="Wingdings 3" panose="05040102010807070707" pitchFamily="18" charset="2"/>
              <a:buChar char="u"/>
              <a:defRPr sz="1600" b="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4pPr>
            <a:lvl5pPr marL="0" indent="0" algn="l" defTabSz="914400" rtl="0" eaLnBrk="1" latinLnBrk="0" hangingPunct="1">
              <a:lnSpc>
                <a:spcPct val="90000"/>
              </a:lnSpc>
              <a:spcBef>
                <a:spcPts val="400"/>
              </a:spcBef>
              <a:spcAft>
                <a:spcPts val="400"/>
              </a:spcAft>
              <a:buClr>
                <a:schemeClr val="accent2"/>
              </a:buClr>
              <a:buSzPct val="80000"/>
              <a:buFont typeface="Arial" panose="020B0604020202020204" pitchFamily="34" charset="0"/>
              <a:buNone/>
              <a:defRPr sz="14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5pPr>
            <a:lvl6pPr marL="540000" indent="-216000" algn="l" defTabSz="914400" rtl="0" eaLnBrk="1" latinLnBrk="0" hangingPunct="1">
              <a:lnSpc>
                <a:spcPct val="100000"/>
              </a:lnSpc>
              <a:spcBef>
                <a:spcPts val="450"/>
              </a:spcBef>
              <a:buClr>
                <a:schemeClr val="accent1"/>
              </a:buClr>
              <a:buSzPct val="70000"/>
              <a:buFont typeface="Wingdings 3" panose="05040102010807070707" pitchFamily="18" charset="2"/>
              <a:buChar char="u"/>
              <a:defRPr sz="16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3">
              <a:buClr>
                <a:schemeClr val="accent4"/>
              </a:buClr>
            </a:pPr>
            <a:r>
              <a:rPr lang="en-GB" dirty="0"/>
              <a:t>Principle of prevention</a:t>
            </a:r>
          </a:p>
          <a:p>
            <a:pPr lvl="3">
              <a:buClr>
                <a:schemeClr val="accent4"/>
              </a:buClr>
            </a:pPr>
            <a:r>
              <a:rPr lang="en-GB" dirty="0"/>
              <a:t>National infrastructure to govern OSH</a:t>
            </a:r>
          </a:p>
          <a:p>
            <a:pPr lvl="3">
              <a:buClr>
                <a:schemeClr val="accent4"/>
              </a:buClr>
            </a:pPr>
            <a:r>
              <a:rPr lang="en-GB" dirty="0"/>
              <a:t>Continuous improvement of national OSH governance</a:t>
            </a:r>
          </a:p>
          <a:p>
            <a:pPr lvl="3">
              <a:buClr>
                <a:schemeClr val="accent4"/>
              </a:buClr>
            </a:pPr>
            <a:r>
              <a:rPr lang="en-GB" dirty="0"/>
              <a:t>General outcome-based OSH duties for all relevant stakeholders</a:t>
            </a:r>
          </a:p>
          <a:p>
            <a:pPr lvl="3">
              <a:buClr>
                <a:schemeClr val="accent4"/>
              </a:buClr>
            </a:pPr>
            <a:r>
              <a:rPr lang="en-GB" dirty="0"/>
              <a:t>Workplace processes to manage OSH</a:t>
            </a:r>
          </a:p>
          <a:p>
            <a:endParaRPr lang="en-GB" dirty="0"/>
          </a:p>
        </p:txBody>
      </p:sp>
      <p:sp>
        <p:nvSpPr>
          <p:cNvPr id="8" name="Content Placeholder 3">
            <a:extLst>
              <a:ext uri="{FF2B5EF4-FFF2-40B4-BE49-F238E27FC236}">
                <a16:creationId xmlns:a16="http://schemas.microsoft.com/office/drawing/2014/main" id="{0193EEC7-1F2F-9446-CF70-7B9B770B63D4}"/>
              </a:ext>
            </a:extLst>
          </p:cNvPr>
          <p:cNvSpPr txBox="1">
            <a:spLocks/>
          </p:cNvSpPr>
          <p:nvPr/>
        </p:nvSpPr>
        <p:spPr>
          <a:xfrm>
            <a:off x="5407572" y="3914006"/>
            <a:ext cx="6293890" cy="2219326"/>
          </a:xfrm>
          <a:prstGeom prst="rect">
            <a:avLst/>
          </a:prstGeom>
        </p:spPr>
        <p:txBody>
          <a:bodyPr lIns="0" tIns="0" rIns="0" bIns="0"/>
          <a:lstStyle>
            <a:lvl1pPr marL="0" indent="0" algn="l" defTabSz="914400" rtl="0" eaLnBrk="1" latinLnBrk="0" hangingPunct="1">
              <a:lnSpc>
                <a:spcPct val="90000"/>
              </a:lnSpc>
              <a:spcBef>
                <a:spcPts val="400"/>
              </a:spcBef>
              <a:spcAft>
                <a:spcPts val="400"/>
              </a:spcAft>
              <a:buFont typeface="Arial" panose="020B0604020202020204" pitchFamily="34" charset="0"/>
              <a:buNone/>
              <a:defRPr sz="2000" b="1" kern="1200">
                <a:solidFill>
                  <a:schemeClr val="accent4"/>
                </a:solidFill>
                <a:latin typeface="Overpass" panose="00000500000000000000" pitchFamily="2" charset="0"/>
                <a:ea typeface="+mn-ea"/>
                <a:cs typeface="+mn-cs"/>
              </a:defRPr>
            </a:lvl1pPr>
            <a:lvl2pPr marL="0" indent="0" algn="l" defTabSz="914400" rtl="0" eaLnBrk="1" latinLnBrk="0" hangingPunct="1">
              <a:lnSpc>
                <a:spcPct val="90000"/>
              </a:lnSpc>
              <a:spcBef>
                <a:spcPts val="400"/>
              </a:spcBef>
              <a:spcAft>
                <a:spcPts val="400"/>
              </a:spcAft>
              <a:buFont typeface="Arial" panose="020B0604020202020204" pitchFamily="34" charset="0"/>
              <a:buNone/>
              <a:defRPr sz="18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2pPr>
            <a:lvl3pPr marL="252000" indent="-252000" algn="l" defTabSz="914400" rtl="0" eaLnBrk="1" latinLnBrk="0" hangingPunct="1">
              <a:lnSpc>
                <a:spcPct val="90000"/>
              </a:lnSpc>
              <a:spcBef>
                <a:spcPts val="400"/>
              </a:spcBef>
              <a:spcAft>
                <a:spcPts val="400"/>
              </a:spcAft>
              <a:buClr>
                <a:schemeClr val="accent4"/>
              </a:buClr>
              <a:buSzPct val="70000"/>
              <a:buFont typeface="Wingdings 3" panose="05040102010807070707" pitchFamily="18" charset="2"/>
              <a:buChar char=""/>
              <a:defRPr sz="18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3pPr>
            <a:lvl4pPr marL="504000" indent="-216000" algn="l" defTabSz="914400" rtl="0" eaLnBrk="1" latinLnBrk="0" hangingPunct="1">
              <a:lnSpc>
                <a:spcPct val="90000"/>
              </a:lnSpc>
              <a:spcBef>
                <a:spcPts val="400"/>
              </a:spcBef>
              <a:spcAft>
                <a:spcPts val="400"/>
              </a:spcAft>
              <a:buClr>
                <a:schemeClr val="accent1"/>
              </a:buClr>
              <a:buSzPct val="80000"/>
              <a:buFont typeface="Wingdings 3" panose="05040102010807070707" pitchFamily="18" charset="2"/>
              <a:buChar char="u"/>
              <a:defRPr sz="1600" b="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4pPr>
            <a:lvl5pPr marL="0" indent="0" algn="l" defTabSz="914400" rtl="0" eaLnBrk="1" latinLnBrk="0" hangingPunct="1">
              <a:lnSpc>
                <a:spcPct val="90000"/>
              </a:lnSpc>
              <a:spcBef>
                <a:spcPts val="400"/>
              </a:spcBef>
              <a:spcAft>
                <a:spcPts val="400"/>
              </a:spcAft>
              <a:buClr>
                <a:schemeClr val="accent2"/>
              </a:buClr>
              <a:buSzPct val="80000"/>
              <a:buFont typeface="Arial" panose="020B0604020202020204" pitchFamily="34" charset="0"/>
              <a:buNone/>
              <a:defRPr sz="14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5pPr>
            <a:lvl6pPr marL="540000" indent="-216000" algn="l" defTabSz="914400" rtl="0" eaLnBrk="1" latinLnBrk="0" hangingPunct="1">
              <a:lnSpc>
                <a:spcPct val="100000"/>
              </a:lnSpc>
              <a:spcBef>
                <a:spcPts val="450"/>
              </a:spcBef>
              <a:buClr>
                <a:schemeClr val="accent1"/>
              </a:buClr>
              <a:buSzPct val="70000"/>
              <a:buFont typeface="Wingdings 3" panose="05040102010807070707" pitchFamily="18" charset="2"/>
              <a:buChar char="u"/>
              <a:defRPr sz="16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3">
              <a:buClr>
                <a:schemeClr val="accent4"/>
              </a:buClr>
            </a:pPr>
            <a:r>
              <a:rPr lang="en-GB" dirty="0"/>
              <a:t>Participative, collaborative and cooperative arrangements at the workplace</a:t>
            </a:r>
          </a:p>
          <a:p>
            <a:pPr lvl="3">
              <a:buClr>
                <a:schemeClr val="accent4"/>
              </a:buClr>
            </a:pPr>
            <a:r>
              <a:rPr lang="en-GB" dirty="0"/>
              <a:t>Collaboration of undertakings engaging in activities simultaneously at one workplace</a:t>
            </a:r>
          </a:p>
          <a:p>
            <a:pPr lvl="3">
              <a:buClr>
                <a:schemeClr val="accent4"/>
              </a:buClr>
            </a:pPr>
            <a:r>
              <a:rPr lang="en-GB" dirty="0"/>
              <a:t>The right for workers to remove themselves from dangerous situations</a:t>
            </a:r>
          </a:p>
          <a:p>
            <a:pPr lvl="3">
              <a:buClr>
                <a:schemeClr val="accent4"/>
              </a:buClr>
            </a:pPr>
            <a:r>
              <a:rPr lang="en-GB" dirty="0"/>
              <a:t>Other key prerogatives of workers (OSH training, PPE, etc.)</a:t>
            </a:r>
          </a:p>
          <a:p>
            <a:pPr lvl="3">
              <a:buClr>
                <a:schemeClr val="accent4"/>
              </a:buClr>
            </a:pPr>
            <a:r>
              <a:rPr lang="en-GB" dirty="0"/>
              <a:t>Legally defined sanctions and sanctioning procedures</a:t>
            </a:r>
          </a:p>
          <a:p>
            <a:endParaRPr lang="en-GB" dirty="0"/>
          </a:p>
        </p:txBody>
      </p:sp>
    </p:spTree>
    <p:extLst>
      <p:ext uri="{BB962C8B-B14F-4D97-AF65-F5344CB8AC3E}">
        <p14:creationId xmlns:p14="http://schemas.microsoft.com/office/powerpoint/2010/main" val="16495940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A28EC-4581-48D3-C176-143B00626F67}"/>
              </a:ext>
            </a:extLst>
          </p:cNvPr>
          <p:cNvSpPr>
            <a:spLocks noGrp="1"/>
          </p:cNvSpPr>
          <p:nvPr>
            <p:ph type="title"/>
          </p:nvPr>
        </p:nvSpPr>
        <p:spPr/>
        <p:txBody>
          <a:bodyPr/>
          <a:lstStyle/>
          <a:p>
            <a:r>
              <a:rPr lang="en-GB" dirty="0">
                <a:solidFill>
                  <a:schemeClr val="accent4"/>
                </a:solidFill>
              </a:rPr>
              <a:t>Protection against undue consequences for workers who remove themselves from dangerous work situations</a:t>
            </a:r>
            <a:endParaRPr lang="en-GB" dirty="0"/>
          </a:p>
        </p:txBody>
      </p:sp>
      <p:sp>
        <p:nvSpPr>
          <p:cNvPr id="3" name="Content Placeholder 2">
            <a:extLst>
              <a:ext uri="{FF2B5EF4-FFF2-40B4-BE49-F238E27FC236}">
                <a16:creationId xmlns:a16="http://schemas.microsoft.com/office/drawing/2014/main" id="{0D47AFC7-30FE-C9D9-8A1D-8F1B0933D8B6}"/>
              </a:ext>
            </a:extLst>
          </p:cNvPr>
          <p:cNvSpPr>
            <a:spLocks noGrp="1"/>
          </p:cNvSpPr>
          <p:nvPr>
            <p:ph sz="half" idx="1"/>
          </p:nvPr>
        </p:nvSpPr>
        <p:spPr>
          <a:xfrm>
            <a:off x="490538" y="2393950"/>
            <a:ext cx="5605462" cy="3482976"/>
          </a:xfrm>
        </p:spPr>
        <p:txBody>
          <a:bodyPr/>
          <a:lstStyle/>
          <a:p>
            <a:pPr lvl="2"/>
            <a:r>
              <a:rPr lang="en-GB" dirty="0"/>
              <a:t>Convention No. 155 requires that national action be taken to protect workers against undue consequences if they remove themselves from a work situation that they have reasonable. justification to believe presents an imminent and serious danger to their life and health.</a:t>
            </a:r>
          </a:p>
          <a:p>
            <a:pPr lvl="2"/>
            <a:r>
              <a:rPr lang="en-GB" dirty="0"/>
              <a:t>This right plays a vital role in preventing occupational accidents and diseases.</a:t>
            </a:r>
          </a:p>
          <a:p>
            <a:endParaRPr lang="en-GB" dirty="0"/>
          </a:p>
        </p:txBody>
      </p:sp>
      <p:sp>
        <p:nvSpPr>
          <p:cNvPr id="5" name="Date Placeholder 4">
            <a:extLst>
              <a:ext uri="{FF2B5EF4-FFF2-40B4-BE49-F238E27FC236}">
                <a16:creationId xmlns:a16="http://schemas.microsoft.com/office/drawing/2014/main" id="{C60B250F-27E5-B8E7-C0F4-AC571DC1B449}"/>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06C5DD69-8927-94DA-92AE-F94E29880461}"/>
              </a:ext>
            </a:extLst>
          </p:cNvPr>
          <p:cNvSpPr>
            <a:spLocks noGrp="1"/>
          </p:cNvSpPr>
          <p:nvPr>
            <p:ph type="ftr" sz="quarter" idx="11"/>
          </p:nvPr>
        </p:nvSpPr>
        <p:spPr/>
        <p:txBody>
          <a:bodyPr/>
          <a:lstStyle/>
          <a:p>
            <a:r>
              <a:rPr lang="en-GB" dirty="0"/>
              <a:t>Advancing social justice, promoting decent work</a:t>
            </a:r>
          </a:p>
        </p:txBody>
      </p:sp>
      <p:sp>
        <p:nvSpPr>
          <p:cNvPr id="7" name="Slide Number Placeholder 6">
            <a:extLst>
              <a:ext uri="{FF2B5EF4-FFF2-40B4-BE49-F238E27FC236}">
                <a16:creationId xmlns:a16="http://schemas.microsoft.com/office/drawing/2014/main" id="{3E9A053D-760B-D83F-138E-F783627B1FE7}"/>
              </a:ext>
            </a:extLst>
          </p:cNvPr>
          <p:cNvSpPr>
            <a:spLocks noGrp="1"/>
          </p:cNvSpPr>
          <p:nvPr>
            <p:ph type="sldNum" sz="quarter" idx="12"/>
          </p:nvPr>
        </p:nvSpPr>
        <p:spPr/>
        <p:txBody>
          <a:bodyPr/>
          <a:lstStyle/>
          <a:p>
            <a:fld id="{856227C0-AD57-4F9B-BAE3-EEFB0D0EE427}" type="slidenum">
              <a:rPr lang="en-GB" smtClean="0"/>
              <a:t>11</a:t>
            </a:fld>
            <a:endParaRPr lang="en-GB"/>
          </a:p>
        </p:txBody>
      </p:sp>
      <p:sp>
        <p:nvSpPr>
          <p:cNvPr id="8" name="Text Placeholder 7">
            <a:extLst>
              <a:ext uri="{FF2B5EF4-FFF2-40B4-BE49-F238E27FC236}">
                <a16:creationId xmlns:a16="http://schemas.microsoft.com/office/drawing/2014/main" id="{372BF7BF-C9C9-07CB-4A8C-8E93DDD57FDF}"/>
              </a:ext>
            </a:extLst>
          </p:cNvPr>
          <p:cNvSpPr>
            <a:spLocks noGrp="1"/>
          </p:cNvSpPr>
          <p:nvPr>
            <p:ph type="body" sz="quarter" idx="13"/>
          </p:nvPr>
        </p:nvSpPr>
        <p:spPr>
          <a:xfrm>
            <a:off x="6809874" y="2393950"/>
            <a:ext cx="4891590" cy="3482975"/>
          </a:xfrm>
          <a:solidFill>
            <a:schemeClr val="bg2"/>
          </a:solidFill>
        </p:spPr>
        <p:txBody>
          <a:bodyPr/>
          <a:lstStyle/>
          <a:p>
            <a:r>
              <a:rPr lang="en-GB" dirty="0"/>
              <a:t>68 % </a:t>
            </a:r>
            <a:r>
              <a:rPr lang="en-GB" sz="1800" spc="0" dirty="0"/>
              <a:t>of ILO Member States protect workers from undue consequences if they remove themselves from dangerous situations. </a:t>
            </a:r>
          </a:p>
          <a:p>
            <a:r>
              <a:rPr lang="en-GB" dirty="0"/>
              <a:t>80 % </a:t>
            </a:r>
            <a:r>
              <a:rPr lang="en-GB" sz="1800" spc="0" dirty="0"/>
              <a:t>of ILO Member States that have ratified Convention No. 155 recognize the workers’ right to remove themselves from a dangerous work situation without undue consequences</a:t>
            </a:r>
          </a:p>
          <a:p>
            <a:endParaRPr lang="en-GB" dirty="0"/>
          </a:p>
        </p:txBody>
      </p:sp>
    </p:spTree>
    <p:extLst>
      <p:ext uri="{BB962C8B-B14F-4D97-AF65-F5344CB8AC3E}">
        <p14:creationId xmlns:p14="http://schemas.microsoft.com/office/powerpoint/2010/main" val="21185219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C1B41B-4AC7-3825-0B04-B6AA0E51B2D2}"/>
              </a:ext>
            </a:extLst>
          </p:cNvPr>
          <p:cNvSpPr>
            <a:spLocks noGrp="1"/>
          </p:cNvSpPr>
          <p:nvPr>
            <p:ph type="dt" sz="half" idx="10"/>
          </p:nvPr>
        </p:nvSpPr>
        <p:spPr/>
        <p:txBody>
          <a:bodyPr/>
          <a:lstStyle/>
          <a:p>
            <a:r>
              <a:rPr lang="en-GB"/>
              <a:t>Date: Monday / 01 / October / 2019</a:t>
            </a:r>
          </a:p>
        </p:txBody>
      </p:sp>
      <p:sp>
        <p:nvSpPr>
          <p:cNvPr id="3" name="Footer Placeholder 2">
            <a:extLst>
              <a:ext uri="{FF2B5EF4-FFF2-40B4-BE49-F238E27FC236}">
                <a16:creationId xmlns:a16="http://schemas.microsoft.com/office/drawing/2014/main" id="{D4AD6DE0-E7E8-7D7D-8D6A-B0C300B18B19}"/>
              </a:ext>
            </a:extLst>
          </p:cNvPr>
          <p:cNvSpPr>
            <a:spLocks noGrp="1"/>
          </p:cNvSpPr>
          <p:nvPr>
            <p:ph type="ftr" sz="quarter" idx="11"/>
          </p:nvPr>
        </p:nvSpPr>
        <p:spPr/>
        <p:txBody>
          <a:bodyPr/>
          <a:lstStyle/>
          <a:p>
            <a:r>
              <a:rPr lang="en-GB"/>
              <a:t>Advancing social justice, promoting decent work</a:t>
            </a:r>
          </a:p>
        </p:txBody>
      </p:sp>
      <p:sp>
        <p:nvSpPr>
          <p:cNvPr id="4" name="Slide Number Placeholder 3">
            <a:extLst>
              <a:ext uri="{FF2B5EF4-FFF2-40B4-BE49-F238E27FC236}">
                <a16:creationId xmlns:a16="http://schemas.microsoft.com/office/drawing/2014/main" id="{29E15227-D90D-3DA2-85A5-16523F01184A}"/>
              </a:ext>
            </a:extLst>
          </p:cNvPr>
          <p:cNvSpPr>
            <a:spLocks noGrp="1"/>
          </p:cNvSpPr>
          <p:nvPr>
            <p:ph type="sldNum" sz="quarter" idx="12"/>
          </p:nvPr>
        </p:nvSpPr>
        <p:spPr/>
        <p:txBody>
          <a:bodyPr/>
          <a:lstStyle/>
          <a:p>
            <a:fld id="{856227C0-AD57-4F9B-BAE3-EEFB0D0EE427}" type="slidenum">
              <a:rPr lang="en-GB" smtClean="0"/>
              <a:t>12</a:t>
            </a:fld>
            <a:endParaRPr lang="en-GB"/>
          </a:p>
        </p:txBody>
      </p:sp>
      <p:pic>
        <p:nvPicPr>
          <p:cNvPr id="6" name="Picture 5" descr="Map&#10;&#10;Description automatically generated">
            <a:extLst>
              <a:ext uri="{FF2B5EF4-FFF2-40B4-BE49-F238E27FC236}">
                <a16:creationId xmlns:a16="http://schemas.microsoft.com/office/drawing/2014/main" id="{6EE5095A-067A-29B6-396A-BB504BD7B5A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22189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A28EC-4581-48D3-C176-143B00626F67}"/>
              </a:ext>
            </a:extLst>
          </p:cNvPr>
          <p:cNvSpPr>
            <a:spLocks noGrp="1"/>
          </p:cNvSpPr>
          <p:nvPr>
            <p:ph type="title"/>
          </p:nvPr>
        </p:nvSpPr>
        <p:spPr/>
        <p:txBody>
          <a:bodyPr/>
          <a:lstStyle/>
          <a:p>
            <a:r>
              <a:rPr lang="en-GB" dirty="0">
                <a:solidFill>
                  <a:schemeClr val="accent4"/>
                </a:solidFill>
              </a:rPr>
              <a:t>Requirement to establish a joint OSH committee at the workplace level</a:t>
            </a:r>
            <a:endParaRPr lang="en-GB" dirty="0"/>
          </a:p>
        </p:txBody>
      </p:sp>
      <p:sp>
        <p:nvSpPr>
          <p:cNvPr id="3" name="Content Placeholder 2">
            <a:extLst>
              <a:ext uri="{FF2B5EF4-FFF2-40B4-BE49-F238E27FC236}">
                <a16:creationId xmlns:a16="http://schemas.microsoft.com/office/drawing/2014/main" id="{0D47AFC7-30FE-C9D9-8A1D-8F1B0933D8B6}"/>
              </a:ext>
            </a:extLst>
          </p:cNvPr>
          <p:cNvSpPr>
            <a:spLocks noGrp="1"/>
          </p:cNvSpPr>
          <p:nvPr>
            <p:ph sz="half" idx="1"/>
          </p:nvPr>
        </p:nvSpPr>
        <p:spPr>
          <a:xfrm>
            <a:off x="490538" y="2393950"/>
            <a:ext cx="6824662" cy="3482976"/>
          </a:xfrm>
        </p:spPr>
        <p:txBody>
          <a:bodyPr/>
          <a:lstStyle/>
          <a:p>
            <a:pPr lvl="2"/>
            <a:r>
              <a:rPr lang="en-GB" dirty="0"/>
              <a:t>Convention Nos. 155 and 187 promote cooperation at the workplace level between management, workers and their representatives.</a:t>
            </a:r>
          </a:p>
          <a:p>
            <a:pPr lvl="2"/>
            <a:r>
              <a:rPr lang="en-GB" dirty="0"/>
              <a:t>The accompanying Recommendations Nos. 164 and 197 provide further detail on the establishment in the workplace of joint OSH committees and the designation of workers’ OSH representatives.</a:t>
            </a:r>
          </a:p>
          <a:p>
            <a:pPr lvl="2"/>
            <a:r>
              <a:rPr lang="en-GB" dirty="0"/>
              <a:t>Joint OSH committees are a successful way to enable workers and employers to work together in a collaborative and coordinated way to address OSH issues in the workplace.</a:t>
            </a:r>
          </a:p>
        </p:txBody>
      </p:sp>
      <p:sp>
        <p:nvSpPr>
          <p:cNvPr id="5" name="Date Placeholder 4">
            <a:extLst>
              <a:ext uri="{FF2B5EF4-FFF2-40B4-BE49-F238E27FC236}">
                <a16:creationId xmlns:a16="http://schemas.microsoft.com/office/drawing/2014/main" id="{C60B250F-27E5-B8E7-C0F4-AC571DC1B449}"/>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06C5DD69-8927-94DA-92AE-F94E29880461}"/>
              </a:ext>
            </a:extLst>
          </p:cNvPr>
          <p:cNvSpPr>
            <a:spLocks noGrp="1"/>
          </p:cNvSpPr>
          <p:nvPr>
            <p:ph type="ftr" sz="quarter" idx="11"/>
          </p:nvPr>
        </p:nvSpPr>
        <p:spPr/>
        <p:txBody>
          <a:bodyPr/>
          <a:lstStyle/>
          <a:p>
            <a:r>
              <a:rPr lang="en-GB" dirty="0"/>
              <a:t>Advancing social justice, promoting decent work</a:t>
            </a:r>
          </a:p>
        </p:txBody>
      </p:sp>
      <p:sp>
        <p:nvSpPr>
          <p:cNvPr id="7" name="Slide Number Placeholder 6">
            <a:extLst>
              <a:ext uri="{FF2B5EF4-FFF2-40B4-BE49-F238E27FC236}">
                <a16:creationId xmlns:a16="http://schemas.microsoft.com/office/drawing/2014/main" id="{3E9A053D-760B-D83F-138E-F783627B1FE7}"/>
              </a:ext>
            </a:extLst>
          </p:cNvPr>
          <p:cNvSpPr>
            <a:spLocks noGrp="1"/>
          </p:cNvSpPr>
          <p:nvPr>
            <p:ph type="sldNum" sz="quarter" idx="12"/>
          </p:nvPr>
        </p:nvSpPr>
        <p:spPr/>
        <p:txBody>
          <a:bodyPr/>
          <a:lstStyle/>
          <a:p>
            <a:fld id="{856227C0-AD57-4F9B-BAE3-EEFB0D0EE427}" type="slidenum">
              <a:rPr lang="en-GB" smtClean="0"/>
              <a:t>13</a:t>
            </a:fld>
            <a:endParaRPr lang="en-GB"/>
          </a:p>
        </p:txBody>
      </p:sp>
      <p:sp>
        <p:nvSpPr>
          <p:cNvPr id="8" name="Text Placeholder 7">
            <a:extLst>
              <a:ext uri="{FF2B5EF4-FFF2-40B4-BE49-F238E27FC236}">
                <a16:creationId xmlns:a16="http://schemas.microsoft.com/office/drawing/2014/main" id="{372BF7BF-C9C9-07CB-4A8C-8E93DDD57FDF}"/>
              </a:ext>
            </a:extLst>
          </p:cNvPr>
          <p:cNvSpPr>
            <a:spLocks noGrp="1"/>
          </p:cNvSpPr>
          <p:nvPr>
            <p:ph type="body" sz="quarter" idx="13"/>
          </p:nvPr>
        </p:nvSpPr>
        <p:spPr>
          <a:xfrm>
            <a:off x="7780420" y="2393950"/>
            <a:ext cx="3921043" cy="3482975"/>
          </a:xfrm>
          <a:solidFill>
            <a:schemeClr val="bg2"/>
          </a:solidFill>
        </p:spPr>
        <p:txBody>
          <a:bodyPr/>
          <a:lstStyle/>
          <a:p>
            <a:r>
              <a:rPr lang="en-GB" dirty="0"/>
              <a:t>73 % </a:t>
            </a:r>
            <a:r>
              <a:rPr lang="en-GB" sz="1800" spc="0" dirty="0"/>
              <a:t>of ILO Member States  have provisions in national legislation for the establishment of workplace joint OSH committees.</a:t>
            </a:r>
          </a:p>
          <a:p>
            <a:r>
              <a:rPr lang="en-GB" dirty="0"/>
              <a:t>92 % </a:t>
            </a:r>
            <a:r>
              <a:rPr lang="en-GB" sz="1800" spc="0" dirty="0"/>
              <a:t>of </a:t>
            </a:r>
            <a:r>
              <a:rPr lang="en-GB" sz="1800" b="1" spc="0" dirty="0"/>
              <a:t>high-income</a:t>
            </a:r>
            <a:r>
              <a:rPr lang="en-GB" sz="1800" spc="0" dirty="0"/>
              <a:t> countries that have ratified </a:t>
            </a:r>
            <a:r>
              <a:rPr lang="en-GB" sz="1800" b="1" spc="0" dirty="0"/>
              <a:t>Convention No. 155 </a:t>
            </a:r>
            <a:r>
              <a:rPr lang="en-GB" sz="1800" spc="0" dirty="0"/>
              <a:t>require the establishment of workplace joint OSH committees.</a:t>
            </a:r>
            <a:endParaRPr lang="en-GB" dirty="0"/>
          </a:p>
        </p:txBody>
      </p:sp>
    </p:spTree>
    <p:extLst>
      <p:ext uri="{BB962C8B-B14F-4D97-AF65-F5344CB8AC3E}">
        <p14:creationId xmlns:p14="http://schemas.microsoft.com/office/powerpoint/2010/main" val="3121465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53D7C8-2069-F962-F067-669C861B1CEE}"/>
              </a:ext>
            </a:extLst>
          </p:cNvPr>
          <p:cNvSpPr>
            <a:spLocks noGrp="1"/>
          </p:cNvSpPr>
          <p:nvPr>
            <p:ph type="dt" sz="half" idx="10"/>
          </p:nvPr>
        </p:nvSpPr>
        <p:spPr/>
        <p:txBody>
          <a:bodyPr/>
          <a:lstStyle/>
          <a:p>
            <a:r>
              <a:rPr lang="en-GB"/>
              <a:t>Date: Monday / 01 / October / 2019</a:t>
            </a:r>
          </a:p>
        </p:txBody>
      </p:sp>
      <p:sp>
        <p:nvSpPr>
          <p:cNvPr id="3" name="Footer Placeholder 2">
            <a:extLst>
              <a:ext uri="{FF2B5EF4-FFF2-40B4-BE49-F238E27FC236}">
                <a16:creationId xmlns:a16="http://schemas.microsoft.com/office/drawing/2014/main" id="{F039AB47-9B7D-E1D9-09C7-88D34B3B25A3}"/>
              </a:ext>
            </a:extLst>
          </p:cNvPr>
          <p:cNvSpPr>
            <a:spLocks noGrp="1"/>
          </p:cNvSpPr>
          <p:nvPr>
            <p:ph type="ftr" sz="quarter" idx="11"/>
          </p:nvPr>
        </p:nvSpPr>
        <p:spPr/>
        <p:txBody>
          <a:bodyPr/>
          <a:lstStyle/>
          <a:p>
            <a:r>
              <a:rPr lang="en-GB"/>
              <a:t>Advancing social justice, promoting decent work</a:t>
            </a:r>
          </a:p>
        </p:txBody>
      </p:sp>
      <p:sp>
        <p:nvSpPr>
          <p:cNvPr id="4" name="Slide Number Placeholder 3">
            <a:extLst>
              <a:ext uri="{FF2B5EF4-FFF2-40B4-BE49-F238E27FC236}">
                <a16:creationId xmlns:a16="http://schemas.microsoft.com/office/drawing/2014/main" id="{FD2E9BF0-11EA-62EC-7A72-8EFA3052CCED}"/>
              </a:ext>
            </a:extLst>
          </p:cNvPr>
          <p:cNvSpPr>
            <a:spLocks noGrp="1"/>
          </p:cNvSpPr>
          <p:nvPr>
            <p:ph type="sldNum" sz="quarter" idx="12"/>
          </p:nvPr>
        </p:nvSpPr>
        <p:spPr/>
        <p:txBody>
          <a:bodyPr/>
          <a:lstStyle/>
          <a:p>
            <a:fld id="{856227C0-AD57-4F9B-BAE3-EEFB0D0EE427}" type="slidenum">
              <a:rPr lang="en-GB" smtClean="0"/>
              <a:t>14</a:t>
            </a:fld>
            <a:endParaRPr lang="en-GB"/>
          </a:p>
        </p:txBody>
      </p:sp>
      <p:pic>
        <p:nvPicPr>
          <p:cNvPr id="6" name="Picture 5" descr="Map&#10;&#10;Description automatically generated">
            <a:extLst>
              <a:ext uri="{FF2B5EF4-FFF2-40B4-BE49-F238E27FC236}">
                <a16:creationId xmlns:a16="http://schemas.microsoft.com/office/drawing/2014/main" id="{7D44E50F-F557-673D-57A5-0A85BA3FF07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720880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3443D-DA4A-1836-E91E-C0502F3DA8AA}"/>
              </a:ext>
            </a:extLst>
          </p:cNvPr>
          <p:cNvSpPr>
            <a:spLocks noGrp="1"/>
          </p:cNvSpPr>
          <p:nvPr>
            <p:ph type="title"/>
          </p:nvPr>
        </p:nvSpPr>
        <p:spPr/>
        <p:txBody>
          <a:bodyPr/>
          <a:lstStyle/>
          <a:p>
            <a:r>
              <a:rPr lang="en-GB" dirty="0">
                <a:solidFill>
                  <a:schemeClr val="accent4"/>
                </a:solidFill>
              </a:rPr>
              <a:t>Requirements to establish a joint OSH committee at the workplace level</a:t>
            </a:r>
            <a:br>
              <a:rPr lang="fr-CH" dirty="0"/>
            </a:br>
            <a:r>
              <a:rPr lang="fr-CH" b="0" dirty="0">
                <a:solidFill>
                  <a:schemeClr val="accent4"/>
                </a:solidFill>
              </a:rPr>
              <a:t>Country </a:t>
            </a:r>
            <a:r>
              <a:rPr lang="en-GB" b="0" dirty="0">
                <a:solidFill>
                  <a:schemeClr val="accent4"/>
                </a:solidFill>
              </a:rPr>
              <a:t>examples</a:t>
            </a:r>
            <a:endParaRPr lang="en-GB" dirty="0"/>
          </a:p>
        </p:txBody>
      </p:sp>
      <p:sp>
        <p:nvSpPr>
          <p:cNvPr id="3" name="Content Placeholder 2">
            <a:extLst>
              <a:ext uri="{FF2B5EF4-FFF2-40B4-BE49-F238E27FC236}">
                <a16:creationId xmlns:a16="http://schemas.microsoft.com/office/drawing/2014/main" id="{A62B23D4-FB3C-480F-2C78-BA73FEB36280}"/>
              </a:ext>
            </a:extLst>
          </p:cNvPr>
          <p:cNvSpPr>
            <a:spLocks noGrp="1"/>
          </p:cNvSpPr>
          <p:nvPr>
            <p:ph sz="half" idx="1"/>
          </p:nvPr>
        </p:nvSpPr>
        <p:spPr>
          <a:xfrm>
            <a:off x="490537" y="2393950"/>
            <a:ext cx="6744451" cy="3204745"/>
          </a:xfrm>
          <a:solidFill>
            <a:schemeClr val="accent3">
              <a:lumMod val="20000"/>
              <a:lumOff val="80000"/>
            </a:schemeClr>
          </a:solidFill>
        </p:spPr>
        <p:txBody>
          <a:bodyPr/>
          <a:lstStyle/>
          <a:p>
            <a:r>
              <a:rPr lang="fr-CH" dirty="0">
                <a:solidFill>
                  <a:schemeClr val="accent1"/>
                </a:solidFill>
              </a:rPr>
              <a:t>Djibouti</a:t>
            </a:r>
            <a:endParaRPr lang="fr-CH" dirty="0"/>
          </a:p>
          <a:p>
            <a:pPr lvl="2"/>
            <a:r>
              <a:rPr lang="en-GB" dirty="0"/>
              <a:t>OSH committees must be created in all industrial enterprises, buildings and public services with </a:t>
            </a:r>
            <a:r>
              <a:rPr lang="en-GB" b="0" i="0" dirty="0">
                <a:solidFill>
                  <a:srgbClr val="040C28"/>
                </a:solidFill>
                <a:effectLst/>
                <a:latin typeface="Google Sans"/>
              </a:rPr>
              <a:t>≥</a:t>
            </a:r>
            <a:r>
              <a:rPr lang="en-GB" dirty="0"/>
              <a:t> 50 workers (including with temporary contracts). </a:t>
            </a:r>
          </a:p>
          <a:p>
            <a:pPr lvl="2"/>
            <a:r>
              <a:rPr lang="en-GB" dirty="0"/>
              <a:t>The committee should include the employer, the OSH responsible person, a workers’ representative (or two, when &gt; 150 employees) and the enterprise doctor or nurse.</a:t>
            </a:r>
          </a:p>
          <a:p>
            <a:pPr lvl="2"/>
            <a:r>
              <a:rPr lang="en-GB" dirty="0"/>
              <a:t>The OSH committee must be convened by the employer at least 3 times a year, in case of hazardous situations or following serious accident. </a:t>
            </a:r>
          </a:p>
          <a:p>
            <a:endParaRPr lang="en-GB" dirty="0"/>
          </a:p>
        </p:txBody>
      </p:sp>
      <p:sp>
        <p:nvSpPr>
          <p:cNvPr id="4" name="Content Placeholder 3">
            <a:extLst>
              <a:ext uri="{FF2B5EF4-FFF2-40B4-BE49-F238E27FC236}">
                <a16:creationId xmlns:a16="http://schemas.microsoft.com/office/drawing/2014/main" id="{B1591753-1F36-EA9E-CEE1-24A10CC6926E}"/>
              </a:ext>
            </a:extLst>
          </p:cNvPr>
          <p:cNvSpPr>
            <a:spLocks noGrp="1"/>
          </p:cNvSpPr>
          <p:nvPr>
            <p:ph sz="half" idx="2"/>
          </p:nvPr>
        </p:nvSpPr>
        <p:spPr>
          <a:xfrm>
            <a:off x="7796463" y="2393950"/>
            <a:ext cx="3904999" cy="3204746"/>
          </a:xfrm>
          <a:solidFill>
            <a:schemeClr val="accent3">
              <a:lumMod val="20000"/>
              <a:lumOff val="80000"/>
            </a:schemeClr>
          </a:solidFill>
        </p:spPr>
        <p:txBody>
          <a:bodyPr/>
          <a:lstStyle/>
          <a:p>
            <a:r>
              <a:rPr lang="en-GB" dirty="0">
                <a:solidFill>
                  <a:schemeClr val="accent1"/>
                </a:solidFill>
              </a:rPr>
              <a:t>Finland</a:t>
            </a:r>
          </a:p>
          <a:p>
            <a:pPr lvl="2"/>
            <a:r>
              <a:rPr lang="en-GB" dirty="0"/>
              <a:t>Workers in enterprises with </a:t>
            </a:r>
            <a:r>
              <a:rPr lang="en-GB" b="0" i="0" dirty="0">
                <a:solidFill>
                  <a:srgbClr val="040C28"/>
                </a:solidFill>
                <a:effectLst/>
                <a:latin typeface="Google Sans"/>
              </a:rPr>
              <a:t>≥</a:t>
            </a:r>
            <a:r>
              <a:rPr lang="en-GB" dirty="0"/>
              <a:t> 10 employees working regularly are  entitled to elect an OSH representative.</a:t>
            </a:r>
          </a:p>
          <a:p>
            <a:pPr lvl="2"/>
            <a:r>
              <a:rPr lang="en-GB" dirty="0"/>
              <a:t>In enterprises with </a:t>
            </a:r>
            <a:r>
              <a:rPr lang="en-GB" b="0" i="0" dirty="0">
                <a:solidFill>
                  <a:srgbClr val="040C28"/>
                </a:solidFill>
                <a:effectLst/>
                <a:latin typeface="Google Sans"/>
              </a:rPr>
              <a:t>≥</a:t>
            </a:r>
            <a:r>
              <a:rPr lang="en-GB" dirty="0"/>
              <a:t> 20 employees working regularly, an OSH committee must be established for a period of two years at a time. </a:t>
            </a:r>
          </a:p>
          <a:p>
            <a:endParaRPr lang="en-GB" dirty="0"/>
          </a:p>
        </p:txBody>
      </p:sp>
      <p:sp>
        <p:nvSpPr>
          <p:cNvPr id="5" name="Date Placeholder 4">
            <a:extLst>
              <a:ext uri="{FF2B5EF4-FFF2-40B4-BE49-F238E27FC236}">
                <a16:creationId xmlns:a16="http://schemas.microsoft.com/office/drawing/2014/main" id="{9BE0FB70-9B24-5493-5DB0-CC0C9D951FDF}"/>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D063B491-6CDC-8353-E846-AF6C00A4708E}"/>
              </a:ext>
            </a:extLst>
          </p:cNvPr>
          <p:cNvSpPr>
            <a:spLocks noGrp="1"/>
          </p:cNvSpPr>
          <p:nvPr>
            <p:ph type="ftr" sz="quarter" idx="11"/>
          </p:nvPr>
        </p:nvSpPr>
        <p:spPr/>
        <p:txBody>
          <a:bodyPr/>
          <a:lstStyle/>
          <a:p>
            <a:r>
              <a:rPr lang="en-GB"/>
              <a:t>Advancing social justice, promoting decent work</a:t>
            </a:r>
          </a:p>
        </p:txBody>
      </p:sp>
      <p:sp>
        <p:nvSpPr>
          <p:cNvPr id="7" name="Slide Number Placeholder 6">
            <a:extLst>
              <a:ext uri="{FF2B5EF4-FFF2-40B4-BE49-F238E27FC236}">
                <a16:creationId xmlns:a16="http://schemas.microsoft.com/office/drawing/2014/main" id="{C6E9555C-14AC-4B8E-C04C-23458E4BB3CE}"/>
              </a:ext>
            </a:extLst>
          </p:cNvPr>
          <p:cNvSpPr>
            <a:spLocks noGrp="1"/>
          </p:cNvSpPr>
          <p:nvPr>
            <p:ph type="sldNum" sz="quarter" idx="12"/>
          </p:nvPr>
        </p:nvSpPr>
        <p:spPr/>
        <p:txBody>
          <a:bodyPr/>
          <a:lstStyle/>
          <a:p>
            <a:fld id="{856227C0-AD57-4F9B-BAE3-EEFB0D0EE427}" type="slidenum">
              <a:rPr lang="en-GB" smtClean="0"/>
              <a:t>15</a:t>
            </a:fld>
            <a:endParaRPr lang="en-GB"/>
          </a:p>
        </p:txBody>
      </p:sp>
    </p:spTree>
    <p:extLst>
      <p:ext uri="{BB962C8B-B14F-4D97-AF65-F5344CB8AC3E}">
        <p14:creationId xmlns:p14="http://schemas.microsoft.com/office/powerpoint/2010/main" val="2114455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A28EC-4581-48D3-C176-143B00626F67}"/>
              </a:ext>
            </a:extLst>
          </p:cNvPr>
          <p:cNvSpPr>
            <a:spLocks noGrp="1"/>
          </p:cNvSpPr>
          <p:nvPr>
            <p:ph type="title"/>
          </p:nvPr>
        </p:nvSpPr>
        <p:spPr/>
        <p:txBody>
          <a:bodyPr/>
          <a:lstStyle/>
          <a:p>
            <a:r>
              <a:rPr lang="en-GB" dirty="0"/>
              <a:t>National  OSH policy</a:t>
            </a:r>
          </a:p>
        </p:txBody>
      </p:sp>
      <p:sp>
        <p:nvSpPr>
          <p:cNvPr id="3" name="Content Placeholder 2">
            <a:extLst>
              <a:ext uri="{FF2B5EF4-FFF2-40B4-BE49-F238E27FC236}">
                <a16:creationId xmlns:a16="http://schemas.microsoft.com/office/drawing/2014/main" id="{0D47AFC7-30FE-C9D9-8A1D-8F1B0933D8B6}"/>
              </a:ext>
            </a:extLst>
          </p:cNvPr>
          <p:cNvSpPr>
            <a:spLocks noGrp="1"/>
          </p:cNvSpPr>
          <p:nvPr>
            <p:ph sz="half" idx="1"/>
          </p:nvPr>
        </p:nvSpPr>
        <p:spPr>
          <a:xfrm>
            <a:off x="490537" y="2393950"/>
            <a:ext cx="7963651" cy="3482976"/>
          </a:xfrm>
        </p:spPr>
        <p:txBody>
          <a:bodyPr/>
          <a:lstStyle/>
          <a:p>
            <a:pPr lvl="2"/>
            <a:r>
              <a:rPr lang="en-GB" dirty="0"/>
              <a:t>Both OSH fundamental Conventions Nos. 155 and 187 require Member States to formulate, implement and periodically review a national policy on OSH, in consultation with the most representative organizations of employers and workers.</a:t>
            </a:r>
          </a:p>
          <a:p>
            <a:pPr lvl="2"/>
            <a:r>
              <a:rPr lang="en-GB" dirty="0"/>
              <a:t>According to Convention No.155, the aim of the policy shall be to prevent work-related accidents and diseases, by minimising, so far as is reasonably practicable, the risks in the working environment.</a:t>
            </a:r>
          </a:p>
          <a:p>
            <a:pPr lvl="2"/>
            <a:r>
              <a:rPr lang="en-GB" dirty="0"/>
              <a:t>Convention No. 187 adds the promotion of basic principles such as assessing occupational risks or hazards; combating occupational risks or hazards at source; and developing a national preventive safety and health culture.</a:t>
            </a:r>
          </a:p>
        </p:txBody>
      </p:sp>
      <p:sp>
        <p:nvSpPr>
          <p:cNvPr id="5" name="Date Placeholder 4">
            <a:extLst>
              <a:ext uri="{FF2B5EF4-FFF2-40B4-BE49-F238E27FC236}">
                <a16:creationId xmlns:a16="http://schemas.microsoft.com/office/drawing/2014/main" id="{C60B250F-27E5-B8E7-C0F4-AC571DC1B449}"/>
              </a:ext>
            </a:extLst>
          </p:cNvPr>
          <p:cNvSpPr>
            <a:spLocks noGrp="1"/>
          </p:cNvSpPr>
          <p:nvPr>
            <p:ph type="dt" sz="half" idx="10"/>
          </p:nvPr>
        </p:nvSpPr>
        <p:spPr/>
        <p:txBody>
          <a:bodyPr/>
          <a:lstStyle/>
          <a:p>
            <a:r>
              <a:rPr lang="en-GB" dirty="0"/>
              <a:t>Date: Monday / 01 / October / 2019</a:t>
            </a:r>
          </a:p>
        </p:txBody>
      </p:sp>
      <p:sp>
        <p:nvSpPr>
          <p:cNvPr id="6" name="Footer Placeholder 5">
            <a:extLst>
              <a:ext uri="{FF2B5EF4-FFF2-40B4-BE49-F238E27FC236}">
                <a16:creationId xmlns:a16="http://schemas.microsoft.com/office/drawing/2014/main" id="{06C5DD69-8927-94DA-92AE-F94E29880461}"/>
              </a:ext>
            </a:extLst>
          </p:cNvPr>
          <p:cNvSpPr>
            <a:spLocks noGrp="1"/>
          </p:cNvSpPr>
          <p:nvPr>
            <p:ph type="ftr" sz="quarter" idx="11"/>
          </p:nvPr>
        </p:nvSpPr>
        <p:spPr/>
        <p:txBody>
          <a:bodyPr/>
          <a:lstStyle/>
          <a:p>
            <a:r>
              <a:rPr lang="en-GB" dirty="0"/>
              <a:t>Advancing social justice, promoting decent work</a:t>
            </a:r>
          </a:p>
        </p:txBody>
      </p:sp>
      <p:sp>
        <p:nvSpPr>
          <p:cNvPr id="7" name="Slide Number Placeholder 6">
            <a:extLst>
              <a:ext uri="{FF2B5EF4-FFF2-40B4-BE49-F238E27FC236}">
                <a16:creationId xmlns:a16="http://schemas.microsoft.com/office/drawing/2014/main" id="{3E9A053D-760B-D83F-138E-F783627B1FE7}"/>
              </a:ext>
            </a:extLst>
          </p:cNvPr>
          <p:cNvSpPr>
            <a:spLocks noGrp="1"/>
          </p:cNvSpPr>
          <p:nvPr>
            <p:ph type="sldNum" sz="quarter" idx="12"/>
          </p:nvPr>
        </p:nvSpPr>
        <p:spPr/>
        <p:txBody>
          <a:bodyPr/>
          <a:lstStyle/>
          <a:p>
            <a:fld id="{856227C0-AD57-4F9B-BAE3-EEFB0D0EE427}" type="slidenum">
              <a:rPr lang="en-GB" smtClean="0"/>
              <a:t>16</a:t>
            </a:fld>
            <a:endParaRPr lang="en-GB"/>
          </a:p>
        </p:txBody>
      </p:sp>
      <p:sp>
        <p:nvSpPr>
          <p:cNvPr id="8" name="Text Placeholder 7">
            <a:extLst>
              <a:ext uri="{FF2B5EF4-FFF2-40B4-BE49-F238E27FC236}">
                <a16:creationId xmlns:a16="http://schemas.microsoft.com/office/drawing/2014/main" id="{372BF7BF-C9C9-07CB-4A8C-8E93DDD57FDF}"/>
              </a:ext>
            </a:extLst>
          </p:cNvPr>
          <p:cNvSpPr>
            <a:spLocks noGrp="1"/>
          </p:cNvSpPr>
          <p:nvPr>
            <p:ph type="body" sz="quarter" idx="13"/>
          </p:nvPr>
        </p:nvSpPr>
        <p:spPr>
          <a:xfrm>
            <a:off x="8904157" y="2393950"/>
            <a:ext cx="2797306" cy="3296987"/>
          </a:xfrm>
          <a:solidFill>
            <a:schemeClr val="bg2"/>
          </a:solidFill>
        </p:spPr>
        <p:txBody>
          <a:bodyPr/>
          <a:lstStyle/>
          <a:p>
            <a:r>
              <a:rPr lang="en-GB" dirty="0"/>
              <a:t>47 % </a:t>
            </a:r>
            <a:r>
              <a:rPr lang="en-GB" sz="1800" spc="0" dirty="0"/>
              <a:t>of ILO Member States  have a national OSH policy.</a:t>
            </a:r>
          </a:p>
          <a:p>
            <a:r>
              <a:rPr lang="en-GB" dirty="0"/>
              <a:t>26 % </a:t>
            </a:r>
            <a:r>
              <a:rPr lang="en-GB" sz="1800" spc="0" dirty="0"/>
              <a:t>of </a:t>
            </a:r>
            <a:r>
              <a:rPr lang="en-GB" sz="1800" b="1" spc="0" dirty="0"/>
              <a:t>low-income countries </a:t>
            </a:r>
            <a:r>
              <a:rPr lang="en-GB" sz="1800" spc="0" dirty="0"/>
              <a:t>have a national OSH policy.</a:t>
            </a:r>
            <a:endParaRPr lang="en-GB" dirty="0"/>
          </a:p>
        </p:txBody>
      </p:sp>
    </p:spTree>
    <p:extLst>
      <p:ext uri="{BB962C8B-B14F-4D97-AF65-F5344CB8AC3E}">
        <p14:creationId xmlns:p14="http://schemas.microsoft.com/office/powerpoint/2010/main" val="5215111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6E43F2-5060-50C6-80F6-F0438C33F8FD}"/>
              </a:ext>
            </a:extLst>
          </p:cNvPr>
          <p:cNvSpPr>
            <a:spLocks noGrp="1"/>
          </p:cNvSpPr>
          <p:nvPr>
            <p:ph type="dt" sz="half" idx="10"/>
          </p:nvPr>
        </p:nvSpPr>
        <p:spPr/>
        <p:txBody>
          <a:bodyPr/>
          <a:lstStyle/>
          <a:p>
            <a:r>
              <a:rPr lang="en-GB"/>
              <a:t>Date: Monday / 01 / October / 2019</a:t>
            </a:r>
          </a:p>
        </p:txBody>
      </p:sp>
      <p:sp>
        <p:nvSpPr>
          <p:cNvPr id="3" name="Footer Placeholder 2">
            <a:extLst>
              <a:ext uri="{FF2B5EF4-FFF2-40B4-BE49-F238E27FC236}">
                <a16:creationId xmlns:a16="http://schemas.microsoft.com/office/drawing/2014/main" id="{05B7BBC2-BC9C-F77C-D3A7-0959AB7C7318}"/>
              </a:ext>
            </a:extLst>
          </p:cNvPr>
          <p:cNvSpPr>
            <a:spLocks noGrp="1"/>
          </p:cNvSpPr>
          <p:nvPr>
            <p:ph type="ftr" sz="quarter" idx="11"/>
          </p:nvPr>
        </p:nvSpPr>
        <p:spPr/>
        <p:txBody>
          <a:bodyPr/>
          <a:lstStyle/>
          <a:p>
            <a:r>
              <a:rPr lang="en-GB"/>
              <a:t>Advancing social justice, promoting decent work</a:t>
            </a:r>
          </a:p>
        </p:txBody>
      </p:sp>
      <p:sp>
        <p:nvSpPr>
          <p:cNvPr id="4" name="Slide Number Placeholder 3">
            <a:extLst>
              <a:ext uri="{FF2B5EF4-FFF2-40B4-BE49-F238E27FC236}">
                <a16:creationId xmlns:a16="http://schemas.microsoft.com/office/drawing/2014/main" id="{F07FF61A-618D-A1E9-3591-615C8D140351}"/>
              </a:ext>
            </a:extLst>
          </p:cNvPr>
          <p:cNvSpPr>
            <a:spLocks noGrp="1"/>
          </p:cNvSpPr>
          <p:nvPr>
            <p:ph type="sldNum" sz="quarter" idx="12"/>
          </p:nvPr>
        </p:nvSpPr>
        <p:spPr/>
        <p:txBody>
          <a:bodyPr/>
          <a:lstStyle/>
          <a:p>
            <a:fld id="{856227C0-AD57-4F9B-BAE3-EEFB0D0EE427}" type="slidenum">
              <a:rPr lang="en-GB" smtClean="0"/>
              <a:t>17</a:t>
            </a:fld>
            <a:endParaRPr lang="en-GB"/>
          </a:p>
        </p:txBody>
      </p:sp>
      <p:pic>
        <p:nvPicPr>
          <p:cNvPr id="6" name="Picture 5" descr="Map&#10;&#10;Description automatically generated">
            <a:extLst>
              <a:ext uri="{FF2B5EF4-FFF2-40B4-BE49-F238E27FC236}">
                <a16:creationId xmlns:a16="http://schemas.microsoft.com/office/drawing/2014/main" id="{B19D162D-00B2-4EF8-E878-423B09D98F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875575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B3C64-1BDD-6C03-B35D-D925BBE71594}"/>
              </a:ext>
            </a:extLst>
          </p:cNvPr>
          <p:cNvSpPr>
            <a:spLocks noGrp="1"/>
          </p:cNvSpPr>
          <p:nvPr>
            <p:ph type="title"/>
          </p:nvPr>
        </p:nvSpPr>
        <p:spPr/>
        <p:txBody>
          <a:bodyPr/>
          <a:lstStyle/>
          <a:p>
            <a:r>
              <a:rPr lang="en-GB" dirty="0"/>
              <a:t>National  OSH policy</a:t>
            </a:r>
            <a:br>
              <a:rPr lang="en-GB" dirty="0"/>
            </a:br>
            <a:r>
              <a:rPr lang="en-GB" b="0" dirty="0"/>
              <a:t>Country examples</a:t>
            </a:r>
            <a:endParaRPr lang="en-GB" dirty="0"/>
          </a:p>
        </p:txBody>
      </p:sp>
      <p:sp>
        <p:nvSpPr>
          <p:cNvPr id="3" name="Content Placeholder 2">
            <a:extLst>
              <a:ext uri="{FF2B5EF4-FFF2-40B4-BE49-F238E27FC236}">
                <a16:creationId xmlns:a16="http://schemas.microsoft.com/office/drawing/2014/main" id="{2C8D599D-F863-8B90-7B12-6E420181AD20}"/>
              </a:ext>
            </a:extLst>
          </p:cNvPr>
          <p:cNvSpPr>
            <a:spLocks noGrp="1"/>
          </p:cNvSpPr>
          <p:nvPr>
            <p:ph sz="half" idx="1"/>
          </p:nvPr>
        </p:nvSpPr>
        <p:spPr>
          <a:xfrm>
            <a:off x="490538" y="2393950"/>
            <a:ext cx="5982451" cy="3742156"/>
          </a:xfrm>
          <a:solidFill>
            <a:schemeClr val="accent3">
              <a:lumMod val="20000"/>
              <a:lumOff val="80000"/>
            </a:schemeClr>
          </a:solidFill>
        </p:spPr>
        <p:txBody>
          <a:bodyPr/>
          <a:lstStyle/>
          <a:p>
            <a:r>
              <a:rPr lang="en-GB" dirty="0">
                <a:solidFill>
                  <a:schemeClr val="accent1"/>
                </a:solidFill>
              </a:rPr>
              <a:t>El Salvador </a:t>
            </a:r>
          </a:p>
          <a:p>
            <a:pPr lvl="2"/>
            <a:r>
              <a:rPr lang="en-GB" dirty="0"/>
              <a:t>OSH policy published in 2019.</a:t>
            </a:r>
          </a:p>
          <a:p>
            <a:pPr lvl="2"/>
            <a:r>
              <a:rPr lang="en-GB" dirty="0"/>
              <a:t>Key principles: participation; universality; integration; equity and equality; non-discrimination.</a:t>
            </a:r>
          </a:p>
          <a:p>
            <a:pPr lvl="2"/>
            <a:r>
              <a:rPr lang="en-GB" dirty="0"/>
              <a:t>Goal: Promoting OSH through the creation of a preventive OSH culture.</a:t>
            </a:r>
          </a:p>
          <a:p>
            <a:pPr lvl="2"/>
            <a:r>
              <a:rPr lang="en-GB" dirty="0"/>
              <a:t>Definition of strategic axes: national regulatory framework for OSH; roles and competencies in the implementation of the policy; continued education and training; OSH management systems; medical surveillance; health protection measures; and OSH information systems and research.</a:t>
            </a:r>
          </a:p>
        </p:txBody>
      </p:sp>
      <p:sp>
        <p:nvSpPr>
          <p:cNvPr id="4" name="Content Placeholder 3">
            <a:extLst>
              <a:ext uri="{FF2B5EF4-FFF2-40B4-BE49-F238E27FC236}">
                <a16:creationId xmlns:a16="http://schemas.microsoft.com/office/drawing/2014/main" id="{302F910F-4812-8C64-CACA-F1D5238E5FF5}"/>
              </a:ext>
            </a:extLst>
          </p:cNvPr>
          <p:cNvSpPr>
            <a:spLocks noGrp="1"/>
          </p:cNvSpPr>
          <p:nvPr>
            <p:ph sz="half" idx="2"/>
          </p:nvPr>
        </p:nvSpPr>
        <p:spPr>
          <a:xfrm>
            <a:off x="6821906" y="2393949"/>
            <a:ext cx="4879556" cy="3742156"/>
          </a:xfrm>
          <a:solidFill>
            <a:schemeClr val="accent3">
              <a:lumMod val="20000"/>
              <a:lumOff val="80000"/>
            </a:schemeClr>
          </a:solidFill>
        </p:spPr>
        <p:txBody>
          <a:bodyPr/>
          <a:lstStyle/>
          <a:p>
            <a:r>
              <a:rPr lang="en-GB" dirty="0">
                <a:solidFill>
                  <a:schemeClr val="accent1"/>
                </a:solidFill>
              </a:rPr>
              <a:t>Malaysia</a:t>
            </a:r>
            <a:r>
              <a:rPr lang="en-GB" dirty="0"/>
              <a:t> </a:t>
            </a:r>
          </a:p>
          <a:p>
            <a:pPr lvl="2"/>
            <a:r>
              <a:rPr lang="en-GB" dirty="0"/>
              <a:t>OSH Policy launched in 2019, signed by the Prime Minister.</a:t>
            </a:r>
          </a:p>
          <a:p>
            <a:pPr lvl="2"/>
            <a:r>
              <a:rPr lang="en-GB" dirty="0"/>
              <a:t>Commitment of the OSH department to creating and maintaining a quality, safe and healthy workplace free of hazards and risks.</a:t>
            </a:r>
          </a:p>
          <a:p>
            <a:pPr lvl="2"/>
            <a:r>
              <a:rPr lang="en-GB" dirty="0"/>
              <a:t>Focus on ensuring that all workers receive relevant information, directives, trainings and supervision on how to perform tasks in a correct and quality manner without being exposed to risks to health.</a:t>
            </a:r>
          </a:p>
        </p:txBody>
      </p:sp>
      <p:sp>
        <p:nvSpPr>
          <p:cNvPr id="5" name="Date Placeholder 4">
            <a:extLst>
              <a:ext uri="{FF2B5EF4-FFF2-40B4-BE49-F238E27FC236}">
                <a16:creationId xmlns:a16="http://schemas.microsoft.com/office/drawing/2014/main" id="{BF7D1415-96CF-33E3-A0CC-08CD314B98C6}"/>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F4E563F9-DC76-B9E9-A37B-59B10C2A5639}"/>
              </a:ext>
            </a:extLst>
          </p:cNvPr>
          <p:cNvSpPr>
            <a:spLocks noGrp="1"/>
          </p:cNvSpPr>
          <p:nvPr>
            <p:ph type="ftr" sz="quarter" idx="11"/>
          </p:nvPr>
        </p:nvSpPr>
        <p:spPr/>
        <p:txBody>
          <a:bodyPr/>
          <a:lstStyle/>
          <a:p>
            <a:r>
              <a:rPr lang="en-GB"/>
              <a:t>Advancing social justice, promoting decent work</a:t>
            </a:r>
          </a:p>
        </p:txBody>
      </p:sp>
      <p:sp>
        <p:nvSpPr>
          <p:cNvPr id="7" name="Slide Number Placeholder 6">
            <a:extLst>
              <a:ext uri="{FF2B5EF4-FFF2-40B4-BE49-F238E27FC236}">
                <a16:creationId xmlns:a16="http://schemas.microsoft.com/office/drawing/2014/main" id="{1D6FA749-8669-BB93-CFD9-A5E6EFBDA98E}"/>
              </a:ext>
            </a:extLst>
          </p:cNvPr>
          <p:cNvSpPr>
            <a:spLocks noGrp="1"/>
          </p:cNvSpPr>
          <p:nvPr>
            <p:ph type="sldNum" sz="quarter" idx="12"/>
          </p:nvPr>
        </p:nvSpPr>
        <p:spPr/>
        <p:txBody>
          <a:bodyPr/>
          <a:lstStyle/>
          <a:p>
            <a:fld id="{856227C0-AD57-4F9B-BAE3-EEFB0D0EE427}" type="slidenum">
              <a:rPr lang="en-GB" smtClean="0"/>
              <a:t>18</a:t>
            </a:fld>
            <a:endParaRPr lang="en-GB"/>
          </a:p>
        </p:txBody>
      </p:sp>
    </p:spTree>
    <p:extLst>
      <p:ext uri="{BB962C8B-B14F-4D97-AF65-F5344CB8AC3E}">
        <p14:creationId xmlns:p14="http://schemas.microsoft.com/office/powerpoint/2010/main" val="802329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CE52D-2BC2-6CCB-5602-737EB1BB622D}"/>
              </a:ext>
            </a:extLst>
          </p:cNvPr>
          <p:cNvSpPr>
            <a:spLocks noGrp="1"/>
          </p:cNvSpPr>
          <p:nvPr>
            <p:ph type="title"/>
          </p:nvPr>
        </p:nvSpPr>
        <p:spPr/>
        <p:txBody>
          <a:bodyPr/>
          <a:lstStyle/>
          <a:p>
            <a:r>
              <a:rPr lang="en-GB" dirty="0"/>
              <a:t>National  OSH policy</a:t>
            </a:r>
            <a:br>
              <a:rPr lang="en-GB" dirty="0"/>
            </a:br>
            <a:r>
              <a:rPr lang="en-GB" b="0" dirty="0"/>
              <a:t>Country examples</a:t>
            </a:r>
          </a:p>
        </p:txBody>
      </p:sp>
      <p:sp>
        <p:nvSpPr>
          <p:cNvPr id="3" name="Content Placeholder 2">
            <a:extLst>
              <a:ext uri="{FF2B5EF4-FFF2-40B4-BE49-F238E27FC236}">
                <a16:creationId xmlns:a16="http://schemas.microsoft.com/office/drawing/2014/main" id="{AB24EB1D-7ACE-26EB-F2B8-50D6C8F9617E}"/>
              </a:ext>
            </a:extLst>
          </p:cNvPr>
          <p:cNvSpPr>
            <a:spLocks noGrp="1"/>
          </p:cNvSpPr>
          <p:nvPr>
            <p:ph sz="half" idx="1"/>
          </p:nvPr>
        </p:nvSpPr>
        <p:spPr>
          <a:xfrm>
            <a:off x="490538" y="2393950"/>
            <a:ext cx="4161673" cy="3718092"/>
          </a:xfrm>
          <a:solidFill>
            <a:schemeClr val="accent3">
              <a:lumMod val="20000"/>
              <a:lumOff val="80000"/>
            </a:schemeClr>
          </a:solidFill>
        </p:spPr>
        <p:txBody>
          <a:bodyPr/>
          <a:lstStyle/>
          <a:p>
            <a:r>
              <a:rPr lang="en-GB" dirty="0">
                <a:solidFill>
                  <a:schemeClr val="accent1"/>
                </a:solidFill>
              </a:rPr>
              <a:t>Saudi Arabia</a:t>
            </a:r>
          </a:p>
          <a:p>
            <a:pPr lvl="2"/>
            <a:r>
              <a:rPr lang="en-GB" dirty="0"/>
              <a:t>National policy on OSH adopted in 2021.</a:t>
            </a:r>
          </a:p>
          <a:p>
            <a:pPr lvl="2"/>
            <a:r>
              <a:rPr lang="en-GB" dirty="0"/>
              <a:t>Definition of  the key principles, the overall goal and detailed objectives of the policy, as well as monitoring and performance indicators.</a:t>
            </a:r>
          </a:p>
          <a:p>
            <a:pPr lvl="2"/>
            <a:r>
              <a:rPr lang="en-GB" dirty="0"/>
              <a:t>Commitment to the enhancement and development of OSH.</a:t>
            </a:r>
          </a:p>
          <a:p>
            <a:pPr lvl="2"/>
            <a:r>
              <a:rPr lang="en-GB" dirty="0"/>
              <a:t>Development of partnerships at the regional and international levels in the field of OSH.</a:t>
            </a:r>
          </a:p>
        </p:txBody>
      </p:sp>
      <p:sp>
        <p:nvSpPr>
          <p:cNvPr id="4" name="Content Placeholder 3">
            <a:extLst>
              <a:ext uri="{FF2B5EF4-FFF2-40B4-BE49-F238E27FC236}">
                <a16:creationId xmlns:a16="http://schemas.microsoft.com/office/drawing/2014/main" id="{7D523467-153E-568B-4AC2-564BA5E74DBA}"/>
              </a:ext>
            </a:extLst>
          </p:cNvPr>
          <p:cNvSpPr>
            <a:spLocks noGrp="1"/>
          </p:cNvSpPr>
          <p:nvPr>
            <p:ph sz="half" idx="2"/>
          </p:nvPr>
        </p:nvSpPr>
        <p:spPr>
          <a:xfrm>
            <a:off x="5021179" y="2393949"/>
            <a:ext cx="6680283" cy="3718092"/>
          </a:xfrm>
          <a:solidFill>
            <a:schemeClr val="accent3">
              <a:lumMod val="20000"/>
              <a:lumOff val="80000"/>
            </a:schemeClr>
          </a:solidFill>
        </p:spPr>
        <p:txBody>
          <a:bodyPr/>
          <a:lstStyle/>
          <a:p>
            <a:r>
              <a:rPr lang="en-GB" dirty="0">
                <a:solidFill>
                  <a:schemeClr val="accent1"/>
                </a:solidFill>
              </a:rPr>
              <a:t>Zimbabwe</a:t>
            </a:r>
            <a:r>
              <a:rPr lang="en-GB" dirty="0"/>
              <a:t> </a:t>
            </a:r>
          </a:p>
          <a:p>
            <a:pPr lvl="2"/>
            <a:r>
              <a:rPr lang="en-GB" dirty="0"/>
              <a:t>National OSH Policy adopted in 2014, aimed at reducing occupational accidents and diseases. </a:t>
            </a:r>
          </a:p>
          <a:p>
            <a:pPr lvl="2"/>
            <a:r>
              <a:rPr lang="en-GB" dirty="0"/>
              <a:t>Promotion of OSH through a tripartite approach.</a:t>
            </a:r>
          </a:p>
          <a:p>
            <a:pPr lvl="2"/>
            <a:r>
              <a:rPr lang="en-GB" dirty="0"/>
              <a:t>Emphasis on workers rights to fair and safe labour practices; to be informed of any OSH risks and their effects; and to be consulted in the development of OSH measures.</a:t>
            </a:r>
          </a:p>
          <a:p>
            <a:pPr lvl="2"/>
            <a:r>
              <a:rPr lang="en-GB" dirty="0"/>
              <a:t>Areas of strategic focus: OSH awareness; operational policies and standards; accreditation of OSH practitioners; compliance and enforcement; decent work; hazard identification and risk assessment; accident prevention culture; and OSH education and training.</a:t>
            </a:r>
          </a:p>
          <a:p>
            <a:endParaRPr lang="en-GB" dirty="0"/>
          </a:p>
        </p:txBody>
      </p:sp>
      <p:sp>
        <p:nvSpPr>
          <p:cNvPr id="5" name="Date Placeholder 4">
            <a:extLst>
              <a:ext uri="{FF2B5EF4-FFF2-40B4-BE49-F238E27FC236}">
                <a16:creationId xmlns:a16="http://schemas.microsoft.com/office/drawing/2014/main" id="{BF79EB8C-06F5-F44A-AA1F-A1B41190900F}"/>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4FF8D89E-EBE6-6231-E241-58A3B9AC5E94}"/>
              </a:ext>
            </a:extLst>
          </p:cNvPr>
          <p:cNvSpPr>
            <a:spLocks noGrp="1"/>
          </p:cNvSpPr>
          <p:nvPr>
            <p:ph type="ftr" sz="quarter" idx="11"/>
          </p:nvPr>
        </p:nvSpPr>
        <p:spPr/>
        <p:txBody>
          <a:bodyPr/>
          <a:lstStyle/>
          <a:p>
            <a:r>
              <a:rPr lang="en-GB" dirty="0"/>
              <a:t>Advancing social justice, promoting decent work</a:t>
            </a:r>
          </a:p>
        </p:txBody>
      </p:sp>
      <p:sp>
        <p:nvSpPr>
          <p:cNvPr id="7" name="Slide Number Placeholder 6">
            <a:extLst>
              <a:ext uri="{FF2B5EF4-FFF2-40B4-BE49-F238E27FC236}">
                <a16:creationId xmlns:a16="http://schemas.microsoft.com/office/drawing/2014/main" id="{E90707F7-C9A4-350E-70B4-4EB7D785250A}"/>
              </a:ext>
            </a:extLst>
          </p:cNvPr>
          <p:cNvSpPr>
            <a:spLocks noGrp="1"/>
          </p:cNvSpPr>
          <p:nvPr>
            <p:ph type="sldNum" sz="quarter" idx="12"/>
          </p:nvPr>
        </p:nvSpPr>
        <p:spPr/>
        <p:txBody>
          <a:bodyPr/>
          <a:lstStyle/>
          <a:p>
            <a:fld id="{856227C0-AD57-4F9B-BAE3-EEFB0D0EE427}" type="slidenum">
              <a:rPr lang="en-GB" smtClean="0"/>
              <a:t>19</a:t>
            </a:fld>
            <a:endParaRPr lang="en-GB"/>
          </a:p>
        </p:txBody>
      </p:sp>
    </p:spTree>
    <p:extLst>
      <p:ext uri="{BB962C8B-B14F-4D97-AF65-F5344CB8AC3E}">
        <p14:creationId xmlns:p14="http://schemas.microsoft.com/office/powerpoint/2010/main" val="500919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F4253-A768-8588-01C6-437895A86746}"/>
              </a:ext>
            </a:extLst>
          </p:cNvPr>
          <p:cNvSpPr>
            <a:spLocks noGrp="1"/>
          </p:cNvSpPr>
          <p:nvPr>
            <p:ph type="title"/>
          </p:nvPr>
        </p:nvSpPr>
        <p:spPr/>
        <p:txBody>
          <a:bodyPr/>
          <a:lstStyle/>
          <a:p>
            <a:r>
              <a:rPr lang="en-GB" dirty="0"/>
              <a:t>A safe and healthy working environment: </a:t>
            </a:r>
            <a:br>
              <a:rPr lang="en-GB" dirty="0"/>
            </a:br>
            <a:r>
              <a:rPr lang="en-GB" dirty="0"/>
              <a:t>a fundamental principle and right at work</a:t>
            </a:r>
          </a:p>
        </p:txBody>
      </p:sp>
      <p:sp>
        <p:nvSpPr>
          <p:cNvPr id="3" name="Content Placeholder 2">
            <a:extLst>
              <a:ext uri="{FF2B5EF4-FFF2-40B4-BE49-F238E27FC236}">
                <a16:creationId xmlns:a16="http://schemas.microsoft.com/office/drawing/2014/main" id="{412A01F8-0B29-8A5F-0C96-94D92592C671}"/>
              </a:ext>
            </a:extLst>
          </p:cNvPr>
          <p:cNvSpPr>
            <a:spLocks noGrp="1"/>
          </p:cNvSpPr>
          <p:nvPr>
            <p:ph idx="1"/>
          </p:nvPr>
        </p:nvSpPr>
        <p:spPr/>
        <p:txBody>
          <a:bodyPr/>
          <a:lstStyle/>
          <a:p>
            <a:pPr lvl="1"/>
            <a:r>
              <a:rPr lang="en-GB" dirty="0"/>
              <a:t>June 2022: the International Labour Conference adopted the Resolution on the inclusion of a safe and healthy working environment in the ILO’s framework of fundamental principles and rights at work </a:t>
            </a:r>
          </a:p>
          <a:p>
            <a:pPr lvl="2"/>
            <a:r>
              <a:rPr lang="en-GB" dirty="0"/>
              <a:t>Amendment of paragraph 2 of the ILO Declaration on Fundamental Principles and Rights at Work (1998) to include “a safe and healthy working environment” as a fundamental principle and right at work</a:t>
            </a:r>
          </a:p>
          <a:p>
            <a:pPr lvl="2"/>
            <a:r>
              <a:rPr lang="en-GB" dirty="0"/>
              <a:t>The Occupational Safety and Health Convention, 1981 (No. 155) and the Promotional Framework for Occupational Safety and Health Convention, 2006 (No. 187) to be considered as fundamental Conventions</a:t>
            </a:r>
          </a:p>
          <a:p>
            <a:pPr lvl="1"/>
            <a:r>
              <a:rPr lang="en-GB" dirty="0"/>
              <a:t>All ILO Member States have now an obligation arising from the very fact of membership in the Organization to respect, to promote and to realize, in good faith and in accordance with the Constitution, the fundamental right to a safe and healthy working environment, whether or not they have ratified the relevant Conventions.</a:t>
            </a:r>
          </a:p>
          <a:p>
            <a:endParaRPr lang="en-GB" dirty="0"/>
          </a:p>
        </p:txBody>
      </p:sp>
      <p:sp>
        <p:nvSpPr>
          <p:cNvPr id="4" name="Date Placeholder 3">
            <a:extLst>
              <a:ext uri="{FF2B5EF4-FFF2-40B4-BE49-F238E27FC236}">
                <a16:creationId xmlns:a16="http://schemas.microsoft.com/office/drawing/2014/main" id="{255B1141-4169-55B9-4CDD-3A859491473F}"/>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8022B09B-DA2E-D28A-FAB7-D82F69A6AD5A}"/>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C11986AB-05D9-7B12-2F77-0B8720873D5C}"/>
              </a:ext>
            </a:extLst>
          </p:cNvPr>
          <p:cNvSpPr>
            <a:spLocks noGrp="1"/>
          </p:cNvSpPr>
          <p:nvPr>
            <p:ph type="sldNum" sz="quarter" idx="12"/>
          </p:nvPr>
        </p:nvSpPr>
        <p:spPr/>
        <p:txBody>
          <a:bodyPr/>
          <a:lstStyle/>
          <a:p>
            <a:fld id="{856227C0-AD57-4F9B-BAE3-EEFB0D0EE427}" type="slidenum">
              <a:rPr lang="en-GB" smtClean="0"/>
              <a:t>2</a:t>
            </a:fld>
            <a:endParaRPr lang="en-GB"/>
          </a:p>
        </p:txBody>
      </p:sp>
    </p:spTree>
    <p:extLst>
      <p:ext uri="{BB962C8B-B14F-4D97-AF65-F5344CB8AC3E}">
        <p14:creationId xmlns:p14="http://schemas.microsoft.com/office/powerpoint/2010/main" val="31952188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A28EC-4581-48D3-C176-143B00626F67}"/>
              </a:ext>
            </a:extLst>
          </p:cNvPr>
          <p:cNvSpPr>
            <a:spLocks noGrp="1"/>
          </p:cNvSpPr>
          <p:nvPr>
            <p:ph type="title"/>
          </p:nvPr>
        </p:nvSpPr>
        <p:spPr/>
        <p:txBody>
          <a:bodyPr/>
          <a:lstStyle/>
          <a:p>
            <a:r>
              <a:rPr lang="en-GB" dirty="0"/>
              <a:t>National  OSH programme</a:t>
            </a:r>
          </a:p>
        </p:txBody>
      </p:sp>
      <p:sp>
        <p:nvSpPr>
          <p:cNvPr id="3" name="Content Placeholder 2">
            <a:extLst>
              <a:ext uri="{FF2B5EF4-FFF2-40B4-BE49-F238E27FC236}">
                <a16:creationId xmlns:a16="http://schemas.microsoft.com/office/drawing/2014/main" id="{0D47AFC7-30FE-C9D9-8A1D-8F1B0933D8B6}"/>
              </a:ext>
            </a:extLst>
          </p:cNvPr>
          <p:cNvSpPr>
            <a:spLocks noGrp="1"/>
          </p:cNvSpPr>
          <p:nvPr>
            <p:ph sz="half" idx="1"/>
          </p:nvPr>
        </p:nvSpPr>
        <p:spPr>
          <a:xfrm>
            <a:off x="490538" y="2393950"/>
            <a:ext cx="6800600" cy="3482976"/>
          </a:xfrm>
        </p:spPr>
        <p:txBody>
          <a:bodyPr/>
          <a:lstStyle/>
          <a:p>
            <a:pPr lvl="2"/>
            <a:r>
              <a:rPr lang="en-GB" dirty="0"/>
              <a:t>Convention No. 187 requires Members to formulate, implement, monitor, evaluate and periodically review a national programme on OSH, in consultation with the most representative organizations of employers and workers.</a:t>
            </a:r>
          </a:p>
          <a:p>
            <a:pPr lvl="2"/>
            <a:r>
              <a:rPr lang="en-GB" dirty="0"/>
              <a:t>A national OSH programme refers to any national programme that includes objectives to be achieved in a predetermined time frame, priorities and means of action formulated to improve OSH, and means to assess progress.</a:t>
            </a:r>
          </a:p>
          <a:p>
            <a:pPr lvl="2"/>
            <a:r>
              <a:rPr lang="en-GB" dirty="0"/>
              <a:t>Countries have developed OSH programmes as specific national strategies on OSH or as OSH plans integrated into broader programmes.</a:t>
            </a:r>
          </a:p>
        </p:txBody>
      </p:sp>
      <p:sp>
        <p:nvSpPr>
          <p:cNvPr id="5" name="Date Placeholder 4">
            <a:extLst>
              <a:ext uri="{FF2B5EF4-FFF2-40B4-BE49-F238E27FC236}">
                <a16:creationId xmlns:a16="http://schemas.microsoft.com/office/drawing/2014/main" id="{C60B250F-27E5-B8E7-C0F4-AC571DC1B449}"/>
              </a:ext>
            </a:extLst>
          </p:cNvPr>
          <p:cNvSpPr>
            <a:spLocks noGrp="1"/>
          </p:cNvSpPr>
          <p:nvPr>
            <p:ph type="dt" sz="half" idx="10"/>
          </p:nvPr>
        </p:nvSpPr>
        <p:spPr/>
        <p:txBody>
          <a:bodyPr/>
          <a:lstStyle/>
          <a:p>
            <a:r>
              <a:rPr lang="en-GB" dirty="0"/>
              <a:t>Date: Monday / 01 / October / 2019</a:t>
            </a:r>
          </a:p>
        </p:txBody>
      </p:sp>
      <p:sp>
        <p:nvSpPr>
          <p:cNvPr id="6" name="Footer Placeholder 5">
            <a:extLst>
              <a:ext uri="{FF2B5EF4-FFF2-40B4-BE49-F238E27FC236}">
                <a16:creationId xmlns:a16="http://schemas.microsoft.com/office/drawing/2014/main" id="{06C5DD69-8927-94DA-92AE-F94E29880461}"/>
              </a:ext>
            </a:extLst>
          </p:cNvPr>
          <p:cNvSpPr>
            <a:spLocks noGrp="1"/>
          </p:cNvSpPr>
          <p:nvPr>
            <p:ph type="ftr" sz="quarter" idx="11"/>
          </p:nvPr>
        </p:nvSpPr>
        <p:spPr/>
        <p:txBody>
          <a:bodyPr/>
          <a:lstStyle/>
          <a:p>
            <a:r>
              <a:rPr lang="en-GB" dirty="0"/>
              <a:t>Advancing social justice, promoting decent work</a:t>
            </a:r>
          </a:p>
        </p:txBody>
      </p:sp>
      <p:sp>
        <p:nvSpPr>
          <p:cNvPr id="7" name="Slide Number Placeholder 6">
            <a:extLst>
              <a:ext uri="{FF2B5EF4-FFF2-40B4-BE49-F238E27FC236}">
                <a16:creationId xmlns:a16="http://schemas.microsoft.com/office/drawing/2014/main" id="{3E9A053D-760B-D83F-138E-F783627B1FE7}"/>
              </a:ext>
            </a:extLst>
          </p:cNvPr>
          <p:cNvSpPr>
            <a:spLocks noGrp="1"/>
          </p:cNvSpPr>
          <p:nvPr>
            <p:ph type="sldNum" sz="quarter" idx="12"/>
          </p:nvPr>
        </p:nvSpPr>
        <p:spPr/>
        <p:txBody>
          <a:bodyPr/>
          <a:lstStyle/>
          <a:p>
            <a:fld id="{856227C0-AD57-4F9B-BAE3-EEFB0D0EE427}" type="slidenum">
              <a:rPr lang="en-GB" smtClean="0"/>
              <a:t>20</a:t>
            </a:fld>
            <a:endParaRPr lang="en-GB"/>
          </a:p>
        </p:txBody>
      </p:sp>
      <p:sp>
        <p:nvSpPr>
          <p:cNvPr id="8" name="Text Placeholder 7">
            <a:extLst>
              <a:ext uri="{FF2B5EF4-FFF2-40B4-BE49-F238E27FC236}">
                <a16:creationId xmlns:a16="http://schemas.microsoft.com/office/drawing/2014/main" id="{372BF7BF-C9C9-07CB-4A8C-8E93DDD57FDF}"/>
              </a:ext>
            </a:extLst>
          </p:cNvPr>
          <p:cNvSpPr>
            <a:spLocks noGrp="1"/>
          </p:cNvSpPr>
          <p:nvPr>
            <p:ph type="body" sz="quarter" idx="13"/>
          </p:nvPr>
        </p:nvSpPr>
        <p:spPr>
          <a:xfrm>
            <a:off x="7880684" y="2393950"/>
            <a:ext cx="3820779" cy="3609808"/>
          </a:xfrm>
          <a:solidFill>
            <a:schemeClr val="bg2"/>
          </a:solidFill>
        </p:spPr>
        <p:txBody>
          <a:bodyPr/>
          <a:lstStyle/>
          <a:p>
            <a:r>
              <a:rPr lang="en-GB" sz="4500" dirty="0"/>
              <a:t>34 % </a:t>
            </a:r>
            <a:r>
              <a:rPr lang="en-GB" sz="1800" spc="0" dirty="0"/>
              <a:t>of ILO Member States  have a national OSH programme.</a:t>
            </a:r>
          </a:p>
          <a:p>
            <a:r>
              <a:rPr lang="en-GB" sz="4500" dirty="0"/>
              <a:t>8 %</a:t>
            </a:r>
            <a:r>
              <a:rPr lang="en-GB" sz="1800" dirty="0"/>
              <a:t>  </a:t>
            </a:r>
            <a:r>
              <a:rPr lang="en-GB" sz="1800" spc="0" dirty="0"/>
              <a:t>of low-income countries have a national OSH programme.</a:t>
            </a:r>
          </a:p>
          <a:p>
            <a:r>
              <a:rPr lang="en-GB" sz="4500" dirty="0"/>
              <a:t>83 % </a:t>
            </a:r>
            <a:r>
              <a:rPr lang="en-GB" sz="1800" spc="0" dirty="0"/>
              <a:t>of </a:t>
            </a:r>
            <a:r>
              <a:rPr lang="en-GB" sz="1800" b="1" spc="0" dirty="0"/>
              <a:t>countries </a:t>
            </a:r>
            <a:r>
              <a:rPr lang="en-GB" sz="1800" spc="0" dirty="0"/>
              <a:t> with an OSH programme also have a national OSH policy.</a:t>
            </a:r>
            <a:endParaRPr lang="en-GB" dirty="0"/>
          </a:p>
        </p:txBody>
      </p:sp>
    </p:spTree>
    <p:extLst>
      <p:ext uri="{BB962C8B-B14F-4D97-AF65-F5344CB8AC3E}">
        <p14:creationId xmlns:p14="http://schemas.microsoft.com/office/powerpoint/2010/main" val="24614330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E10ACB-9E9F-C371-5E67-1DD7AAABA86C}"/>
              </a:ext>
            </a:extLst>
          </p:cNvPr>
          <p:cNvSpPr>
            <a:spLocks noGrp="1"/>
          </p:cNvSpPr>
          <p:nvPr>
            <p:ph type="dt" sz="half" idx="10"/>
          </p:nvPr>
        </p:nvSpPr>
        <p:spPr/>
        <p:txBody>
          <a:bodyPr/>
          <a:lstStyle/>
          <a:p>
            <a:r>
              <a:rPr lang="en-GB"/>
              <a:t>Date: Monday / 01 / October / 2019</a:t>
            </a:r>
          </a:p>
        </p:txBody>
      </p:sp>
      <p:sp>
        <p:nvSpPr>
          <p:cNvPr id="3" name="Footer Placeholder 2">
            <a:extLst>
              <a:ext uri="{FF2B5EF4-FFF2-40B4-BE49-F238E27FC236}">
                <a16:creationId xmlns:a16="http://schemas.microsoft.com/office/drawing/2014/main" id="{C4ECA872-77FB-8FC4-6CD0-B62D87EE8FCB}"/>
              </a:ext>
            </a:extLst>
          </p:cNvPr>
          <p:cNvSpPr>
            <a:spLocks noGrp="1"/>
          </p:cNvSpPr>
          <p:nvPr>
            <p:ph type="ftr" sz="quarter" idx="11"/>
          </p:nvPr>
        </p:nvSpPr>
        <p:spPr/>
        <p:txBody>
          <a:bodyPr/>
          <a:lstStyle/>
          <a:p>
            <a:r>
              <a:rPr lang="en-GB"/>
              <a:t>Advancing social justice, promoting decent work</a:t>
            </a:r>
          </a:p>
        </p:txBody>
      </p:sp>
      <p:sp>
        <p:nvSpPr>
          <p:cNvPr id="4" name="Slide Number Placeholder 3">
            <a:extLst>
              <a:ext uri="{FF2B5EF4-FFF2-40B4-BE49-F238E27FC236}">
                <a16:creationId xmlns:a16="http://schemas.microsoft.com/office/drawing/2014/main" id="{37A18434-7CA9-DDEA-7CF4-AF9E46A77E64}"/>
              </a:ext>
            </a:extLst>
          </p:cNvPr>
          <p:cNvSpPr>
            <a:spLocks noGrp="1"/>
          </p:cNvSpPr>
          <p:nvPr>
            <p:ph type="sldNum" sz="quarter" idx="12"/>
          </p:nvPr>
        </p:nvSpPr>
        <p:spPr/>
        <p:txBody>
          <a:bodyPr/>
          <a:lstStyle/>
          <a:p>
            <a:fld id="{856227C0-AD57-4F9B-BAE3-EEFB0D0EE427}" type="slidenum">
              <a:rPr lang="en-GB" smtClean="0"/>
              <a:t>21</a:t>
            </a:fld>
            <a:endParaRPr lang="en-GB"/>
          </a:p>
        </p:txBody>
      </p:sp>
      <p:pic>
        <p:nvPicPr>
          <p:cNvPr id="6" name="Picture 5" descr="Map&#10;&#10;Description automatically generated">
            <a:extLst>
              <a:ext uri="{FF2B5EF4-FFF2-40B4-BE49-F238E27FC236}">
                <a16:creationId xmlns:a16="http://schemas.microsoft.com/office/drawing/2014/main" id="{9500C59A-EDE8-9F7B-2843-6715BBD244C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89012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B3C64-1BDD-6C03-B35D-D925BBE71594}"/>
              </a:ext>
            </a:extLst>
          </p:cNvPr>
          <p:cNvSpPr>
            <a:spLocks noGrp="1"/>
          </p:cNvSpPr>
          <p:nvPr>
            <p:ph type="title"/>
          </p:nvPr>
        </p:nvSpPr>
        <p:spPr/>
        <p:txBody>
          <a:bodyPr/>
          <a:lstStyle/>
          <a:p>
            <a:r>
              <a:rPr lang="en-GB" dirty="0"/>
              <a:t>National OSH programmes</a:t>
            </a:r>
            <a:br>
              <a:rPr lang="en-GB" dirty="0"/>
            </a:br>
            <a:r>
              <a:rPr lang="en-GB" b="0" dirty="0"/>
              <a:t>Country examples</a:t>
            </a:r>
            <a:endParaRPr lang="en-GB" dirty="0"/>
          </a:p>
        </p:txBody>
      </p:sp>
      <p:sp>
        <p:nvSpPr>
          <p:cNvPr id="3" name="Content Placeholder 2">
            <a:extLst>
              <a:ext uri="{FF2B5EF4-FFF2-40B4-BE49-F238E27FC236}">
                <a16:creationId xmlns:a16="http://schemas.microsoft.com/office/drawing/2014/main" id="{2C8D599D-F863-8B90-7B12-6E420181AD20}"/>
              </a:ext>
            </a:extLst>
          </p:cNvPr>
          <p:cNvSpPr>
            <a:spLocks noGrp="1"/>
          </p:cNvSpPr>
          <p:nvPr>
            <p:ph sz="half" idx="1"/>
          </p:nvPr>
        </p:nvSpPr>
        <p:spPr>
          <a:xfrm>
            <a:off x="490538" y="2393949"/>
            <a:ext cx="6993104" cy="3838408"/>
          </a:xfrm>
          <a:solidFill>
            <a:schemeClr val="accent3">
              <a:lumMod val="20000"/>
              <a:lumOff val="80000"/>
            </a:schemeClr>
          </a:solidFill>
        </p:spPr>
        <p:txBody>
          <a:bodyPr/>
          <a:lstStyle/>
          <a:p>
            <a:r>
              <a:rPr lang="fr-CH" dirty="0"/>
              <a:t> </a:t>
            </a:r>
            <a:endParaRPr lang="en-GB" dirty="0"/>
          </a:p>
        </p:txBody>
      </p:sp>
      <p:sp>
        <p:nvSpPr>
          <p:cNvPr id="4" name="Content Placeholder 3">
            <a:extLst>
              <a:ext uri="{FF2B5EF4-FFF2-40B4-BE49-F238E27FC236}">
                <a16:creationId xmlns:a16="http://schemas.microsoft.com/office/drawing/2014/main" id="{302F910F-4812-8C64-CACA-F1D5238E5FF5}"/>
              </a:ext>
            </a:extLst>
          </p:cNvPr>
          <p:cNvSpPr>
            <a:spLocks noGrp="1"/>
          </p:cNvSpPr>
          <p:nvPr>
            <p:ph sz="half" idx="2"/>
          </p:nvPr>
        </p:nvSpPr>
        <p:spPr>
          <a:xfrm>
            <a:off x="7856618" y="2393948"/>
            <a:ext cx="3844844" cy="3838409"/>
          </a:xfrm>
          <a:solidFill>
            <a:schemeClr val="accent3">
              <a:lumMod val="20000"/>
              <a:lumOff val="80000"/>
            </a:schemeClr>
          </a:solidFill>
        </p:spPr>
        <p:txBody>
          <a:bodyPr/>
          <a:lstStyle/>
          <a:p>
            <a:r>
              <a:rPr lang="en-GB" dirty="0">
                <a:solidFill>
                  <a:schemeClr val="accent1"/>
                </a:solidFill>
              </a:rPr>
              <a:t>Malta: Strategic Plan for OSH (2022–2027) </a:t>
            </a:r>
          </a:p>
          <a:p>
            <a:pPr lvl="2"/>
            <a:r>
              <a:rPr lang="en-GB" dirty="0"/>
              <a:t>The plan defines five activity areas: legislation, compliance and enforcement; capacity-building; communication of the benefits of OSH; action against existing and emerging risks; and evaluation of effectiveness.</a:t>
            </a:r>
          </a:p>
          <a:p>
            <a:pPr lvl="2"/>
            <a:r>
              <a:rPr lang="en-GB" dirty="0"/>
              <a:t>For each area, desired outcomes, concrete objectives and main deliverables are defined.</a:t>
            </a:r>
          </a:p>
        </p:txBody>
      </p:sp>
      <p:sp>
        <p:nvSpPr>
          <p:cNvPr id="5" name="Date Placeholder 4">
            <a:extLst>
              <a:ext uri="{FF2B5EF4-FFF2-40B4-BE49-F238E27FC236}">
                <a16:creationId xmlns:a16="http://schemas.microsoft.com/office/drawing/2014/main" id="{BF7D1415-96CF-33E3-A0CC-08CD314B98C6}"/>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F4E563F9-DC76-B9E9-A37B-59B10C2A5639}"/>
              </a:ext>
            </a:extLst>
          </p:cNvPr>
          <p:cNvSpPr>
            <a:spLocks noGrp="1"/>
          </p:cNvSpPr>
          <p:nvPr>
            <p:ph type="ftr" sz="quarter" idx="11"/>
          </p:nvPr>
        </p:nvSpPr>
        <p:spPr/>
        <p:txBody>
          <a:bodyPr/>
          <a:lstStyle/>
          <a:p>
            <a:r>
              <a:rPr lang="en-GB"/>
              <a:t>Advancing social justice, promoting decent work</a:t>
            </a:r>
          </a:p>
        </p:txBody>
      </p:sp>
      <p:sp>
        <p:nvSpPr>
          <p:cNvPr id="7" name="Slide Number Placeholder 6">
            <a:extLst>
              <a:ext uri="{FF2B5EF4-FFF2-40B4-BE49-F238E27FC236}">
                <a16:creationId xmlns:a16="http://schemas.microsoft.com/office/drawing/2014/main" id="{1D6FA749-8669-BB93-CFD9-A5E6EFBDA98E}"/>
              </a:ext>
            </a:extLst>
          </p:cNvPr>
          <p:cNvSpPr>
            <a:spLocks noGrp="1"/>
          </p:cNvSpPr>
          <p:nvPr>
            <p:ph type="sldNum" sz="quarter" idx="12"/>
          </p:nvPr>
        </p:nvSpPr>
        <p:spPr/>
        <p:txBody>
          <a:bodyPr/>
          <a:lstStyle/>
          <a:p>
            <a:fld id="{856227C0-AD57-4F9B-BAE3-EEFB0D0EE427}" type="slidenum">
              <a:rPr lang="en-GB" smtClean="0"/>
              <a:t>22</a:t>
            </a:fld>
            <a:endParaRPr lang="en-GB"/>
          </a:p>
        </p:txBody>
      </p:sp>
      <p:pic>
        <p:nvPicPr>
          <p:cNvPr id="9" name="Picture 8">
            <a:extLst>
              <a:ext uri="{FF2B5EF4-FFF2-40B4-BE49-F238E27FC236}">
                <a16:creationId xmlns:a16="http://schemas.microsoft.com/office/drawing/2014/main" id="{78F043AB-099A-95D8-6499-9E45A69936AB}"/>
              </a:ext>
            </a:extLst>
          </p:cNvPr>
          <p:cNvPicPr>
            <a:picLocks noChangeAspect="1"/>
          </p:cNvPicPr>
          <p:nvPr/>
        </p:nvPicPr>
        <p:blipFill>
          <a:blip r:embed="rId2"/>
          <a:stretch>
            <a:fillRect/>
          </a:stretch>
        </p:blipFill>
        <p:spPr>
          <a:xfrm>
            <a:off x="4872787" y="2491095"/>
            <a:ext cx="2502787" cy="3657041"/>
          </a:xfrm>
          <a:prstGeom prst="rect">
            <a:avLst/>
          </a:prstGeom>
        </p:spPr>
      </p:pic>
      <p:sp>
        <p:nvSpPr>
          <p:cNvPr id="10" name="Content Placeholder 2">
            <a:extLst>
              <a:ext uri="{FF2B5EF4-FFF2-40B4-BE49-F238E27FC236}">
                <a16:creationId xmlns:a16="http://schemas.microsoft.com/office/drawing/2014/main" id="{4B95F121-09A6-8718-864E-67C3E45D868B}"/>
              </a:ext>
            </a:extLst>
          </p:cNvPr>
          <p:cNvSpPr txBox="1">
            <a:spLocks/>
          </p:cNvSpPr>
          <p:nvPr/>
        </p:nvSpPr>
        <p:spPr>
          <a:xfrm>
            <a:off x="490539" y="2496343"/>
            <a:ext cx="4009272" cy="3487811"/>
          </a:xfrm>
          <a:prstGeom prst="rect">
            <a:avLst/>
          </a:prstGeom>
          <a:solidFill>
            <a:schemeClr val="accent3">
              <a:lumMod val="20000"/>
              <a:lumOff val="80000"/>
            </a:schemeClr>
          </a:solidFill>
        </p:spPr>
        <p:txBody>
          <a:bodyPr vert="horz" lIns="0" tIns="0" rIns="0" bIns="0" rtlCol="0">
            <a:noAutofit/>
          </a:bodyPr>
          <a:lstStyle>
            <a:lvl1pPr marL="0" indent="0" algn="l" defTabSz="914400" rtl="0" eaLnBrk="1" latinLnBrk="0" hangingPunct="1">
              <a:lnSpc>
                <a:spcPct val="100000"/>
              </a:lnSpc>
              <a:spcBef>
                <a:spcPts val="400"/>
              </a:spcBef>
              <a:spcAft>
                <a:spcPts val="400"/>
              </a:spcAft>
              <a:buFont typeface="Arial" panose="020B0604020202020204" pitchFamily="34" charset="0"/>
              <a:buNone/>
              <a:defRPr sz="2000" b="1" kern="1200">
                <a:solidFill>
                  <a:schemeClr val="accent4"/>
                </a:solidFill>
                <a:latin typeface="Overpass" panose="00000500000000000000" pitchFamily="2" charset="0"/>
                <a:ea typeface="+mn-ea"/>
                <a:cs typeface="+mn-cs"/>
              </a:defRPr>
            </a:lvl1pPr>
            <a:lvl2pPr marL="0" indent="0" algn="l" defTabSz="914400" rtl="0" eaLnBrk="1" latinLnBrk="0" hangingPunct="1">
              <a:lnSpc>
                <a:spcPct val="100000"/>
              </a:lnSpc>
              <a:spcBef>
                <a:spcPts val="400"/>
              </a:spcBef>
              <a:spcAft>
                <a:spcPts val="400"/>
              </a:spcAft>
              <a:buFont typeface="Arial" panose="020B0604020202020204" pitchFamily="34" charset="0"/>
              <a:buNone/>
              <a:defRPr sz="18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2pPr>
            <a:lvl3pPr marL="252000" indent="-252000" algn="l" defTabSz="914400" rtl="0" eaLnBrk="1" latinLnBrk="0" hangingPunct="1">
              <a:lnSpc>
                <a:spcPct val="100000"/>
              </a:lnSpc>
              <a:spcBef>
                <a:spcPts val="400"/>
              </a:spcBef>
              <a:spcAft>
                <a:spcPts val="400"/>
              </a:spcAft>
              <a:buClr>
                <a:schemeClr val="accent1"/>
              </a:buClr>
              <a:buSzPct val="70000"/>
              <a:buFont typeface="Wingdings 3" panose="05040102010807070707" pitchFamily="18" charset="2"/>
              <a:buChar char=""/>
              <a:defRPr sz="18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3pPr>
            <a:lvl4pPr marL="504000" indent="-216000" algn="l" defTabSz="914400" rtl="0" eaLnBrk="1" latinLnBrk="0" hangingPunct="1">
              <a:lnSpc>
                <a:spcPct val="100000"/>
              </a:lnSpc>
              <a:spcBef>
                <a:spcPts val="400"/>
              </a:spcBef>
              <a:spcAft>
                <a:spcPts val="400"/>
              </a:spcAft>
              <a:buClr>
                <a:schemeClr val="accent4"/>
              </a:buClr>
              <a:buSzPct val="80000"/>
              <a:buFont typeface="Wingdings 3" panose="05040102010807070707" pitchFamily="18" charset="2"/>
              <a:buChar char="u"/>
              <a:defRPr sz="1600" b="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4pPr>
            <a:lvl5pPr marL="0" indent="0" algn="l" defTabSz="914400" rtl="0" eaLnBrk="1" latinLnBrk="0" hangingPunct="1">
              <a:lnSpc>
                <a:spcPct val="100000"/>
              </a:lnSpc>
              <a:spcBef>
                <a:spcPts val="400"/>
              </a:spcBef>
              <a:spcAft>
                <a:spcPts val="400"/>
              </a:spcAft>
              <a:buClr>
                <a:schemeClr val="accent2"/>
              </a:buClr>
              <a:buSzPct val="80000"/>
              <a:buFont typeface="Arial" panose="020B0604020202020204" pitchFamily="34" charset="0"/>
              <a:buNone/>
              <a:defRPr sz="14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5pPr>
            <a:lvl6pPr marL="540000" indent="-216000" algn="l" defTabSz="914400" rtl="0" eaLnBrk="1" latinLnBrk="0" hangingPunct="1">
              <a:lnSpc>
                <a:spcPct val="100000"/>
              </a:lnSpc>
              <a:spcBef>
                <a:spcPts val="450"/>
              </a:spcBef>
              <a:buClr>
                <a:schemeClr val="accent1"/>
              </a:buClr>
              <a:buSzPct val="70000"/>
              <a:buFont typeface="Wingdings 3" panose="05040102010807070707" pitchFamily="18" charset="2"/>
              <a:buChar char="u"/>
              <a:defRPr sz="16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accent1"/>
                </a:solidFill>
              </a:rPr>
              <a:t>Australia: the Work Health and Safety Strategy 2023–2033 </a:t>
            </a:r>
          </a:p>
          <a:p>
            <a:pPr lvl="2"/>
            <a:r>
              <a:rPr lang="en-GB" dirty="0"/>
              <a:t>The strategy contributes to Australia’s national vision “Safe and healthy work for all”, with the primary goal of reducing worker fatalities, injuries and illnesses.</a:t>
            </a:r>
          </a:p>
          <a:p>
            <a:pPr lvl="2"/>
            <a:r>
              <a:rPr lang="en-GB" dirty="0"/>
              <a:t>The strategy defines key enablers, targets, actions and system-wide shifts required to achieve the goal over the upcoming ten years.</a:t>
            </a:r>
          </a:p>
        </p:txBody>
      </p:sp>
    </p:spTree>
    <p:extLst>
      <p:ext uri="{BB962C8B-B14F-4D97-AF65-F5344CB8AC3E}">
        <p14:creationId xmlns:p14="http://schemas.microsoft.com/office/powerpoint/2010/main" val="5584813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B3C64-1BDD-6C03-B35D-D925BBE71594}"/>
              </a:ext>
            </a:extLst>
          </p:cNvPr>
          <p:cNvSpPr>
            <a:spLocks noGrp="1"/>
          </p:cNvSpPr>
          <p:nvPr>
            <p:ph type="title"/>
          </p:nvPr>
        </p:nvSpPr>
        <p:spPr/>
        <p:txBody>
          <a:bodyPr/>
          <a:lstStyle/>
          <a:p>
            <a:r>
              <a:rPr lang="en-GB" dirty="0"/>
              <a:t>National  OSH programmes</a:t>
            </a:r>
            <a:br>
              <a:rPr lang="en-GB" dirty="0"/>
            </a:br>
            <a:r>
              <a:rPr lang="en-GB" b="0" dirty="0"/>
              <a:t>Country examples</a:t>
            </a:r>
            <a:endParaRPr lang="en-GB" dirty="0"/>
          </a:p>
        </p:txBody>
      </p:sp>
      <p:sp>
        <p:nvSpPr>
          <p:cNvPr id="3" name="Content Placeholder 2">
            <a:extLst>
              <a:ext uri="{FF2B5EF4-FFF2-40B4-BE49-F238E27FC236}">
                <a16:creationId xmlns:a16="http://schemas.microsoft.com/office/drawing/2014/main" id="{2C8D599D-F863-8B90-7B12-6E420181AD20}"/>
              </a:ext>
            </a:extLst>
          </p:cNvPr>
          <p:cNvSpPr>
            <a:spLocks noGrp="1"/>
          </p:cNvSpPr>
          <p:nvPr>
            <p:ph sz="half" idx="1"/>
          </p:nvPr>
        </p:nvSpPr>
        <p:spPr>
          <a:xfrm>
            <a:off x="490538" y="2393949"/>
            <a:ext cx="6066673" cy="3838408"/>
          </a:xfrm>
          <a:solidFill>
            <a:schemeClr val="accent3">
              <a:lumMod val="20000"/>
              <a:lumOff val="80000"/>
            </a:schemeClr>
          </a:solidFill>
        </p:spPr>
        <p:txBody>
          <a:bodyPr/>
          <a:lstStyle/>
          <a:p>
            <a:r>
              <a:rPr lang="en-GB" dirty="0">
                <a:solidFill>
                  <a:schemeClr val="accent1"/>
                </a:solidFill>
              </a:rPr>
              <a:t>Bangladesh: National Plan of Action on OSH    (2021–2030) </a:t>
            </a:r>
          </a:p>
          <a:p>
            <a:pPr lvl="2"/>
            <a:r>
              <a:rPr lang="en-GB" dirty="0"/>
              <a:t>First ever national OSH programme, based on situational analysis and stakeholder consultations.</a:t>
            </a:r>
          </a:p>
          <a:p>
            <a:pPr lvl="2"/>
            <a:r>
              <a:rPr lang="en-GB" dirty="0"/>
              <a:t>Definition of strategic objectives, with key activities and timeframes, including to improve the OSH regulatory and institutional frameworks; improve management of chemicals and hazardous substances; prevent occupational diseases; promote workers’ participation and empowerment; promote OSH in SMEs; implement national surveillance system; promote international cooperation on OSH; mobilize resources for OSH.</a:t>
            </a:r>
          </a:p>
        </p:txBody>
      </p:sp>
      <p:sp>
        <p:nvSpPr>
          <p:cNvPr id="4" name="Content Placeholder 3">
            <a:extLst>
              <a:ext uri="{FF2B5EF4-FFF2-40B4-BE49-F238E27FC236}">
                <a16:creationId xmlns:a16="http://schemas.microsoft.com/office/drawing/2014/main" id="{302F910F-4812-8C64-CACA-F1D5238E5FF5}"/>
              </a:ext>
            </a:extLst>
          </p:cNvPr>
          <p:cNvSpPr>
            <a:spLocks noGrp="1"/>
          </p:cNvSpPr>
          <p:nvPr>
            <p:ph sz="half" idx="2"/>
          </p:nvPr>
        </p:nvSpPr>
        <p:spPr>
          <a:xfrm>
            <a:off x="6918158" y="2393948"/>
            <a:ext cx="4783304" cy="3838409"/>
          </a:xfrm>
          <a:solidFill>
            <a:schemeClr val="accent3">
              <a:lumMod val="20000"/>
              <a:lumOff val="80000"/>
            </a:schemeClr>
          </a:solidFill>
        </p:spPr>
        <p:txBody>
          <a:bodyPr/>
          <a:lstStyle/>
          <a:p>
            <a:r>
              <a:rPr lang="en-GB" dirty="0">
                <a:solidFill>
                  <a:schemeClr val="accent1"/>
                </a:solidFill>
              </a:rPr>
              <a:t>Ecuador: National Policy on Health at Work 2019–2025 </a:t>
            </a:r>
          </a:p>
          <a:p>
            <a:pPr lvl="2"/>
            <a:r>
              <a:rPr lang="en-GB" dirty="0"/>
              <a:t>The strategy underpins the shift from a curative to a preventive model in the national health system.</a:t>
            </a:r>
          </a:p>
          <a:p>
            <a:pPr lvl="2"/>
            <a:r>
              <a:rPr lang="en-GB" dirty="0"/>
              <a:t>It contains key objectives related to health promotion and prevention of work accidents and diseases; social dialogue; creation of OSH tools to support productivity; development of practical solutions, knowledge and evidence in the field of OSH; OSH improvements in the informal sector.</a:t>
            </a:r>
          </a:p>
        </p:txBody>
      </p:sp>
      <p:sp>
        <p:nvSpPr>
          <p:cNvPr id="5" name="Date Placeholder 4">
            <a:extLst>
              <a:ext uri="{FF2B5EF4-FFF2-40B4-BE49-F238E27FC236}">
                <a16:creationId xmlns:a16="http://schemas.microsoft.com/office/drawing/2014/main" id="{BF7D1415-96CF-33E3-A0CC-08CD314B98C6}"/>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F4E563F9-DC76-B9E9-A37B-59B10C2A5639}"/>
              </a:ext>
            </a:extLst>
          </p:cNvPr>
          <p:cNvSpPr>
            <a:spLocks noGrp="1"/>
          </p:cNvSpPr>
          <p:nvPr>
            <p:ph type="ftr" sz="quarter" idx="11"/>
          </p:nvPr>
        </p:nvSpPr>
        <p:spPr/>
        <p:txBody>
          <a:bodyPr/>
          <a:lstStyle/>
          <a:p>
            <a:r>
              <a:rPr lang="en-GB"/>
              <a:t>Advancing social justice, promoting decent work</a:t>
            </a:r>
          </a:p>
        </p:txBody>
      </p:sp>
      <p:sp>
        <p:nvSpPr>
          <p:cNvPr id="7" name="Slide Number Placeholder 6">
            <a:extLst>
              <a:ext uri="{FF2B5EF4-FFF2-40B4-BE49-F238E27FC236}">
                <a16:creationId xmlns:a16="http://schemas.microsoft.com/office/drawing/2014/main" id="{1D6FA749-8669-BB93-CFD9-A5E6EFBDA98E}"/>
              </a:ext>
            </a:extLst>
          </p:cNvPr>
          <p:cNvSpPr>
            <a:spLocks noGrp="1"/>
          </p:cNvSpPr>
          <p:nvPr>
            <p:ph type="sldNum" sz="quarter" idx="12"/>
          </p:nvPr>
        </p:nvSpPr>
        <p:spPr/>
        <p:txBody>
          <a:bodyPr/>
          <a:lstStyle/>
          <a:p>
            <a:fld id="{856227C0-AD57-4F9B-BAE3-EEFB0D0EE427}" type="slidenum">
              <a:rPr lang="en-GB" smtClean="0"/>
              <a:t>23</a:t>
            </a:fld>
            <a:endParaRPr lang="en-GB"/>
          </a:p>
        </p:txBody>
      </p:sp>
    </p:spTree>
    <p:extLst>
      <p:ext uri="{BB962C8B-B14F-4D97-AF65-F5344CB8AC3E}">
        <p14:creationId xmlns:p14="http://schemas.microsoft.com/office/powerpoint/2010/main" val="31632289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A28EC-4581-48D3-C176-143B00626F67}"/>
              </a:ext>
            </a:extLst>
          </p:cNvPr>
          <p:cNvSpPr>
            <a:spLocks noGrp="1"/>
          </p:cNvSpPr>
          <p:nvPr>
            <p:ph type="title"/>
          </p:nvPr>
        </p:nvSpPr>
        <p:spPr/>
        <p:txBody>
          <a:bodyPr/>
          <a:lstStyle/>
          <a:p>
            <a:r>
              <a:rPr lang="en-GB" dirty="0"/>
              <a:t>National recording and notification system for accidents and diseases</a:t>
            </a:r>
          </a:p>
        </p:txBody>
      </p:sp>
      <p:sp>
        <p:nvSpPr>
          <p:cNvPr id="3" name="Content Placeholder 2">
            <a:extLst>
              <a:ext uri="{FF2B5EF4-FFF2-40B4-BE49-F238E27FC236}">
                <a16:creationId xmlns:a16="http://schemas.microsoft.com/office/drawing/2014/main" id="{0D47AFC7-30FE-C9D9-8A1D-8F1B0933D8B6}"/>
              </a:ext>
            </a:extLst>
          </p:cNvPr>
          <p:cNvSpPr>
            <a:spLocks noGrp="1"/>
          </p:cNvSpPr>
          <p:nvPr>
            <p:ph sz="half" idx="1"/>
          </p:nvPr>
        </p:nvSpPr>
        <p:spPr>
          <a:xfrm>
            <a:off x="490538" y="2393950"/>
            <a:ext cx="7289357" cy="3590204"/>
          </a:xfrm>
        </p:spPr>
        <p:txBody>
          <a:bodyPr/>
          <a:lstStyle/>
          <a:p>
            <a:pPr lvl="2"/>
            <a:r>
              <a:rPr lang="en-GB" dirty="0"/>
              <a:t>Provisions governing recording and notification systems are outlined in both fundamental OSH Conventions No.155 and 187.</a:t>
            </a:r>
          </a:p>
          <a:p>
            <a:pPr lvl="2"/>
            <a:r>
              <a:rPr lang="en-GB" dirty="0"/>
              <a:t>The Protocol of 2002 to Convention No. 155 was specifically adopted to promote the harmonization of recording and notification systems.</a:t>
            </a:r>
          </a:p>
          <a:p>
            <a:pPr lvl="2"/>
            <a:r>
              <a:rPr lang="en-GB" dirty="0"/>
              <a:t>The collection and analysis of data of occupational accidents and diseases is essential for identifying their causes and detecting new hazards and emerging risks. This is key to define priorities and design effective preventive strategies on OSH, at all levels </a:t>
            </a:r>
          </a:p>
          <a:p>
            <a:pPr lvl="2"/>
            <a:r>
              <a:rPr lang="en-GB" dirty="0"/>
              <a:t>Underreporting of occupational diseases and injuries remains a global challenge, even where reporting and notification systems exist.</a:t>
            </a:r>
          </a:p>
          <a:p>
            <a:pPr lvl="2"/>
            <a:endParaRPr lang="en-GB" dirty="0"/>
          </a:p>
        </p:txBody>
      </p:sp>
      <p:sp>
        <p:nvSpPr>
          <p:cNvPr id="5" name="Date Placeholder 4">
            <a:extLst>
              <a:ext uri="{FF2B5EF4-FFF2-40B4-BE49-F238E27FC236}">
                <a16:creationId xmlns:a16="http://schemas.microsoft.com/office/drawing/2014/main" id="{C60B250F-27E5-B8E7-C0F4-AC571DC1B449}"/>
              </a:ext>
            </a:extLst>
          </p:cNvPr>
          <p:cNvSpPr>
            <a:spLocks noGrp="1"/>
          </p:cNvSpPr>
          <p:nvPr>
            <p:ph type="dt" sz="half" idx="10"/>
          </p:nvPr>
        </p:nvSpPr>
        <p:spPr/>
        <p:txBody>
          <a:bodyPr/>
          <a:lstStyle/>
          <a:p>
            <a:r>
              <a:rPr lang="en-GB" dirty="0"/>
              <a:t>Date: Monday / 01 / October / 2019</a:t>
            </a:r>
          </a:p>
        </p:txBody>
      </p:sp>
      <p:sp>
        <p:nvSpPr>
          <p:cNvPr id="6" name="Footer Placeholder 5">
            <a:extLst>
              <a:ext uri="{FF2B5EF4-FFF2-40B4-BE49-F238E27FC236}">
                <a16:creationId xmlns:a16="http://schemas.microsoft.com/office/drawing/2014/main" id="{06C5DD69-8927-94DA-92AE-F94E29880461}"/>
              </a:ext>
            </a:extLst>
          </p:cNvPr>
          <p:cNvSpPr>
            <a:spLocks noGrp="1"/>
          </p:cNvSpPr>
          <p:nvPr>
            <p:ph type="ftr" sz="quarter" idx="11"/>
          </p:nvPr>
        </p:nvSpPr>
        <p:spPr/>
        <p:txBody>
          <a:bodyPr/>
          <a:lstStyle/>
          <a:p>
            <a:r>
              <a:rPr lang="en-GB" dirty="0"/>
              <a:t>Advancing social justice, promoting decent work</a:t>
            </a:r>
          </a:p>
        </p:txBody>
      </p:sp>
      <p:sp>
        <p:nvSpPr>
          <p:cNvPr id="7" name="Slide Number Placeholder 6">
            <a:extLst>
              <a:ext uri="{FF2B5EF4-FFF2-40B4-BE49-F238E27FC236}">
                <a16:creationId xmlns:a16="http://schemas.microsoft.com/office/drawing/2014/main" id="{3E9A053D-760B-D83F-138E-F783627B1FE7}"/>
              </a:ext>
            </a:extLst>
          </p:cNvPr>
          <p:cNvSpPr>
            <a:spLocks noGrp="1"/>
          </p:cNvSpPr>
          <p:nvPr>
            <p:ph type="sldNum" sz="quarter" idx="12"/>
          </p:nvPr>
        </p:nvSpPr>
        <p:spPr/>
        <p:txBody>
          <a:bodyPr/>
          <a:lstStyle/>
          <a:p>
            <a:fld id="{856227C0-AD57-4F9B-BAE3-EEFB0D0EE427}" type="slidenum">
              <a:rPr lang="en-GB" smtClean="0"/>
              <a:t>24</a:t>
            </a:fld>
            <a:endParaRPr lang="en-GB"/>
          </a:p>
        </p:txBody>
      </p:sp>
      <p:sp>
        <p:nvSpPr>
          <p:cNvPr id="8" name="Text Placeholder 7">
            <a:extLst>
              <a:ext uri="{FF2B5EF4-FFF2-40B4-BE49-F238E27FC236}">
                <a16:creationId xmlns:a16="http://schemas.microsoft.com/office/drawing/2014/main" id="{372BF7BF-C9C9-07CB-4A8C-8E93DDD57FDF}"/>
              </a:ext>
            </a:extLst>
          </p:cNvPr>
          <p:cNvSpPr>
            <a:spLocks noGrp="1"/>
          </p:cNvSpPr>
          <p:nvPr>
            <p:ph type="body" sz="quarter" idx="13"/>
          </p:nvPr>
        </p:nvSpPr>
        <p:spPr>
          <a:xfrm>
            <a:off x="8143876" y="2393950"/>
            <a:ext cx="3557588" cy="3702050"/>
          </a:xfrm>
          <a:solidFill>
            <a:schemeClr val="bg2"/>
          </a:solidFill>
        </p:spPr>
        <p:txBody>
          <a:bodyPr/>
          <a:lstStyle/>
          <a:p>
            <a:r>
              <a:rPr lang="en-GB" dirty="0"/>
              <a:t>91 % </a:t>
            </a:r>
            <a:r>
              <a:rPr lang="en-GB" sz="1800" spc="0" dirty="0"/>
              <a:t>of ILO Member States  have established a system for the recording and notification of occupational injuries and diseases.</a:t>
            </a:r>
          </a:p>
          <a:p>
            <a:r>
              <a:rPr lang="en-GB" dirty="0"/>
              <a:t>41 % </a:t>
            </a:r>
            <a:r>
              <a:rPr lang="en-GB" sz="1800" spc="0" dirty="0"/>
              <a:t>of ILO Member States with a recording and notification system in place provided data to the ILO in the past five years.</a:t>
            </a:r>
            <a:endParaRPr lang="en-GB" dirty="0"/>
          </a:p>
        </p:txBody>
      </p:sp>
    </p:spTree>
    <p:extLst>
      <p:ext uri="{BB962C8B-B14F-4D97-AF65-F5344CB8AC3E}">
        <p14:creationId xmlns:p14="http://schemas.microsoft.com/office/powerpoint/2010/main" val="13288991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D957CEF-85AF-23CE-2796-6E94A3460E9E}"/>
              </a:ext>
            </a:extLst>
          </p:cNvPr>
          <p:cNvSpPr>
            <a:spLocks noGrp="1"/>
          </p:cNvSpPr>
          <p:nvPr>
            <p:ph type="dt" sz="half" idx="10"/>
          </p:nvPr>
        </p:nvSpPr>
        <p:spPr/>
        <p:txBody>
          <a:bodyPr/>
          <a:lstStyle/>
          <a:p>
            <a:r>
              <a:rPr lang="en-GB"/>
              <a:t>Date: Monday / 01 / October / 2019</a:t>
            </a:r>
          </a:p>
        </p:txBody>
      </p:sp>
      <p:sp>
        <p:nvSpPr>
          <p:cNvPr id="4" name="Footer Placeholder 3">
            <a:extLst>
              <a:ext uri="{FF2B5EF4-FFF2-40B4-BE49-F238E27FC236}">
                <a16:creationId xmlns:a16="http://schemas.microsoft.com/office/drawing/2014/main" id="{14F20552-9837-4F09-EFA1-5C91822E7AD4}"/>
              </a:ext>
            </a:extLst>
          </p:cNvPr>
          <p:cNvSpPr>
            <a:spLocks noGrp="1"/>
          </p:cNvSpPr>
          <p:nvPr>
            <p:ph type="ftr" sz="quarter" idx="11"/>
          </p:nvPr>
        </p:nvSpPr>
        <p:spPr/>
        <p:txBody>
          <a:bodyPr/>
          <a:lstStyle/>
          <a:p>
            <a:r>
              <a:rPr lang="en-GB"/>
              <a:t>Advancing social justice, promoting decent work</a:t>
            </a:r>
          </a:p>
        </p:txBody>
      </p:sp>
      <p:sp>
        <p:nvSpPr>
          <p:cNvPr id="5" name="Slide Number Placeholder 4">
            <a:extLst>
              <a:ext uri="{FF2B5EF4-FFF2-40B4-BE49-F238E27FC236}">
                <a16:creationId xmlns:a16="http://schemas.microsoft.com/office/drawing/2014/main" id="{53016D3F-A794-E1CC-FC80-105E61596FD0}"/>
              </a:ext>
            </a:extLst>
          </p:cNvPr>
          <p:cNvSpPr>
            <a:spLocks noGrp="1"/>
          </p:cNvSpPr>
          <p:nvPr>
            <p:ph type="sldNum" sz="quarter" idx="12"/>
          </p:nvPr>
        </p:nvSpPr>
        <p:spPr/>
        <p:txBody>
          <a:bodyPr/>
          <a:lstStyle/>
          <a:p>
            <a:fld id="{856227C0-AD57-4F9B-BAE3-EEFB0D0EE427}" type="slidenum">
              <a:rPr lang="en-GB" smtClean="0"/>
              <a:t>25</a:t>
            </a:fld>
            <a:endParaRPr lang="en-GB"/>
          </a:p>
        </p:txBody>
      </p:sp>
      <p:sp>
        <p:nvSpPr>
          <p:cNvPr id="6" name="Text Placeholder 5">
            <a:extLst>
              <a:ext uri="{FF2B5EF4-FFF2-40B4-BE49-F238E27FC236}">
                <a16:creationId xmlns:a16="http://schemas.microsoft.com/office/drawing/2014/main" id="{F4322941-B4FB-E9DF-ED55-0CA4A6D2297B}"/>
              </a:ext>
            </a:extLst>
          </p:cNvPr>
          <p:cNvSpPr>
            <a:spLocks noGrp="1"/>
          </p:cNvSpPr>
          <p:nvPr>
            <p:ph type="body" sz="quarter" idx="13"/>
          </p:nvPr>
        </p:nvSpPr>
        <p:spPr>
          <a:xfrm>
            <a:off x="490539" y="1275347"/>
            <a:ext cx="5068050" cy="4601579"/>
          </a:xfrm>
        </p:spPr>
        <p:txBody>
          <a:bodyPr/>
          <a:lstStyle/>
          <a:p>
            <a:r>
              <a:rPr lang="en-GB" dirty="0"/>
              <a:t>We have an essential responsibility to ensure that people go to work and come home alive, uninjured, and healthy. This year, on World Day for Safety and Health at Work, we can celebrate an important step towards this goal:  the designation of a safe and healthy working environment as a fundamental principle and right at work. </a:t>
            </a:r>
          </a:p>
          <a:p>
            <a:pPr marL="345600" indent="0" algn="r">
              <a:buClr>
                <a:schemeClr val="accent2"/>
              </a:buClr>
              <a:buSzPct val="80000"/>
              <a:buNone/>
            </a:pPr>
            <a:endParaRPr lang="en-GB" sz="1000" b="1" i="0" dirty="0">
              <a:solidFill>
                <a:srgbClr val="230050"/>
              </a:solidFill>
              <a:effectLst/>
              <a:latin typeface="Overpass" panose="00000500000000000000" pitchFamily="2" charset="0"/>
            </a:endParaRPr>
          </a:p>
          <a:p>
            <a:pPr marL="648000" indent="-144000">
              <a:buClr>
                <a:schemeClr val="accent2"/>
              </a:buClr>
              <a:buSzPct val="80000"/>
              <a:buFont typeface="Wingdings 3" panose="05040102010807070707" pitchFamily="18" charset="2"/>
              <a:buChar char="u"/>
            </a:pPr>
            <a:r>
              <a:rPr lang="en-GB" sz="1000" b="1" i="0" dirty="0">
                <a:solidFill>
                  <a:srgbClr val="230050"/>
                </a:solidFill>
                <a:effectLst/>
                <a:latin typeface="Overpass" panose="00000500000000000000" pitchFamily="2" charset="0"/>
              </a:rPr>
              <a:t>Gilbert F. </a:t>
            </a:r>
            <a:r>
              <a:rPr lang="en-GB" sz="1000" b="1" i="0" dirty="0" err="1">
                <a:solidFill>
                  <a:srgbClr val="230050"/>
                </a:solidFill>
                <a:effectLst/>
                <a:latin typeface="Overpass" panose="00000500000000000000" pitchFamily="2" charset="0"/>
              </a:rPr>
              <a:t>Houngbo</a:t>
            </a:r>
            <a:r>
              <a:rPr lang="en-GB" sz="1000" b="1" i="0" dirty="0">
                <a:solidFill>
                  <a:srgbClr val="230050"/>
                </a:solidFill>
                <a:effectLst/>
                <a:latin typeface="Overpass" panose="00000500000000000000" pitchFamily="2" charset="0"/>
              </a:rPr>
              <a:t> , 11th ILO Director-General</a:t>
            </a:r>
          </a:p>
          <a:p>
            <a:pPr marL="0" indent="0">
              <a:buNone/>
            </a:pPr>
            <a:endParaRPr lang="en-GB" dirty="0"/>
          </a:p>
          <a:p>
            <a:endParaRPr lang="en-GB" dirty="0"/>
          </a:p>
        </p:txBody>
      </p:sp>
      <p:pic>
        <p:nvPicPr>
          <p:cNvPr id="13" name="Picture Placeholder 12" descr="A person in a suit&#10;&#10;Description automatically generated with medium confidence">
            <a:extLst>
              <a:ext uri="{FF2B5EF4-FFF2-40B4-BE49-F238E27FC236}">
                <a16:creationId xmlns:a16="http://schemas.microsoft.com/office/drawing/2014/main" id="{5BA46240-B5C3-4594-FD89-85053D50ED48}"/>
              </a:ext>
            </a:extLst>
          </p:cNvPr>
          <p:cNvPicPr>
            <a:picLocks noGrp="1" noChangeAspect="1"/>
          </p:cNvPicPr>
          <p:nvPr>
            <p:ph type="pic" sz="quarter" idx="14"/>
          </p:nvPr>
        </p:nvPicPr>
        <p:blipFill rotWithShape="1">
          <a:blip r:embed="rId2" cstate="print">
            <a:extLst>
              <a:ext uri="{28A0092B-C50C-407E-A947-70E740481C1C}">
                <a14:useLocalDpi xmlns:a14="http://schemas.microsoft.com/office/drawing/2010/main" val="0"/>
              </a:ext>
            </a:extLst>
          </a:blip>
          <a:srcRect l="12205" t="787" r="21093" b="-787"/>
          <a:stretch/>
        </p:blipFill>
        <p:spPr>
          <a:xfrm>
            <a:off x="7097468" y="1275346"/>
            <a:ext cx="4603995" cy="4601579"/>
          </a:xfrm>
        </p:spPr>
      </p:pic>
    </p:spTree>
    <p:extLst>
      <p:ext uri="{BB962C8B-B14F-4D97-AF65-F5344CB8AC3E}">
        <p14:creationId xmlns:p14="http://schemas.microsoft.com/office/powerpoint/2010/main" val="1734982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FB184-2ABC-0204-29A0-9E9F6F0EC7CC}"/>
              </a:ext>
            </a:extLst>
          </p:cNvPr>
          <p:cNvSpPr>
            <a:spLocks noGrp="1"/>
          </p:cNvSpPr>
          <p:nvPr>
            <p:ph type="title"/>
          </p:nvPr>
        </p:nvSpPr>
        <p:spPr/>
        <p:txBody>
          <a:bodyPr/>
          <a:lstStyle/>
          <a:p>
            <a:r>
              <a:rPr lang="en-GB" dirty="0"/>
              <a:t>The fundamental OSH Conventions</a:t>
            </a:r>
          </a:p>
        </p:txBody>
      </p:sp>
      <p:sp>
        <p:nvSpPr>
          <p:cNvPr id="3" name="Content Placeholder 2">
            <a:extLst>
              <a:ext uri="{FF2B5EF4-FFF2-40B4-BE49-F238E27FC236}">
                <a16:creationId xmlns:a16="http://schemas.microsoft.com/office/drawing/2014/main" id="{957B3E33-30CD-C900-8561-9AB4A9B1AA20}"/>
              </a:ext>
            </a:extLst>
          </p:cNvPr>
          <p:cNvSpPr>
            <a:spLocks noGrp="1"/>
          </p:cNvSpPr>
          <p:nvPr>
            <p:ph sz="half" idx="1"/>
          </p:nvPr>
        </p:nvSpPr>
        <p:spPr/>
        <p:txBody>
          <a:bodyPr/>
          <a:lstStyle/>
          <a:p>
            <a:r>
              <a:rPr lang="en-GB" dirty="0"/>
              <a:t>Convention No. 155 </a:t>
            </a:r>
          </a:p>
          <a:p>
            <a:pPr lvl="2"/>
            <a:r>
              <a:rPr lang="en-GB" dirty="0"/>
              <a:t>Policy approach to OSH </a:t>
            </a:r>
          </a:p>
          <a:p>
            <a:pPr lvl="2"/>
            <a:r>
              <a:rPr lang="en-GB" dirty="0"/>
              <a:t>Actions required at both national and enterprise levels</a:t>
            </a:r>
          </a:p>
          <a:p>
            <a:endParaRPr lang="en-GB" dirty="0"/>
          </a:p>
        </p:txBody>
      </p:sp>
      <p:sp>
        <p:nvSpPr>
          <p:cNvPr id="4" name="Content Placeholder 3">
            <a:extLst>
              <a:ext uri="{FF2B5EF4-FFF2-40B4-BE49-F238E27FC236}">
                <a16:creationId xmlns:a16="http://schemas.microsoft.com/office/drawing/2014/main" id="{373BA227-DB31-6073-967E-C437B3581E5C}"/>
              </a:ext>
            </a:extLst>
          </p:cNvPr>
          <p:cNvSpPr>
            <a:spLocks noGrp="1"/>
          </p:cNvSpPr>
          <p:nvPr>
            <p:ph sz="half" idx="2"/>
          </p:nvPr>
        </p:nvSpPr>
        <p:spPr/>
        <p:txBody>
          <a:bodyPr/>
          <a:lstStyle/>
          <a:p>
            <a:r>
              <a:rPr lang="en-GB" dirty="0"/>
              <a:t>Convention No. 187 </a:t>
            </a:r>
          </a:p>
          <a:p>
            <a:pPr lvl="2"/>
            <a:r>
              <a:rPr lang="en-GB" dirty="0"/>
              <a:t>Continuous improvement of OSH and progressive achievement of a safe and healthy working environment through a national policy, national system and national programmes</a:t>
            </a:r>
          </a:p>
          <a:p>
            <a:pPr lvl="2"/>
            <a:r>
              <a:rPr lang="en-GB" dirty="0"/>
              <a:t>National preventive safety and health culture</a:t>
            </a:r>
          </a:p>
          <a:p>
            <a:endParaRPr lang="en-GB" dirty="0"/>
          </a:p>
        </p:txBody>
      </p:sp>
      <p:sp>
        <p:nvSpPr>
          <p:cNvPr id="5" name="Date Placeholder 4">
            <a:extLst>
              <a:ext uri="{FF2B5EF4-FFF2-40B4-BE49-F238E27FC236}">
                <a16:creationId xmlns:a16="http://schemas.microsoft.com/office/drawing/2014/main" id="{E5E2FB9E-DE65-4754-3E28-79F5C60A42CB}"/>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DC49B91A-569E-EE54-221F-6514CE462097}"/>
              </a:ext>
            </a:extLst>
          </p:cNvPr>
          <p:cNvSpPr>
            <a:spLocks noGrp="1"/>
          </p:cNvSpPr>
          <p:nvPr>
            <p:ph type="ftr" sz="quarter" idx="11"/>
          </p:nvPr>
        </p:nvSpPr>
        <p:spPr/>
        <p:txBody>
          <a:bodyPr/>
          <a:lstStyle/>
          <a:p>
            <a:r>
              <a:rPr lang="en-GB"/>
              <a:t>Advancing social justice, promoting decent work</a:t>
            </a:r>
          </a:p>
        </p:txBody>
      </p:sp>
      <p:sp>
        <p:nvSpPr>
          <p:cNvPr id="7" name="Slide Number Placeholder 6">
            <a:extLst>
              <a:ext uri="{FF2B5EF4-FFF2-40B4-BE49-F238E27FC236}">
                <a16:creationId xmlns:a16="http://schemas.microsoft.com/office/drawing/2014/main" id="{9574AAFE-4ED0-3078-6D1B-13E4EA237E8A}"/>
              </a:ext>
            </a:extLst>
          </p:cNvPr>
          <p:cNvSpPr>
            <a:spLocks noGrp="1"/>
          </p:cNvSpPr>
          <p:nvPr>
            <p:ph type="sldNum" sz="quarter" idx="12"/>
          </p:nvPr>
        </p:nvSpPr>
        <p:spPr/>
        <p:txBody>
          <a:bodyPr/>
          <a:lstStyle/>
          <a:p>
            <a:fld id="{856227C0-AD57-4F9B-BAE3-EEFB0D0EE427}" type="slidenum">
              <a:rPr lang="en-GB" smtClean="0"/>
              <a:t>3</a:t>
            </a:fld>
            <a:endParaRPr lang="en-GB"/>
          </a:p>
        </p:txBody>
      </p:sp>
      <p:pic>
        <p:nvPicPr>
          <p:cNvPr id="21" name="Picture 20" descr="Logo&#10;&#10;Description automatically generated with medium confidence">
            <a:extLst>
              <a:ext uri="{FF2B5EF4-FFF2-40B4-BE49-F238E27FC236}">
                <a16:creationId xmlns:a16="http://schemas.microsoft.com/office/drawing/2014/main" id="{3DA721FD-3ABC-3379-48C0-EB6D7D688D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9861" y="3011397"/>
            <a:ext cx="4846815" cy="4846815"/>
          </a:xfrm>
          <a:prstGeom prst="rect">
            <a:avLst/>
          </a:prstGeom>
        </p:spPr>
      </p:pic>
    </p:spTree>
    <p:extLst>
      <p:ext uri="{BB962C8B-B14F-4D97-AF65-F5344CB8AC3E}">
        <p14:creationId xmlns:p14="http://schemas.microsoft.com/office/powerpoint/2010/main" val="1224556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E1D01-468C-8720-9623-33B2570289F6}"/>
              </a:ext>
            </a:extLst>
          </p:cNvPr>
          <p:cNvSpPr>
            <a:spLocks noGrp="1"/>
          </p:cNvSpPr>
          <p:nvPr>
            <p:ph type="title"/>
          </p:nvPr>
        </p:nvSpPr>
        <p:spPr/>
        <p:txBody>
          <a:bodyPr/>
          <a:lstStyle/>
          <a:p>
            <a:r>
              <a:rPr lang="en-GB" dirty="0"/>
              <a:t>Distribution of Member states that have ratified the fundamental OSH Conventions</a:t>
            </a:r>
          </a:p>
        </p:txBody>
      </p:sp>
      <p:sp>
        <p:nvSpPr>
          <p:cNvPr id="5" name="Date Placeholder 4">
            <a:extLst>
              <a:ext uri="{FF2B5EF4-FFF2-40B4-BE49-F238E27FC236}">
                <a16:creationId xmlns:a16="http://schemas.microsoft.com/office/drawing/2014/main" id="{60130D83-4EE6-3E12-5A0C-BB1B581AF60F}"/>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6E13E942-5686-BB99-4D48-A9E704772A50}"/>
              </a:ext>
            </a:extLst>
          </p:cNvPr>
          <p:cNvSpPr>
            <a:spLocks noGrp="1"/>
          </p:cNvSpPr>
          <p:nvPr>
            <p:ph type="ftr" sz="quarter" idx="11"/>
          </p:nvPr>
        </p:nvSpPr>
        <p:spPr/>
        <p:txBody>
          <a:bodyPr/>
          <a:lstStyle/>
          <a:p>
            <a:r>
              <a:rPr lang="en-GB"/>
              <a:t>Advancing social justice, promoting decent work</a:t>
            </a:r>
          </a:p>
        </p:txBody>
      </p:sp>
      <p:sp>
        <p:nvSpPr>
          <p:cNvPr id="7" name="Slide Number Placeholder 6">
            <a:extLst>
              <a:ext uri="{FF2B5EF4-FFF2-40B4-BE49-F238E27FC236}">
                <a16:creationId xmlns:a16="http://schemas.microsoft.com/office/drawing/2014/main" id="{BE1AC4E3-7D74-D963-98B8-418980B595F0}"/>
              </a:ext>
            </a:extLst>
          </p:cNvPr>
          <p:cNvSpPr>
            <a:spLocks noGrp="1"/>
          </p:cNvSpPr>
          <p:nvPr>
            <p:ph type="sldNum" sz="quarter" idx="12"/>
          </p:nvPr>
        </p:nvSpPr>
        <p:spPr/>
        <p:txBody>
          <a:bodyPr/>
          <a:lstStyle/>
          <a:p>
            <a:fld id="{856227C0-AD57-4F9B-BAE3-EEFB0D0EE427}" type="slidenum">
              <a:rPr lang="en-GB" smtClean="0"/>
              <a:t>4</a:t>
            </a:fld>
            <a:endParaRPr lang="en-GB"/>
          </a:p>
        </p:txBody>
      </p:sp>
      <p:sp>
        <p:nvSpPr>
          <p:cNvPr id="13" name="Content Placeholder 12">
            <a:extLst>
              <a:ext uri="{FF2B5EF4-FFF2-40B4-BE49-F238E27FC236}">
                <a16:creationId xmlns:a16="http://schemas.microsoft.com/office/drawing/2014/main" id="{E70F5B28-C829-744C-496B-75B3EEAF0A29}"/>
              </a:ext>
            </a:extLst>
          </p:cNvPr>
          <p:cNvSpPr>
            <a:spLocks noGrp="1"/>
          </p:cNvSpPr>
          <p:nvPr>
            <p:ph sz="half" idx="1"/>
          </p:nvPr>
        </p:nvSpPr>
        <p:spPr/>
        <p:txBody>
          <a:bodyPr/>
          <a:lstStyle/>
          <a:p>
            <a:r>
              <a:rPr lang="fr-CH" dirty="0"/>
              <a:t>Convention No. 155		</a:t>
            </a:r>
            <a:endParaRPr lang="en-GB" dirty="0"/>
          </a:p>
        </p:txBody>
      </p:sp>
      <p:sp>
        <p:nvSpPr>
          <p:cNvPr id="15" name="Content Placeholder 14">
            <a:extLst>
              <a:ext uri="{FF2B5EF4-FFF2-40B4-BE49-F238E27FC236}">
                <a16:creationId xmlns:a16="http://schemas.microsoft.com/office/drawing/2014/main" id="{F0A3E7BE-A9A5-36F1-FE4C-53C9636A519C}"/>
              </a:ext>
            </a:extLst>
          </p:cNvPr>
          <p:cNvSpPr>
            <a:spLocks noGrp="1"/>
          </p:cNvSpPr>
          <p:nvPr>
            <p:ph sz="half" idx="2"/>
          </p:nvPr>
        </p:nvSpPr>
        <p:spPr/>
        <p:txBody>
          <a:bodyPr/>
          <a:lstStyle/>
          <a:p>
            <a:r>
              <a:rPr lang="fr-CH" dirty="0"/>
              <a:t>Convention No. 187</a:t>
            </a:r>
            <a:endParaRPr lang="en-GB" dirty="0"/>
          </a:p>
        </p:txBody>
      </p:sp>
      <p:pic>
        <p:nvPicPr>
          <p:cNvPr id="16" name="Content Placeholder 8" descr="Chart, sunburst chart&#10;&#10;Description automatically generated">
            <a:extLst>
              <a:ext uri="{FF2B5EF4-FFF2-40B4-BE49-F238E27FC236}">
                <a16:creationId xmlns:a16="http://schemas.microsoft.com/office/drawing/2014/main" id="{748EB0AA-FBAD-7A60-6490-B87A3D4CC72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4710" y="2250604"/>
            <a:ext cx="6783471" cy="4149757"/>
          </a:xfrm>
          <a:prstGeom prst="rect">
            <a:avLst/>
          </a:prstGeom>
        </p:spPr>
      </p:pic>
      <p:pic>
        <p:nvPicPr>
          <p:cNvPr id="17" name="Content Placeholder 10" descr="Chart, sunburst chart&#10;&#10;Description automatically generated">
            <a:extLst>
              <a:ext uri="{FF2B5EF4-FFF2-40B4-BE49-F238E27FC236}">
                <a16:creationId xmlns:a16="http://schemas.microsoft.com/office/drawing/2014/main" id="{6FBEBC5E-3DA2-9B90-93BF-CE484632F3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92388" y="2278432"/>
            <a:ext cx="6737980" cy="4121929"/>
          </a:xfrm>
          <a:prstGeom prst="rect">
            <a:avLst/>
          </a:prstGeom>
        </p:spPr>
      </p:pic>
    </p:spTree>
    <p:extLst>
      <p:ext uri="{BB962C8B-B14F-4D97-AF65-F5344CB8AC3E}">
        <p14:creationId xmlns:p14="http://schemas.microsoft.com/office/powerpoint/2010/main" val="1388969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380C5-D9DF-F38E-3DC5-4A412D0DD6A3}"/>
              </a:ext>
            </a:extLst>
          </p:cNvPr>
          <p:cNvSpPr>
            <a:spLocks noGrp="1"/>
          </p:cNvSpPr>
          <p:nvPr>
            <p:ph type="title"/>
          </p:nvPr>
        </p:nvSpPr>
        <p:spPr/>
        <p:txBody>
          <a:bodyPr/>
          <a:lstStyle/>
          <a:p>
            <a:r>
              <a:rPr lang="en-GB" dirty="0"/>
              <a:t>Where are we now?</a:t>
            </a:r>
          </a:p>
        </p:txBody>
      </p:sp>
      <p:sp>
        <p:nvSpPr>
          <p:cNvPr id="3" name="Content Placeholder 2">
            <a:extLst>
              <a:ext uri="{FF2B5EF4-FFF2-40B4-BE49-F238E27FC236}">
                <a16:creationId xmlns:a16="http://schemas.microsoft.com/office/drawing/2014/main" id="{048B5535-913C-3B4E-8B39-CBCFE67E1044}"/>
              </a:ext>
            </a:extLst>
          </p:cNvPr>
          <p:cNvSpPr>
            <a:spLocks noGrp="1"/>
          </p:cNvSpPr>
          <p:nvPr>
            <p:ph idx="1"/>
          </p:nvPr>
        </p:nvSpPr>
        <p:spPr/>
        <p:txBody>
          <a:bodyPr/>
          <a:lstStyle/>
          <a:p>
            <a:pPr lvl="1"/>
            <a:r>
              <a:rPr lang="en-GB" dirty="0"/>
              <a:t>Overview of the global implementation status of some key elements contained in the fundamental OSH Conventions, essential for the realization of a safe and healthy working environment:</a:t>
            </a:r>
          </a:p>
          <a:p>
            <a:pPr lvl="2">
              <a:spcAft>
                <a:spcPts val="0"/>
              </a:spcAft>
            </a:pPr>
            <a:r>
              <a:rPr lang="en-GB" dirty="0"/>
              <a:t>Existence of a national authority responsible for OSH </a:t>
            </a:r>
          </a:p>
          <a:p>
            <a:pPr lvl="2">
              <a:spcAft>
                <a:spcPts val="0"/>
              </a:spcAft>
            </a:pPr>
            <a:r>
              <a:rPr lang="en-GB" dirty="0"/>
              <a:t>Existence of national tripartite body on OSH</a:t>
            </a:r>
          </a:p>
          <a:p>
            <a:pPr lvl="2">
              <a:spcAft>
                <a:spcPts val="0"/>
              </a:spcAft>
            </a:pPr>
            <a:r>
              <a:rPr lang="en-GB" dirty="0"/>
              <a:t>Inclusion of key provisions in the national legal framework </a:t>
            </a:r>
          </a:p>
          <a:p>
            <a:pPr lvl="2">
              <a:spcAft>
                <a:spcPts val="0"/>
              </a:spcAft>
            </a:pPr>
            <a:r>
              <a:rPr lang="en-GB" dirty="0"/>
              <a:t>Protection against undue consequences for workers who remove themselves from dangerous work situations</a:t>
            </a:r>
          </a:p>
          <a:p>
            <a:pPr lvl="2">
              <a:spcAft>
                <a:spcPts val="0"/>
              </a:spcAft>
            </a:pPr>
            <a:r>
              <a:rPr lang="en-GB" dirty="0"/>
              <a:t>Requirement to establish a joint OSH committee at the workplace level to promote cooperation between management, workers and their representatives</a:t>
            </a:r>
          </a:p>
          <a:p>
            <a:pPr lvl="2">
              <a:spcAft>
                <a:spcPts val="0"/>
              </a:spcAft>
            </a:pPr>
            <a:r>
              <a:rPr lang="en-GB" dirty="0"/>
              <a:t>Adoption of a national policy </a:t>
            </a:r>
          </a:p>
          <a:p>
            <a:pPr lvl="2">
              <a:spcAft>
                <a:spcPts val="0"/>
              </a:spcAft>
            </a:pPr>
            <a:r>
              <a:rPr lang="en-GB" dirty="0"/>
              <a:t>Development of a national programme on OSH</a:t>
            </a:r>
          </a:p>
          <a:p>
            <a:pPr lvl="2">
              <a:spcAft>
                <a:spcPts val="0"/>
              </a:spcAft>
            </a:pPr>
            <a:r>
              <a:rPr lang="en-GB" dirty="0"/>
              <a:t>Establishment of a national recording and notification system for occupational accidents and diseases</a:t>
            </a:r>
          </a:p>
          <a:p>
            <a:endParaRPr lang="en-GB" dirty="0"/>
          </a:p>
        </p:txBody>
      </p:sp>
      <p:sp>
        <p:nvSpPr>
          <p:cNvPr id="4" name="Date Placeholder 3">
            <a:extLst>
              <a:ext uri="{FF2B5EF4-FFF2-40B4-BE49-F238E27FC236}">
                <a16:creationId xmlns:a16="http://schemas.microsoft.com/office/drawing/2014/main" id="{A1F4FB54-286D-C5BE-6359-D701E7D4C7B6}"/>
              </a:ext>
            </a:extLst>
          </p:cNvPr>
          <p:cNvSpPr>
            <a:spLocks noGrp="1"/>
          </p:cNvSpPr>
          <p:nvPr>
            <p:ph type="dt" sz="half" idx="10"/>
          </p:nvPr>
        </p:nvSpPr>
        <p:spPr/>
        <p:txBody>
          <a:bodyPr/>
          <a:lstStyle/>
          <a:p>
            <a:r>
              <a:rPr lang="en-GB" dirty="0"/>
              <a:t>Date: Monday / 01 / October / 2019</a:t>
            </a:r>
          </a:p>
        </p:txBody>
      </p:sp>
      <p:sp>
        <p:nvSpPr>
          <p:cNvPr id="5" name="Footer Placeholder 4">
            <a:extLst>
              <a:ext uri="{FF2B5EF4-FFF2-40B4-BE49-F238E27FC236}">
                <a16:creationId xmlns:a16="http://schemas.microsoft.com/office/drawing/2014/main" id="{E8ADB58E-E787-4835-7DA9-158FDF389E60}"/>
              </a:ext>
            </a:extLst>
          </p:cNvPr>
          <p:cNvSpPr>
            <a:spLocks noGrp="1"/>
          </p:cNvSpPr>
          <p:nvPr>
            <p:ph type="ftr" sz="quarter" idx="11"/>
          </p:nvPr>
        </p:nvSpPr>
        <p:spPr/>
        <p:txBody>
          <a:bodyPr/>
          <a:lstStyle/>
          <a:p>
            <a:r>
              <a:rPr lang="en-GB" dirty="0"/>
              <a:t>Advancing social justice, promoting decent work</a:t>
            </a:r>
          </a:p>
        </p:txBody>
      </p:sp>
      <p:sp>
        <p:nvSpPr>
          <p:cNvPr id="6" name="Slide Number Placeholder 5">
            <a:extLst>
              <a:ext uri="{FF2B5EF4-FFF2-40B4-BE49-F238E27FC236}">
                <a16:creationId xmlns:a16="http://schemas.microsoft.com/office/drawing/2014/main" id="{CBCD4F18-767C-8EB6-F0A2-2536A9ADC608}"/>
              </a:ext>
            </a:extLst>
          </p:cNvPr>
          <p:cNvSpPr>
            <a:spLocks noGrp="1"/>
          </p:cNvSpPr>
          <p:nvPr>
            <p:ph type="sldNum" sz="quarter" idx="12"/>
          </p:nvPr>
        </p:nvSpPr>
        <p:spPr/>
        <p:txBody>
          <a:bodyPr/>
          <a:lstStyle/>
          <a:p>
            <a:fld id="{856227C0-AD57-4F9B-BAE3-EEFB0D0EE427}" type="slidenum">
              <a:rPr lang="en-GB" smtClean="0"/>
              <a:t>5</a:t>
            </a:fld>
            <a:endParaRPr lang="en-GB"/>
          </a:p>
        </p:txBody>
      </p:sp>
    </p:spTree>
    <p:extLst>
      <p:ext uri="{BB962C8B-B14F-4D97-AF65-F5344CB8AC3E}">
        <p14:creationId xmlns:p14="http://schemas.microsoft.com/office/powerpoint/2010/main" val="2293417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A5709-CE77-D64A-400F-7F2F66D88949}"/>
              </a:ext>
            </a:extLst>
          </p:cNvPr>
          <p:cNvSpPr>
            <a:spLocks noGrp="1"/>
          </p:cNvSpPr>
          <p:nvPr>
            <p:ph type="title"/>
          </p:nvPr>
        </p:nvSpPr>
        <p:spPr/>
        <p:txBody>
          <a:bodyPr/>
          <a:lstStyle/>
          <a:p>
            <a:r>
              <a:rPr lang="en-GB" dirty="0"/>
              <a:t>Authority or body responsible for OSH</a:t>
            </a:r>
          </a:p>
        </p:txBody>
      </p:sp>
      <p:sp>
        <p:nvSpPr>
          <p:cNvPr id="3" name="Content Placeholder 2">
            <a:extLst>
              <a:ext uri="{FF2B5EF4-FFF2-40B4-BE49-F238E27FC236}">
                <a16:creationId xmlns:a16="http://schemas.microsoft.com/office/drawing/2014/main" id="{896206A6-C199-58F6-C5EA-FB7B41322BF9}"/>
              </a:ext>
            </a:extLst>
          </p:cNvPr>
          <p:cNvSpPr>
            <a:spLocks noGrp="1"/>
          </p:cNvSpPr>
          <p:nvPr>
            <p:ph sz="half" idx="1"/>
          </p:nvPr>
        </p:nvSpPr>
        <p:spPr>
          <a:xfrm>
            <a:off x="490538" y="2393950"/>
            <a:ext cx="6625370" cy="3943352"/>
          </a:xfrm>
        </p:spPr>
        <p:txBody>
          <a:bodyPr/>
          <a:lstStyle/>
          <a:p>
            <a:pPr lvl="2"/>
            <a:r>
              <a:rPr lang="en-GB" dirty="0"/>
              <a:t>Both Conventions Nos. 155 and 187 require the establishment of an authority or body responsible for OSH.</a:t>
            </a:r>
          </a:p>
          <a:p>
            <a:pPr lvl="2"/>
            <a:r>
              <a:rPr lang="en-GB" dirty="0"/>
              <a:t>OSH bodies are usually charged with developing and implementing the national OSH policy, programme and legislation, in consultation with the most representative organizations of employers and workers. </a:t>
            </a:r>
          </a:p>
          <a:p>
            <a:pPr lvl="2"/>
            <a:r>
              <a:rPr lang="en-GB" dirty="0"/>
              <a:t>They may also be responsible for other elements of the national OSH system (e.g., providing advice and information on OSH, funding or conducting research on OSH).</a:t>
            </a:r>
          </a:p>
        </p:txBody>
      </p:sp>
      <p:sp>
        <p:nvSpPr>
          <p:cNvPr id="5" name="Date Placeholder 4">
            <a:extLst>
              <a:ext uri="{FF2B5EF4-FFF2-40B4-BE49-F238E27FC236}">
                <a16:creationId xmlns:a16="http://schemas.microsoft.com/office/drawing/2014/main" id="{789F9D65-43BB-87C6-9E5B-7963F86C34A3}"/>
              </a:ext>
            </a:extLst>
          </p:cNvPr>
          <p:cNvSpPr>
            <a:spLocks noGrp="1"/>
          </p:cNvSpPr>
          <p:nvPr>
            <p:ph type="dt" sz="half" idx="10"/>
          </p:nvPr>
        </p:nvSpPr>
        <p:spPr>
          <a:xfrm>
            <a:off x="205725" y="6858000"/>
            <a:ext cx="2743200" cy="216000"/>
          </a:xfrm>
        </p:spPr>
        <p:txBody>
          <a:bodyPr/>
          <a:lstStyle/>
          <a:p>
            <a:r>
              <a:rPr lang="en-GB"/>
              <a:t>Date: Monday / 01 / October / 2019</a:t>
            </a:r>
          </a:p>
        </p:txBody>
      </p:sp>
      <p:sp>
        <p:nvSpPr>
          <p:cNvPr id="6" name="Footer Placeholder 5">
            <a:extLst>
              <a:ext uri="{FF2B5EF4-FFF2-40B4-BE49-F238E27FC236}">
                <a16:creationId xmlns:a16="http://schemas.microsoft.com/office/drawing/2014/main" id="{4624CF57-15F2-23AC-7D70-53C467E28E7B}"/>
              </a:ext>
            </a:extLst>
          </p:cNvPr>
          <p:cNvSpPr>
            <a:spLocks noGrp="1"/>
          </p:cNvSpPr>
          <p:nvPr>
            <p:ph type="ftr" sz="quarter" idx="11"/>
          </p:nvPr>
        </p:nvSpPr>
        <p:spPr/>
        <p:txBody>
          <a:bodyPr/>
          <a:lstStyle/>
          <a:p>
            <a:r>
              <a:rPr lang="en-GB" dirty="0"/>
              <a:t>Advancing social justice, promoting decent work</a:t>
            </a:r>
          </a:p>
        </p:txBody>
      </p:sp>
      <p:sp>
        <p:nvSpPr>
          <p:cNvPr id="7" name="Slide Number Placeholder 6">
            <a:extLst>
              <a:ext uri="{FF2B5EF4-FFF2-40B4-BE49-F238E27FC236}">
                <a16:creationId xmlns:a16="http://schemas.microsoft.com/office/drawing/2014/main" id="{015536D6-6E2E-C180-7E28-28E9B94499DD}"/>
              </a:ext>
            </a:extLst>
          </p:cNvPr>
          <p:cNvSpPr>
            <a:spLocks noGrp="1"/>
          </p:cNvSpPr>
          <p:nvPr>
            <p:ph type="sldNum" sz="quarter" idx="12"/>
          </p:nvPr>
        </p:nvSpPr>
        <p:spPr/>
        <p:txBody>
          <a:bodyPr/>
          <a:lstStyle/>
          <a:p>
            <a:fld id="{856227C0-AD57-4F9B-BAE3-EEFB0D0EE427}" type="slidenum">
              <a:rPr lang="en-GB" smtClean="0"/>
              <a:t>6</a:t>
            </a:fld>
            <a:endParaRPr lang="en-GB"/>
          </a:p>
        </p:txBody>
      </p:sp>
      <p:sp>
        <p:nvSpPr>
          <p:cNvPr id="8" name="Text Placeholder 7">
            <a:extLst>
              <a:ext uri="{FF2B5EF4-FFF2-40B4-BE49-F238E27FC236}">
                <a16:creationId xmlns:a16="http://schemas.microsoft.com/office/drawing/2014/main" id="{C0F58138-00CE-D2BB-A43F-65101A38F9F8}"/>
              </a:ext>
            </a:extLst>
          </p:cNvPr>
          <p:cNvSpPr>
            <a:spLocks noGrp="1"/>
          </p:cNvSpPr>
          <p:nvPr>
            <p:ph type="body" sz="quarter" idx="13"/>
          </p:nvPr>
        </p:nvSpPr>
        <p:spPr>
          <a:xfrm>
            <a:off x="7561385" y="2393949"/>
            <a:ext cx="4140078" cy="3587125"/>
          </a:xfrm>
          <a:solidFill>
            <a:schemeClr val="bg2"/>
          </a:solidFill>
        </p:spPr>
        <p:txBody>
          <a:bodyPr/>
          <a:lstStyle/>
          <a:p>
            <a:pPr>
              <a:buSzPct val="85000"/>
              <a:buFont typeface="Wingdings 3" panose="05040102010807070707" pitchFamily="18" charset="2"/>
              <a:buChar char="u"/>
            </a:pPr>
            <a:r>
              <a:rPr lang="en-GB" sz="1800" spc="0" dirty="0"/>
              <a:t>Nearly </a:t>
            </a:r>
            <a:r>
              <a:rPr lang="en-GB" sz="1800" b="1" spc="0" dirty="0"/>
              <a:t>all </a:t>
            </a:r>
            <a:r>
              <a:rPr lang="en-GB" sz="1800" spc="0" dirty="0"/>
              <a:t>ILO Member States have an authority or body responsible for OSH.</a:t>
            </a:r>
            <a:endParaRPr lang="fr-CH" dirty="0"/>
          </a:p>
          <a:p>
            <a:r>
              <a:rPr lang="fr-CH" dirty="0"/>
              <a:t>87%</a:t>
            </a:r>
            <a:r>
              <a:rPr lang="en-GB" dirty="0"/>
              <a:t> </a:t>
            </a:r>
            <a:r>
              <a:rPr lang="en-GB" sz="1800" spc="0" dirty="0"/>
              <a:t>of </a:t>
            </a:r>
            <a:r>
              <a:rPr lang="en-GB" sz="1800" b="1" spc="0" dirty="0"/>
              <a:t>OSH bodies </a:t>
            </a:r>
            <a:r>
              <a:rPr lang="en-GB" sz="1800" spc="0" dirty="0"/>
              <a:t>are housed in the </a:t>
            </a:r>
            <a:r>
              <a:rPr lang="en-GB" sz="1800" b="1" spc="0" dirty="0"/>
              <a:t>ministry of labour </a:t>
            </a:r>
            <a:r>
              <a:rPr lang="en-GB" sz="1800" spc="0" dirty="0"/>
              <a:t>or a similar body.</a:t>
            </a:r>
          </a:p>
          <a:p>
            <a:pPr>
              <a:buSzPct val="85000"/>
              <a:buFont typeface="Wingdings 3" panose="05040102010807070707" pitchFamily="18" charset="2"/>
              <a:buChar char="u"/>
            </a:pPr>
            <a:r>
              <a:rPr lang="en-GB" sz="1800" spc="0" dirty="0"/>
              <a:t>In the other cases, OSH bodies are housed in ministries of social affairs, ministries of health or ministries of economic development.</a:t>
            </a:r>
            <a:endParaRPr lang="fr-CH" dirty="0"/>
          </a:p>
        </p:txBody>
      </p:sp>
    </p:spTree>
    <p:extLst>
      <p:ext uri="{BB962C8B-B14F-4D97-AF65-F5344CB8AC3E}">
        <p14:creationId xmlns:p14="http://schemas.microsoft.com/office/powerpoint/2010/main" val="29131738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A5709-CE77-D64A-400F-7F2F66D88949}"/>
              </a:ext>
            </a:extLst>
          </p:cNvPr>
          <p:cNvSpPr>
            <a:spLocks noGrp="1"/>
          </p:cNvSpPr>
          <p:nvPr>
            <p:ph type="title"/>
          </p:nvPr>
        </p:nvSpPr>
        <p:spPr/>
        <p:txBody>
          <a:bodyPr/>
          <a:lstStyle/>
          <a:p>
            <a:r>
              <a:rPr lang="en-GB" dirty="0"/>
              <a:t>National tripartite body on OSH</a:t>
            </a:r>
          </a:p>
        </p:txBody>
      </p:sp>
      <p:sp>
        <p:nvSpPr>
          <p:cNvPr id="3" name="Content Placeholder 2">
            <a:extLst>
              <a:ext uri="{FF2B5EF4-FFF2-40B4-BE49-F238E27FC236}">
                <a16:creationId xmlns:a16="http://schemas.microsoft.com/office/drawing/2014/main" id="{896206A6-C199-58F6-C5EA-FB7B41322BF9}"/>
              </a:ext>
            </a:extLst>
          </p:cNvPr>
          <p:cNvSpPr>
            <a:spLocks noGrp="1"/>
          </p:cNvSpPr>
          <p:nvPr>
            <p:ph sz="half" idx="1"/>
          </p:nvPr>
        </p:nvSpPr>
        <p:spPr>
          <a:xfrm>
            <a:off x="490537" y="2393950"/>
            <a:ext cx="7739063" cy="3482976"/>
          </a:xfrm>
        </p:spPr>
        <p:txBody>
          <a:bodyPr/>
          <a:lstStyle/>
          <a:p>
            <a:pPr lvl="2"/>
            <a:r>
              <a:rPr lang="en-GB" dirty="0"/>
              <a:t>Convention No. 187 requires ILO Member States to set up, where appropriate, a national tripartite advisory body addressing OSH issues.</a:t>
            </a:r>
          </a:p>
          <a:p>
            <a:pPr lvl="2"/>
            <a:r>
              <a:rPr lang="en-GB" dirty="0"/>
              <a:t>National tripartite OSH bodies are composed of government representatives and an equal number of representatives of employers’ and workers’ organizations [sometimes, the tripartite composition can be expanded to involve the representatives of additional institutions, e.g., OSH institutes].</a:t>
            </a:r>
          </a:p>
          <a:p>
            <a:pPr lvl="2"/>
            <a:r>
              <a:rPr lang="en-GB" dirty="0"/>
              <a:t>Tripartite OSH bodies may also be established at regional or local levels, as well as at sectoral levels, especially in hazardous industries.</a:t>
            </a:r>
          </a:p>
          <a:p>
            <a:endParaRPr lang="en-GB" dirty="0"/>
          </a:p>
        </p:txBody>
      </p:sp>
      <p:sp>
        <p:nvSpPr>
          <p:cNvPr id="5" name="Date Placeholder 4">
            <a:extLst>
              <a:ext uri="{FF2B5EF4-FFF2-40B4-BE49-F238E27FC236}">
                <a16:creationId xmlns:a16="http://schemas.microsoft.com/office/drawing/2014/main" id="{789F9D65-43BB-87C6-9E5B-7963F86C34A3}"/>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4624CF57-15F2-23AC-7D70-53C467E28E7B}"/>
              </a:ext>
            </a:extLst>
          </p:cNvPr>
          <p:cNvSpPr>
            <a:spLocks noGrp="1"/>
          </p:cNvSpPr>
          <p:nvPr>
            <p:ph type="ftr" sz="quarter" idx="11"/>
          </p:nvPr>
        </p:nvSpPr>
        <p:spPr/>
        <p:txBody>
          <a:bodyPr/>
          <a:lstStyle/>
          <a:p>
            <a:r>
              <a:rPr lang="en-GB" dirty="0"/>
              <a:t>Advancing social justice, promoting decent work</a:t>
            </a:r>
          </a:p>
        </p:txBody>
      </p:sp>
      <p:sp>
        <p:nvSpPr>
          <p:cNvPr id="7" name="Slide Number Placeholder 6">
            <a:extLst>
              <a:ext uri="{FF2B5EF4-FFF2-40B4-BE49-F238E27FC236}">
                <a16:creationId xmlns:a16="http://schemas.microsoft.com/office/drawing/2014/main" id="{015536D6-6E2E-C180-7E28-28E9B94499DD}"/>
              </a:ext>
            </a:extLst>
          </p:cNvPr>
          <p:cNvSpPr>
            <a:spLocks noGrp="1"/>
          </p:cNvSpPr>
          <p:nvPr>
            <p:ph type="sldNum" sz="quarter" idx="12"/>
          </p:nvPr>
        </p:nvSpPr>
        <p:spPr/>
        <p:txBody>
          <a:bodyPr/>
          <a:lstStyle/>
          <a:p>
            <a:fld id="{856227C0-AD57-4F9B-BAE3-EEFB0D0EE427}" type="slidenum">
              <a:rPr lang="en-GB" smtClean="0"/>
              <a:t>7</a:t>
            </a:fld>
            <a:endParaRPr lang="en-GB"/>
          </a:p>
        </p:txBody>
      </p:sp>
      <p:sp>
        <p:nvSpPr>
          <p:cNvPr id="8" name="Text Placeholder 7">
            <a:extLst>
              <a:ext uri="{FF2B5EF4-FFF2-40B4-BE49-F238E27FC236}">
                <a16:creationId xmlns:a16="http://schemas.microsoft.com/office/drawing/2014/main" id="{C0F58138-00CE-D2BB-A43F-65101A38F9F8}"/>
              </a:ext>
            </a:extLst>
          </p:cNvPr>
          <p:cNvSpPr>
            <a:spLocks noGrp="1"/>
          </p:cNvSpPr>
          <p:nvPr>
            <p:ph type="body" sz="quarter" idx="13"/>
          </p:nvPr>
        </p:nvSpPr>
        <p:spPr>
          <a:xfrm>
            <a:off x="9143999" y="2393951"/>
            <a:ext cx="2557463" cy="1668384"/>
          </a:xfrm>
          <a:solidFill>
            <a:schemeClr val="bg2"/>
          </a:solidFill>
        </p:spPr>
        <p:txBody>
          <a:bodyPr/>
          <a:lstStyle/>
          <a:p>
            <a:r>
              <a:rPr lang="fr-CH" dirty="0"/>
              <a:t>79%</a:t>
            </a:r>
            <a:r>
              <a:rPr lang="en-GB" dirty="0"/>
              <a:t>     </a:t>
            </a:r>
            <a:r>
              <a:rPr lang="en-GB" sz="1800" spc="0" dirty="0"/>
              <a:t>of ILO Member States have a national tripartite body</a:t>
            </a:r>
          </a:p>
          <a:p>
            <a:endParaRPr lang="fr-CH" dirty="0"/>
          </a:p>
        </p:txBody>
      </p:sp>
    </p:spTree>
    <p:extLst>
      <p:ext uri="{BB962C8B-B14F-4D97-AF65-F5344CB8AC3E}">
        <p14:creationId xmlns:p14="http://schemas.microsoft.com/office/powerpoint/2010/main" val="825126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CC76EA-7995-6450-C0FD-7DDFA03A1CF4}"/>
              </a:ext>
            </a:extLst>
          </p:cNvPr>
          <p:cNvSpPr>
            <a:spLocks noGrp="1"/>
          </p:cNvSpPr>
          <p:nvPr>
            <p:ph type="dt" sz="half" idx="10"/>
          </p:nvPr>
        </p:nvSpPr>
        <p:spPr/>
        <p:txBody>
          <a:bodyPr/>
          <a:lstStyle/>
          <a:p>
            <a:r>
              <a:rPr lang="en-GB"/>
              <a:t>Date: Monday / 01 / October / 2019</a:t>
            </a:r>
          </a:p>
        </p:txBody>
      </p:sp>
      <p:sp>
        <p:nvSpPr>
          <p:cNvPr id="3" name="Footer Placeholder 2">
            <a:extLst>
              <a:ext uri="{FF2B5EF4-FFF2-40B4-BE49-F238E27FC236}">
                <a16:creationId xmlns:a16="http://schemas.microsoft.com/office/drawing/2014/main" id="{183A13C3-9C75-DECF-2B07-5B6349A0F0BA}"/>
              </a:ext>
            </a:extLst>
          </p:cNvPr>
          <p:cNvSpPr>
            <a:spLocks noGrp="1"/>
          </p:cNvSpPr>
          <p:nvPr>
            <p:ph type="ftr" sz="quarter" idx="11"/>
          </p:nvPr>
        </p:nvSpPr>
        <p:spPr/>
        <p:txBody>
          <a:bodyPr/>
          <a:lstStyle/>
          <a:p>
            <a:r>
              <a:rPr lang="en-GB"/>
              <a:t>Advancing social justice, promoting decent work</a:t>
            </a:r>
          </a:p>
        </p:txBody>
      </p:sp>
      <p:sp>
        <p:nvSpPr>
          <p:cNvPr id="4" name="Slide Number Placeholder 3">
            <a:extLst>
              <a:ext uri="{FF2B5EF4-FFF2-40B4-BE49-F238E27FC236}">
                <a16:creationId xmlns:a16="http://schemas.microsoft.com/office/drawing/2014/main" id="{89D17189-EBC9-E8F8-10B1-90E083CE1605}"/>
              </a:ext>
            </a:extLst>
          </p:cNvPr>
          <p:cNvSpPr>
            <a:spLocks noGrp="1"/>
          </p:cNvSpPr>
          <p:nvPr>
            <p:ph type="sldNum" sz="quarter" idx="12"/>
          </p:nvPr>
        </p:nvSpPr>
        <p:spPr/>
        <p:txBody>
          <a:bodyPr/>
          <a:lstStyle/>
          <a:p>
            <a:fld id="{856227C0-AD57-4F9B-BAE3-EEFB0D0EE427}" type="slidenum">
              <a:rPr lang="en-GB" smtClean="0"/>
              <a:t>8</a:t>
            </a:fld>
            <a:endParaRPr lang="en-GB"/>
          </a:p>
        </p:txBody>
      </p:sp>
      <p:pic>
        <p:nvPicPr>
          <p:cNvPr id="6" name="Picture 5" descr="Map&#10;&#10;Description automatically generated">
            <a:extLst>
              <a:ext uri="{FF2B5EF4-FFF2-40B4-BE49-F238E27FC236}">
                <a16:creationId xmlns:a16="http://schemas.microsoft.com/office/drawing/2014/main" id="{A5C55FC9-5561-D5C0-2092-C81D779A62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18471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74CE0-F3DC-68CB-77FC-389664493CC0}"/>
              </a:ext>
            </a:extLst>
          </p:cNvPr>
          <p:cNvSpPr>
            <a:spLocks noGrp="1"/>
          </p:cNvSpPr>
          <p:nvPr>
            <p:ph type="title"/>
          </p:nvPr>
        </p:nvSpPr>
        <p:spPr/>
        <p:txBody>
          <a:bodyPr/>
          <a:lstStyle/>
          <a:p>
            <a:r>
              <a:rPr lang="en-GB" dirty="0"/>
              <a:t>National tripartite body on OSH</a:t>
            </a:r>
            <a:br>
              <a:rPr lang="fr-CH" dirty="0"/>
            </a:br>
            <a:r>
              <a:rPr lang="fr-CH" b="0" dirty="0"/>
              <a:t>Country </a:t>
            </a:r>
            <a:r>
              <a:rPr lang="en-GB" b="0" dirty="0"/>
              <a:t>examples</a:t>
            </a:r>
            <a:endParaRPr lang="en-GB" dirty="0"/>
          </a:p>
        </p:txBody>
      </p:sp>
      <p:sp>
        <p:nvSpPr>
          <p:cNvPr id="3" name="Content Placeholder 2">
            <a:extLst>
              <a:ext uri="{FF2B5EF4-FFF2-40B4-BE49-F238E27FC236}">
                <a16:creationId xmlns:a16="http://schemas.microsoft.com/office/drawing/2014/main" id="{4799D685-8960-34D9-97E1-58D09D157E8E}"/>
              </a:ext>
            </a:extLst>
          </p:cNvPr>
          <p:cNvSpPr>
            <a:spLocks noGrp="1"/>
          </p:cNvSpPr>
          <p:nvPr>
            <p:ph sz="half" idx="1"/>
          </p:nvPr>
        </p:nvSpPr>
        <p:spPr>
          <a:xfrm>
            <a:off x="490538" y="2393950"/>
            <a:ext cx="5360400" cy="3221404"/>
          </a:xfrm>
          <a:solidFill>
            <a:schemeClr val="accent3">
              <a:lumMod val="20000"/>
              <a:lumOff val="80000"/>
            </a:schemeClr>
          </a:solidFill>
        </p:spPr>
        <p:txBody>
          <a:bodyPr/>
          <a:lstStyle/>
          <a:p>
            <a:r>
              <a:rPr lang="fr-CH" dirty="0">
                <a:solidFill>
                  <a:schemeClr val="accent1"/>
                </a:solidFill>
              </a:rPr>
              <a:t>Mexico:</a:t>
            </a:r>
            <a:r>
              <a:rPr lang="en-GB" dirty="0">
                <a:solidFill>
                  <a:schemeClr val="accent1"/>
                </a:solidFill>
              </a:rPr>
              <a:t> OSH National Advisory Committee</a:t>
            </a:r>
          </a:p>
          <a:p>
            <a:pPr lvl="2"/>
            <a:r>
              <a:rPr lang="en-GB" dirty="0"/>
              <a:t>Led by the Ministry of Labour and composed of an equal number of representatives from the government, employers’ and workers’ organizations.</a:t>
            </a:r>
          </a:p>
          <a:p>
            <a:pPr lvl="2"/>
            <a:r>
              <a:rPr lang="en-GB" dirty="0"/>
              <a:t>Complemented by federal tripartite bodies, chaired by the head of the government of the federal district and composed of tripartite representatives.</a:t>
            </a:r>
          </a:p>
          <a:p>
            <a:endParaRPr lang="en-GB" dirty="0"/>
          </a:p>
        </p:txBody>
      </p:sp>
      <p:sp>
        <p:nvSpPr>
          <p:cNvPr id="4" name="Content Placeholder 3">
            <a:extLst>
              <a:ext uri="{FF2B5EF4-FFF2-40B4-BE49-F238E27FC236}">
                <a16:creationId xmlns:a16="http://schemas.microsoft.com/office/drawing/2014/main" id="{EC8C5BF8-CE41-CEF7-4B4D-86D6171FA5C5}"/>
              </a:ext>
            </a:extLst>
          </p:cNvPr>
          <p:cNvSpPr>
            <a:spLocks noGrp="1"/>
          </p:cNvSpPr>
          <p:nvPr>
            <p:ph sz="half" idx="2"/>
          </p:nvPr>
        </p:nvSpPr>
        <p:spPr>
          <a:xfrm>
            <a:off x="6341062" y="2393950"/>
            <a:ext cx="5360400" cy="3221404"/>
          </a:xfrm>
          <a:solidFill>
            <a:schemeClr val="accent3">
              <a:lumMod val="20000"/>
              <a:lumOff val="80000"/>
            </a:schemeClr>
          </a:solidFill>
        </p:spPr>
        <p:txBody>
          <a:bodyPr/>
          <a:lstStyle/>
          <a:p>
            <a:r>
              <a:rPr lang="en-GB" dirty="0" err="1">
                <a:solidFill>
                  <a:schemeClr val="accent1"/>
                </a:solidFill>
              </a:rPr>
              <a:t>Türkiye</a:t>
            </a:r>
            <a:r>
              <a:rPr lang="en-GB" dirty="0">
                <a:solidFill>
                  <a:schemeClr val="accent1"/>
                </a:solidFill>
              </a:rPr>
              <a:t>: OSH Council</a:t>
            </a:r>
          </a:p>
          <a:p>
            <a:pPr lvl="2"/>
            <a:r>
              <a:rPr lang="en-GB" dirty="0"/>
              <a:t>Highest advisory board on developing polices and strategies on OSH.</a:t>
            </a:r>
          </a:p>
          <a:p>
            <a:pPr lvl="2"/>
            <a:r>
              <a:rPr lang="en-GB" dirty="0"/>
              <a:t>Composed of representatives of government, workers’ and employers’ organizations.</a:t>
            </a:r>
          </a:p>
          <a:p>
            <a:pPr lvl="2"/>
            <a:r>
              <a:rPr lang="en-GB" dirty="0"/>
              <a:t>Tripartite composition expanded to involve other non-governmental groups (e.g. engineering and medical associations).</a:t>
            </a:r>
          </a:p>
          <a:p>
            <a:pPr lvl="2"/>
            <a:r>
              <a:rPr lang="en-GB" dirty="0"/>
              <a:t>Meetings twice a year.</a:t>
            </a:r>
          </a:p>
          <a:p>
            <a:endParaRPr lang="en-GB" dirty="0"/>
          </a:p>
        </p:txBody>
      </p:sp>
      <p:sp>
        <p:nvSpPr>
          <p:cNvPr id="5" name="Date Placeholder 4">
            <a:extLst>
              <a:ext uri="{FF2B5EF4-FFF2-40B4-BE49-F238E27FC236}">
                <a16:creationId xmlns:a16="http://schemas.microsoft.com/office/drawing/2014/main" id="{6274C717-6A87-7F7A-19AD-68CFC3979AEA}"/>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D591080C-B2D8-8B1B-8735-E77E808793C6}"/>
              </a:ext>
            </a:extLst>
          </p:cNvPr>
          <p:cNvSpPr>
            <a:spLocks noGrp="1"/>
          </p:cNvSpPr>
          <p:nvPr>
            <p:ph type="ftr" sz="quarter" idx="11"/>
          </p:nvPr>
        </p:nvSpPr>
        <p:spPr/>
        <p:txBody>
          <a:bodyPr/>
          <a:lstStyle/>
          <a:p>
            <a:r>
              <a:rPr lang="en-GB"/>
              <a:t>Advancing social justice, promoting decent work</a:t>
            </a:r>
          </a:p>
        </p:txBody>
      </p:sp>
      <p:sp>
        <p:nvSpPr>
          <p:cNvPr id="7" name="Slide Number Placeholder 6">
            <a:extLst>
              <a:ext uri="{FF2B5EF4-FFF2-40B4-BE49-F238E27FC236}">
                <a16:creationId xmlns:a16="http://schemas.microsoft.com/office/drawing/2014/main" id="{2CFAEA1E-789F-17BA-6362-41680830A6A1}"/>
              </a:ext>
            </a:extLst>
          </p:cNvPr>
          <p:cNvSpPr>
            <a:spLocks noGrp="1"/>
          </p:cNvSpPr>
          <p:nvPr>
            <p:ph type="sldNum" sz="quarter" idx="12"/>
          </p:nvPr>
        </p:nvSpPr>
        <p:spPr/>
        <p:txBody>
          <a:bodyPr/>
          <a:lstStyle/>
          <a:p>
            <a:fld id="{856227C0-AD57-4F9B-BAE3-EEFB0D0EE427}" type="slidenum">
              <a:rPr lang="en-GB" smtClean="0"/>
              <a:t>9</a:t>
            </a:fld>
            <a:endParaRPr lang="en-GB"/>
          </a:p>
        </p:txBody>
      </p:sp>
    </p:spTree>
    <p:extLst>
      <p:ext uri="{BB962C8B-B14F-4D97-AF65-F5344CB8AC3E}">
        <p14:creationId xmlns:p14="http://schemas.microsoft.com/office/powerpoint/2010/main" val="2490335421"/>
      </p:ext>
    </p:extLst>
  </p:cSld>
  <p:clrMapOvr>
    <a:masterClrMapping/>
  </p:clrMapOvr>
</p:sld>
</file>

<file path=ppt/theme/theme1.xml><?xml version="1.0" encoding="utf-8"?>
<a:theme xmlns:a="http://schemas.openxmlformats.org/drawingml/2006/main" name="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afeDay2023_EN.potx" id="{F4E81BBE-5DA2-4A60-85E2-4DBFD4F19548}" vid="{0A4F4C5B-E208-4E01-89A4-473D41A7161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8f9ac08-cad0-4069-9cc9-ad6597f5f3a5">
      <Terms xmlns="http://schemas.microsoft.com/office/infopath/2007/PartnerControls"/>
    </lcf76f155ced4ddcb4097134ff3c332f>
    <TaxCatchAll xmlns="2118e9f4-83e0-430e-8618-3d02343c48a9" xsi:nil="true"/>
    <SharedWithUsers xmlns="8f68b5b3-e33a-4795-8620-9e287973ee67">
      <UserInfo>
        <DisplayName>Papandrea, Dafne</DisplayName>
        <AccountId>127</AccountId>
        <AccountType/>
      </UserInfo>
      <UserInfo>
        <DisplayName>Groening, Lacye</DisplayName>
        <AccountId>21</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23908A712D7AA418D95BFCC0ECE245F" ma:contentTypeVersion="16" ma:contentTypeDescription="Create a new document." ma:contentTypeScope="" ma:versionID="bde8a0f58ab94e9838442c6c1c4a27e7">
  <xsd:schema xmlns:xsd="http://www.w3.org/2001/XMLSchema" xmlns:xs="http://www.w3.org/2001/XMLSchema" xmlns:p="http://schemas.microsoft.com/office/2006/metadata/properties" xmlns:ns2="18f9ac08-cad0-4069-9cc9-ad6597f5f3a5" xmlns:ns3="8f68b5b3-e33a-4795-8620-9e287973ee67" xmlns:ns4="2118e9f4-83e0-430e-8618-3d02343c48a9" targetNamespace="http://schemas.microsoft.com/office/2006/metadata/properties" ma:root="true" ma:fieldsID="cde372a217dc6628b2a54a20ff746c26" ns2:_="" ns3:_="" ns4:_="">
    <xsd:import namespace="18f9ac08-cad0-4069-9cc9-ad6597f5f3a5"/>
    <xsd:import namespace="8f68b5b3-e33a-4795-8620-9e287973ee67"/>
    <xsd:import namespace="2118e9f4-83e0-430e-8618-3d02343c48a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f9ac08-cad0-4069-9cc9-ad6597f5f3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932b82f-ee1f-4246-9d44-c1f8cdfbe54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f68b5b3-e33a-4795-8620-9e287973ee67"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118e9f4-83e0-430e-8618-3d02343c48a9"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a99bea5c-8ec8-4b88-9319-e51098983805}" ma:internalName="TaxCatchAll" ma:showField="CatchAllData" ma:web="8f68b5b3-e33a-4795-8620-9e287973ee6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9914DEF-FF9C-43DA-9E53-510E4C17E2E6}">
  <ds:schemaRefs>
    <ds:schemaRef ds:uri="http://schemas.openxmlformats.org/package/2006/metadata/core-properties"/>
    <ds:schemaRef ds:uri="http://purl.org/dc/elements/1.1/"/>
    <ds:schemaRef ds:uri="2118e9f4-83e0-430e-8618-3d02343c48a9"/>
    <ds:schemaRef ds:uri="http://schemas.microsoft.com/office/2006/metadata/properties"/>
    <ds:schemaRef ds:uri="http://purl.org/dc/terms/"/>
    <ds:schemaRef ds:uri="8f68b5b3-e33a-4795-8620-9e287973ee67"/>
    <ds:schemaRef ds:uri="http://schemas.microsoft.com/office/2006/documentManagement/types"/>
    <ds:schemaRef ds:uri="http://schemas.microsoft.com/office/infopath/2007/PartnerControls"/>
    <ds:schemaRef ds:uri="18f9ac08-cad0-4069-9cc9-ad6597f5f3a5"/>
    <ds:schemaRef ds:uri="http://www.w3.org/XML/1998/namespace"/>
    <ds:schemaRef ds:uri="http://purl.org/dc/dcmitype/"/>
  </ds:schemaRefs>
</ds:datastoreItem>
</file>

<file path=customXml/itemProps2.xml><?xml version="1.0" encoding="utf-8"?>
<ds:datastoreItem xmlns:ds="http://schemas.openxmlformats.org/officeDocument/2006/customXml" ds:itemID="{18B26C4E-23DB-4524-A3BC-9AF0B6D077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f9ac08-cad0-4069-9cc9-ad6597f5f3a5"/>
    <ds:schemaRef ds:uri="8f68b5b3-e33a-4795-8620-9e287973ee67"/>
    <ds:schemaRef ds:uri="2118e9f4-83e0-430e-8618-3d02343c48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00747FC-EA0B-4D2E-AACC-0A1A2C00670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SafeDay2023-Presentation_EN</Template>
  <TotalTime>0</TotalTime>
  <Words>2777</Words>
  <Application>Microsoft Office PowerPoint</Application>
  <PresentationFormat>Widescreen</PresentationFormat>
  <Paragraphs>216</Paragraphs>
  <Slides>25</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Google Sans</vt:lpstr>
      <vt:lpstr>Noto Sans</vt:lpstr>
      <vt:lpstr>Overpass</vt:lpstr>
      <vt:lpstr>Wingdings 3</vt:lpstr>
      <vt:lpstr>ILO 2020</vt:lpstr>
      <vt:lpstr>PowerPoint Presentation</vt:lpstr>
      <vt:lpstr>A safe and healthy working environment:  a fundamental principle and right at work</vt:lpstr>
      <vt:lpstr>The fundamental OSH Conventions</vt:lpstr>
      <vt:lpstr>Distribution of Member states that have ratified the fundamental OSH Conventions</vt:lpstr>
      <vt:lpstr>Where are we now?</vt:lpstr>
      <vt:lpstr>Authority or body responsible for OSH</vt:lpstr>
      <vt:lpstr>National tripartite body on OSH</vt:lpstr>
      <vt:lpstr>PowerPoint Presentation</vt:lpstr>
      <vt:lpstr>National tripartite body on OSH Country examples</vt:lpstr>
      <vt:lpstr>Legal framework on OSH</vt:lpstr>
      <vt:lpstr>Protection against undue consequences for workers who remove themselves from dangerous work situations</vt:lpstr>
      <vt:lpstr>PowerPoint Presentation</vt:lpstr>
      <vt:lpstr>Requirement to establish a joint OSH committee at the workplace level</vt:lpstr>
      <vt:lpstr>PowerPoint Presentation</vt:lpstr>
      <vt:lpstr>Requirements to establish a joint OSH committee at the workplace level Country examples</vt:lpstr>
      <vt:lpstr>National  OSH policy</vt:lpstr>
      <vt:lpstr>PowerPoint Presentation</vt:lpstr>
      <vt:lpstr>National  OSH policy Country examples</vt:lpstr>
      <vt:lpstr>National  OSH policy Country examples</vt:lpstr>
      <vt:lpstr>National  OSH programme</vt:lpstr>
      <vt:lpstr>PowerPoint Presentation</vt:lpstr>
      <vt:lpstr>National OSH programmes Country examples</vt:lpstr>
      <vt:lpstr>National  OSH programmes Country examples</vt:lpstr>
      <vt:lpstr>National recording and notification system for accidents and diseases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OSH Team</dc:creator>
  <cp:lastModifiedBy>OSH Team</cp:lastModifiedBy>
  <cp:revision>1</cp:revision>
  <dcterms:created xsi:type="dcterms:W3CDTF">2023-04-25T12:11:28Z</dcterms:created>
  <dcterms:modified xsi:type="dcterms:W3CDTF">2023-04-25T12:12:00Z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0x010100B23908A712D7AA418D95BFCC0ECE245F</vt:lpwstr>
  </property>
  <property fmtid="{D5CDD505-2E9C-101B-9397-08002B2CF9AE}" pid="3" name="MediaServiceImageTags">
    <vt:lpwstr/>
  </property>
</Properties>
</file>