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6" r:id="rId3"/>
    <p:sldId id="274" r:id="rId4"/>
    <p:sldId id="275" r:id="rId5"/>
    <p:sldId id="276" r:id="rId6"/>
    <p:sldId id="277" r:id="rId7"/>
    <p:sldId id="278" r:id="rId8"/>
    <p:sldId id="279" r:id="rId9"/>
    <p:sldId id="280" r:id="rId10"/>
    <p:sldId id="281" r:id="rId11"/>
    <p:sldId id="282" r:id="rId12"/>
    <p:sldId id="283" r:id="rId13"/>
    <p:sldId id="284" r:id="rId14"/>
    <p:sldId id="285" r:id="rId15"/>
    <p:sldId id="259" r:id="rId16"/>
    <p:sldId id="258" r:id="rId17"/>
    <p:sldId id="26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20" autoAdjust="0"/>
    <p:restoredTop sz="95788" autoAdjust="0"/>
  </p:normalViewPr>
  <p:slideViewPr>
    <p:cSldViewPr snapToGrid="0">
      <p:cViewPr varScale="1">
        <p:scale>
          <a:sx n="73" d="100"/>
          <a:sy n="73" d="100"/>
        </p:scale>
        <p:origin x="232" y="800"/>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DBE8D7-4604-7748-95B1-6769811DD9C1}" type="doc">
      <dgm:prSet loTypeId="urn:microsoft.com/office/officeart/2005/8/layout/radial6" loCatId="" qsTypeId="urn:microsoft.com/office/officeart/2005/8/quickstyle/simple1" qsCatId="simple" csTypeId="urn:microsoft.com/office/officeart/2005/8/colors/colorful3" csCatId="colorful" phldr="1"/>
      <dgm:spPr/>
      <dgm:t>
        <a:bodyPr/>
        <a:lstStyle/>
        <a:p>
          <a:endParaRPr lang="en-US"/>
        </a:p>
      </dgm:t>
    </dgm:pt>
    <dgm:pt modelId="{047CEA92-C00E-4F48-B642-2305692BA98E}">
      <dgm:prSet phldrT="[Text]"/>
      <dgm:spPr/>
      <dgm:t>
        <a:bodyPr/>
        <a:lstStyle/>
        <a:p>
          <a:r>
            <a:rPr lang="en-US" b="1" dirty="0">
              <a:ea typeface="Arial" charset="0"/>
            </a:rPr>
            <a:t>Employment services </a:t>
          </a:r>
          <a:endParaRPr lang="en-US" dirty="0"/>
        </a:p>
      </dgm:t>
    </dgm:pt>
    <dgm:pt modelId="{99F1335E-5944-364F-8D14-629F7E247908}" type="parTrans" cxnId="{63BC972E-E148-294C-AB28-0A31ED36F66B}">
      <dgm:prSet/>
      <dgm:spPr/>
      <dgm:t>
        <a:bodyPr/>
        <a:lstStyle/>
        <a:p>
          <a:endParaRPr lang="en-US"/>
        </a:p>
      </dgm:t>
    </dgm:pt>
    <dgm:pt modelId="{6A259414-0C74-DA45-B9C0-417CFD25CD22}" type="sibTrans" cxnId="{63BC972E-E148-294C-AB28-0A31ED36F66B}">
      <dgm:prSet/>
      <dgm:spPr/>
      <dgm:t>
        <a:bodyPr/>
        <a:lstStyle/>
        <a:p>
          <a:endParaRPr lang="en-US"/>
        </a:p>
      </dgm:t>
    </dgm:pt>
    <dgm:pt modelId="{3096A5F6-D855-7A46-8B6C-8D05DC186FAA}">
      <dgm:prSet phldrT="[Text]"/>
      <dgm:spPr/>
      <dgm:t>
        <a:bodyPr/>
        <a:lstStyle/>
        <a:p>
          <a:r>
            <a:rPr lang="en-US" b="1" dirty="0">
              <a:latin typeface="Arial" pitchFamily="34" charset="0"/>
              <a:cs typeface="Arial" pitchFamily="34" charset="0"/>
            </a:rPr>
            <a:t>Job search assistance &amp; placement services</a:t>
          </a:r>
          <a:endParaRPr lang="en-US" dirty="0"/>
        </a:p>
      </dgm:t>
    </dgm:pt>
    <dgm:pt modelId="{1A16A8E3-B298-124A-9364-296084FA0A53}" type="parTrans" cxnId="{214DDBAE-C7B2-5446-BC9F-9A093BCB04E8}">
      <dgm:prSet/>
      <dgm:spPr/>
      <dgm:t>
        <a:bodyPr/>
        <a:lstStyle/>
        <a:p>
          <a:endParaRPr lang="en-US"/>
        </a:p>
      </dgm:t>
    </dgm:pt>
    <dgm:pt modelId="{90B2C950-5A2C-CE44-96B6-F9680631D147}" type="sibTrans" cxnId="{214DDBAE-C7B2-5446-BC9F-9A093BCB04E8}">
      <dgm:prSet/>
      <dgm:spPr/>
      <dgm:t>
        <a:bodyPr/>
        <a:lstStyle/>
        <a:p>
          <a:endParaRPr lang="en-US"/>
        </a:p>
      </dgm:t>
    </dgm:pt>
    <dgm:pt modelId="{FB8FCD79-D80A-064F-93AF-50522E399BD7}">
      <dgm:prSet phldrT="[Text]"/>
      <dgm:spPr/>
      <dgm:t>
        <a:bodyPr/>
        <a:lstStyle/>
        <a:p>
          <a:r>
            <a:rPr lang="en-US" b="1">
              <a:latin typeface="Arial" pitchFamily="34" charset="0"/>
              <a:cs typeface="Arial" pitchFamily="34" charset="0"/>
            </a:rPr>
            <a:t>Labour Market Information</a:t>
          </a:r>
          <a:endParaRPr lang="en-US" dirty="0"/>
        </a:p>
      </dgm:t>
    </dgm:pt>
    <dgm:pt modelId="{4F7FA55C-3B94-B74F-A8FE-8FE22F6E19E5}" type="parTrans" cxnId="{C7995CC2-92F5-B24A-9D1F-C5812C62726A}">
      <dgm:prSet/>
      <dgm:spPr/>
      <dgm:t>
        <a:bodyPr/>
        <a:lstStyle/>
        <a:p>
          <a:endParaRPr lang="en-US"/>
        </a:p>
      </dgm:t>
    </dgm:pt>
    <dgm:pt modelId="{84771020-47CB-DB4E-B811-8BFCF6B19379}" type="sibTrans" cxnId="{C7995CC2-92F5-B24A-9D1F-C5812C62726A}">
      <dgm:prSet/>
      <dgm:spPr/>
      <dgm:t>
        <a:bodyPr/>
        <a:lstStyle/>
        <a:p>
          <a:endParaRPr lang="en-US"/>
        </a:p>
      </dgm:t>
    </dgm:pt>
    <dgm:pt modelId="{7675542E-0DBA-CB4A-905F-4CF236386D55}">
      <dgm:prSet phldrT="[Text]"/>
      <dgm:spPr/>
      <dgm:t>
        <a:bodyPr/>
        <a:lstStyle/>
        <a:p>
          <a:r>
            <a:rPr lang="en-US" b="1">
              <a:latin typeface="Arial" pitchFamily="34" charset="0"/>
              <a:cs typeface="Arial" pitchFamily="34" charset="0"/>
            </a:rPr>
            <a:t>Labour Market Programmes</a:t>
          </a:r>
          <a:endParaRPr lang="en-US" dirty="0"/>
        </a:p>
      </dgm:t>
    </dgm:pt>
    <dgm:pt modelId="{925EC740-0DC3-1D4D-BFDD-89BB95A9ACF5}" type="parTrans" cxnId="{069D7128-D736-0B4B-814F-B3257F05E861}">
      <dgm:prSet/>
      <dgm:spPr/>
      <dgm:t>
        <a:bodyPr/>
        <a:lstStyle/>
        <a:p>
          <a:endParaRPr lang="en-US"/>
        </a:p>
      </dgm:t>
    </dgm:pt>
    <dgm:pt modelId="{A2695AC4-0B43-2544-92D2-5F7505226391}" type="sibTrans" cxnId="{069D7128-D736-0B4B-814F-B3257F05E861}">
      <dgm:prSet/>
      <dgm:spPr/>
      <dgm:t>
        <a:bodyPr/>
        <a:lstStyle/>
        <a:p>
          <a:endParaRPr lang="en-US"/>
        </a:p>
      </dgm:t>
    </dgm:pt>
    <dgm:pt modelId="{3CBB6402-5233-1B4A-A56A-2FEA8AB20529}">
      <dgm:prSet phldrT="[Text]"/>
      <dgm:spPr/>
      <dgm:t>
        <a:bodyPr/>
        <a:lstStyle/>
        <a:p>
          <a:r>
            <a:rPr lang="en-US" b="1">
              <a:latin typeface="Arial" pitchFamily="34" charset="0"/>
              <a:cs typeface="Arial" pitchFamily="34" charset="0"/>
            </a:rPr>
            <a:t>Administer unemployment benefits</a:t>
          </a:r>
          <a:endParaRPr lang="en-US" dirty="0"/>
        </a:p>
      </dgm:t>
    </dgm:pt>
    <dgm:pt modelId="{AB9F99FC-CB12-4E41-8371-D3AFE1B9A327}" type="parTrans" cxnId="{2264A602-2FAC-9B4F-884E-D186F685E51B}">
      <dgm:prSet/>
      <dgm:spPr/>
      <dgm:t>
        <a:bodyPr/>
        <a:lstStyle/>
        <a:p>
          <a:endParaRPr lang="en-US"/>
        </a:p>
      </dgm:t>
    </dgm:pt>
    <dgm:pt modelId="{AE3EB7D3-6C7A-CF48-B331-4CD1502797A6}" type="sibTrans" cxnId="{2264A602-2FAC-9B4F-884E-D186F685E51B}">
      <dgm:prSet/>
      <dgm:spPr/>
      <dgm:t>
        <a:bodyPr/>
        <a:lstStyle/>
        <a:p>
          <a:endParaRPr lang="en-US"/>
        </a:p>
      </dgm:t>
    </dgm:pt>
    <dgm:pt modelId="{9246BF52-7689-9E41-903F-C18F43BAE13F}">
      <dgm:prSet phldrT="[Text]"/>
      <dgm:spPr/>
      <dgm:t>
        <a:bodyPr/>
        <a:lstStyle/>
        <a:p>
          <a:r>
            <a:rPr lang="en-GB" b="1" dirty="0">
              <a:latin typeface="Arial" pitchFamily="34" charset="0"/>
              <a:cs typeface="Arial" pitchFamily="34" charset="0"/>
            </a:rPr>
            <a:t>Regulatory services</a:t>
          </a:r>
          <a:endParaRPr lang="en-US" dirty="0"/>
        </a:p>
      </dgm:t>
    </dgm:pt>
    <dgm:pt modelId="{78A85E96-70E6-0946-A011-A33E5B050E08}" type="parTrans" cxnId="{D2E291FE-59CD-E040-9B32-1E7E3E9345B0}">
      <dgm:prSet/>
      <dgm:spPr/>
      <dgm:t>
        <a:bodyPr/>
        <a:lstStyle/>
        <a:p>
          <a:endParaRPr lang="en-US"/>
        </a:p>
      </dgm:t>
    </dgm:pt>
    <dgm:pt modelId="{79465A8A-0164-3B49-A301-172E1814D821}" type="sibTrans" cxnId="{D2E291FE-59CD-E040-9B32-1E7E3E9345B0}">
      <dgm:prSet/>
      <dgm:spPr/>
      <dgm:t>
        <a:bodyPr/>
        <a:lstStyle/>
        <a:p>
          <a:endParaRPr lang="en-US"/>
        </a:p>
      </dgm:t>
    </dgm:pt>
    <dgm:pt modelId="{8C438DE4-F37C-6A45-A160-BE9AC6956425}" type="pres">
      <dgm:prSet presAssocID="{0CDBE8D7-4604-7748-95B1-6769811DD9C1}" presName="Name0" presStyleCnt="0">
        <dgm:presLayoutVars>
          <dgm:chMax val="1"/>
          <dgm:dir/>
          <dgm:animLvl val="ctr"/>
          <dgm:resizeHandles val="exact"/>
        </dgm:presLayoutVars>
      </dgm:prSet>
      <dgm:spPr/>
    </dgm:pt>
    <dgm:pt modelId="{A54C951D-2F2B-AA45-AF4D-663421E3D43F}" type="pres">
      <dgm:prSet presAssocID="{047CEA92-C00E-4F48-B642-2305692BA98E}" presName="centerShape" presStyleLbl="node0" presStyleIdx="0" presStyleCnt="1"/>
      <dgm:spPr/>
    </dgm:pt>
    <dgm:pt modelId="{70B89DE7-E4B4-FD41-8B11-F3C38FBE60E4}" type="pres">
      <dgm:prSet presAssocID="{3096A5F6-D855-7A46-8B6C-8D05DC186FAA}" presName="node" presStyleLbl="node1" presStyleIdx="0" presStyleCnt="5" custScaleX="132648" custScaleY="130744">
        <dgm:presLayoutVars>
          <dgm:bulletEnabled val="1"/>
        </dgm:presLayoutVars>
      </dgm:prSet>
      <dgm:spPr/>
    </dgm:pt>
    <dgm:pt modelId="{7A058C10-23C5-2D41-A2DE-D7754C54852E}" type="pres">
      <dgm:prSet presAssocID="{3096A5F6-D855-7A46-8B6C-8D05DC186FAA}" presName="dummy" presStyleCnt="0"/>
      <dgm:spPr/>
    </dgm:pt>
    <dgm:pt modelId="{19A703F0-D661-4D4E-9F3D-A54608B96528}" type="pres">
      <dgm:prSet presAssocID="{90B2C950-5A2C-CE44-96B6-F9680631D147}" presName="sibTrans" presStyleLbl="sibTrans2D1" presStyleIdx="0" presStyleCnt="5"/>
      <dgm:spPr/>
    </dgm:pt>
    <dgm:pt modelId="{259C2556-F450-7547-8C45-F4CC776BD6EA}" type="pres">
      <dgm:prSet presAssocID="{FB8FCD79-D80A-064F-93AF-50522E399BD7}" presName="node" presStyleLbl="node1" presStyleIdx="1" presStyleCnt="5" custScaleX="132648" custScaleY="130744">
        <dgm:presLayoutVars>
          <dgm:bulletEnabled val="1"/>
        </dgm:presLayoutVars>
      </dgm:prSet>
      <dgm:spPr/>
    </dgm:pt>
    <dgm:pt modelId="{6DEE98AE-37DF-C24E-91A8-FECEBCA86986}" type="pres">
      <dgm:prSet presAssocID="{FB8FCD79-D80A-064F-93AF-50522E399BD7}" presName="dummy" presStyleCnt="0"/>
      <dgm:spPr/>
    </dgm:pt>
    <dgm:pt modelId="{24AEB7DD-2A07-4244-9178-D53F28CC5E83}" type="pres">
      <dgm:prSet presAssocID="{84771020-47CB-DB4E-B811-8BFCF6B19379}" presName="sibTrans" presStyleLbl="sibTrans2D1" presStyleIdx="1" presStyleCnt="5"/>
      <dgm:spPr/>
    </dgm:pt>
    <dgm:pt modelId="{8368D8F8-18D0-CC4A-9266-3D69251F6005}" type="pres">
      <dgm:prSet presAssocID="{7675542E-0DBA-CB4A-905F-4CF236386D55}" presName="node" presStyleLbl="node1" presStyleIdx="2" presStyleCnt="5" custScaleX="132648" custScaleY="130744">
        <dgm:presLayoutVars>
          <dgm:bulletEnabled val="1"/>
        </dgm:presLayoutVars>
      </dgm:prSet>
      <dgm:spPr/>
    </dgm:pt>
    <dgm:pt modelId="{A6335B5D-338B-AC45-AADA-BF06E93258F3}" type="pres">
      <dgm:prSet presAssocID="{7675542E-0DBA-CB4A-905F-4CF236386D55}" presName="dummy" presStyleCnt="0"/>
      <dgm:spPr/>
    </dgm:pt>
    <dgm:pt modelId="{74BB865F-643D-144E-9160-E2CB1978548D}" type="pres">
      <dgm:prSet presAssocID="{A2695AC4-0B43-2544-92D2-5F7505226391}" presName="sibTrans" presStyleLbl="sibTrans2D1" presStyleIdx="2" presStyleCnt="5"/>
      <dgm:spPr/>
    </dgm:pt>
    <dgm:pt modelId="{F9C75812-FF38-5E41-A393-8500AAAC9B65}" type="pres">
      <dgm:prSet presAssocID="{3CBB6402-5233-1B4A-A56A-2FEA8AB20529}" presName="node" presStyleLbl="node1" presStyleIdx="3" presStyleCnt="5" custScaleX="132648" custScaleY="130744">
        <dgm:presLayoutVars>
          <dgm:bulletEnabled val="1"/>
        </dgm:presLayoutVars>
      </dgm:prSet>
      <dgm:spPr/>
    </dgm:pt>
    <dgm:pt modelId="{E77CB10C-B38B-D049-B5D1-9C64BA1AD46B}" type="pres">
      <dgm:prSet presAssocID="{3CBB6402-5233-1B4A-A56A-2FEA8AB20529}" presName="dummy" presStyleCnt="0"/>
      <dgm:spPr/>
    </dgm:pt>
    <dgm:pt modelId="{84D7314D-D12D-864E-9749-B3C18D1C0FE5}" type="pres">
      <dgm:prSet presAssocID="{AE3EB7D3-6C7A-CF48-B331-4CD1502797A6}" presName="sibTrans" presStyleLbl="sibTrans2D1" presStyleIdx="3" presStyleCnt="5"/>
      <dgm:spPr/>
    </dgm:pt>
    <dgm:pt modelId="{198D5CAB-9B96-D54A-B37F-611248B97FF0}" type="pres">
      <dgm:prSet presAssocID="{9246BF52-7689-9E41-903F-C18F43BAE13F}" presName="node" presStyleLbl="node1" presStyleIdx="4" presStyleCnt="5" custScaleX="132648" custScaleY="130744">
        <dgm:presLayoutVars>
          <dgm:bulletEnabled val="1"/>
        </dgm:presLayoutVars>
      </dgm:prSet>
      <dgm:spPr/>
    </dgm:pt>
    <dgm:pt modelId="{9C16A48D-E104-B34C-8BE7-4368447F58F3}" type="pres">
      <dgm:prSet presAssocID="{9246BF52-7689-9E41-903F-C18F43BAE13F}" presName="dummy" presStyleCnt="0"/>
      <dgm:spPr/>
    </dgm:pt>
    <dgm:pt modelId="{96FC12E4-FA36-274C-B70D-B8A7AC4DB699}" type="pres">
      <dgm:prSet presAssocID="{79465A8A-0164-3B49-A301-172E1814D821}" presName="sibTrans" presStyleLbl="sibTrans2D1" presStyleIdx="4" presStyleCnt="5"/>
      <dgm:spPr/>
    </dgm:pt>
  </dgm:ptLst>
  <dgm:cxnLst>
    <dgm:cxn modelId="{2264A602-2FAC-9B4F-884E-D186F685E51B}" srcId="{047CEA92-C00E-4F48-B642-2305692BA98E}" destId="{3CBB6402-5233-1B4A-A56A-2FEA8AB20529}" srcOrd="3" destOrd="0" parTransId="{AB9F99FC-CB12-4E41-8371-D3AFE1B9A327}" sibTransId="{AE3EB7D3-6C7A-CF48-B331-4CD1502797A6}"/>
    <dgm:cxn modelId="{4F52F706-984C-CB4F-AB2D-091C880A1D4C}" type="presOf" srcId="{9246BF52-7689-9E41-903F-C18F43BAE13F}" destId="{198D5CAB-9B96-D54A-B37F-611248B97FF0}" srcOrd="0" destOrd="0" presId="urn:microsoft.com/office/officeart/2005/8/layout/radial6"/>
    <dgm:cxn modelId="{0388A018-7EFB-894D-80F9-5810D3596815}" type="presOf" srcId="{3CBB6402-5233-1B4A-A56A-2FEA8AB20529}" destId="{F9C75812-FF38-5E41-A393-8500AAAC9B65}" srcOrd="0" destOrd="0" presId="urn:microsoft.com/office/officeart/2005/8/layout/radial6"/>
    <dgm:cxn modelId="{069D7128-D736-0B4B-814F-B3257F05E861}" srcId="{047CEA92-C00E-4F48-B642-2305692BA98E}" destId="{7675542E-0DBA-CB4A-905F-4CF236386D55}" srcOrd="2" destOrd="0" parTransId="{925EC740-0DC3-1D4D-BFDD-89BB95A9ACF5}" sibTransId="{A2695AC4-0B43-2544-92D2-5F7505226391}"/>
    <dgm:cxn modelId="{63BC972E-E148-294C-AB28-0A31ED36F66B}" srcId="{0CDBE8D7-4604-7748-95B1-6769811DD9C1}" destId="{047CEA92-C00E-4F48-B642-2305692BA98E}" srcOrd="0" destOrd="0" parTransId="{99F1335E-5944-364F-8D14-629F7E247908}" sibTransId="{6A259414-0C74-DA45-B9C0-417CFD25CD22}"/>
    <dgm:cxn modelId="{CDC08336-5CC3-5745-B715-C52E57818635}" type="presOf" srcId="{A2695AC4-0B43-2544-92D2-5F7505226391}" destId="{74BB865F-643D-144E-9160-E2CB1978548D}" srcOrd="0" destOrd="0" presId="urn:microsoft.com/office/officeart/2005/8/layout/radial6"/>
    <dgm:cxn modelId="{49827352-58AF-E940-BF61-5A93774F3E42}" type="presOf" srcId="{79465A8A-0164-3B49-A301-172E1814D821}" destId="{96FC12E4-FA36-274C-B70D-B8A7AC4DB699}" srcOrd="0" destOrd="0" presId="urn:microsoft.com/office/officeart/2005/8/layout/radial6"/>
    <dgm:cxn modelId="{1EAA9052-C80A-A84E-8B1D-CD58CF040CD9}" type="presOf" srcId="{FB8FCD79-D80A-064F-93AF-50522E399BD7}" destId="{259C2556-F450-7547-8C45-F4CC776BD6EA}" srcOrd="0" destOrd="0" presId="urn:microsoft.com/office/officeart/2005/8/layout/radial6"/>
    <dgm:cxn modelId="{AD971963-E1E0-AF41-804D-022DCA0FBA3B}" type="presOf" srcId="{7675542E-0DBA-CB4A-905F-4CF236386D55}" destId="{8368D8F8-18D0-CC4A-9266-3D69251F6005}" srcOrd="0" destOrd="0" presId="urn:microsoft.com/office/officeart/2005/8/layout/radial6"/>
    <dgm:cxn modelId="{3DFD159A-959C-3B4E-877B-9E06BEE69356}" type="presOf" srcId="{84771020-47CB-DB4E-B811-8BFCF6B19379}" destId="{24AEB7DD-2A07-4244-9178-D53F28CC5E83}" srcOrd="0" destOrd="0" presId="urn:microsoft.com/office/officeart/2005/8/layout/radial6"/>
    <dgm:cxn modelId="{214DDBAE-C7B2-5446-BC9F-9A093BCB04E8}" srcId="{047CEA92-C00E-4F48-B642-2305692BA98E}" destId="{3096A5F6-D855-7A46-8B6C-8D05DC186FAA}" srcOrd="0" destOrd="0" parTransId="{1A16A8E3-B298-124A-9364-296084FA0A53}" sibTransId="{90B2C950-5A2C-CE44-96B6-F9680631D147}"/>
    <dgm:cxn modelId="{7760D9B5-A86B-6940-B560-78925542A159}" type="presOf" srcId="{90B2C950-5A2C-CE44-96B6-F9680631D147}" destId="{19A703F0-D661-4D4E-9F3D-A54608B96528}" srcOrd="0" destOrd="0" presId="urn:microsoft.com/office/officeart/2005/8/layout/radial6"/>
    <dgm:cxn modelId="{C7995CC2-92F5-B24A-9D1F-C5812C62726A}" srcId="{047CEA92-C00E-4F48-B642-2305692BA98E}" destId="{FB8FCD79-D80A-064F-93AF-50522E399BD7}" srcOrd="1" destOrd="0" parTransId="{4F7FA55C-3B94-B74F-A8FE-8FE22F6E19E5}" sibTransId="{84771020-47CB-DB4E-B811-8BFCF6B19379}"/>
    <dgm:cxn modelId="{6D2CFBD6-6866-F748-BB9E-E81CBCD29EA8}" type="presOf" srcId="{AE3EB7D3-6C7A-CF48-B331-4CD1502797A6}" destId="{84D7314D-D12D-864E-9749-B3C18D1C0FE5}" srcOrd="0" destOrd="0" presId="urn:microsoft.com/office/officeart/2005/8/layout/radial6"/>
    <dgm:cxn modelId="{495753EB-D218-DE49-9245-B3F3D363EF95}" type="presOf" srcId="{3096A5F6-D855-7A46-8B6C-8D05DC186FAA}" destId="{70B89DE7-E4B4-FD41-8B11-F3C38FBE60E4}" srcOrd="0" destOrd="0" presId="urn:microsoft.com/office/officeart/2005/8/layout/radial6"/>
    <dgm:cxn modelId="{3E1AE6F4-E012-0A4F-8BD1-5F4930B82015}" type="presOf" srcId="{0CDBE8D7-4604-7748-95B1-6769811DD9C1}" destId="{8C438DE4-F37C-6A45-A160-BE9AC6956425}" srcOrd="0" destOrd="0" presId="urn:microsoft.com/office/officeart/2005/8/layout/radial6"/>
    <dgm:cxn modelId="{EB7B40F8-F03B-CA48-8636-A16F2101277D}" type="presOf" srcId="{047CEA92-C00E-4F48-B642-2305692BA98E}" destId="{A54C951D-2F2B-AA45-AF4D-663421E3D43F}" srcOrd="0" destOrd="0" presId="urn:microsoft.com/office/officeart/2005/8/layout/radial6"/>
    <dgm:cxn modelId="{D2E291FE-59CD-E040-9B32-1E7E3E9345B0}" srcId="{047CEA92-C00E-4F48-B642-2305692BA98E}" destId="{9246BF52-7689-9E41-903F-C18F43BAE13F}" srcOrd="4" destOrd="0" parTransId="{78A85E96-70E6-0946-A011-A33E5B050E08}" sibTransId="{79465A8A-0164-3B49-A301-172E1814D821}"/>
    <dgm:cxn modelId="{5FBC6953-0BCF-DB43-8CD7-57A8B11C36F2}" type="presParOf" srcId="{8C438DE4-F37C-6A45-A160-BE9AC6956425}" destId="{A54C951D-2F2B-AA45-AF4D-663421E3D43F}" srcOrd="0" destOrd="0" presId="urn:microsoft.com/office/officeart/2005/8/layout/radial6"/>
    <dgm:cxn modelId="{57D48B0F-4266-F340-B531-5765100F7766}" type="presParOf" srcId="{8C438DE4-F37C-6A45-A160-BE9AC6956425}" destId="{70B89DE7-E4B4-FD41-8B11-F3C38FBE60E4}" srcOrd="1" destOrd="0" presId="urn:microsoft.com/office/officeart/2005/8/layout/radial6"/>
    <dgm:cxn modelId="{AF6FF4D5-2897-6440-B2EE-DCAE96627A83}" type="presParOf" srcId="{8C438DE4-F37C-6A45-A160-BE9AC6956425}" destId="{7A058C10-23C5-2D41-A2DE-D7754C54852E}" srcOrd="2" destOrd="0" presId="urn:microsoft.com/office/officeart/2005/8/layout/radial6"/>
    <dgm:cxn modelId="{0BBDF189-CA7E-4F4F-82DC-A02669F7A66A}" type="presParOf" srcId="{8C438DE4-F37C-6A45-A160-BE9AC6956425}" destId="{19A703F0-D661-4D4E-9F3D-A54608B96528}" srcOrd="3" destOrd="0" presId="urn:microsoft.com/office/officeart/2005/8/layout/radial6"/>
    <dgm:cxn modelId="{4F0C131E-2B66-4C45-9FCF-6F723C5039C6}" type="presParOf" srcId="{8C438DE4-F37C-6A45-A160-BE9AC6956425}" destId="{259C2556-F450-7547-8C45-F4CC776BD6EA}" srcOrd="4" destOrd="0" presId="urn:microsoft.com/office/officeart/2005/8/layout/radial6"/>
    <dgm:cxn modelId="{864FABAA-33CB-334F-90AD-201F86BD1327}" type="presParOf" srcId="{8C438DE4-F37C-6A45-A160-BE9AC6956425}" destId="{6DEE98AE-37DF-C24E-91A8-FECEBCA86986}" srcOrd="5" destOrd="0" presId="urn:microsoft.com/office/officeart/2005/8/layout/radial6"/>
    <dgm:cxn modelId="{DC368CCB-56FE-FA4D-9763-8772B45B62F9}" type="presParOf" srcId="{8C438DE4-F37C-6A45-A160-BE9AC6956425}" destId="{24AEB7DD-2A07-4244-9178-D53F28CC5E83}" srcOrd="6" destOrd="0" presId="urn:microsoft.com/office/officeart/2005/8/layout/radial6"/>
    <dgm:cxn modelId="{47A6D53F-8381-554C-B0EF-55180F3349B0}" type="presParOf" srcId="{8C438DE4-F37C-6A45-A160-BE9AC6956425}" destId="{8368D8F8-18D0-CC4A-9266-3D69251F6005}" srcOrd="7" destOrd="0" presId="urn:microsoft.com/office/officeart/2005/8/layout/radial6"/>
    <dgm:cxn modelId="{7576F988-1086-1341-87CB-FCDC09FFC010}" type="presParOf" srcId="{8C438DE4-F37C-6A45-A160-BE9AC6956425}" destId="{A6335B5D-338B-AC45-AADA-BF06E93258F3}" srcOrd="8" destOrd="0" presId="urn:microsoft.com/office/officeart/2005/8/layout/radial6"/>
    <dgm:cxn modelId="{D1DA4FFB-9CDC-FA44-A251-34E7CD5DB90F}" type="presParOf" srcId="{8C438DE4-F37C-6A45-A160-BE9AC6956425}" destId="{74BB865F-643D-144E-9160-E2CB1978548D}" srcOrd="9" destOrd="0" presId="urn:microsoft.com/office/officeart/2005/8/layout/radial6"/>
    <dgm:cxn modelId="{B9BC6298-02A9-F84C-A35D-4964259D9805}" type="presParOf" srcId="{8C438DE4-F37C-6A45-A160-BE9AC6956425}" destId="{F9C75812-FF38-5E41-A393-8500AAAC9B65}" srcOrd="10" destOrd="0" presId="urn:microsoft.com/office/officeart/2005/8/layout/radial6"/>
    <dgm:cxn modelId="{669370DF-6DEE-E044-A5D0-FAF6BE28C211}" type="presParOf" srcId="{8C438DE4-F37C-6A45-A160-BE9AC6956425}" destId="{E77CB10C-B38B-D049-B5D1-9C64BA1AD46B}" srcOrd="11" destOrd="0" presId="urn:microsoft.com/office/officeart/2005/8/layout/radial6"/>
    <dgm:cxn modelId="{0C868DDF-8646-3043-8DD1-415C6F3BC2C5}" type="presParOf" srcId="{8C438DE4-F37C-6A45-A160-BE9AC6956425}" destId="{84D7314D-D12D-864E-9749-B3C18D1C0FE5}" srcOrd="12" destOrd="0" presId="urn:microsoft.com/office/officeart/2005/8/layout/radial6"/>
    <dgm:cxn modelId="{3B24273D-4900-D44A-911D-56B96AEB2F12}" type="presParOf" srcId="{8C438DE4-F37C-6A45-A160-BE9AC6956425}" destId="{198D5CAB-9B96-D54A-B37F-611248B97FF0}" srcOrd="13" destOrd="0" presId="urn:microsoft.com/office/officeart/2005/8/layout/radial6"/>
    <dgm:cxn modelId="{A42BDA7F-2446-8542-8CFF-E9187A64FB45}" type="presParOf" srcId="{8C438DE4-F37C-6A45-A160-BE9AC6956425}" destId="{9C16A48D-E104-B34C-8BE7-4368447F58F3}" srcOrd="14" destOrd="0" presId="urn:microsoft.com/office/officeart/2005/8/layout/radial6"/>
    <dgm:cxn modelId="{B72AB5E3-993B-614E-B934-C66C7B28EF15}" type="presParOf" srcId="{8C438DE4-F37C-6A45-A160-BE9AC6956425}" destId="{96FC12E4-FA36-274C-B70D-B8A7AC4DB699}"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FC12E4-FA36-274C-B70D-B8A7AC4DB699}">
      <dsp:nvSpPr>
        <dsp:cNvPr id="0" name=""/>
        <dsp:cNvSpPr/>
      </dsp:nvSpPr>
      <dsp:spPr>
        <a:xfrm>
          <a:off x="3873984" y="560244"/>
          <a:ext cx="3620983" cy="3620983"/>
        </a:xfrm>
        <a:prstGeom prst="blockArc">
          <a:avLst>
            <a:gd name="adj1" fmla="val 11880000"/>
            <a:gd name="adj2" fmla="val 16200000"/>
            <a:gd name="adj3" fmla="val 4644"/>
          </a:avLst>
        </a:prstGeom>
        <a:solidFill>
          <a:schemeClr val="accent3">
            <a:hueOff val="16928771"/>
            <a:satOff val="-12518"/>
            <a:lumOff val="-274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D7314D-D12D-864E-9749-B3C18D1C0FE5}">
      <dsp:nvSpPr>
        <dsp:cNvPr id="0" name=""/>
        <dsp:cNvSpPr/>
      </dsp:nvSpPr>
      <dsp:spPr>
        <a:xfrm>
          <a:off x="3873984" y="560244"/>
          <a:ext cx="3620983" cy="3620983"/>
        </a:xfrm>
        <a:prstGeom prst="blockArc">
          <a:avLst>
            <a:gd name="adj1" fmla="val 7560000"/>
            <a:gd name="adj2" fmla="val 11880000"/>
            <a:gd name="adj3" fmla="val 4644"/>
          </a:avLst>
        </a:prstGeom>
        <a:solidFill>
          <a:schemeClr val="accent3">
            <a:hueOff val="12696578"/>
            <a:satOff val="-9389"/>
            <a:lumOff val="-205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BB865F-643D-144E-9160-E2CB1978548D}">
      <dsp:nvSpPr>
        <dsp:cNvPr id="0" name=""/>
        <dsp:cNvSpPr/>
      </dsp:nvSpPr>
      <dsp:spPr>
        <a:xfrm>
          <a:off x="3873984" y="560244"/>
          <a:ext cx="3620983" cy="3620983"/>
        </a:xfrm>
        <a:prstGeom prst="blockArc">
          <a:avLst>
            <a:gd name="adj1" fmla="val 3240000"/>
            <a:gd name="adj2" fmla="val 7560000"/>
            <a:gd name="adj3" fmla="val 4644"/>
          </a:avLst>
        </a:prstGeom>
        <a:solidFill>
          <a:schemeClr val="accent3">
            <a:hueOff val="8464385"/>
            <a:satOff val="-6259"/>
            <a:lumOff val="-137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AEB7DD-2A07-4244-9178-D53F28CC5E83}">
      <dsp:nvSpPr>
        <dsp:cNvPr id="0" name=""/>
        <dsp:cNvSpPr/>
      </dsp:nvSpPr>
      <dsp:spPr>
        <a:xfrm>
          <a:off x="3873984" y="560244"/>
          <a:ext cx="3620983" cy="3620983"/>
        </a:xfrm>
        <a:prstGeom prst="blockArc">
          <a:avLst>
            <a:gd name="adj1" fmla="val 20520000"/>
            <a:gd name="adj2" fmla="val 3240000"/>
            <a:gd name="adj3" fmla="val 4644"/>
          </a:avLst>
        </a:prstGeom>
        <a:solidFill>
          <a:schemeClr val="accent3">
            <a:hueOff val="4232193"/>
            <a:satOff val="-3130"/>
            <a:lumOff val="-68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A703F0-D661-4D4E-9F3D-A54608B96528}">
      <dsp:nvSpPr>
        <dsp:cNvPr id="0" name=""/>
        <dsp:cNvSpPr/>
      </dsp:nvSpPr>
      <dsp:spPr>
        <a:xfrm>
          <a:off x="3873984" y="560244"/>
          <a:ext cx="3620983" cy="3620983"/>
        </a:xfrm>
        <a:prstGeom prst="blockArc">
          <a:avLst>
            <a:gd name="adj1" fmla="val 16200000"/>
            <a:gd name="adj2" fmla="val 2052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4C951D-2F2B-AA45-AF4D-663421E3D43F}">
      <dsp:nvSpPr>
        <dsp:cNvPr id="0" name=""/>
        <dsp:cNvSpPr/>
      </dsp:nvSpPr>
      <dsp:spPr>
        <a:xfrm>
          <a:off x="4850401" y="1536661"/>
          <a:ext cx="1668149" cy="166814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ea typeface="Arial" charset="0"/>
            </a:rPr>
            <a:t>Employment services </a:t>
          </a:r>
          <a:endParaRPr lang="en-US" sz="1400" kern="1200" dirty="0"/>
        </a:p>
      </dsp:txBody>
      <dsp:txXfrm>
        <a:off x="5094696" y="1780956"/>
        <a:ext cx="1179559" cy="1179559"/>
      </dsp:txXfrm>
    </dsp:sp>
    <dsp:sp modelId="{70B89DE7-E4B4-FD41-8B11-F3C38FBE60E4}">
      <dsp:nvSpPr>
        <dsp:cNvPr id="0" name=""/>
        <dsp:cNvSpPr/>
      </dsp:nvSpPr>
      <dsp:spPr>
        <a:xfrm>
          <a:off x="4910007" y="-161069"/>
          <a:ext cx="1548936" cy="152670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Arial" pitchFamily="34" charset="0"/>
              <a:cs typeface="Arial" pitchFamily="34" charset="0"/>
            </a:rPr>
            <a:t>Job search assistance &amp; placement services</a:t>
          </a:r>
          <a:endParaRPr lang="en-US" sz="1100" kern="1200" dirty="0"/>
        </a:p>
      </dsp:txBody>
      <dsp:txXfrm>
        <a:off x="5136843" y="62511"/>
        <a:ext cx="1095264" cy="1079543"/>
      </dsp:txXfrm>
    </dsp:sp>
    <dsp:sp modelId="{259C2556-F450-7547-8C45-F4CC776BD6EA}">
      <dsp:nvSpPr>
        <dsp:cNvPr id="0" name=""/>
        <dsp:cNvSpPr/>
      </dsp:nvSpPr>
      <dsp:spPr>
        <a:xfrm>
          <a:off x="6591907" y="1060902"/>
          <a:ext cx="1548936" cy="1526703"/>
        </a:xfrm>
        <a:prstGeom prst="ellipse">
          <a:avLst/>
        </a:prstGeom>
        <a:solidFill>
          <a:schemeClr val="accent3">
            <a:hueOff val="4232193"/>
            <a:satOff val="-3130"/>
            <a:lumOff val="-6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a:latin typeface="Arial" pitchFamily="34" charset="0"/>
              <a:cs typeface="Arial" pitchFamily="34" charset="0"/>
            </a:rPr>
            <a:t>Labour Market Information</a:t>
          </a:r>
          <a:endParaRPr lang="en-US" sz="1100" kern="1200" dirty="0"/>
        </a:p>
      </dsp:txBody>
      <dsp:txXfrm>
        <a:off x="6818743" y="1284482"/>
        <a:ext cx="1095264" cy="1079543"/>
      </dsp:txXfrm>
    </dsp:sp>
    <dsp:sp modelId="{8368D8F8-18D0-CC4A-9266-3D69251F6005}">
      <dsp:nvSpPr>
        <dsp:cNvPr id="0" name=""/>
        <dsp:cNvSpPr/>
      </dsp:nvSpPr>
      <dsp:spPr>
        <a:xfrm>
          <a:off x="5949479" y="3038094"/>
          <a:ext cx="1548936" cy="1526703"/>
        </a:xfrm>
        <a:prstGeom prst="ellipse">
          <a:avLst/>
        </a:prstGeom>
        <a:solidFill>
          <a:schemeClr val="accent3">
            <a:hueOff val="8464385"/>
            <a:satOff val="-6259"/>
            <a:lumOff val="-137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a:latin typeface="Arial" pitchFamily="34" charset="0"/>
              <a:cs typeface="Arial" pitchFamily="34" charset="0"/>
            </a:rPr>
            <a:t>Labour Market Programmes</a:t>
          </a:r>
          <a:endParaRPr lang="en-US" sz="1100" kern="1200" dirty="0"/>
        </a:p>
      </dsp:txBody>
      <dsp:txXfrm>
        <a:off x="6176315" y="3261674"/>
        <a:ext cx="1095264" cy="1079543"/>
      </dsp:txXfrm>
    </dsp:sp>
    <dsp:sp modelId="{F9C75812-FF38-5E41-A393-8500AAAC9B65}">
      <dsp:nvSpPr>
        <dsp:cNvPr id="0" name=""/>
        <dsp:cNvSpPr/>
      </dsp:nvSpPr>
      <dsp:spPr>
        <a:xfrm>
          <a:off x="3870536" y="3038094"/>
          <a:ext cx="1548936" cy="1526703"/>
        </a:xfrm>
        <a:prstGeom prst="ellipse">
          <a:avLst/>
        </a:prstGeom>
        <a:solidFill>
          <a:schemeClr val="accent3">
            <a:hueOff val="12696578"/>
            <a:satOff val="-9389"/>
            <a:lumOff val="-20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a:latin typeface="Arial" pitchFamily="34" charset="0"/>
              <a:cs typeface="Arial" pitchFamily="34" charset="0"/>
            </a:rPr>
            <a:t>Administer unemployment benefits</a:t>
          </a:r>
          <a:endParaRPr lang="en-US" sz="1100" kern="1200" dirty="0"/>
        </a:p>
      </dsp:txBody>
      <dsp:txXfrm>
        <a:off x="4097372" y="3261674"/>
        <a:ext cx="1095264" cy="1079543"/>
      </dsp:txXfrm>
    </dsp:sp>
    <dsp:sp modelId="{198D5CAB-9B96-D54A-B37F-611248B97FF0}">
      <dsp:nvSpPr>
        <dsp:cNvPr id="0" name=""/>
        <dsp:cNvSpPr/>
      </dsp:nvSpPr>
      <dsp:spPr>
        <a:xfrm>
          <a:off x="3228107" y="1060902"/>
          <a:ext cx="1548936" cy="1526703"/>
        </a:xfrm>
        <a:prstGeom prst="ellipse">
          <a:avLst/>
        </a:prstGeom>
        <a:solidFill>
          <a:schemeClr val="accent3">
            <a:hueOff val="16928771"/>
            <a:satOff val="-12518"/>
            <a:lumOff val="-274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latin typeface="Arial" pitchFamily="34" charset="0"/>
              <a:cs typeface="Arial" pitchFamily="34" charset="0"/>
            </a:rPr>
            <a:t>Regulatory services</a:t>
          </a:r>
          <a:endParaRPr lang="en-US" sz="1100" kern="1200" dirty="0"/>
        </a:p>
      </dsp:txBody>
      <dsp:txXfrm>
        <a:off x="3454943" y="1284482"/>
        <a:ext cx="1095264" cy="107954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09/09/2021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685759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1186606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1760017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549465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a:p>
            <a:pPr marL="0" indent="0">
              <a:buNone/>
            </a:pPr>
            <a:r>
              <a:rPr lang="en-US" dirty="0"/>
              <a:t>In defining what is PES, it is important to emphasize that it is a </a:t>
            </a:r>
            <a:r>
              <a:rPr lang="en-US" b="1" dirty="0"/>
              <a:t>free </a:t>
            </a:r>
            <a:r>
              <a:rPr lang="en-US" b="0" dirty="0"/>
              <a:t>service</a:t>
            </a:r>
            <a:r>
              <a:rPr lang="en-US" b="1" dirty="0"/>
              <a:t> </a:t>
            </a:r>
            <a:r>
              <a:rPr lang="en-US" b="0" dirty="0"/>
              <a:t>to both jobseeker and employer</a:t>
            </a:r>
            <a:r>
              <a:rPr lang="en-US" b="1" dirty="0"/>
              <a:t>; </a:t>
            </a:r>
            <a:r>
              <a:rPr lang="en-US" b="0" dirty="0"/>
              <a:t>it is an integral part of the national government’s employment </a:t>
            </a:r>
            <a:r>
              <a:rPr lang="en-US" b="0" dirty="0" err="1"/>
              <a:t>programme</a:t>
            </a:r>
            <a:r>
              <a:rPr lang="en-US" b="0" dirty="0"/>
              <a:t>; takes the lead role in ensuring the best organization of the </a:t>
            </a:r>
            <a:r>
              <a:rPr lang="en-US" b="0" dirty="0" err="1"/>
              <a:t>labour</a:t>
            </a:r>
            <a:r>
              <a:rPr lang="en-US" b="0" dirty="0"/>
              <a:t> market; and that the advisory committees created must represent both employers and workers; </a:t>
            </a:r>
            <a:r>
              <a:rPr lang="en-US" b="1" dirty="0"/>
              <a:t> </a:t>
            </a:r>
          </a:p>
          <a:p>
            <a:pPr marL="0" indent="0">
              <a:buNone/>
            </a:pPr>
            <a:endParaRPr lang="en-US" b="1" dirty="0"/>
          </a:p>
          <a:p>
            <a:pPr marL="0" indent="0">
              <a:buNone/>
            </a:pPr>
            <a:r>
              <a:rPr lang="en-US" b="0" dirty="0"/>
              <a:t>The definition is also consistent with ILO Convention No. 88. The Convention provides specific guidance to ILO Member states on the basic requirements for a PES</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2991317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a:t>
            </a:r>
            <a:r>
              <a:rPr lang="en-US" baseline="0" dirty="0"/>
              <a:t> we begin to speak about PES within any country, it is important that everyone has a clear understanding of what this involves.</a:t>
            </a:r>
          </a:p>
          <a:p>
            <a:endParaRPr lang="en-US" baseline="0" dirty="0"/>
          </a:p>
          <a:p>
            <a:r>
              <a:rPr lang="en-US" baseline="0" dirty="0"/>
              <a:t>Mandate of PES in its simple form and reflects the intention of the public employment convention, 1948 (No. 88).</a:t>
            </a:r>
          </a:p>
          <a:p>
            <a:r>
              <a:rPr lang="en-US" baseline="0" dirty="0"/>
              <a:t>While the statement itself is concise, here are three key words, highlighted in red, which are particularly important in defining clear expectation for PES. </a:t>
            </a:r>
          </a:p>
          <a:p>
            <a:r>
              <a:rPr lang="en-US" baseline="0" dirty="0"/>
              <a:t>The two principal clients of PES - jobseekers and enterprises – and this define who will be the target of the PES activities. </a:t>
            </a:r>
          </a:p>
          <a:p>
            <a:endParaRPr lang="en-US" baseline="0" dirty="0"/>
          </a:p>
          <a:p>
            <a:r>
              <a:rPr lang="en-US" baseline="0" dirty="0"/>
              <a:t>However the third key word “facilitate” is perhaps the most critical word in the mandate. </a:t>
            </a:r>
            <a:r>
              <a:rPr lang="en-US" dirty="0"/>
              <a:t>It means to make something easier or make likely to occur. </a:t>
            </a:r>
          </a:p>
          <a:p>
            <a:r>
              <a:rPr lang="en-US" dirty="0"/>
              <a:t>In</a:t>
            </a:r>
            <a:r>
              <a:rPr lang="en-US" baseline="0" dirty="0"/>
              <a:t> the context of PES, services are provided to make it easier for jobseekers to find work which means empowering jobseekers to increase their employability,  in order to be well- prepared for job opportunities as they arise, and for enterprises to find the best qualified of workers to fill their vacancies  . </a:t>
            </a:r>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3548340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NOTE: It is important to present the ILO Convention No. 88 in detail as this convention provides a very concrete basis for enacting national laws and developing local  policies on employment services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definition consistent with Convention No. 88 is that a PES is a specific government entity with a variety of functions that support the promotion of employment, depending on national employment policy and its legislated remit.</a:t>
            </a:r>
          </a:p>
          <a:p>
            <a:endParaRPr lang="en-US" sz="12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Ø"/>
            </a:pPr>
            <a:r>
              <a:rPr lang="en-US" sz="1200" b="0" i="0" u="none" strike="noStrike" kern="1200" baseline="0" dirty="0">
                <a:solidFill>
                  <a:schemeClr val="tx1"/>
                </a:solidFill>
                <a:latin typeface="+mn-lt"/>
                <a:ea typeface="+mn-ea"/>
                <a:cs typeface="+mn-cs"/>
              </a:rPr>
              <a:t>It is important to emphasize that, while there may often be other organizations, both public and private, that engage in some forms of services aimed at assisting people to find and retain work, PES are the key such institutions.</a:t>
            </a:r>
          </a:p>
          <a:p>
            <a:pPr marL="171450" indent="-171450">
              <a:buFont typeface="Wingdings" panose="05000000000000000000" pitchFamily="2" charset="2"/>
              <a:buChar char="Ø"/>
            </a:pP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ILO has always recognized the importance of PES and offers as its main institutional </a:t>
            </a:r>
            <a:r>
              <a:rPr lang="en-GB" sz="1200" b="0" i="0" u="none" strike="noStrike" kern="1200" baseline="0" dirty="0">
                <a:solidFill>
                  <a:schemeClr val="tx1"/>
                </a:solidFill>
                <a:latin typeface="+mn-lt"/>
                <a:ea typeface="+mn-ea"/>
                <a:cs typeface="+mn-cs"/>
              </a:rPr>
              <a:t>guidance Convention No. 88.</a:t>
            </a:r>
          </a:p>
          <a:p>
            <a:endParaRPr lang="en-US" sz="12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Ø"/>
            </a:pPr>
            <a:r>
              <a:rPr lang="en-US" sz="1200" b="0" i="0" u="none" strike="noStrike" kern="1200" baseline="0" dirty="0">
                <a:solidFill>
                  <a:schemeClr val="tx1"/>
                </a:solidFill>
                <a:latin typeface="+mn-lt"/>
                <a:ea typeface="+mn-ea"/>
                <a:cs typeface="+mn-cs"/>
              </a:rPr>
              <a:t>Mention the purpose of the Convention in providing specific guidance to member States on the basic requirements for a PES, and the supporting Employment Service </a:t>
            </a:r>
            <a:r>
              <a:rPr lang="en-GB" sz="1200" b="0" i="0" u="none" strike="noStrike" kern="1200" baseline="0" dirty="0">
                <a:solidFill>
                  <a:schemeClr val="tx1"/>
                </a:solidFill>
                <a:latin typeface="+mn-lt"/>
                <a:ea typeface="+mn-ea"/>
                <a:cs typeface="+mn-cs"/>
              </a:rPr>
              <a:t>Recommendation No. 83.</a:t>
            </a:r>
          </a:p>
          <a:p>
            <a:pPr marL="0" indent="0">
              <a:buFont typeface="Wingdings" panose="05000000000000000000" pitchFamily="2" charset="2"/>
              <a:buNone/>
            </a:pP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of 27 February 2014, 89 ILO member States have ratified this Convention; moreover, many who have not formally ratified the Convention are guided by its general principles.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Emphasize the three points on the slide </a:t>
            </a:r>
          </a:p>
          <a:p>
            <a:endParaRPr lang="en-US"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1184170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2636458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1966338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t>As defined in convention No. 88,  </a:t>
            </a:r>
            <a:r>
              <a:rPr lang="en-US" sz="1200" b="1" baseline="0" dirty="0"/>
              <a:t>ideally</a:t>
            </a:r>
            <a:r>
              <a:rPr lang="en-US" sz="1200" baseline="0" dirty="0"/>
              <a:t>,  there are five core functions of PES. It is important to emphasize here that when a country decides to establish its PES, the PES does not automatically offer all these services. </a:t>
            </a:r>
            <a:r>
              <a:rPr lang="en-US" sz="1200" b="1" i="0" baseline="0" dirty="0"/>
              <a:t>Usually, the services evolve through time</a:t>
            </a:r>
            <a:r>
              <a:rPr lang="en-US" sz="1200" baseline="0" dirty="0"/>
              <a:t>. This is a graphical depiction of the services that are mentioned as part of the ILO public employment convention No. 88.</a:t>
            </a:r>
          </a:p>
          <a:p>
            <a:endParaRPr lang="en-US" sz="1200" baseline="0" dirty="0"/>
          </a:p>
          <a:p>
            <a:r>
              <a:rPr lang="en-US" sz="1200" baseline="0" dirty="0"/>
              <a:t>Not all these 5 services may be offered or are available. These have as the ultimate goal the successful placement of jobseekers and assistance to filling the vacancies of employers.</a:t>
            </a:r>
          </a:p>
          <a:p>
            <a:endParaRPr lang="en-US" sz="1200" baseline="0" dirty="0"/>
          </a:p>
          <a:p>
            <a:r>
              <a:rPr lang="en-US" sz="1200" baseline="0" dirty="0"/>
              <a:t>For some countries which are at  the early stage of establishing PES, the first three core functions of PES are available. Other services will evolve through time.</a:t>
            </a:r>
          </a:p>
          <a:p>
            <a:endParaRPr lang="en-US" sz="1200" baseline="0" dirty="0"/>
          </a:p>
          <a:p>
            <a:pPr marL="0" indent="0">
              <a:buNone/>
            </a:pPr>
            <a:endParaRPr lang="en-US" sz="1200" b="0" baseline="0" dirty="0"/>
          </a:p>
          <a:p>
            <a:pPr marL="0" indent="0">
              <a:buNone/>
            </a:pPr>
            <a:r>
              <a:rPr lang="en-US" sz="1200" b="0" baseline="0" dirty="0"/>
              <a:t>      </a:t>
            </a:r>
          </a:p>
          <a:p>
            <a:pPr marL="228600" indent="-228600">
              <a:buAutoNum type="arabicPeriod"/>
            </a:pPr>
            <a:endParaRPr lang="en-GB" sz="1200" dirty="0"/>
          </a:p>
          <a:p>
            <a:endParaRPr lang="en-US" sz="120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4090528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2090425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4080877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Module/Unit 1</a:t>
            </a:r>
            <a:br>
              <a:rPr lang="en-GB" dirty="0"/>
            </a:br>
            <a:endParaRPr lang="en-GB" dirty="0"/>
          </a:p>
        </p:txBody>
      </p:sp>
      <p:sp>
        <p:nvSpPr>
          <p:cNvPr id="3" name="Subtitle 2"/>
          <p:cNvSpPr>
            <a:spLocks noGrp="1"/>
          </p:cNvSpPr>
          <p:nvPr>
            <p:ph type="subTitle" idx="1"/>
          </p:nvPr>
        </p:nvSpPr>
        <p:spPr>
          <a:xfrm>
            <a:off x="490538" y="3481539"/>
            <a:ext cx="8514566" cy="1264081"/>
          </a:xfrm>
        </p:spPr>
        <p:txBody>
          <a:bodyPr/>
          <a:lstStyle/>
          <a:p>
            <a:r>
              <a:rPr lang="en-GB" dirty="0"/>
              <a:t>Provision of general information on </a:t>
            </a:r>
            <a:br>
              <a:rPr lang="en-GB" dirty="0"/>
            </a:br>
            <a:r>
              <a:rPr lang="en-GB" dirty="0"/>
              <a:t>public employment services </a:t>
            </a:r>
            <a:r>
              <a:rPr lang="en-GB"/>
              <a:t>(PES)</a:t>
            </a:r>
            <a:endParaRPr lang="en-GB" dirty="0"/>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Labour Market Information (LMI)</a:t>
            </a:r>
          </a:p>
        </p:txBody>
      </p:sp>
      <p:sp>
        <p:nvSpPr>
          <p:cNvPr id="3" name="Content Placeholder 2"/>
          <p:cNvSpPr>
            <a:spLocks noGrp="1"/>
          </p:cNvSpPr>
          <p:nvPr>
            <p:ph sz="half" idx="1"/>
          </p:nvPr>
        </p:nvSpPr>
        <p:spPr/>
        <p:txBody>
          <a:bodyPr/>
          <a:lstStyle/>
          <a:p>
            <a:pPr lvl="2"/>
            <a:r>
              <a:rPr lang="en-GB" dirty="0"/>
              <a:t>Information contained in jobseekers registrations and job vacancies notices from enterprises collected through time </a:t>
            </a:r>
          </a:p>
          <a:p>
            <a:pPr lvl="2"/>
            <a:r>
              <a:rPr lang="en-GB" dirty="0"/>
              <a:t>Provides important data on the labour market. </a:t>
            </a:r>
          </a:p>
          <a:p>
            <a:pPr lvl="2"/>
            <a:r>
              <a:rPr lang="en-GB" dirty="0"/>
              <a:t>Information when combined with other statistical data available from other sources, will provide the basis for labour market information (LMI) which often is shared through the PES</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10</a:t>
            </a:fld>
            <a:endParaRPr lang="en-GB"/>
          </a:p>
        </p:txBody>
      </p:sp>
      <p:sp>
        <p:nvSpPr>
          <p:cNvPr id="10" name="Content Placeholder 2">
            <a:extLst>
              <a:ext uri="{FF2B5EF4-FFF2-40B4-BE49-F238E27FC236}">
                <a16:creationId xmlns:a16="http://schemas.microsoft.com/office/drawing/2014/main" id="{D87C3748-6A57-DF40-998C-3B274B202F46}"/>
              </a:ext>
            </a:extLst>
          </p:cNvPr>
          <p:cNvSpPr>
            <a:spLocks noGrp="1"/>
          </p:cNvSpPr>
          <p:nvPr>
            <p:ph sz="half" idx="2"/>
          </p:nvPr>
        </p:nvSpPr>
        <p:spPr>
          <a:xfrm>
            <a:off x="6341062" y="2393949"/>
            <a:ext cx="5360400" cy="3840596"/>
          </a:xfrm>
        </p:spPr>
        <p:txBody>
          <a:bodyPr/>
          <a:lstStyle/>
          <a:p>
            <a:pPr marL="0" lvl="2" indent="0">
              <a:buNone/>
            </a:pPr>
            <a:r>
              <a:rPr lang="en-GB" dirty="0">
                <a:latin typeface="Arial" panose="020B0604020202020204" pitchFamily="34" charset="0"/>
                <a:ea typeface="Noto Sans" panose="020B0502040504020204" pitchFamily="34" charset="0"/>
                <a:cs typeface="Arial" panose="020B0604020202020204" pitchFamily="34" charset="0"/>
              </a:rPr>
              <a:t>LMI</a:t>
            </a:r>
          </a:p>
          <a:p>
            <a:pPr lvl="2"/>
            <a:r>
              <a:rPr lang="en-GB" dirty="0">
                <a:latin typeface="Arial" panose="020B0604020202020204" pitchFamily="34" charset="0"/>
                <a:ea typeface="Noto Sans" panose="020B0502040504020204" pitchFamily="34" charset="0"/>
                <a:cs typeface="Arial" panose="020B0604020202020204" pitchFamily="34" charset="0"/>
              </a:rPr>
              <a:t>insights on the community served by the employment service</a:t>
            </a:r>
          </a:p>
          <a:p>
            <a:pPr lvl="2"/>
            <a:r>
              <a:rPr lang="en-GB" dirty="0">
                <a:latin typeface="Arial" panose="020B0604020202020204" pitchFamily="34" charset="0"/>
                <a:ea typeface="Noto Sans" panose="020B0502040504020204" pitchFamily="34" charset="0"/>
                <a:cs typeface="Arial" panose="020B0604020202020204" pitchFamily="34" charset="0"/>
              </a:rPr>
              <a:t>most significant players in the labour market</a:t>
            </a:r>
          </a:p>
          <a:p>
            <a:pPr lvl="2"/>
            <a:r>
              <a:rPr lang="en-GB" dirty="0">
                <a:latin typeface="Arial" panose="020B0604020202020204" pitchFamily="34" charset="0"/>
                <a:ea typeface="Noto Sans" panose="020B0502040504020204" pitchFamily="34" charset="0"/>
                <a:cs typeface="Arial" panose="020B0604020202020204" pitchFamily="34" charset="0"/>
              </a:rPr>
              <a:t>critical employers to monitor; and current and forecasted employment opportunities</a:t>
            </a:r>
          </a:p>
          <a:p>
            <a:pPr lvl="2"/>
            <a:r>
              <a:rPr lang="en-GB" dirty="0">
                <a:latin typeface="Arial" panose="020B0604020202020204" pitchFamily="34" charset="0"/>
                <a:ea typeface="Noto Sans" panose="020B0502040504020204" pitchFamily="34" charset="0"/>
                <a:cs typeface="Arial" panose="020B0604020202020204" pitchFamily="34" charset="0"/>
              </a:rPr>
              <a:t>Local labour market information offers information to jobseekers  and employers on </a:t>
            </a:r>
            <a:r>
              <a:rPr lang="en-GB" b="0" dirty="0">
                <a:latin typeface="Arial" panose="020B0604020202020204" pitchFamily="34" charset="0"/>
                <a:ea typeface="Noto Sans" panose="020B0502040504020204" pitchFamily="34" charset="0"/>
                <a:cs typeface="Arial" panose="020B0604020202020204" pitchFamily="34" charset="0"/>
              </a:rPr>
              <a:t>job openings, labour market conditions, available training courses and information on the programmes services of the employment service as well as opportunities for entrepreneurship. </a:t>
            </a:r>
          </a:p>
          <a:p>
            <a:pPr lvl="2"/>
            <a:endParaRPr lang="en-GB" sz="1400" dirty="0">
              <a:latin typeface="Arial" panose="020B0604020202020204" pitchFamily="34" charset="0"/>
              <a:ea typeface="Noto Sans" panose="020B0502040504020204" pitchFamily="34" charset="0"/>
              <a:cs typeface="Arial" panose="020B0604020202020204" pitchFamily="34" charset="0"/>
            </a:endParaRPr>
          </a:p>
        </p:txBody>
      </p:sp>
    </p:spTree>
    <p:extLst>
      <p:ext uri="{BB962C8B-B14F-4D97-AF65-F5344CB8AC3E}">
        <p14:creationId xmlns:p14="http://schemas.microsoft.com/office/powerpoint/2010/main" val="2098702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a:t>Labour Market Programmes</a:t>
            </a:r>
            <a:br>
              <a:rPr lang="en-GB" dirty="0"/>
            </a:br>
            <a:endParaRPr lang="en-GB" dirty="0"/>
          </a:p>
        </p:txBody>
      </p:sp>
      <p:sp>
        <p:nvSpPr>
          <p:cNvPr id="5" name="Content Placeholder 4"/>
          <p:cNvSpPr>
            <a:spLocks noGrp="1"/>
          </p:cNvSpPr>
          <p:nvPr>
            <p:ph idx="1"/>
          </p:nvPr>
        </p:nvSpPr>
        <p:spPr/>
        <p:txBody>
          <a:bodyPr/>
          <a:lstStyle/>
          <a:p>
            <a:pPr lvl="2"/>
            <a:r>
              <a:rPr lang="en-GB" sz="2400" dirty="0"/>
              <a:t>Programmes which assist jobseekers and employers improve the employment situation--- for jobseekers to facilitate their employment and for employers to  fill up the workers they need</a:t>
            </a:r>
          </a:p>
          <a:p>
            <a:pPr lvl="2"/>
            <a:r>
              <a:rPr lang="en-GB" sz="2400" dirty="0"/>
              <a:t>When the LMI is </a:t>
            </a:r>
            <a:r>
              <a:rPr lang="en-GB" sz="2400" dirty="0" err="1"/>
              <a:t>analyzed</a:t>
            </a:r>
            <a:r>
              <a:rPr lang="en-GB" sz="2400" dirty="0"/>
              <a:t> to  establish trends and provide medium - to long – range forecasts,  it is possible to more accurately identify gaps between supply and demand sides of the labour market. </a:t>
            </a:r>
          </a:p>
          <a:p>
            <a:pPr lvl="2"/>
            <a:r>
              <a:rPr lang="en-GB" sz="2400" dirty="0"/>
              <a:t>These can lead to decisions related to developing and implementing special labour market program and services to help reduce the imbalance</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4049820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a:t>Administration of Unemployment Benefits</a:t>
            </a: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a:t>Constitutes implementation of social protection and unemployment benefits. Many developing countries do not yet have unemployment insurance scheme. However,  in some countries  they come in the form of income support for unemployed jobseekers. </a:t>
            </a:r>
          </a:p>
          <a:p>
            <a:pPr lvl="2"/>
            <a:r>
              <a:rPr lang="en-GB" sz="2000" dirty="0"/>
              <a:t>PES will have a role in its administration. Sometimes, this function may not be available for all countries and if they do, its implementation may fall under a different agency due to the magnitude of the system and resources needed to manage it.</a:t>
            </a:r>
          </a:p>
          <a:p>
            <a:pPr lvl="2"/>
            <a:r>
              <a:rPr lang="en-GB" sz="2000" dirty="0"/>
              <a:t>Indonesia’s LKP provides information for the unemployed. </a:t>
            </a:r>
            <a:r>
              <a:rPr lang="en-GB" sz="2000"/>
              <a:t>BPJS Employment is </a:t>
            </a:r>
            <a:r>
              <a:rPr lang="en-GB" sz="2000" dirty="0"/>
              <a:t>responsible for consulting on unemployment benefits by the government.</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12</a:t>
            </a:fld>
            <a:endParaRPr lang="en-GB"/>
          </a:p>
        </p:txBody>
      </p:sp>
    </p:spTree>
    <p:extLst>
      <p:ext uri="{BB962C8B-B14F-4D97-AF65-F5344CB8AC3E}">
        <p14:creationId xmlns:p14="http://schemas.microsoft.com/office/powerpoint/2010/main" val="2854478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a:t>Regulatory services</a:t>
            </a:r>
            <a:br>
              <a:rPr lang="en-GB" dirty="0"/>
            </a:br>
            <a:br>
              <a:rPr lang="en-GB" dirty="0"/>
            </a:b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400" dirty="0"/>
              <a:t>Refer to existing laws and regulations governing implementation of certain core functions of the PES. </a:t>
            </a:r>
          </a:p>
          <a:p>
            <a:pPr lvl="2"/>
            <a:r>
              <a:rPr lang="en-GB" sz="2400" dirty="0"/>
              <a:t>Includes regulations in implementing  labour market programmes or assistance to specific target groups. </a:t>
            </a:r>
          </a:p>
          <a:p>
            <a:pPr lvl="2"/>
            <a:r>
              <a:rPr lang="en-GB" sz="2400" dirty="0"/>
              <a:t>Examples include laws and regulations governing the implementation of unemployment insurance/benefits; regulations requiring companies to hire people with disabilities; laws governing overseas employment abroad; regulations in setting up small businesses, etc.</a:t>
            </a:r>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3932735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a:t>Public Employment Service (PES)</a:t>
            </a:r>
            <a:br>
              <a:rPr lang="en-GB" dirty="0"/>
            </a:br>
            <a:br>
              <a:rPr lang="en-GB" dirty="0"/>
            </a:b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a:t>Job placement service shall be provided/ rendered in an integrated manner within a job placement system to which the following elements are part:</a:t>
            </a:r>
          </a:p>
          <a:p>
            <a:pPr marL="0" lvl="2" indent="0">
              <a:buNone/>
            </a:pPr>
            <a:endParaRPr lang="en-GB" sz="2400" dirty="0"/>
          </a:p>
          <a:p>
            <a:pPr lvl="2"/>
            <a:r>
              <a:rPr lang="en-GB" sz="2400" dirty="0"/>
              <a:t>Job seekers; </a:t>
            </a:r>
          </a:p>
          <a:p>
            <a:pPr lvl="2"/>
            <a:r>
              <a:rPr lang="en-GB" sz="2400" dirty="0"/>
              <a:t>Vacancies; </a:t>
            </a:r>
          </a:p>
          <a:p>
            <a:pPr lvl="2"/>
            <a:r>
              <a:rPr lang="en-GB" sz="2400" dirty="0"/>
              <a:t>Job or labour market information;</a:t>
            </a:r>
          </a:p>
          <a:p>
            <a:pPr lvl="2"/>
            <a:r>
              <a:rPr lang="en-GB" sz="2400" dirty="0"/>
              <a:t>Inter-job mechanisms; and</a:t>
            </a:r>
          </a:p>
          <a:p>
            <a:pPr lvl="2"/>
            <a:r>
              <a:rPr lang="en-GB" sz="2400" dirty="0"/>
              <a:t>Institutional</a:t>
            </a:r>
          </a:p>
          <a:p>
            <a:pPr marL="0" lvl="2" indent="0">
              <a:buNone/>
            </a:pPr>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14</a:t>
            </a:fld>
            <a:endParaRPr lang="en-GB"/>
          </a:p>
        </p:txBody>
      </p:sp>
    </p:spTree>
    <p:extLst>
      <p:ext uri="{BB962C8B-B14F-4D97-AF65-F5344CB8AC3E}">
        <p14:creationId xmlns:p14="http://schemas.microsoft.com/office/powerpoint/2010/main" val="70532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15</a:t>
            </a:fld>
            <a:endParaRPr lang="en-GB"/>
          </a:p>
        </p:txBody>
      </p:sp>
    </p:spTree>
    <p:extLst>
      <p:ext uri="{BB962C8B-B14F-4D97-AF65-F5344CB8AC3E}">
        <p14:creationId xmlns:p14="http://schemas.microsoft.com/office/powerpoint/2010/main" val="394621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Group work</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16</a:t>
            </a:fld>
            <a:endParaRPr lang="en-GB"/>
          </a:p>
        </p:txBody>
      </p:sp>
    </p:spTree>
    <p:extLst>
      <p:ext uri="{BB962C8B-B14F-4D97-AF65-F5344CB8AC3E}">
        <p14:creationId xmlns:p14="http://schemas.microsoft.com/office/powerpoint/2010/main" val="79382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play</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17</a:t>
            </a:fld>
            <a:endParaRPr lang="en-GB"/>
          </a:p>
        </p:txBody>
      </p:sp>
    </p:spTree>
    <p:extLst>
      <p:ext uri="{BB962C8B-B14F-4D97-AF65-F5344CB8AC3E}">
        <p14:creationId xmlns:p14="http://schemas.microsoft.com/office/powerpoint/2010/main" val="94355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510378"/>
          </a:xfrm>
        </p:spPr>
        <p:txBody>
          <a:bodyPr/>
          <a:lstStyle/>
          <a:p>
            <a:r>
              <a:rPr lang="en-GB" dirty="0"/>
              <a:t>Learning objectives</a:t>
            </a:r>
          </a:p>
        </p:txBody>
      </p:sp>
      <p:sp>
        <p:nvSpPr>
          <p:cNvPr id="5" name="Content Placeholder 4"/>
          <p:cNvSpPr>
            <a:spLocks noGrp="1"/>
          </p:cNvSpPr>
          <p:nvPr>
            <p:ph idx="1"/>
          </p:nvPr>
        </p:nvSpPr>
        <p:spPr/>
        <p:txBody>
          <a:bodyPr/>
          <a:lstStyle/>
          <a:p>
            <a:pPr marL="0" lvl="2" indent="0">
              <a:buNone/>
            </a:pPr>
            <a:r>
              <a:rPr lang="en-GB" sz="2400" dirty="0"/>
              <a:t>After completing the unit, the participants will be able to:</a:t>
            </a:r>
          </a:p>
          <a:p>
            <a:pPr lvl="2"/>
            <a:r>
              <a:rPr lang="en-GB" sz="2400" dirty="0"/>
              <a:t>Understand the core functions of public employment services or an employment service centre</a:t>
            </a:r>
          </a:p>
          <a:p>
            <a:pPr lvl="2"/>
            <a:r>
              <a:rPr lang="en-GB" sz="2400" dirty="0"/>
              <a:t>Understand the main provisions of ILO Convention No. 88 and relate the provisions to existing laws, policies and practices in Indonesia</a:t>
            </a:r>
          </a:p>
          <a:p>
            <a:pPr lvl="2"/>
            <a:r>
              <a:rPr lang="en-GB" sz="2400" dirty="0"/>
              <a:t>Explain the services available in Indonesia’s employment service centre</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2437050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510378"/>
          </a:xfrm>
        </p:spPr>
        <p:txBody>
          <a:bodyPr/>
          <a:lstStyle/>
          <a:p>
            <a:r>
              <a:rPr lang="en-GB" dirty="0"/>
              <a:t>Overview of Public Employment Services (PES)</a:t>
            </a:r>
          </a:p>
        </p:txBody>
      </p:sp>
      <p:sp>
        <p:nvSpPr>
          <p:cNvPr id="5" name="Content Placeholder 4"/>
          <p:cNvSpPr>
            <a:spLocks noGrp="1"/>
          </p:cNvSpPr>
          <p:nvPr>
            <p:ph idx="1"/>
          </p:nvPr>
        </p:nvSpPr>
        <p:spPr/>
        <p:txBody>
          <a:bodyPr/>
          <a:lstStyle/>
          <a:p>
            <a:pPr marL="0" lvl="2" indent="0">
              <a:buNone/>
            </a:pPr>
            <a:r>
              <a:rPr lang="en-GB" sz="2400" dirty="0"/>
              <a:t>Public employment services are the government institutions which plan and execute many of the labour market policies governments use to:</a:t>
            </a:r>
          </a:p>
          <a:p>
            <a:pPr lvl="2"/>
            <a:r>
              <a:rPr lang="en-GB" sz="2400" dirty="0"/>
              <a:t>help workers enter the labour market</a:t>
            </a:r>
          </a:p>
          <a:p>
            <a:pPr lvl="2"/>
            <a:r>
              <a:rPr lang="en-GB" sz="2400" dirty="0"/>
              <a:t>facilitate labour market adjustments; and </a:t>
            </a:r>
          </a:p>
          <a:p>
            <a:pPr lvl="2"/>
            <a:r>
              <a:rPr lang="en-GB" sz="2400" dirty="0"/>
              <a:t>cushion the impact of economic transitions.</a:t>
            </a:r>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3196232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510378"/>
          </a:xfrm>
        </p:spPr>
        <p:txBody>
          <a:bodyPr/>
          <a:lstStyle/>
          <a:p>
            <a:r>
              <a:rPr lang="en-GB" dirty="0"/>
              <a:t>MANDATE</a:t>
            </a:r>
          </a:p>
        </p:txBody>
      </p:sp>
      <p:sp>
        <p:nvSpPr>
          <p:cNvPr id="5" name="Content Placeholder 4"/>
          <p:cNvSpPr>
            <a:spLocks noGrp="1"/>
          </p:cNvSpPr>
          <p:nvPr>
            <p:ph idx="1"/>
          </p:nvPr>
        </p:nvSpPr>
        <p:spPr/>
        <p:txBody>
          <a:bodyPr/>
          <a:lstStyle/>
          <a:p>
            <a:pPr marL="0" lvl="2" indent="0" algn="ctr">
              <a:buNone/>
            </a:pPr>
            <a:r>
              <a:rPr lang="en-GB" sz="3200" dirty="0"/>
              <a:t>To </a:t>
            </a:r>
            <a:r>
              <a:rPr lang="en-GB" sz="3200" dirty="0">
                <a:solidFill>
                  <a:srgbClr val="FF0000"/>
                </a:solidFill>
              </a:rPr>
              <a:t>facilitate</a:t>
            </a:r>
            <a:r>
              <a:rPr lang="en-GB" sz="3200" dirty="0"/>
              <a:t> job matching of </a:t>
            </a:r>
            <a:r>
              <a:rPr lang="en-GB" sz="3200" dirty="0">
                <a:solidFill>
                  <a:srgbClr val="FF0000"/>
                </a:solidFill>
              </a:rPr>
              <a:t>job seekers </a:t>
            </a:r>
            <a:r>
              <a:rPr lang="en-GB" sz="3200" dirty="0"/>
              <a:t>who are looking for employment with </a:t>
            </a:r>
            <a:r>
              <a:rPr lang="en-GB" sz="3200" dirty="0">
                <a:solidFill>
                  <a:srgbClr val="FF0000"/>
                </a:solidFill>
              </a:rPr>
              <a:t>enterprises</a:t>
            </a:r>
            <a:r>
              <a:rPr lang="en-GB" sz="3200" dirty="0"/>
              <a:t> who need workers to fill their job vacancies</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3778470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821241"/>
          </a:xfrm>
        </p:spPr>
        <p:txBody>
          <a:bodyPr/>
          <a:lstStyle/>
          <a:p>
            <a:r>
              <a:rPr lang="en-GB" dirty="0"/>
              <a:t>EMPLOYMENT SERVICE CONVENTION 1948 </a:t>
            </a:r>
            <a:br>
              <a:rPr lang="en-GB" dirty="0"/>
            </a:br>
            <a:r>
              <a:rPr lang="en-GB" dirty="0"/>
              <a:t>ILO Convention No. 88</a:t>
            </a:r>
          </a:p>
        </p:txBody>
      </p:sp>
      <p:sp>
        <p:nvSpPr>
          <p:cNvPr id="5" name="Content Placeholder 4"/>
          <p:cNvSpPr>
            <a:spLocks noGrp="1"/>
          </p:cNvSpPr>
          <p:nvPr>
            <p:ph idx="1"/>
          </p:nvPr>
        </p:nvSpPr>
        <p:spPr/>
        <p:txBody>
          <a:bodyPr/>
          <a:lstStyle/>
          <a:p>
            <a:pPr lvl="2"/>
            <a:r>
              <a:rPr lang="en-GB" sz="2400" dirty="0"/>
              <a:t>Ensure the maintenance of a free public employment service</a:t>
            </a:r>
          </a:p>
          <a:p>
            <a:pPr lvl="2"/>
            <a:r>
              <a:rPr lang="en-GB" sz="2400" dirty="0"/>
              <a:t>Ensure, in cooperation with other public and private bodies, the best possible organization of the employment market as an integral part of the national programme for the achievement and maintenance of full employment and the development and use of productive resources</a:t>
            </a:r>
          </a:p>
          <a:p>
            <a:pPr lvl="2"/>
            <a:r>
              <a:rPr lang="en-GB" sz="2400" dirty="0"/>
              <a:t>Advisory committees comprised of representatives of employers and workers</a:t>
            </a:r>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3321363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821241"/>
          </a:xfrm>
        </p:spPr>
        <p:txBody>
          <a:bodyPr/>
          <a:lstStyle/>
          <a:p>
            <a:r>
              <a:rPr lang="en-GB" dirty="0"/>
              <a:t>EMPLOYMENT SERVICE CONVENTION 1948 </a:t>
            </a:r>
            <a:br>
              <a:rPr lang="en-GB" dirty="0"/>
            </a:br>
            <a:r>
              <a:rPr lang="en-GB" dirty="0"/>
              <a:t>ILO Convention No. 88 (</a:t>
            </a:r>
            <a:r>
              <a:rPr lang="en-GB" dirty="0" err="1"/>
              <a:t>cont</a:t>
            </a:r>
            <a:r>
              <a:rPr lang="en-GB" dirty="0"/>
              <a:t>)</a:t>
            </a:r>
          </a:p>
        </p:txBody>
      </p:sp>
      <p:sp>
        <p:nvSpPr>
          <p:cNvPr id="5" name="Content Placeholder 4"/>
          <p:cNvSpPr>
            <a:spLocks noGrp="1"/>
          </p:cNvSpPr>
          <p:nvPr>
            <p:ph idx="1"/>
          </p:nvPr>
        </p:nvSpPr>
        <p:spPr/>
        <p:txBody>
          <a:bodyPr/>
          <a:lstStyle/>
          <a:p>
            <a:pPr lvl="2"/>
            <a:r>
              <a:rPr lang="en-GB" sz="2400" dirty="0"/>
              <a:t>Regular applicants for employment</a:t>
            </a:r>
          </a:p>
          <a:p>
            <a:pPr lvl="2"/>
            <a:r>
              <a:rPr lang="en-GB" sz="2400" dirty="0"/>
              <a:t>Obtain precise information on vacancies from employers</a:t>
            </a:r>
          </a:p>
          <a:p>
            <a:pPr lvl="2"/>
            <a:r>
              <a:rPr lang="en-GB" sz="2400" dirty="0"/>
              <a:t>Facilitate occupational and geographical mobility</a:t>
            </a:r>
          </a:p>
          <a:p>
            <a:pPr lvl="2"/>
            <a:r>
              <a:rPr lang="en-GB" sz="2400" dirty="0"/>
              <a:t>Facilitate temporary transfers of workers from one area to another or from one country to another</a:t>
            </a:r>
          </a:p>
          <a:p>
            <a:pPr lvl="2"/>
            <a:r>
              <a:rPr lang="en-GB" sz="2400" dirty="0"/>
              <a:t>Collect, </a:t>
            </a:r>
            <a:r>
              <a:rPr lang="en-GB" sz="2400" dirty="0" err="1"/>
              <a:t>analyze</a:t>
            </a:r>
            <a:r>
              <a:rPr lang="en-GB" sz="2400" dirty="0"/>
              <a:t> and systematically make available information on the labour market</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2487425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821241"/>
          </a:xfrm>
        </p:spPr>
        <p:txBody>
          <a:bodyPr/>
          <a:lstStyle/>
          <a:p>
            <a:r>
              <a:rPr lang="en-GB" dirty="0"/>
              <a:t>EMPLOYMENT SERVICE CONVENTION 1948 </a:t>
            </a:r>
            <a:br>
              <a:rPr lang="en-GB" dirty="0"/>
            </a:br>
            <a:r>
              <a:rPr lang="en-GB" dirty="0"/>
              <a:t>ILO Convention No. 88 (</a:t>
            </a:r>
            <a:r>
              <a:rPr lang="en-GB" dirty="0" err="1"/>
              <a:t>cont</a:t>
            </a:r>
            <a:r>
              <a:rPr lang="en-GB" dirty="0"/>
              <a:t>)</a:t>
            </a:r>
          </a:p>
        </p:txBody>
      </p:sp>
      <p:sp>
        <p:nvSpPr>
          <p:cNvPr id="5" name="Content Placeholder 4"/>
          <p:cNvSpPr>
            <a:spLocks noGrp="1"/>
          </p:cNvSpPr>
          <p:nvPr>
            <p:ph idx="1"/>
          </p:nvPr>
        </p:nvSpPr>
        <p:spPr/>
        <p:txBody>
          <a:bodyPr/>
          <a:lstStyle/>
          <a:p>
            <a:pPr lvl="2"/>
            <a:r>
              <a:rPr lang="en-GB" sz="2400" dirty="0"/>
              <a:t>Cooperate in the administration of unemployment insurance and other measures for the relief of the unemployed</a:t>
            </a:r>
          </a:p>
          <a:p>
            <a:pPr lvl="2"/>
            <a:r>
              <a:rPr lang="en-GB" sz="2400" dirty="0"/>
              <a:t>Adequately meet the needs of special categories of applicants such as disabled persons</a:t>
            </a:r>
          </a:p>
          <a:p>
            <a:pPr lvl="2"/>
            <a:r>
              <a:rPr lang="en-GB" sz="2400" dirty="0"/>
              <a:t>Initiate special measures for youth within the framework of employment and vocational guidance services</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399885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a:t>CORE  FUNCTIONS</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8</a:t>
            </a:fld>
            <a:endParaRPr lang="en-GB"/>
          </a:p>
        </p:txBody>
      </p:sp>
      <p:graphicFrame>
        <p:nvGraphicFramePr>
          <p:cNvPr id="6" name="Content Placeholder 5">
            <a:extLst>
              <a:ext uri="{FF2B5EF4-FFF2-40B4-BE49-F238E27FC236}">
                <a16:creationId xmlns:a16="http://schemas.microsoft.com/office/drawing/2014/main" id="{557A0821-344B-CE4B-82F8-01E88AA51DC2}"/>
              </a:ext>
            </a:extLst>
          </p:cNvPr>
          <p:cNvGraphicFramePr>
            <a:graphicFrameLocks noGrp="1"/>
          </p:cNvGraphicFramePr>
          <p:nvPr>
            <p:ph idx="1"/>
            <p:extLst>
              <p:ext uri="{D42A27DB-BD31-4B8C-83A1-F6EECF244321}">
                <p14:modId xmlns:p14="http://schemas.microsoft.com/office/powerpoint/2010/main" val="2902274802"/>
              </p:ext>
            </p:extLst>
          </p:nvPr>
        </p:nvGraphicFramePr>
        <p:xfrm>
          <a:off x="490538" y="1643635"/>
          <a:ext cx="11368952" cy="4403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0901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a:t>Job search assistance and placement services</a:t>
            </a:r>
          </a:p>
        </p:txBody>
      </p:sp>
      <p:sp>
        <p:nvSpPr>
          <p:cNvPr id="5" name="Content Placeholder 4"/>
          <p:cNvSpPr>
            <a:spLocks noGrp="1"/>
          </p:cNvSpPr>
          <p:nvPr>
            <p:ph idx="1"/>
          </p:nvPr>
        </p:nvSpPr>
        <p:spPr/>
        <p:txBody>
          <a:bodyPr/>
          <a:lstStyle/>
          <a:p>
            <a:pPr lvl="2"/>
            <a:r>
              <a:rPr lang="en-GB" sz="2400" dirty="0"/>
              <a:t>PES generally begins by providing job-matching services.</a:t>
            </a:r>
          </a:p>
          <a:p>
            <a:pPr lvl="2"/>
            <a:r>
              <a:rPr lang="en-GB" sz="2400" dirty="0"/>
              <a:t>Involves facilitating the matching of jobseekers looking for work and enterprises who are looking for workers to fill their job vacancies. </a:t>
            </a:r>
          </a:p>
          <a:p>
            <a:pPr lvl="2"/>
            <a:r>
              <a:rPr lang="en-GB" sz="2400" dirty="0"/>
              <a:t>Can include a variety of services depending on the available resources of the government ministry responsible for PES. </a:t>
            </a:r>
          </a:p>
          <a:p>
            <a:pPr lvl="2"/>
            <a:r>
              <a:rPr lang="en-GB" sz="2400" dirty="0"/>
              <a:t>Includes job registration (whether manual or electronic) and job-search techniques.</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1111343543"/>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316</TotalTime>
  <Words>1792</Words>
  <Application>Microsoft Macintosh PowerPoint</Application>
  <PresentationFormat>Widescreen</PresentationFormat>
  <Paragraphs>169</Paragraphs>
  <Slides>17</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Wingdings</vt:lpstr>
      <vt:lpstr>Wingdings 3</vt:lpstr>
      <vt:lpstr>ILO 2020</vt:lpstr>
      <vt:lpstr>Module/Unit 1 </vt:lpstr>
      <vt:lpstr>Learning objectives</vt:lpstr>
      <vt:lpstr>Overview of Public Employment Services (PES)</vt:lpstr>
      <vt:lpstr>MANDATE</vt:lpstr>
      <vt:lpstr>EMPLOYMENT SERVICE CONVENTION 1948  ILO Convention No. 88</vt:lpstr>
      <vt:lpstr>EMPLOYMENT SERVICE CONVENTION 1948  ILO Convention No. 88 (cont)</vt:lpstr>
      <vt:lpstr>EMPLOYMENT SERVICE CONVENTION 1948  ILO Convention No. 88 (cont)</vt:lpstr>
      <vt:lpstr>CORE  FUNCTIONS</vt:lpstr>
      <vt:lpstr>Job search assistance and placement services</vt:lpstr>
      <vt:lpstr>Labour Market Information (LMI)</vt:lpstr>
      <vt:lpstr>Labour Market Programmes </vt:lpstr>
      <vt:lpstr>Administration of Unemployment Benefits   </vt:lpstr>
      <vt:lpstr>Regulatory services     </vt:lpstr>
      <vt:lpstr>Public Employment Service (PES)     </vt:lpstr>
      <vt:lpstr>Any question?</vt:lpstr>
      <vt:lpstr>Group work</vt:lpstr>
      <vt:lpstr>Role play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Module/Unit 1 </dc:title>
  <dc:creator>Ayunda Eka Pratama</dc:creator>
  <cp:lastModifiedBy>Ayunda Eka Pratama</cp:lastModifiedBy>
  <cp:revision>10</cp:revision>
  <dcterms:created xsi:type="dcterms:W3CDTF">2021-08-20T11:31:27Z</dcterms:created>
  <dcterms:modified xsi:type="dcterms:W3CDTF">2021-09-09T04:14:13Z</dcterms:modified>
</cp:coreProperties>
</file>