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74" r:id="rId3"/>
    <p:sldId id="275" r:id="rId4"/>
    <p:sldId id="276" r:id="rId5"/>
    <p:sldId id="277" r:id="rId6"/>
    <p:sldId id="278" r:id="rId7"/>
    <p:sldId id="279" r:id="rId8"/>
    <p:sldId id="280" r:id="rId9"/>
    <p:sldId id="281" r:id="rId10"/>
    <p:sldId id="282" r:id="rId11"/>
    <p:sldId id="283" r:id="rId12"/>
    <p:sldId id="259" r:id="rId13"/>
    <p:sldId id="258" r:id="rId14"/>
    <p:sldId id="26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76" autoAdjust="0"/>
    <p:restoredTop sz="80031" autoAdjust="0"/>
  </p:normalViewPr>
  <p:slideViewPr>
    <p:cSldViewPr snapToGrid="0">
      <p:cViewPr varScale="1">
        <p:scale>
          <a:sx n="83" d="100"/>
          <a:sy n="83" d="100"/>
        </p:scale>
        <p:origin x="936" y="184"/>
      </p:cViewPr>
      <p:guideLst/>
    </p:cSldViewPr>
  </p:slideViewPr>
  <p:outlineViewPr>
    <p:cViewPr>
      <p:scale>
        <a:sx n="33" d="100"/>
        <a:sy n="33" d="100"/>
      </p:scale>
      <p:origin x="0" y="-8496"/>
    </p:cViewPr>
  </p:outlin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07/09/2021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2</a:t>
            </a:fld>
            <a:endParaRPr lang="en-GB"/>
          </a:p>
        </p:txBody>
      </p:sp>
    </p:spTree>
    <p:extLst>
      <p:ext uri="{BB962C8B-B14F-4D97-AF65-F5344CB8AC3E}">
        <p14:creationId xmlns:p14="http://schemas.microsoft.com/office/powerpoint/2010/main" val="14533624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0826FEE-2901-4F80-B040-94DEDE5C3ECF}" type="slidenum">
              <a:rPr lang="en-GB" smtClean="0"/>
              <a:t>11</a:t>
            </a:fld>
            <a:endParaRPr lang="en-GB"/>
          </a:p>
        </p:txBody>
      </p:sp>
    </p:spTree>
    <p:extLst>
      <p:ext uri="{BB962C8B-B14F-4D97-AF65-F5344CB8AC3E}">
        <p14:creationId xmlns:p14="http://schemas.microsoft.com/office/powerpoint/2010/main" val="2789843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individual counselling assessment is based on </a:t>
            </a:r>
            <a:r>
              <a:rPr lang="en-US" sz="1200" b="1" i="0" u="none" strike="noStrike" kern="1200" baseline="0" dirty="0">
                <a:solidFill>
                  <a:schemeClr val="tx1"/>
                </a:solidFill>
                <a:latin typeface="+mn-lt"/>
                <a:ea typeface="+mn-ea"/>
                <a:cs typeface="+mn-cs"/>
              </a:rPr>
              <a:t>five employability dimensions</a:t>
            </a:r>
            <a:r>
              <a:rPr lang="en-US" sz="1200" b="0" i="0" u="none" strike="noStrike" kern="1200" baseline="0" dirty="0">
                <a:solidFill>
                  <a:schemeClr val="tx1"/>
                </a:solidFill>
                <a:latin typeface="+mn-lt"/>
                <a:ea typeface="+mn-ea"/>
                <a:cs typeface="+mn-cs"/>
              </a:rPr>
              <a:t> and determines the nature and extent of individual counselling required increasing the jobseeker’s employability to a level where it is possible for him or her to become an active participant in the </a:t>
            </a:r>
            <a:r>
              <a:rPr lang="en-US" sz="1200" b="0" i="0" u="none" strike="noStrike" kern="1200" baseline="0" dirty="0" err="1">
                <a:solidFill>
                  <a:schemeClr val="tx1"/>
                </a:solidFill>
                <a:latin typeface="+mn-lt"/>
                <a:ea typeface="+mn-ea"/>
                <a:cs typeface="+mn-cs"/>
              </a:rPr>
              <a:t>labour</a:t>
            </a:r>
            <a:r>
              <a:rPr lang="en-US" sz="1200" b="0" i="0" u="none" strike="noStrike" kern="1200" baseline="0" dirty="0">
                <a:solidFill>
                  <a:schemeClr val="tx1"/>
                </a:solidFill>
                <a:latin typeface="+mn-lt"/>
                <a:ea typeface="+mn-ea"/>
                <a:cs typeface="+mn-cs"/>
              </a:rPr>
              <a:t> market.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key component of the assessment is to determine the level at which the jobseeker is currently and to facilitate the development of a realistic return-to-work action plan. During this assessment process, the jobseeker is assisted in evaluating barriers to their employment, setting goals and developing an action plan, including activities and interventions to overcome the barriers</a:t>
            </a:r>
            <a:endParaRPr lang="en-GB"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3</a:t>
            </a:fld>
            <a:endParaRPr lang="en-GB"/>
          </a:p>
        </p:txBody>
      </p:sp>
    </p:spTree>
    <p:extLst>
      <p:ext uri="{BB962C8B-B14F-4D97-AF65-F5344CB8AC3E}">
        <p14:creationId xmlns:p14="http://schemas.microsoft.com/office/powerpoint/2010/main" val="2668165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jobseeker interview and assessment should be designed in such a way as to move through the employability dimensions sequentially from the left-hand side of the diagram (personal/environment factors) to the far right-hand side (ability to maintain a job). All these dimensions are equally important, and while it is sometimes possible to include activities related to several of these dimensions in the action plan, this will depend on the size of the gap between the current status of the jobseeker and the desired level for their employability.</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rgbClr val="0070C0"/>
                </a:solidFill>
                <a:latin typeface="+mn-lt"/>
                <a:ea typeface="+mn-ea"/>
                <a:cs typeface="+mn-cs"/>
              </a:rPr>
              <a:t>Personal factors</a:t>
            </a:r>
            <a:r>
              <a:rPr lang="en-US" sz="1200" b="0" i="0" u="none" strike="noStrike" kern="1200" baseline="0" dirty="0">
                <a:solidFill>
                  <a:srgbClr val="0070C0"/>
                </a:solidFill>
                <a:latin typeface="+mn-lt"/>
                <a:ea typeface="+mn-ea"/>
                <a:cs typeface="+mn-cs"/>
              </a:rPr>
              <a:t> (examples): housewife wanting to go back to work needs child care support; a disabled person may need more office space for the wheelchair; a jobseeker might prefer to work on his own rather than working in a team; </a:t>
            </a:r>
          </a:p>
          <a:p>
            <a:endParaRPr lang="en-US" sz="1200" b="0" i="0" u="none" strike="noStrike" kern="1200" baseline="0" dirty="0">
              <a:solidFill>
                <a:srgbClr val="0070C0"/>
              </a:solidFill>
              <a:latin typeface="+mn-lt"/>
              <a:ea typeface="+mn-ea"/>
              <a:cs typeface="+mn-cs"/>
            </a:endParaRPr>
          </a:p>
          <a:p>
            <a:r>
              <a:rPr lang="en-US" sz="1200" b="1" i="0" u="none" strike="noStrike" kern="1200" baseline="0" dirty="0">
                <a:solidFill>
                  <a:srgbClr val="0070C0"/>
                </a:solidFill>
                <a:latin typeface="+mn-lt"/>
                <a:ea typeface="+mn-ea"/>
                <a:cs typeface="+mn-cs"/>
              </a:rPr>
              <a:t>Environmental factors</a:t>
            </a:r>
            <a:r>
              <a:rPr lang="en-US" sz="1200" b="0" i="0" u="none" strike="noStrike" kern="1200" baseline="0" dirty="0">
                <a:solidFill>
                  <a:srgbClr val="0070C0"/>
                </a:solidFill>
                <a:latin typeface="+mn-lt"/>
                <a:ea typeface="+mn-ea"/>
                <a:cs typeface="+mn-cs"/>
              </a:rPr>
              <a:t> (examples): jobseeker might need to consider the travel time and distance from his home to work; jobseeker’s home gets flooded during rainy season which is an important consideration when finding a job or the proposed workplace gets flooded during rainy season; a dusty work environment may not be favorable for  a jobseeker who has allergies or asthma. This can also be considered a personal factor.</a:t>
            </a: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Depending on the point on the employability dimension scale where the jobseeker is found to be lacking, the jobseeker may require </a:t>
            </a:r>
            <a:r>
              <a:rPr lang="en-US" sz="1200" b="1" i="0" u="none" strike="noStrike" kern="1200" baseline="0" dirty="0">
                <a:solidFill>
                  <a:schemeClr val="tx1"/>
                </a:solidFill>
                <a:latin typeface="+mn-lt"/>
                <a:ea typeface="+mn-ea"/>
                <a:cs typeface="+mn-cs"/>
              </a:rPr>
              <a:t>career counselling, vocational counselling or employment </a:t>
            </a:r>
            <a:r>
              <a:rPr lang="en-GB" sz="1200" b="1" i="0" u="none" strike="noStrike" kern="1200" baseline="0" dirty="0">
                <a:solidFill>
                  <a:schemeClr val="tx1"/>
                </a:solidFill>
                <a:latin typeface="+mn-lt"/>
                <a:ea typeface="+mn-ea"/>
                <a:cs typeface="+mn-cs"/>
              </a:rPr>
              <a:t>counselling.</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diagram explains three processes and identifies which of the counselling methods will best address the various employability dimensions.</a:t>
            </a: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4</a:t>
            </a:fld>
            <a:endParaRPr lang="en-GB"/>
          </a:p>
        </p:txBody>
      </p:sp>
    </p:spTree>
    <p:extLst>
      <p:ext uri="{BB962C8B-B14F-4D97-AF65-F5344CB8AC3E}">
        <p14:creationId xmlns:p14="http://schemas.microsoft.com/office/powerpoint/2010/main" val="1802817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Career counselling assists jobseekers, or persons interested in entering the </a:t>
            </a:r>
            <a:r>
              <a:rPr lang="en-US" dirty="0" err="1"/>
              <a:t>labour</a:t>
            </a:r>
            <a:r>
              <a:rPr lang="en-US" dirty="0"/>
              <a:t> market, to select an appropriate occupation. </a:t>
            </a:r>
          </a:p>
          <a:p>
            <a:r>
              <a:rPr lang="en-US" dirty="0"/>
              <a:t>The process will examine and address issues related to both personal and environmental factors, in order to help the jobseeker set a clear job objective.</a:t>
            </a:r>
          </a:p>
          <a:p>
            <a:endParaRPr lang="en-US" dirty="0"/>
          </a:p>
          <a:p>
            <a:r>
              <a:rPr lang="en-US" dirty="0"/>
              <a:t> </a:t>
            </a:r>
          </a:p>
        </p:txBody>
      </p:sp>
      <p:sp>
        <p:nvSpPr>
          <p:cNvPr id="4" name="Slide Number Placeholder 3"/>
          <p:cNvSpPr>
            <a:spLocks noGrp="1"/>
          </p:cNvSpPr>
          <p:nvPr>
            <p:ph type="sldNum" sz="quarter" idx="10"/>
          </p:nvPr>
        </p:nvSpPr>
        <p:spPr/>
        <p:txBody>
          <a:bodyPr/>
          <a:lstStyle/>
          <a:p>
            <a:fld id="{D0826FEE-2901-4F80-B040-94DEDE5C3ECF}" type="slidenum">
              <a:rPr lang="en-GB" smtClean="0"/>
              <a:t>5</a:t>
            </a:fld>
            <a:endParaRPr lang="en-GB"/>
          </a:p>
        </p:txBody>
      </p:sp>
    </p:spTree>
    <p:extLst>
      <p:ext uri="{BB962C8B-B14F-4D97-AF65-F5344CB8AC3E}">
        <p14:creationId xmlns:p14="http://schemas.microsoft.com/office/powerpoint/2010/main" val="551949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Career counselling assists jobseekers, or persons interested in entering the </a:t>
            </a:r>
            <a:r>
              <a:rPr lang="en-US" dirty="0" err="1"/>
              <a:t>labour</a:t>
            </a:r>
            <a:r>
              <a:rPr lang="en-US" dirty="0"/>
              <a:t> market, to select an appropriate occupation. </a:t>
            </a:r>
          </a:p>
          <a:p>
            <a:r>
              <a:rPr lang="en-US" dirty="0"/>
              <a:t>The process will examine and address issues related to both personal and environmental factors, in order to help the jobseeker set a clear job objective.</a:t>
            </a:r>
          </a:p>
          <a:p>
            <a:endParaRPr lang="en-US" dirty="0"/>
          </a:p>
          <a:p>
            <a:r>
              <a:rPr lang="en-US" dirty="0"/>
              <a:t> Some jobseekers, while not considered to have a disability, may not be able to tolerate long periods of standing or repetitive motion or dusty environments </a:t>
            </a:r>
            <a:r>
              <a:rPr lang="en-US" b="1" dirty="0"/>
              <a:t>(personal factors).</a:t>
            </a:r>
            <a:r>
              <a:rPr lang="en-US" dirty="0"/>
              <a:t> Some people find it easier to work on their own while others are only happy when working as part of a team </a:t>
            </a:r>
            <a:r>
              <a:rPr lang="en-US" b="1" dirty="0"/>
              <a:t>(personal factors)</a:t>
            </a:r>
            <a:r>
              <a:rPr lang="en-US" dirty="0"/>
              <a:t>. </a:t>
            </a:r>
          </a:p>
          <a:p>
            <a:r>
              <a:rPr lang="en-US" dirty="0"/>
              <a:t>These are factors that need to be considered when making a career choice. Tools such as aptitude and interest tests, as well as self-reflection, can assist jobseekers in identifying these factors. </a:t>
            </a:r>
          </a:p>
          <a:p>
            <a:endParaRPr lang="en-US" dirty="0"/>
          </a:p>
          <a:p>
            <a:r>
              <a:rPr lang="en-US" b="1" dirty="0"/>
              <a:t>Environmental factors (examples)</a:t>
            </a:r>
            <a:r>
              <a:rPr lang="en-US" dirty="0"/>
              <a:t>: jobseeker might need to consider the travel time and distance from his home to work; jobseeker’s home gets flooded during rainy season which is an important consideration when finding a job or the proposed workplace gets flooded during rainy season; a dusty work environment may not be favorable for  a jobseeker who has allergies or asthma. This can also be considered a personal factor.</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D0826FEE-2901-4F80-B040-94DEDE5C3ECF}" type="slidenum">
              <a:rPr lang="en-GB" smtClean="0"/>
              <a:t>6</a:t>
            </a:fld>
            <a:endParaRPr lang="en-GB"/>
          </a:p>
        </p:txBody>
      </p:sp>
    </p:spTree>
    <p:extLst>
      <p:ext uri="{BB962C8B-B14F-4D97-AF65-F5344CB8AC3E}">
        <p14:creationId xmlns:p14="http://schemas.microsoft.com/office/powerpoint/2010/main" val="1452929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 </a:t>
            </a:r>
          </a:p>
          <a:p>
            <a:r>
              <a:rPr lang="en-US" b="1" dirty="0"/>
              <a:t>Geographical conditions examples: </a:t>
            </a:r>
            <a:r>
              <a:rPr lang="en-US" dirty="0"/>
              <a:t>the distance and time required for a jobseeker to travel to and from work; overtime work needed by some jobs and sometimes transportation might be difficult; factory is located in the suburbs and the jobseeker lives in the city</a:t>
            </a:r>
          </a:p>
          <a:p>
            <a:endParaRPr lang="en-US" dirty="0"/>
          </a:p>
          <a:p>
            <a:r>
              <a:rPr lang="en-US" b="1" dirty="0"/>
              <a:t>Working conditions: </a:t>
            </a:r>
            <a:r>
              <a:rPr lang="en-US" b="0" i="0" dirty="0"/>
              <a:t>some work may require heavy lifting, the jobseeker should be strong ; some jobs might require overtime work; work space is limited or crowded, for example in a garments factory; need to share room/office space with another work colleague </a:t>
            </a:r>
            <a:endParaRPr lang="en-US" b="1" dirty="0"/>
          </a:p>
          <a:p>
            <a:endParaRPr lang="en-US" dirty="0"/>
          </a:p>
        </p:txBody>
      </p:sp>
      <p:sp>
        <p:nvSpPr>
          <p:cNvPr id="4" name="Slide Number Placeholder 3"/>
          <p:cNvSpPr>
            <a:spLocks noGrp="1"/>
          </p:cNvSpPr>
          <p:nvPr>
            <p:ph type="sldNum" sz="quarter" idx="10"/>
          </p:nvPr>
        </p:nvSpPr>
        <p:spPr/>
        <p:txBody>
          <a:bodyPr/>
          <a:lstStyle/>
          <a:p>
            <a:fld id="{D0826FEE-2901-4F80-B040-94DEDE5C3ECF}" type="slidenum">
              <a:rPr lang="en-GB" smtClean="0"/>
              <a:t>7</a:t>
            </a:fld>
            <a:endParaRPr lang="en-GB"/>
          </a:p>
        </p:txBody>
      </p:sp>
    </p:spTree>
    <p:extLst>
      <p:ext uri="{BB962C8B-B14F-4D97-AF65-F5344CB8AC3E}">
        <p14:creationId xmlns:p14="http://schemas.microsoft.com/office/powerpoint/2010/main" val="4029012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Information on occupations under consideration is important for the jobseeker’s decision on a career choice. </a:t>
            </a:r>
            <a:r>
              <a:rPr lang="en-US" dirty="0" err="1"/>
              <a:t>Labour</a:t>
            </a:r>
            <a:r>
              <a:rPr lang="en-US" dirty="0"/>
              <a:t> market information on jobs which are currently in demand or will have future demand are important considerations. Information on the actual duties and responsibilities attached to the job is also including the current working conditions. </a:t>
            </a:r>
          </a:p>
          <a:p>
            <a:endParaRPr lang="en-US" dirty="0"/>
          </a:p>
          <a:p>
            <a:r>
              <a:rPr lang="en-US" dirty="0"/>
              <a:t>Usually employment offices have a range of publications where such information may be available. National </a:t>
            </a:r>
            <a:r>
              <a:rPr lang="en-US" dirty="0" err="1"/>
              <a:t>labour</a:t>
            </a:r>
            <a:r>
              <a:rPr lang="en-US" dirty="0"/>
              <a:t> statistics publications and researches can also contain such information. The internet is also a good source of LMI.</a:t>
            </a:r>
          </a:p>
        </p:txBody>
      </p:sp>
      <p:sp>
        <p:nvSpPr>
          <p:cNvPr id="4" name="Slide Number Placeholder 3"/>
          <p:cNvSpPr>
            <a:spLocks noGrp="1"/>
          </p:cNvSpPr>
          <p:nvPr>
            <p:ph type="sldNum" sz="quarter" idx="10"/>
          </p:nvPr>
        </p:nvSpPr>
        <p:spPr/>
        <p:txBody>
          <a:bodyPr/>
          <a:lstStyle/>
          <a:p>
            <a:fld id="{D0826FEE-2901-4F80-B040-94DEDE5C3ECF}" type="slidenum">
              <a:rPr lang="en-GB" smtClean="0"/>
              <a:t>8</a:t>
            </a:fld>
            <a:endParaRPr lang="en-GB"/>
          </a:p>
        </p:txBody>
      </p:sp>
    </p:spTree>
    <p:extLst>
      <p:ext uri="{BB962C8B-B14F-4D97-AF65-F5344CB8AC3E}">
        <p14:creationId xmlns:p14="http://schemas.microsoft.com/office/powerpoint/2010/main" val="1457872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Labour</a:t>
            </a:r>
            <a:r>
              <a:rPr lang="en-US" dirty="0"/>
              <a:t> market </a:t>
            </a:r>
            <a:r>
              <a:rPr lang="en-US" dirty="0" err="1"/>
              <a:t>programmes</a:t>
            </a:r>
            <a:r>
              <a:rPr lang="en-US" dirty="0"/>
              <a:t> are government </a:t>
            </a:r>
            <a:r>
              <a:rPr lang="en-US" dirty="0" err="1"/>
              <a:t>programmes</a:t>
            </a:r>
            <a:r>
              <a:rPr lang="en-US" dirty="0"/>
              <a:t> that are implemented in the </a:t>
            </a:r>
            <a:r>
              <a:rPr lang="en-US" dirty="0" err="1"/>
              <a:t>labour</a:t>
            </a:r>
            <a:r>
              <a:rPr lang="en-US" dirty="0"/>
              <a:t> market to assist the jobseeker or</a:t>
            </a:r>
          </a:p>
          <a:p>
            <a:r>
              <a:rPr lang="en-US" dirty="0"/>
              <a:t>unemployed find work or facilitate their employment. These are </a:t>
            </a:r>
            <a:r>
              <a:rPr lang="en-US" b="1" dirty="0"/>
              <a:t>active </a:t>
            </a:r>
            <a:r>
              <a:rPr lang="en-US" b="0" dirty="0" err="1"/>
              <a:t>labour</a:t>
            </a:r>
            <a:r>
              <a:rPr lang="en-US" b="0" dirty="0"/>
              <a:t> market </a:t>
            </a:r>
            <a:r>
              <a:rPr lang="en-US" b="0" dirty="0" err="1"/>
              <a:t>programmes</a:t>
            </a:r>
            <a:r>
              <a:rPr lang="en-US" b="0" dirty="0"/>
              <a:t>.</a:t>
            </a:r>
            <a:endParaRPr lang="en-US" b="1" dirty="0"/>
          </a:p>
        </p:txBody>
      </p:sp>
      <p:sp>
        <p:nvSpPr>
          <p:cNvPr id="4" name="Slide Number Placeholder 3"/>
          <p:cNvSpPr>
            <a:spLocks noGrp="1"/>
          </p:cNvSpPr>
          <p:nvPr>
            <p:ph type="sldNum" sz="quarter" idx="10"/>
          </p:nvPr>
        </p:nvSpPr>
        <p:spPr/>
        <p:txBody>
          <a:bodyPr/>
          <a:lstStyle/>
          <a:p>
            <a:fld id="{D0826FEE-2901-4F80-B040-94DEDE5C3ECF}" type="slidenum">
              <a:rPr lang="en-GB" smtClean="0"/>
              <a:t>9</a:t>
            </a:fld>
            <a:endParaRPr lang="en-GB"/>
          </a:p>
        </p:txBody>
      </p:sp>
    </p:spTree>
    <p:extLst>
      <p:ext uri="{BB962C8B-B14F-4D97-AF65-F5344CB8AC3E}">
        <p14:creationId xmlns:p14="http://schemas.microsoft.com/office/powerpoint/2010/main" val="898391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0826FEE-2901-4F80-B040-94DEDE5C3ECF}" type="slidenum">
              <a:rPr lang="en-GB" smtClean="0"/>
              <a:t>10</a:t>
            </a:fld>
            <a:endParaRPr lang="en-GB"/>
          </a:p>
        </p:txBody>
      </p:sp>
    </p:spTree>
    <p:extLst>
      <p:ext uri="{BB962C8B-B14F-4D97-AF65-F5344CB8AC3E}">
        <p14:creationId xmlns:p14="http://schemas.microsoft.com/office/powerpoint/2010/main" val="19859933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8" name="Picture 7"/>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Module/Unit 3</a:t>
            </a:r>
            <a:br>
              <a:rPr lang="en-GB" dirty="0"/>
            </a:br>
            <a:endParaRPr lang="en-GB" dirty="0"/>
          </a:p>
        </p:txBody>
      </p:sp>
      <p:sp>
        <p:nvSpPr>
          <p:cNvPr id="3" name="Subtitle 2"/>
          <p:cNvSpPr>
            <a:spLocks noGrp="1"/>
          </p:cNvSpPr>
          <p:nvPr>
            <p:ph type="subTitle" idx="1"/>
          </p:nvPr>
        </p:nvSpPr>
        <p:spPr>
          <a:xfrm>
            <a:off x="490538" y="3481539"/>
            <a:ext cx="7200000" cy="858735"/>
          </a:xfrm>
        </p:spPr>
        <p:txBody>
          <a:bodyPr/>
          <a:lstStyle/>
          <a:p>
            <a:r>
              <a:rPr lang="en-GB" dirty="0"/>
              <a:t>Counselling Needs Assessment</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a:t>
            </a:fld>
            <a:endParaRPr lang="en-GB"/>
          </a:p>
        </p:txBody>
      </p:sp>
      <p:sp>
        <p:nvSpPr>
          <p:cNvPr id="12" name="Picture Placeholder 11"/>
          <p:cNvSpPr>
            <a:spLocks noGrp="1"/>
          </p:cNvSpPr>
          <p:nvPr>
            <p:ph type="pic" sz="quarter" idx="13"/>
          </p:nvPr>
        </p:nvSpPr>
        <p:spPr/>
      </p:sp>
    </p:spTree>
    <p:extLst>
      <p:ext uri="{BB962C8B-B14F-4D97-AF65-F5344CB8AC3E}">
        <p14:creationId xmlns:p14="http://schemas.microsoft.com/office/powerpoint/2010/main" val="900002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Employment counselling </a:t>
            </a:r>
            <a:br>
              <a:rPr lang="en-GB" dirty="0"/>
            </a:br>
            <a:endParaRPr lang="en-GB" dirty="0"/>
          </a:p>
        </p:txBody>
      </p:sp>
      <p:sp>
        <p:nvSpPr>
          <p:cNvPr id="5" name="Content Placeholder 4"/>
          <p:cNvSpPr>
            <a:spLocks noGrp="1"/>
          </p:cNvSpPr>
          <p:nvPr>
            <p:ph idx="1"/>
          </p:nvPr>
        </p:nvSpPr>
        <p:spPr/>
        <p:txBody>
          <a:bodyPr/>
          <a:lstStyle/>
          <a:p>
            <a:pPr lvl="2"/>
            <a:r>
              <a:rPr lang="en-GB" sz="2400" dirty="0"/>
              <a:t>Jobseeker is provided the necessary tools and skills to search out job opportunities and market their abilities to potential employers</a:t>
            </a:r>
          </a:p>
          <a:p>
            <a:pPr lvl="2"/>
            <a:r>
              <a:rPr lang="en-GB" sz="2400" dirty="0"/>
              <a:t>Tools: basic job search techniques; assistance in preparing an effective CV; information on where to search for job openings; how to prepare for interview; following-up job interview</a:t>
            </a:r>
          </a:p>
          <a:p>
            <a:pPr lvl="2"/>
            <a:r>
              <a:rPr lang="en-GB" sz="2400" dirty="0"/>
              <a:t>Enhanced employment services provided through job clubs, job fairs focusing on specific industries and occupations or target groups</a:t>
            </a:r>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10</a:t>
            </a:fld>
            <a:endParaRPr lang="en-GB"/>
          </a:p>
        </p:txBody>
      </p:sp>
    </p:spTree>
    <p:extLst>
      <p:ext uri="{BB962C8B-B14F-4D97-AF65-F5344CB8AC3E}">
        <p14:creationId xmlns:p14="http://schemas.microsoft.com/office/powerpoint/2010/main" val="3999213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Employment counselling (</a:t>
            </a:r>
            <a:r>
              <a:rPr lang="en-GB" dirty="0" err="1"/>
              <a:t>cont</a:t>
            </a:r>
            <a:r>
              <a:rPr lang="en-GB" dirty="0"/>
              <a:t>)</a:t>
            </a:r>
            <a:br>
              <a:rPr lang="en-GB" dirty="0"/>
            </a:br>
            <a:endParaRPr lang="en-GB" dirty="0"/>
          </a:p>
        </p:txBody>
      </p:sp>
      <p:sp>
        <p:nvSpPr>
          <p:cNvPr id="5" name="Content Placeholder 4"/>
          <p:cNvSpPr>
            <a:spLocks noGrp="1"/>
          </p:cNvSpPr>
          <p:nvPr>
            <p:ph idx="1"/>
          </p:nvPr>
        </p:nvSpPr>
        <p:spPr/>
        <p:txBody>
          <a:bodyPr/>
          <a:lstStyle/>
          <a:p>
            <a:pPr lvl="2"/>
            <a:r>
              <a:rPr lang="en-GB" sz="2400" dirty="0"/>
              <a:t>Does not end with information on how to get job but also extends to information on how retain the job and advance in the job</a:t>
            </a:r>
          </a:p>
          <a:p>
            <a:pPr lvl="2"/>
            <a:r>
              <a:rPr lang="en-GB" sz="2400" dirty="0"/>
              <a:t>Active </a:t>
            </a:r>
            <a:r>
              <a:rPr lang="en-GB" sz="2400" b="1" dirty="0"/>
              <a:t>labour market programmes </a:t>
            </a:r>
            <a:r>
              <a:rPr lang="en-GB" sz="2400" dirty="0"/>
              <a:t>examples include basic life skills and work habits; developing good inter-personal relations; timeliness in the workplace; ability to work in a team; communication skills, etc.</a:t>
            </a:r>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11</a:t>
            </a:fld>
            <a:endParaRPr lang="en-GB"/>
          </a:p>
        </p:txBody>
      </p:sp>
    </p:spTree>
    <p:extLst>
      <p:ext uri="{BB962C8B-B14F-4D97-AF65-F5344CB8AC3E}">
        <p14:creationId xmlns:p14="http://schemas.microsoft.com/office/powerpoint/2010/main" val="1231263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Any question?</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12</a:t>
            </a:fld>
            <a:endParaRPr lang="en-GB"/>
          </a:p>
        </p:txBody>
      </p:sp>
    </p:spTree>
    <p:extLst>
      <p:ext uri="{BB962C8B-B14F-4D97-AF65-F5344CB8AC3E}">
        <p14:creationId xmlns:p14="http://schemas.microsoft.com/office/powerpoint/2010/main" val="3946213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Group work</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13</a:t>
            </a:fld>
            <a:endParaRPr lang="en-GB"/>
          </a:p>
        </p:txBody>
      </p:sp>
    </p:spTree>
    <p:extLst>
      <p:ext uri="{BB962C8B-B14F-4D97-AF65-F5344CB8AC3E}">
        <p14:creationId xmlns:p14="http://schemas.microsoft.com/office/powerpoint/2010/main" val="79382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Role play</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14</a:t>
            </a:fld>
            <a:endParaRPr lang="en-GB"/>
          </a:p>
        </p:txBody>
      </p:sp>
    </p:spTree>
    <p:extLst>
      <p:ext uri="{BB962C8B-B14F-4D97-AF65-F5344CB8AC3E}">
        <p14:creationId xmlns:p14="http://schemas.microsoft.com/office/powerpoint/2010/main" val="943555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Learning objectives</a:t>
            </a:r>
          </a:p>
        </p:txBody>
      </p:sp>
      <p:sp>
        <p:nvSpPr>
          <p:cNvPr id="5" name="Content Placeholder 4"/>
          <p:cNvSpPr>
            <a:spLocks noGrp="1"/>
          </p:cNvSpPr>
          <p:nvPr>
            <p:ph idx="1"/>
          </p:nvPr>
        </p:nvSpPr>
        <p:spPr/>
        <p:txBody>
          <a:bodyPr/>
          <a:lstStyle/>
          <a:p>
            <a:pPr marL="0" lvl="2" indent="0">
              <a:buNone/>
            </a:pPr>
            <a:r>
              <a:rPr lang="en-GB" sz="2400" dirty="0"/>
              <a:t>After completing the unit, the participants will be able to:</a:t>
            </a:r>
          </a:p>
          <a:p>
            <a:pPr lvl="2"/>
            <a:r>
              <a:rPr lang="en-GB" sz="2400" dirty="0"/>
              <a:t>Explain the five employability dimensions when assessing the jobseeker</a:t>
            </a:r>
          </a:p>
          <a:p>
            <a:pPr lvl="2"/>
            <a:r>
              <a:rPr lang="en-GB" sz="2400" dirty="0"/>
              <a:t>Understand the importance and types of counselling</a:t>
            </a:r>
          </a:p>
          <a:p>
            <a:pPr lvl="2"/>
            <a:r>
              <a:rPr lang="en-GB" sz="2400" dirty="0"/>
              <a:t>Identify jobseekers needs for counselling</a:t>
            </a:r>
          </a:p>
          <a:p>
            <a:pPr lvl="2"/>
            <a:r>
              <a:rPr lang="en-GB" sz="2400" dirty="0"/>
              <a:t>Assess current level of the jobseeker to facilitate a realistic transition-to-work action plan</a:t>
            </a:r>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2</a:t>
            </a:fld>
            <a:endParaRPr lang="en-GB"/>
          </a:p>
        </p:txBody>
      </p:sp>
    </p:spTree>
    <p:extLst>
      <p:ext uri="{BB962C8B-B14F-4D97-AF65-F5344CB8AC3E}">
        <p14:creationId xmlns:p14="http://schemas.microsoft.com/office/powerpoint/2010/main" val="1400318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Individual counselling assessment</a:t>
            </a:r>
          </a:p>
        </p:txBody>
      </p:sp>
      <p:sp>
        <p:nvSpPr>
          <p:cNvPr id="5" name="Content Placeholder 4"/>
          <p:cNvSpPr>
            <a:spLocks noGrp="1"/>
          </p:cNvSpPr>
          <p:nvPr>
            <p:ph idx="1"/>
          </p:nvPr>
        </p:nvSpPr>
        <p:spPr/>
        <p:txBody>
          <a:bodyPr/>
          <a:lstStyle/>
          <a:p>
            <a:pPr lvl="2"/>
            <a:r>
              <a:rPr lang="en-GB" sz="2400" dirty="0"/>
              <a:t>Clients are assisted in evaluating their employment difficulty</a:t>
            </a:r>
          </a:p>
          <a:p>
            <a:pPr lvl="2"/>
            <a:r>
              <a:rPr lang="en-GB" sz="2400" dirty="0"/>
              <a:t>Assist in setting goals </a:t>
            </a:r>
          </a:p>
          <a:p>
            <a:pPr lvl="2"/>
            <a:r>
              <a:rPr lang="en-GB" sz="2400" dirty="0"/>
              <a:t>Develop a return-to-work or a transition plan</a:t>
            </a:r>
          </a:p>
          <a:p>
            <a:pPr lvl="2"/>
            <a:r>
              <a:rPr lang="en-GB" sz="2400" dirty="0"/>
              <a:t>Identify activities and interventions in one or more employability dimensions.</a:t>
            </a:r>
          </a:p>
          <a:p>
            <a:pPr lvl="2"/>
            <a:endParaRPr lang="en-GB" sz="2400" dirty="0"/>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3</a:t>
            </a:fld>
            <a:endParaRPr lang="en-GB"/>
          </a:p>
        </p:txBody>
      </p:sp>
    </p:spTree>
    <p:extLst>
      <p:ext uri="{BB962C8B-B14F-4D97-AF65-F5344CB8AC3E}">
        <p14:creationId xmlns:p14="http://schemas.microsoft.com/office/powerpoint/2010/main" val="1625742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Employability dimensions</a:t>
            </a:r>
            <a:br>
              <a:rPr lang="en-GB" dirty="0"/>
            </a:br>
            <a:endParaRPr lang="en-GB"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4</a:t>
            </a:fld>
            <a:endParaRPr lang="en-GB"/>
          </a:p>
        </p:txBody>
      </p:sp>
      <p:sp>
        <p:nvSpPr>
          <p:cNvPr id="9" name="Flowchart: Process 4">
            <a:extLst>
              <a:ext uri="{FF2B5EF4-FFF2-40B4-BE49-F238E27FC236}">
                <a16:creationId xmlns:a16="http://schemas.microsoft.com/office/drawing/2014/main" id="{C123E6F8-BB79-7C48-8DB1-488A79659E4F}"/>
              </a:ext>
            </a:extLst>
          </p:cNvPr>
          <p:cNvSpPr/>
          <p:nvPr/>
        </p:nvSpPr>
        <p:spPr>
          <a:xfrm>
            <a:off x="242596" y="2019267"/>
            <a:ext cx="2283669" cy="66558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Personal environmental factors</a:t>
            </a:r>
          </a:p>
        </p:txBody>
      </p:sp>
      <p:sp>
        <p:nvSpPr>
          <p:cNvPr id="12" name="Flowchart: Process 5">
            <a:extLst>
              <a:ext uri="{FF2B5EF4-FFF2-40B4-BE49-F238E27FC236}">
                <a16:creationId xmlns:a16="http://schemas.microsoft.com/office/drawing/2014/main" id="{75AD6C16-1493-C146-94A4-79AA34EE8447}"/>
              </a:ext>
            </a:extLst>
          </p:cNvPr>
          <p:cNvSpPr/>
          <p:nvPr/>
        </p:nvSpPr>
        <p:spPr>
          <a:xfrm>
            <a:off x="2768859" y="2033781"/>
            <a:ext cx="2018524" cy="665583"/>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Clear job objective</a:t>
            </a:r>
          </a:p>
        </p:txBody>
      </p:sp>
      <p:sp>
        <p:nvSpPr>
          <p:cNvPr id="13" name="Flowchart: Process 6">
            <a:extLst>
              <a:ext uri="{FF2B5EF4-FFF2-40B4-BE49-F238E27FC236}">
                <a16:creationId xmlns:a16="http://schemas.microsoft.com/office/drawing/2014/main" id="{D5684350-C816-9B40-9198-CDAED91996B8}"/>
              </a:ext>
            </a:extLst>
          </p:cNvPr>
          <p:cNvSpPr/>
          <p:nvPr/>
        </p:nvSpPr>
        <p:spPr>
          <a:xfrm>
            <a:off x="9965094" y="2019267"/>
            <a:ext cx="2034072" cy="665583"/>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Ability to maintain</a:t>
            </a:r>
          </a:p>
          <a:p>
            <a:pPr algn="ctr"/>
            <a:r>
              <a:rPr lang="en-GB" sz="1600" b="1" dirty="0"/>
              <a:t>a job</a:t>
            </a:r>
          </a:p>
        </p:txBody>
      </p:sp>
      <p:sp>
        <p:nvSpPr>
          <p:cNvPr id="14" name="Flowchart: Process 7">
            <a:extLst>
              <a:ext uri="{FF2B5EF4-FFF2-40B4-BE49-F238E27FC236}">
                <a16:creationId xmlns:a16="http://schemas.microsoft.com/office/drawing/2014/main" id="{1D74C378-9ED5-3249-95FF-4B46B07844F7}"/>
              </a:ext>
            </a:extLst>
          </p:cNvPr>
          <p:cNvSpPr/>
          <p:nvPr/>
        </p:nvSpPr>
        <p:spPr>
          <a:xfrm>
            <a:off x="8005665" y="2033781"/>
            <a:ext cx="1716832" cy="66558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Job search skills</a:t>
            </a:r>
          </a:p>
        </p:txBody>
      </p:sp>
      <p:sp>
        <p:nvSpPr>
          <p:cNvPr id="15" name="Flowchart: Process 8">
            <a:extLst>
              <a:ext uri="{FF2B5EF4-FFF2-40B4-BE49-F238E27FC236}">
                <a16:creationId xmlns:a16="http://schemas.microsoft.com/office/drawing/2014/main" id="{E7D12583-7A61-1C47-9532-55115B7ABC25}"/>
              </a:ext>
            </a:extLst>
          </p:cNvPr>
          <p:cNvSpPr/>
          <p:nvPr/>
        </p:nvSpPr>
        <p:spPr>
          <a:xfrm>
            <a:off x="5029976" y="2033781"/>
            <a:ext cx="2733091" cy="66558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Skills and requirements</a:t>
            </a:r>
          </a:p>
          <a:p>
            <a:pPr algn="ctr"/>
            <a:r>
              <a:rPr lang="en-GB" sz="1600" b="1" dirty="0"/>
              <a:t>to perform the job</a:t>
            </a:r>
          </a:p>
        </p:txBody>
      </p:sp>
      <p:sp>
        <p:nvSpPr>
          <p:cNvPr id="16" name="Flowchart: Process 9">
            <a:extLst>
              <a:ext uri="{FF2B5EF4-FFF2-40B4-BE49-F238E27FC236}">
                <a16:creationId xmlns:a16="http://schemas.microsoft.com/office/drawing/2014/main" id="{7AE64DC9-021B-A442-A4AC-71A9762E6C01}"/>
              </a:ext>
            </a:extLst>
          </p:cNvPr>
          <p:cNvSpPr/>
          <p:nvPr/>
        </p:nvSpPr>
        <p:spPr>
          <a:xfrm>
            <a:off x="242597" y="3445389"/>
            <a:ext cx="3359019" cy="1609436"/>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Career counselling</a:t>
            </a:r>
          </a:p>
          <a:p>
            <a:pPr algn="ctr"/>
            <a:r>
              <a:rPr lang="en-GB" sz="1600" dirty="0"/>
              <a:t>Assisting jobseekers select an</a:t>
            </a:r>
          </a:p>
          <a:p>
            <a:pPr algn="ctr"/>
            <a:r>
              <a:rPr lang="en-GB" sz="1600" dirty="0"/>
              <a:t>appropriate occupation</a:t>
            </a:r>
          </a:p>
        </p:txBody>
      </p:sp>
      <p:sp>
        <p:nvSpPr>
          <p:cNvPr id="17" name="Flowchart: Process 10">
            <a:extLst>
              <a:ext uri="{FF2B5EF4-FFF2-40B4-BE49-F238E27FC236}">
                <a16:creationId xmlns:a16="http://schemas.microsoft.com/office/drawing/2014/main" id="{97C1BA04-77E5-EF44-9390-EEBAB709B656}"/>
              </a:ext>
            </a:extLst>
          </p:cNvPr>
          <p:cNvSpPr/>
          <p:nvPr/>
        </p:nvSpPr>
        <p:spPr>
          <a:xfrm>
            <a:off x="3825551" y="3440691"/>
            <a:ext cx="4366727" cy="1614133"/>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Vocational counselling</a:t>
            </a:r>
          </a:p>
          <a:p>
            <a:pPr algn="ctr"/>
            <a:r>
              <a:rPr lang="en-GB" sz="1600" dirty="0"/>
              <a:t>Assisting jobseekers identify</a:t>
            </a:r>
          </a:p>
          <a:p>
            <a:pPr algn="ctr"/>
            <a:r>
              <a:rPr lang="en-US" sz="1600" dirty="0"/>
              <a:t>skills gaps and determine the</a:t>
            </a:r>
          </a:p>
          <a:p>
            <a:pPr algn="ctr"/>
            <a:r>
              <a:rPr lang="en-GB" sz="1600" dirty="0"/>
              <a:t>most appropriate means of</a:t>
            </a:r>
          </a:p>
          <a:p>
            <a:pPr algn="ctr"/>
            <a:r>
              <a:rPr lang="en-GB" sz="1600" dirty="0"/>
              <a:t>closing these gaps</a:t>
            </a:r>
          </a:p>
        </p:txBody>
      </p:sp>
      <p:sp>
        <p:nvSpPr>
          <p:cNvPr id="18" name="Flowchart: Process 11">
            <a:extLst>
              <a:ext uri="{FF2B5EF4-FFF2-40B4-BE49-F238E27FC236}">
                <a16:creationId xmlns:a16="http://schemas.microsoft.com/office/drawing/2014/main" id="{6D7A61B8-DDD6-EF4D-B586-9DEA4ADB5443}"/>
              </a:ext>
            </a:extLst>
          </p:cNvPr>
          <p:cNvSpPr/>
          <p:nvPr/>
        </p:nvSpPr>
        <p:spPr>
          <a:xfrm>
            <a:off x="8416213" y="3440691"/>
            <a:ext cx="3582953" cy="1614133"/>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Employment counselling</a:t>
            </a:r>
          </a:p>
          <a:p>
            <a:pPr algn="ctr"/>
            <a:r>
              <a:rPr lang="en-GB" sz="1600" dirty="0"/>
              <a:t>Assisting jobseekers to</a:t>
            </a:r>
          </a:p>
          <a:p>
            <a:pPr algn="ctr"/>
            <a:r>
              <a:rPr lang="en-GB" sz="1600" dirty="0"/>
              <a:t>effectively promote themselves</a:t>
            </a:r>
          </a:p>
          <a:p>
            <a:pPr algn="ctr"/>
            <a:r>
              <a:rPr lang="en-GB" sz="1600" dirty="0"/>
              <a:t>to enterprises with job</a:t>
            </a:r>
          </a:p>
          <a:p>
            <a:pPr algn="ctr"/>
            <a:r>
              <a:rPr lang="en-GB" sz="1600" dirty="0"/>
              <a:t>vacancies</a:t>
            </a:r>
          </a:p>
        </p:txBody>
      </p:sp>
      <p:sp>
        <p:nvSpPr>
          <p:cNvPr id="19" name="Flowchart: Process 12">
            <a:extLst>
              <a:ext uri="{FF2B5EF4-FFF2-40B4-BE49-F238E27FC236}">
                <a16:creationId xmlns:a16="http://schemas.microsoft.com/office/drawing/2014/main" id="{C25E1BD8-4C01-A040-BFE3-B2EFFB34D937}"/>
              </a:ext>
            </a:extLst>
          </p:cNvPr>
          <p:cNvSpPr/>
          <p:nvPr/>
        </p:nvSpPr>
        <p:spPr>
          <a:xfrm>
            <a:off x="5542385" y="5537677"/>
            <a:ext cx="5878284" cy="61264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LABOUR MARKET PROGRAMME &amp; SERVICES</a:t>
            </a:r>
            <a:endParaRPr lang="en-GB" sz="1600" b="1" dirty="0"/>
          </a:p>
        </p:txBody>
      </p:sp>
      <p:cxnSp>
        <p:nvCxnSpPr>
          <p:cNvPr id="7" name="Straight Arrow Connector 6">
            <a:extLst>
              <a:ext uri="{FF2B5EF4-FFF2-40B4-BE49-F238E27FC236}">
                <a16:creationId xmlns:a16="http://schemas.microsoft.com/office/drawing/2014/main" id="{AC3E49DE-FF0B-0341-9524-A89C4E602FAA}"/>
              </a:ext>
            </a:extLst>
          </p:cNvPr>
          <p:cNvCxnSpPr/>
          <p:nvPr/>
        </p:nvCxnSpPr>
        <p:spPr>
          <a:xfrm>
            <a:off x="942975" y="2699364"/>
            <a:ext cx="0" cy="72963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AC0341B0-5389-154C-ABFB-72BFC37480CC}"/>
              </a:ext>
            </a:extLst>
          </p:cNvPr>
          <p:cNvCxnSpPr/>
          <p:nvPr/>
        </p:nvCxnSpPr>
        <p:spPr>
          <a:xfrm>
            <a:off x="3224213" y="2711055"/>
            <a:ext cx="0" cy="72963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0A11327-ABA4-5A49-81D7-E8CFC4DFF62A}"/>
              </a:ext>
            </a:extLst>
          </p:cNvPr>
          <p:cNvCxnSpPr/>
          <p:nvPr/>
        </p:nvCxnSpPr>
        <p:spPr>
          <a:xfrm>
            <a:off x="6442075" y="2684850"/>
            <a:ext cx="0" cy="72963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32C63B4A-CD18-554D-9B1D-D46AB15FE9A2}"/>
              </a:ext>
            </a:extLst>
          </p:cNvPr>
          <p:cNvCxnSpPr/>
          <p:nvPr/>
        </p:nvCxnSpPr>
        <p:spPr>
          <a:xfrm>
            <a:off x="8962313" y="2711055"/>
            <a:ext cx="0" cy="72963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6D81A20A-4922-9B45-80BB-00CC57EB2810}"/>
              </a:ext>
            </a:extLst>
          </p:cNvPr>
          <p:cNvCxnSpPr/>
          <p:nvPr/>
        </p:nvCxnSpPr>
        <p:spPr>
          <a:xfrm>
            <a:off x="11031894" y="2711055"/>
            <a:ext cx="0" cy="72963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D40E64B9-50D3-6A4D-AFA3-92FCF4F41EF5}"/>
              </a:ext>
            </a:extLst>
          </p:cNvPr>
          <p:cNvCxnSpPr/>
          <p:nvPr/>
        </p:nvCxnSpPr>
        <p:spPr>
          <a:xfrm>
            <a:off x="6442075" y="5054824"/>
            <a:ext cx="0" cy="48285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492A060A-1037-134F-85F4-1B0437804151}"/>
              </a:ext>
            </a:extLst>
          </p:cNvPr>
          <p:cNvCxnSpPr/>
          <p:nvPr/>
        </p:nvCxnSpPr>
        <p:spPr>
          <a:xfrm>
            <a:off x="10125075" y="5054824"/>
            <a:ext cx="0" cy="48285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9354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Career counselling</a:t>
            </a:r>
            <a:br>
              <a:rPr lang="en-GB" dirty="0"/>
            </a:br>
            <a:endParaRPr lang="en-GB" dirty="0"/>
          </a:p>
        </p:txBody>
      </p:sp>
      <p:sp>
        <p:nvSpPr>
          <p:cNvPr id="5" name="Content Placeholder 4"/>
          <p:cNvSpPr>
            <a:spLocks noGrp="1"/>
          </p:cNvSpPr>
          <p:nvPr>
            <p:ph idx="1"/>
          </p:nvPr>
        </p:nvSpPr>
        <p:spPr/>
        <p:txBody>
          <a:bodyPr/>
          <a:lstStyle/>
          <a:p>
            <a:pPr lvl="2"/>
            <a:r>
              <a:rPr lang="en-GB" sz="2400" dirty="0"/>
              <a:t>Assists the jobseeker or persons interested in entering the labour market to select an appropriate occupation</a:t>
            </a:r>
          </a:p>
          <a:p>
            <a:pPr lvl="2"/>
            <a:r>
              <a:rPr lang="en-GB" sz="2400" dirty="0"/>
              <a:t>Will examine factors related to both </a:t>
            </a:r>
            <a:r>
              <a:rPr lang="en-GB" sz="2400" b="1" dirty="0"/>
              <a:t>personal</a:t>
            </a:r>
            <a:r>
              <a:rPr lang="en-GB" sz="2400" dirty="0"/>
              <a:t> and </a:t>
            </a:r>
            <a:r>
              <a:rPr lang="en-GB" sz="2400" b="1" dirty="0"/>
              <a:t>environmental</a:t>
            </a:r>
            <a:r>
              <a:rPr lang="en-GB" sz="2400" dirty="0"/>
              <a:t> factors to assist the jobseeker set a clear job objective </a:t>
            </a:r>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5</a:t>
            </a:fld>
            <a:endParaRPr lang="en-GB"/>
          </a:p>
        </p:txBody>
      </p:sp>
    </p:spTree>
    <p:extLst>
      <p:ext uri="{BB962C8B-B14F-4D97-AF65-F5344CB8AC3E}">
        <p14:creationId xmlns:p14="http://schemas.microsoft.com/office/powerpoint/2010/main" val="3286996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Career counselling (</a:t>
            </a:r>
            <a:r>
              <a:rPr lang="en-GB" dirty="0" err="1"/>
              <a:t>cont</a:t>
            </a:r>
            <a:r>
              <a:rPr lang="en-GB" dirty="0"/>
              <a:t>)</a:t>
            </a:r>
            <a:br>
              <a:rPr lang="en-GB" dirty="0"/>
            </a:br>
            <a:endParaRPr lang="en-GB" dirty="0"/>
          </a:p>
        </p:txBody>
      </p:sp>
      <p:sp>
        <p:nvSpPr>
          <p:cNvPr id="5" name="Content Placeholder 4"/>
          <p:cNvSpPr>
            <a:spLocks noGrp="1"/>
          </p:cNvSpPr>
          <p:nvPr>
            <p:ph idx="1"/>
          </p:nvPr>
        </p:nvSpPr>
        <p:spPr/>
        <p:txBody>
          <a:bodyPr/>
          <a:lstStyle/>
          <a:p>
            <a:pPr lvl="2"/>
            <a:r>
              <a:rPr lang="en-GB" sz="2400" dirty="0"/>
              <a:t>Personal: individual situations which can affect job choice ---- e.g. a person’s physical condition, family responsibilities, financial, interests &amp; hobbies etc.</a:t>
            </a:r>
          </a:p>
          <a:p>
            <a:pPr lvl="2"/>
            <a:r>
              <a:rPr lang="en-GB" sz="2400" dirty="0"/>
              <a:t>Environmental factors: factors in the surroundings which can affect an individual’s  selection of a job--- e.g. weather, temperature, factory conditions</a:t>
            </a:r>
          </a:p>
          <a:p>
            <a:pPr lvl="2"/>
            <a:endParaRPr lang="en-GB" sz="2400" dirty="0"/>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6</a:t>
            </a:fld>
            <a:endParaRPr lang="en-GB"/>
          </a:p>
        </p:txBody>
      </p:sp>
    </p:spTree>
    <p:extLst>
      <p:ext uri="{BB962C8B-B14F-4D97-AF65-F5344CB8AC3E}">
        <p14:creationId xmlns:p14="http://schemas.microsoft.com/office/powerpoint/2010/main" val="4030761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Career counselling (</a:t>
            </a:r>
            <a:r>
              <a:rPr lang="en-GB" dirty="0" err="1"/>
              <a:t>cont</a:t>
            </a:r>
            <a:r>
              <a:rPr lang="en-GB" dirty="0"/>
              <a:t>)</a:t>
            </a:r>
            <a:br>
              <a:rPr lang="en-GB" dirty="0"/>
            </a:br>
            <a:endParaRPr lang="en-GB" dirty="0"/>
          </a:p>
        </p:txBody>
      </p:sp>
      <p:sp>
        <p:nvSpPr>
          <p:cNvPr id="5" name="Content Placeholder 4"/>
          <p:cNvSpPr>
            <a:spLocks noGrp="1"/>
          </p:cNvSpPr>
          <p:nvPr>
            <p:ph idx="1"/>
          </p:nvPr>
        </p:nvSpPr>
        <p:spPr/>
        <p:txBody>
          <a:bodyPr/>
          <a:lstStyle/>
          <a:p>
            <a:pPr lvl="2"/>
            <a:r>
              <a:rPr lang="en-GB" sz="2400" dirty="0"/>
              <a:t>There are also other factors other than personal and environmental and these include geographical and working conditions.</a:t>
            </a:r>
          </a:p>
          <a:p>
            <a:pPr lvl="2"/>
            <a:r>
              <a:rPr lang="en-GB" sz="2400" dirty="0"/>
              <a:t>Geographical factors: factors like location, distance, customs</a:t>
            </a:r>
          </a:p>
          <a:p>
            <a:pPr lvl="2"/>
            <a:r>
              <a:rPr lang="en-GB" sz="2400" dirty="0"/>
              <a:t>Working conditions: defined by circumstances such as working hours, stress, degree of safety, risk at the workplace</a:t>
            </a:r>
          </a:p>
          <a:p>
            <a:pPr lvl="2"/>
            <a:endParaRPr lang="en-GB" sz="2400" dirty="0"/>
          </a:p>
          <a:p>
            <a:pPr lvl="2"/>
            <a:endParaRPr lang="en-GB" sz="2400" dirty="0"/>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7</a:t>
            </a:fld>
            <a:endParaRPr lang="en-GB"/>
          </a:p>
        </p:txBody>
      </p:sp>
    </p:spTree>
    <p:extLst>
      <p:ext uri="{BB962C8B-B14F-4D97-AF65-F5344CB8AC3E}">
        <p14:creationId xmlns:p14="http://schemas.microsoft.com/office/powerpoint/2010/main" val="3551906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Career counselling (</a:t>
            </a:r>
            <a:r>
              <a:rPr lang="en-GB" dirty="0" err="1"/>
              <a:t>cont</a:t>
            </a:r>
            <a:r>
              <a:rPr lang="en-GB" dirty="0"/>
              <a:t>)</a:t>
            </a:r>
            <a:br>
              <a:rPr lang="en-GB" dirty="0"/>
            </a:br>
            <a:endParaRPr lang="en-GB" dirty="0"/>
          </a:p>
        </p:txBody>
      </p:sp>
      <p:sp>
        <p:nvSpPr>
          <p:cNvPr id="5" name="Content Placeholder 4"/>
          <p:cNvSpPr>
            <a:spLocks noGrp="1"/>
          </p:cNvSpPr>
          <p:nvPr>
            <p:ph idx="1"/>
          </p:nvPr>
        </p:nvSpPr>
        <p:spPr/>
        <p:txBody>
          <a:bodyPr/>
          <a:lstStyle/>
          <a:p>
            <a:pPr marL="0" lvl="2" indent="0">
              <a:buNone/>
            </a:pPr>
            <a:r>
              <a:rPr lang="en-GB" sz="2400" dirty="0"/>
              <a:t>Making a decision on a particular career path requires:</a:t>
            </a:r>
          </a:p>
          <a:p>
            <a:pPr lvl="2"/>
            <a:r>
              <a:rPr lang="en-GB" sz="2400" dirty="0"/>
              <a:t>Specific information on occupations</a:t>
            </a:r>
          </a:p>
          <a:p>
            <a:pPr lvl="2"/>
            <a:r>
              <a:rPr lang="en-GB" sz="2400" dirty="0"/>
              <a:t>Labour market information on jobs in demand (current and future)</a:t>
            </a:r>
          </a:p>
          <a:p>
            <a:pPr lvl="2"/>
            <a:endParaRPr lang="en-GB" sz="2400" dirty="0"/>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8</a:t>
            </a:fld>
            <a:endParaRPr lang="en-GB"/>
          </a:p>
        </p:txBody>
      </p:sp>
    </p:spTree>
    <p:extLst>
      <p:ext uri="{BB962C8B-B14F-4D97-AF65-F5344CB8AC3E}">
        <p14:creationId xmlns:p14="http://schemas.microsoft.com/office/powerpoint/2010/main" val="133877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Vocational counselling </a:t>
            </a:r>
            <a:br>
              <a:rPr lang="en-GB" dirty="0"/>
            </a:br>
            <a:endParaRPr lang="en-GB" dirty="0"/>
          </a:p>
        </p:txBody>
      </p:sp>
      <p:sp>
        <p:nvSpPr>
          <p:cNvPr id="5" name="Content Placeholder 4"/>
          <p:cNvSpPr>
            <a:spLocks noGrp="1"/>
          </p:cNvSpPr>
          <p:nvPr>
            <p:ph idx="1"/>
          </p:nvPr>
        </p:nvSpPr>
        <p:spPr/>
        <p:txBody>
          <a:bodyPr/>
          <a:lstStyle/>
          <a:p>
            <a:pPr lvl="2"/>
            <a:r>
              <a:rPr lang="en-GB" sz="2400" dirty="0"/>
              <a:t>Help jobseeker assess current skills and work experience against the entry level of job within occupational field</a:t>
            </a:r>
          </a:p>
          <a:p>
            <a:pPr lvl="2"/>
            <a:r>
              <a:rPr lang="en-GB" sz="2400" dirty="0"/>
              <a:t>Identify any skills gaps and determine most appropriate way to close gaps</a:t>
            </a:r>
          </a:p>
          <a:p>
            <a:pPr lvl="2"/>
            <a:r>
              <a:rPr lang="en-GB" sz="2400" dirty="0"/>
              <a:t>Application of one or more </a:t>
            </a:r>
            <a:r>
              <a:rPr lang="en-GB" sz="2400" b="1" dirty="0"/>
              <a:t>labour market programmes </a:t>
            </a:r>
            <a:r>
              <a:rPr lang="en-GB" sz="2400" dirty="0"/>
              <a:t>(</a:t>
            </a:r>
            <a:r>
              <a:rPr lang="en-GB" sz="2400" dirty="0" err="1"/>
              <a:t>e.g</a:t>
            </a:r>
            <a:r>
              <a:rPr lang="en-GB" sz="2400" dirty="0"/>
              <a:t> internship, apprenticeship, OJT, basic training on life skills, seminar, skills upgrading,  formal training, etc.)</a:t>
            </a:r>
          </a:p>
          <a:p>
            <a:pPr lvl="2"/>
            <a:r>
              <a:rPr lang="en-GB" sz="2400" dirty="0"/>
              <a:t>Development of individual plan suited to individual needs and circumstances</a:t>
            </a:r>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9</a:t>
            </a:fld>
            <a:endParaRPr lang="en-GB"/>
          </a:p>
        </p:txBody>
      </p:sp>
    </p:spTree>
    <p:extLst>
      <p:ext uri="{BB962C8B-B14F-4D97-AF65-F5344CB8AC3E}">
        <p14:creationId xmlns:p14="http://schemas.microsoft.com/office/powerpoint/2010/main" val="1014761824"/>
      </p:ext>
    </p:extLst>
  </p:cSld>
  <p:clrMapOvr>
    <a:masterClrMapping/>
  </p:clrMapOvr>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ILO 2020</Template>
  <TotalTime>99</TotalTime>
  <Words>1655</Words>
  <Application>Microsoft Macintosh PowerPoint</Application>
  <PresentationFormat>Widescreen</PresentationFormat>
  <Paragraphs>151</Paragraphs>
  <Slides>14</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Wingdings 3</vt:lpstr>
      <vt:lpstr>ILO 2020</vt:lpstr>
      <vt:lpstr>Module/Unit 3 </vt:lpstr>
      <vt:lpstr>Learning objectives</vt:lpstr>
      <vt:lpstr>Individual counselling assessment</vt:lpstr>
      <vt:lpstr>Employability dimensions </vt:lpstr>
      <vt:lpstr>Career counselling </vt:lpstr>
      <vt:lpstr>Career counselling (cont) </vt:lpstr>
      <vt:lpstr>Career counselling (cont) </vt:lpstr>
      <vt:lpstr>Career counselling (cont) </vt:lpstr>
      <vt:lpstr>Vocational counselling  </vt:lpstr>
      <vt:lpstr>Employment counselling  </vt:lpstr>
      <vt:lpstr>Employment counselling (cont) </vt:lpstr>
      <vt:lpstr>Any question?</vt:lpstr>
      <vt:lpstr>Group work</vt:lpstr>
      <vt:lpstr>Role play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title here 40pt</dc:title>
  <dc:creator>Ayunda Eka Pratama</dc:creator>
  <cp:lastModifiedBy>Ayunda Eka Pratama</cp:lastModifiedBy>
  <cp:revision>4</cp:revision>
  <dcterms:created xsi:type="dcterms:W3CDTF">2021-09-07T07:33:56Z</dcterms:created>
  <dcterms:modified xsi:type="dcterms:W3CDTF">2021-09-07T09:13:45Z</dcterms:modified>
</cp:coreProperties>
</file>