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4" r:id="rId3"/>
    <p:sldId id="275" r:id="rId4"/>
    <p:sldId id="276" r:id="rId5"/>
    <p:sldId id="277" r:id="rId6"/>
    <p:sldId id="278" r:id="rId7"/>
    <p:sldId id="259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5" autoAdjust="0"/>
    <p:restoredTop sz="95788" autoAdjust="0"/>
  </p:normalViewPr>
  <p:slideViewPr>
    <p:cSldViewPr snapToGrid="0">
      <p:cViewPr varScale="1">
        <p:scale>
          <a:sx n="87" d="100"/>
          <a:sy n="87" d="100"/>
        </p:scale>
        <p:origin x="208" y="504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07/09/2021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30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52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Career counselling assists jobseekers, or persons interested in entering the </a:t>
            </a:r>
            <a:r>
              <a:rPr lang="en-US" dirty="0" err="1"/>
              <a:t>labour</a:t>
            </a:r>
            <a:r>
              <a:rPr lang="en-US" dirty="0"/>
              <a:t> market, to select an appropriate occupation. </a:t>
            </a:r>
          </a:p>
          <a:p>
            <a:r>
              <a:rPr lang="en-US" dirty="0"/>
              <a:t>The process will examine and address issues related to both personal and environmental factors, in order to help the jobseeker set a clear job objective.</a:t>
            </a:r>
          </a:p>
          <a:p>
            <a:endParaRPr lang="en-US" dirty="0"/>
          </a:p>
          <a:p>
            <a:r>
              <a:rPr lang="en-US" dirty="0"/>
              <a:t> Some jobseekers, while not considered to have a disability, may not be able to tolerate long periods of standing or repetitive motion or dusty environments </a:t>
            </a:r>
            <a:r>
              <a:rPr lang="en-US" b="1" dirty="0"/>
              <a:t>(personal factors).</a:t>
            </a:r>
            <a:r>
              <a:rPr lang="en-US" dirty="0"/>
              <a:t> Some people find it easier to work on their own while others are only happy when working as part of a team </a:t>
            </a:r>
            <a:r>
              <a:rPr lang="en-US" b="1" dirty="0"/>
              <a:t>(personal factors)</a:t>
            </a:r>
            <a:r>
              <a:rPr lang="en-US" dirty="0"/>
              <a:t>. </a:t>
            </a:r>
          </a:p>
          <a:p>
            <a:r>
              <a:rPr lang="en-US" dirty="0"/>
              <a:t>These are factors that need to be considered when making a career choice. Tools such as aptitude and interest tests, as well as self-reflection, can assist jobseekers in identifying these factors. </a:t>
            </a:r>
          </a:p>
          <a:p>
            <a:endParaRPr lang="en-US" dirty="0"/>
          </a:p>
          <a:p>
            <a:r>
              <a:rPr lang="en-US" b="1" dirty="0"/>
              <a:t>Environmental factors (examples)</a:t>
            </a:r>
            <a:r>
              <a:rPr lang="en-US" dirty="0"/>
              <a:t>: jobseeker might need to consider the travel time and distance from his home to work; jobseeker’s home gets flooded during rainy season which is an important consideration when finding a job or the proposed workplace gets flooded during rainy season; a dusty work environment may not be favorable for  a jobseeker who has allergies or asthma. This can also be considered a personal factor.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60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r>
              <a:rPr lang="en-US" b="1" dirty="0"/>
              <a:t>Geographical conditions examples: </a:t>
            </a:r>
            <a:r>
              <a:rPr lang="en-US" dirty="0"/>
              <a:t>the distance and time required for a jobseeker to travel to and from work; overtime work needed by some jobs and sometimes transportation might be difficult; factory is located in the suburbs and the jobseeker lives in the city</a:t>
            </a:r>
          </a:p>
          <a:p>
            <a:endParaRPr lang="en-US" dirty="0"/>
          </a:p>
          <a:p>
            <a:r>
              <a:rPr lang="en-US" b="1" dirty="0"/>
              <a:t>Working conditions: </a:t>
            </a:r>
            <a:r>
              <a:rPr lang="en-US" b="0" i="0" dirty="0"/>
              <a:t>some work may require heavy lifting, the jobseeker should be strong ; some jobs might require overtime work; work space is limited or crowded, for example in a garments factory; need to share room/office space with another work colleague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45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Assisting job seekers select an appropriate occupation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581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Module/Unit 4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7" y="3481539"/>
            <a:ext cx="7871797" cy="1655762"/>
          </a:xfrm>
        </p:spPr>
        <p:txBody>
          <a:bodyPr/>
          <a:lstStyle/>
          <a:p>
            <a:r>
              <a:rPr lang="en-GB" dirty="0"/>
              <a:t>Counselling Needs Assessment</a:t>
            </a:r>
            <a:br>
              <a:rPr lang="en-GB" dirty="0"/>
            </a:br>
            <a:r>
              <a:rPr lang="en-GB" dirty="0"/>
              <a:t>(Personal/Environmental factors)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dirty="0"/>
              <a:t>After completing the unit, the participants will be able to:</a:t>
            </a:r>
          </a:p>
          <a:p>
            <a:pPr lvl="2"/>
            <a:r>
              <a:rPr lang="en-GB" sz="2400" dirty="0"/>
              <a:t>Understand issues related to both personal and environmental factors</a:t>
            </a:r>
          </a:p>
          <a:p>
            <a:pPr lvl="2"/>
            <a:r>
              <a:rPr lang="en-GB" sz="2400" dirty="0"/>
              <a:t>Identify jobseeker needs for counselling that examines  job/occupational availability and relevance</a:t>
            </a:r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2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sp>
        <p:nvSpPr>
          <p:cNvPr id="12" name="Flowchart: Process 6">
            <a:extLst>
              <a:ext uri="{FF2B5EF4-FFF2-40B4-BE49-F238E27FC236}">
                <a16:creationId xmlns:a16="http://schemas.microsoft.com/office/drawing/2014/main" id="{D2E5EA62-FD36-A945-A77A-3E5866EC8F91}"/>
              </a:ext>
            </a:extLst>
          </p:cNvPr>
          <p:cNvSpPr/>
          <p:nvPr/>
        </p:nvSpPr>
        <p:spPr>
          <a:xfrm>
            <a:off x="6792687" y="1436914"/>
            <a:ext cx="4348064" cy="102014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Clear job objective</a:t>
            </a:r>
            <a:endParaRPr lang="en-GB" sz="2400" b="1" dirty="0"/>
          </a:p>
        </p:txBody>
      </p:sp>
      <p:sp>
        <p:nvSpPr>
          <p:cNvPr id="13" name="Flowchart: Process 7">
            <a:extLst>
              <a:ext uri="{FF2B5EF4-FFF2-40B4-BE49-F238E27FC236}">
                <a16:creationId xmlns:a16="http://schemas.microsoft.com/office/drawing/2014/main" id="{1B78B351-5B86-FA47-A201-C73FCE4D5E72}"/>
              </a:ext>
            </a:extLst>
          </p:cNvPr>
          <p:cNvSpPr/>
          <p:nvPr/>
        </p:nvSpPr>
        <p:spPr>
          <a:xfrm>
            <a:off x="1362269" y="1436914"/>
            <a:ext cx="3906413" cy="1020147"/>
          </a:xfrm>
          <a:prstGeom prst="flowChart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Personal and environmental factors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14" name="Flowchart: Process 10">
            <a:extLst>
              <a:ext uri="{FF2B5EF4-FFF2-40B4-BE49-F238E27FC236}">
                <a16:creationId xmlns:a16="http://schemas.microsoft.com/office/drawing/2014/main" id="{F452820E-42E0-664C-96AB-2D760B642569}"/>
              </a:ext>
            </a:extLst>
          </p:cNvPr>
          <p:cNvSpPr/>
          <p:nvPr/>
        </p:nvSpPr>
        <p:spPr>
          <a:xfrm>
            <a:off x="1791478" y="3082275"/>
            <a:ext cx="8640145" cy="13217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Career counselling</a:t>
            </a:r>
          </a:p>
          <a:p>
            <a:pPr algn="ctr"/>
            <a:r>
              <a:rPr lang="en-US" sz="2400" b="1" dirty="0"/>
              <a:t>Assisting jobseekers select an appropriate occupation</a:t>
            </a:r>
            <a:endParaRPr lang="en-GB" sz="2400" b="1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95A6CC6-328E-AA40-98A4-05998D43678C}"/>
              </a:ext>
            </a:extLst>
          </p:cNvPr>
          <p:cNvSpPr/>
          <p:nvPr/>
        </p:nvSpPr>
        <p:spPr>
          <a:xfrm>
            <a:off x="3881536" y="4870580"/>
            <a:ext cx="4329404" cy="164218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Realistic career goal</a:t>
            </a:r>
            <a:endParaRPr lang="en-GB" sz="24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B40DB26-813B-6D4B-9A39-F0AE9D878323}"/>
              </a:ext>
            </a:extLst>
          </p:cNvPr>
          <p:cNvCxnSpPr/>
          <p:nvPr/>
        </p:nvCxnSpPr>
        <p:spPr>
          <a:xfrm>
            <a:off x="3495368" y="2457061"/>
            <a:ext cx="0" cy="6252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AC3CCF-7D34-E34A-A3F2-F2A1CB4A106B}"/>
              </a:ext>
            </a:extLst>
          </p:cNvPr>
          <p:cNvCxnSpPr/>
          <p:nvPr/>
        </p:nvCxnSpPr>
        <p:spPr>
          <a:xfrm>
            <a:off x="9104671" y="2457061"/>
            <a:ext cx="0" cy="6252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EF4B4C-B61D-AF45-8336-7FAD3379EE52}"/>
              </a:ext>
            </a:extLst>
          </p:cNvPr>
          <p:cNvCxnSpPr>
            <a:cxnSpLocks/>
          </p:cNvCxnSpPr>
          <p:nvPr/>
        </p:nvCxnSpPr>
        <p:spPr>
          <a:xfrm>
            <a:off x="5963265" y="4404049"/>
            <a:ext cx="0" cy="4665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941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and environmental factors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b="1" dirty="0"/>
              <a:t>Personal</a:t>
            </a:r>
            <a:r>
              <a:rPr lang="en-GB" sz="2400" dirty="0"/>
              <a:t>: individual situations which can affect job choice ---- e.g. a person’s physical condition, family responsibilities, financial, interests &amp; hobbies etc.</a:t>
            </a:r>
          </a:p>
          <a:p>
            <a:pPr lvl="2"/>
            <a:r>
              <a:rPr lang="en-GB" sz="2400" b="1" dirty="0"/>
              <a:t>Environmental factors</a:t>
            </a:r>
            <a:r>
              <a:rPr lang="en-GB" sz="2400" dirty="0"/>
              <a:t>: factors in the surroundings which can affect an individual’s  selection of a job--- e.g. weather, temperature, factory conditions, natural conditions (e.g. typhoon, floods, etc.)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42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and environmental factors (</a:t>
            </a:r>
            <a:r>
              <a:rPr lang="en-GB" dirty="0" err="1"/>
              <a:t>cont</a:t>
            </a:r>
            <a:r>
              <a:rPr lang="en-GB" dirty="0"/>
              <a:t>)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There are also other factors other than personal and environmental and these include </a:t>
            </a:r>
            <a:r>
              <a:rPr lang="en-GB" sz="2400" b="1" dirty="0"/>
              <a:t>geographical</a:t>
            </a:r>
            <a:r>
              <a:rPr lang="en-GB" sz="2400" dirty="0"/>
              <a:t> and </a:t>
            </a:r>
            <a:r>
              <a:rPr lang="en-GB" sz="2400" b="1" dirty="0"/>
              <a:t>working conditions</a:t>
            </a:r>
            <a:r>
              <a:rPr lang="en-GB" sz="2400" dirty="0"/>
              <a:t>.</a:t>
            </a:r>
          </a:p>
          <a:p>
            <a:pPr lvl="2"/>
            <a:r>
              <a:rPr lang="en-GB" sz="2400" dirty="0"/>
              <a:t>Geographical factors: factors like location, distance, customs</a:t>
            </a:r>
          </a:p>
          <a:p>
            <a:pPr lvl="2"/>
            <a:r>
              <a:rPr lang="en-GB" sz="2400" dirty="0"/>
              <a:t>Working conditions: defined by circumstances such as working hours, stress, degree of safety, risk at the workplace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4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Counselling needs assessment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D0D1B1-7E58-E342-9CEF-37BC5742DF91}"/>
              </a:ext>
            </a:extLst>
          </p:cNvPr>
          <p:cNvSpPr/>
          <p:nvPr/>
        </p:nvSpPr>
        <p:spPr>
          <a:xfrm>
            <a:off x="1905000" y="1936946"/>
            <a:ext cx="3786214" cy="8382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Personal / Environmental </a:t>
            </a:r>
            <a:r>
              <a:rPr lang="en-GB" sz="1400" b="1" dirty="0">
                <a:ln w="19050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Factors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A32482A-6482-894D-B99C-D37636E5302D}"/>
              </a:ext>
            </a:extLst>
          </p:cNvPr>
          <p:cNvSpPr/>
          <p:nvPr/>
        </p:nvSpPr>
        <p:spPr>
          <a:xfrm>
            <a:off x="6477000" y="1877954"/>
            <a:ext cx="3714776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 w="2857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Clear Job Objective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32FEA8D-D13C-DB4C-8F6A-1B01CD10F9A0}"/>
              </a:ext>
            </a:extLst>
          </p:cNvPr>
          <p:cNvSpPr/>
          <p:nvPr/>
        </p:nvSpPr>
        <p:spPr>
          <a:xfrm>
            <a:off x="2209800" y="30037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INTERESTS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BEBBAB7-A3FB-2740-97F9-EC50B8926BEE}"/>
              </a:ext>
            </a:extLst>
          </p:cNvPr>
          <p:cNvSpPr/>
          <p:nvPr/>
        </p:nvSpPr>
        <p:spPr>
          <a:xfrm>
            <a:off x="2209800" y="36133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APTITUDES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F6C02B4-FBED-9247-8F9E-98F6EDCE5AE7}"/>
              </a:ext>
            </a:extLst>
          </p:cNvPr>
          <p:cNvSpPr/>
          <p:nvPr/>
        </p:nvSpPr>
        <p:spPr>
          <a:xfrm>
            <a:off x="2209800" y="42229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FINANCIAL CONSIDERATIONS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C462EAA-88C6-0347-941E-9CE08F684688}"/>
              </a:ext>
            </a:extLst>
          </p:cNvPr>
          <p:cNvSpPr/>
          <p:nvPr/>
        </p:nvSpPr>
        <p:spPr>
          <a:xfrm>
            <a:off x="2209800" y="48325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FAMIILY RESPONSIBILITIES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EB6202D-FE62-FA4C-A767-3E0DE1010D6C}"/>
              </a:ext>
            </a:extLst>
          </p:cNvPr>
          <p:cNvSpPr/>
          <p:nvPr/>
        </p:nvSpPr>
        <p:spPr>
          <a:xfrm>
            <a:off x="6781800" y="5275230"/>
            <a:ext cx="3214710" cy="652465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DISCUSSIONS WITH PEOPLE WITHIN THE OCCUPATION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42B7AD2-2B4D-F444-8C2F-D5F60D24FAA2}"/>
              </a:ext>
            </a:extLst>
          </p:cNvPr>
          <p:cNvSpPr/>
          <p:nvPr/>
        </p:nvSpPr>
        <p:spPr>
          <a:xfrm>
            <a:off x="6781800" y="4360828"/>
            <a:ext cx="3214710" cy="6524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RESEARCH OCCUPATIONAL SECTORS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C7CC19C-9024-BC4F-A2D3-1310FDEF4EFE}"/>
              </a:ext>
            </a:extLst>
          </p:cNvPr>
          <p:cNvSpPr/>
          <p:nvPr/>
        </p:nvSpPr>
        <p:spPr>
          <a:xfrm>
            <a:off x="6781800" y="3460946"/>
            <a:ext cx="3214710" cy="6524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REVIEW OCCUPATIONAL INFORMATION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A7965AB-FCCA-E747-B554-E16C6088896B}"/>
              </a:ext>
            </a:extLst>
          </p:cNvPr>
          <p:cNvSpPr/>
          <p:nvPr/>
        </p:nvSpPr>
        <p:spPr>
          <a:xfrm>
            <a:off x="2209800" y="54421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OTHER CONSTRAINTS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3A009E-9695-D34D-ACC4-F30A927A582A}"/>
              </a:ext>
            </a:extLst>
          </p:cNvPr>
          <p:cNvSpPr/>
          <p:nvPr/>
        </p:nvSpPr>
        <p:spPr>
          <a:xfrm>
            <a:off x="3609932" y="6127946"/>
            <a:ext cx="61436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REALISTIC CAREER GOAL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1E2036-3429-7E4B-A747-53643B4ED13E}"/>
              </a:ext>
            </a:extLst>
          </p:cNvPr>
          <p:cNvSpPr/>
          <p:nvPr/>
        </p:nvSpPr>
        <p:spPr>
          <a:xfrm>
            <a:off x="5822168" y="2166181"/>
            <a:ext cx="547664" cy="37273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D40775-F579-BD41-B27F-1097E90E04F9}"/>
              </a:ext>
            </a:extLst>
          </p:cNvPr>
          <p:cNvSpPr/>
          <p:nvPr/>
        </p:nvSpPr>
        <p:spPr>
          <a:xfrm>
            <a:off x="2438400" y="6127946"/>
            <a:ext cx="857256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5AFA0A4-3B8F-8649-BEA9-77BEF6FA18F5}"/>
              </a:ext>
            </a:extLst>
          </p:cNvPr>
          <p:cNvSpPr/>
          <p:nvPr/>
        </p:nvSpPr>
        <p:spPr>
          <a:xfrm>
            <a:off x="6781800" y="2927546"/>
            <a:ext cx="3200400" cy="457200"/>
          </a:xfrm>
          <a:prstGeom prst="roundRect">
            <a:avLst>
              <a:gd name="adj" fmla="val 4667"/>
            </a:avLst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Points to Consider….</a:t>
            </a:r>
          </a:p>
        </p:txBody>
      </p:sp>
    </p:spTree>
    <p:extLst>
      <p:ext uri="{BB962C8B-B14F-4D97-AF65-F5344CB8AC3E}">
        <p14:creationId xmlns:p14="http://schemas.microsoft.com/office/powerpoint/2010/main" val="322367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21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work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2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 play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55642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30</TotalTime>
  <Words>705</Words>
  <Application>Microsoft Macintosh PowerPoint</Application>
  <PresentationFormat>Widescreen</PresentationFormat>
  <Paragraphs>83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 3</vt:lpstr>
      <vt:lpstr>ILO 2020</vt:lpstr>
      <vt:lpstr>Module/Unit 4 </vt:lpstr>
      <vt:lpstr>Learning objectives</vt:lpstr>
      <vt:lpstr>PowerPoint Presentation</vt:lpstr>
      <vt:lpstr>Personal and environmental factors </vt:lpstr>
      <vt:lpstr>Personal and environmental factors (cont) </vt:lpstr>
      <vt:lpstr>Counselling needs assessment   </vt:lpstr>
      <vt:lpstr>Any question?</vt:lpstr>
      <vt:lpstr>Group work</vt:lpstr>
      <vt:lpstr>Role play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Ayunda Eka Pratama</dc:creator>
  <cp:lastModifiedBy>Ayunda Eka Pratama</cp:lastModifiedBy>
  <cp:revision>7</cp:revision>
  <dcterms:created xsi:type="dcterms:W3CDTF">2021-09-07T09:14:06Z</dcterms:created>
  <dcterms:modified xsi:type="dcterms:W3CDTF">2021-09-07T09:44:55Z</dcterms:modified>
</cp:coreProperties>
</file>