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74" r:id="rId3"/>
    <p:sldId id="275" r:id="rId4"/>
    <p:sldId id="278" r:id="rId5"/>
    <p:sldId id="276" r:id="rId6"/>
    <p:sldId id="279" r:id="rId7"/>
    <p:sldId id="277" r:id="rId8"/>
    <p:sldId id="280" r:id="rId9"/>
    <p:sldId id="281" r:id="rId10"/>
    <p:sldId id="282" r:id="rId11"/>
    <p:sldId id="283" r:id="rId12"/>
    <p:sldId id="259" r:id="rId13"/>
    <p:sldId id="258" r:id="rId14"/>
    <p:sldId id="26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44" autoAdjust="0"/>
    <p:restoredTop sz="62637" autoAdjust="0"/>
  </p:normalViewPr>
  <p:slideViewPr>
    <p:cSldViewPr snapToGrid="0">
      <p:cViewPr varScale="1">
        <p:scale>
          <a:sx n="62" d="100"/>
          <a:sy n="62" d="100"/>
        </p:scale>
        <p:origin x="928" y="184"/>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22/09/2021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2288461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Career counselling</a:t>
            </a:r>
            <a:r>
              <a:rPr lang="en-US" sz="1200" b="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assists jobseekers, or persons interested in entering the </a:t>
            </a:r>
            <a:r>
              <a:rPr lang="en-US" sz="1200" kern="1200" dirty="0" err="1">
                <a:solidFill>
                  <a:schemeClr val="tx1"/>
                </a:solidFill>
                <a:effectLst/>
                <a:latin typeface="+mn-lt"/>
                <a:ea typeface="+mn-ea"/>
                <a:cs typeface="+mn-cs"/>
              </a:rPr>
              <a:t>labour</a:t>
            </a:r>
            <a:r>
              <a:rPr lang="en-US" sz="1200" kern="1200" dirty="0">
                <a:solidFill>
                  <a:schemeClr val="tx1"/>
                </a:solidFill>
                <a:effectLst/>
                <a:latin typeface="+mn-lt"/>
                <a:ea typeface="+mn-ea"/>
                <a:cs typeface="+mn-cs"/>
              </a:rPr>
              <a:t> market, to select an appropriate occupation.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process will examine and address issues related to both personal and environmental factors, in order to help the jobseeker set a </a:t>
            </a:r>
            <a:r>
              <a:rPr lang="en-US" sz="1200" b="1" i="0" kern="1200" dirty="0">
                <a:solidFill>
                  <a:schemeClr val="tx1"/>
                </a:solidFill>
                <a:effectLst/>
                <a:latin typeface="+mn-lt"/>
                <a:ea typeface="+mn-ea"/>
                <a:cs typeface="+mn-cs"/>
              </a:rPr>
              <a:t>clear job objective</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72552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Assisting job seekers select an appropriate occupation</a:t>
            </a:r>
          </a:p>
          <a:p>
            <a:endParaRPr lang="en-GB"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2423581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2505605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Once the personal and environmental factors have been resolved satisfactorily, the jobseeker can progress to a more focused employment discussions/goal. However, when making a decision on a career objective or path, specific information on occupations might be necessary.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err="1">
                <a:solidFill>
                  <a:schemeClr val="tx1"/>
                </a:solidFill>
                <a:effectLst/>
                <a:latin typeface="+mn-lt"/>
                <a:ea typeface="+mn-ea"/>
                <a:cs typeface="+mn-cs"/>
              </a:rPr>
              <a:t>Labour</a:t>
            </a:r>
            <a:r>
              <a:rPr lang="en-US" sz="1200" b="1" kern="1200" dirty="0">
                <a:solidFill>
                  <a:schemeClr val="tx1"/>
                </a:solidFill>
                <a:effectLst/>
                <a:latin typeface="+mn-lt"/>
                <a:ea typeface="+mn-ea"/>
                <a:cs typeface="+mn-cs"/>
              </a:rPr>
              <a:t> market information (LMI)</a:t>
            </a:r>
            <a:r>
              <a:rPr lang="en-US" sz="1200" kern="1200" dirty="0">
                <a:solidFill>
                  <a:schemeClr val="tx1"/>
                </a:solidFill>
                <a:effectLst/>
                <a:latin typeface="+mn-lt"/>
                <a:ea typeface="+mn-ea"/>
                <a:cs typeface="+mn-cs"/>
              </a:rPr>
              <a:t> on current and future occupations are also very important in career counselling. Other equally important information includes the actual duties attached to a specific occupation or jobs plus information on wages and working conditions attached to the occupation.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Most employment offices have a range of publications providing this information, as well as access to the Internet to enable jobseekers to research this information on their own. Career counsellors may also suggest that, once the jobseeker has narrowed down their list of possible occupations, they speak to any friends and family members who already work in these occupations to find out first-hand what the work is actually like.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sample </a:t>
            </a:r>
            <a:r>
              <a:rPr lang="en-US" sz="1200" b="1" kern="1200" dirty="0">
                <a:solidFill>
                  <a:schemeClr val="tx1"/>
                </a:solidFill>
                <a:effectLst/>
                <a:latin typeface="+mn-lt"/>
                <a:ea typeface="+mn-ea"/>
                <a:cs typeface="+mn-cs"/>
              </a:rPr>
              <a:t>“Jobs on Board”</a:t>
            </a:r>
            <a:r>
              <a:rPr lang="en-US" sz="1200" kern="1200" dirty="0">
                <a:solidFill>
                  <a:schemeClr val="tx1"/>
                </a:solidFill>
                <a:effectLst/>
                <a:latin typeface="+mn-lt"/>
                <a:ea typeface="+mn-ea"/>
                <a:cs typeface="+mn-cs"/>
              </a:rPr>
              <a:t> were occupational flyers developed and shared with young university graduates. The occupations were derived from projections on new jobs needed by the economy for the next 2 years.</a:t>
            </a:r>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397706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1702645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3198709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3033634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12350391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Module/Unit 5</a:t>
            </a:r>
            <a:br>
              <a:rPr lang="en-GB" dirty="0"/>
            </a:br>
            <a:endParaRPr lang="en-GB" dirty="0"/>
          </a:p>
        </p:txBody>
      </p:sp>
      <p:sp>
        <p:nvSpPr>
          <p:cNvPr id="3" name="Subtitle 2"/>
          <p:cNvSpPr>
            <a:spLocks noGrp="1"/>
          </p:cNvSpPr>
          <p:nvPr>
            <p:ph type="subTitle" idx="1"/>
          </p:nvPr>
        </p:nvSpPr>
        <p:spPr>
          <a:xfrm>
            <a:off x="490537" y="3481539"/>
            <a:ext cx="7871797" cy="1655762"/>
          </a:xfrm>
        </p:spPr>
        <p:txBody>
          <a:bodyPr/>
          <a:lstStyle/>
          <a:p>
            <a:r>
              <a:rPr lang="en-GB" dirty="0"/>
              <a:t>Counselling Needs Assessment </a:t>
            </a:r>
            <a:br>
              <a:rPr lang="en-GB" dirty="0"/>
            </a:br>
            <a:r>
              <a:rPr lang="en-GB" dirty="0"/>
              <a:t>(Clear job objective)</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Jobs  most in-demand in Indonesia &amp; Asia</a:t>
            </a:r>
            <a:br>
              <a:rPr lang="en-GB" dirty="0"/>
            </a:br>
            <a:endParaRPr lang="en-GB" dirty="0"/>
          </a:p>
        </p:txBody>
      </p:sp>
      <p:sp>
        <p:nvSpPr>
          <p:cNvPr id="5" name="Content Placeholder 4"/>
          <p:cNvSpPr>
            <a:spLocks noGrp="1"/>
          </p:cNvSpPr>
          <p:nvPr>
            <p:ph idx="1"/>
          </p:nvPr>
        </p:nvSpPr>
        <p:spPr/>
        <p:txBody>
          <a:bodyPr/>
          <a:lstStyle/>
          <a:p>
            <a:pPr lvl="2"/>
            <a:r>
              <a:rPr lang="en-GB" sz="2400" dirty="0"/>
              <a:t>Continued demand  for technical specialists, such as data analysts and engineers</a:t>
            </a:r>
          </a:p>
          <a:p>
            <a:pPr lvl="2"/>
            <a:r>
              <a:rPr lang="en-GB" sz="2400" dirty="0"/>
              <a:t>Trends have emerged in direct relation to the global pandemic, and reflect the current landscape</a:t>
            </a:r>
          </a:p>
          <a:p>
            <a:pPr lvl="2"/>
            <a:r>
              <a:rPr lang="en-GB" sz="2400" dirty="0"/>
              <a:t>Rise of medical roles: includes frontline medical staff like doctors and nurses and also social workers and mental health professionals.</a:t>
            </a:r>
          </a:p>
          <a:p>
            <a:pPr lvl="2"/>
            <a:endParaRPr lang="en-GB" sz="2400" dirty="0"/>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10</a:t>
            </a:fld>
            <a:endParaRPr lang="en-GB"/>
          </a:p>
        </p:txBody>
      </p:sp>
    </p:spTree>
    <p:extLst>
      <p:ext uri="{BB962C8B-B14F-4D97-AF65-F5344CB8AC3E}">
        <p14:creationId xmlns:p14="http://schemas.microsoft.com/office/powerpoint/2010/main" val="2729534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Jobs  most in-demand in Indonesia &amp; Asia</a:t>
            </a:r>
            <a:br>
              <a:rPr lang="en-GB" dirty="0"/>
            </a:br>
            <a:endParaRPr lang="en-GB" dirty="0"/>
          </a:p>
        </p:txBody>
      </p:sp>
      <p:sp>
        <p:nvSpPr>
          <p:cNvPr id="5" name="Content Placeholder 4"/>
          <p:cNvSpPr>
            <a:spLocks noGrp="1"/>
          </p:cNvSpPr>
          <p:nvPr>
            <p:ph idx="1"/>
          </p:nvPr>
        </p:nvSpPr>
        <p:spPr/>
        <p:txBody>
          <a:bodyPr/>
          <a:lstStyle/>
          <a:p>
            <a:pPr lvl="2"/>
            <a:r>
              <a:rPr lang="en-GB" sz="2400" dirty="0"/>
              <a:t>Due to rapid rate of digitalization shift to online retail due to lockdowns which opened up new roles in </a:t>
            </a:r>
            <a:r>
              <a:rPr lang="en-GB" sz="2400" b="1" dirty="0"/>
              <a:t>e-commerce </a:t>
            </a:r>
            <a:r>
              <a:rPr lang="en-GB" sz="2400" dirty="0"/>
              <a:t>and </a:t>
            </a:r>
            <a:r>
              <a:rPr lang="en-GB" sz="2400" b="1" dirty="0"/>
              <a:t>supply chain</a:t>
            </a:r>
            <a:r>
              <a:rPr lang="en-GB" sz="2400" dirty="0"/>
              <a:t>. </a:t>
            </a:r>
          </a:p>
          <a:p>
            <a:pPr lvl="2"/>
            <a:r>
              <a:rPr lang="en-GB" sz="2400" dirty="0"/>
              <a:t>These trends have led businesses to implement new digital technologies, resulting in a surge in demand for software and cybersecurity specialists.</a:t>
            </a:r>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4290104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question?</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12</a:t>
            </a:fld>
            <a:endParaRPr lang="en-GB"/>
          </a:p>
        </p:txBody>
      </p:sp>
    </p:spTree>
    <p:extLst>
      <p:ext uri="{BB962C8B-B14F-4D97-AF65-F5344CB8AC3E}">
        <p14:creationId xmlns:p14="http://schemas.microsoft.com/office/powerpoint/2010/main" val="3946213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Group work</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79382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Role play</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14</a:t>
            </a:fld>
            <a:endParaRPr lang="en-GB"/>
          </a:p>
        </p:txBody>
      </p:sp>
    </p:spTree>
    <p:extLst>
      <p:ext uri="{BB962C8B-B14F-4D97-AF65-F5344CB8AC3E}">
        <p14:creationId xmlns:p14="http://schemas.microsoft.com/office/powerpoint/2010/main" val="94355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objectives</a:t>
            </a:r>
          </a:p>
        </p:txBody>
      </p:sp>
      <p:sp>
        <p:nvSpPr>
          <p:cNvPr id="5" name="Content Placeholder 4"/>
          <p:cNvSpPr>
            <a:spLocks noGrp="1"/>
          </p:cNvSpPr>
          <p:nvPr>
            <p:ph idx="1"/>
          </p:nvPr>
        </p:nvSpPr>
        <p:spPr/>
        <p:txBody>
          <a:bodyPr/>
          <a:lstStyle/>
          <a:p>
            <a:pPr marL="0" lvl="2" indent="0">
              <a:buNone/>
            </a:pPr>
            <a:r>
              <a:rPr lang="en-GB" sz="2400" dirty="0"/>
              <a:t>After completing the unit, the participants will be able to:</a:t>
            </a:r>
          </a:p>
          <a:p>
            <a:pPr lvl="2"/>
            <a:r>
              <a:rPr lang="en-GB" sz="2400" dirty="0"/>
              <a:t>Inform, guide and advise jobseekers in choosing a career </a:t>
            </a:r>
          </a:p>
          <a:p>
            <a:pPr lvl="2"/>
            <a:r>
              <a:rPr lang="en-GB" sz="2400" dirty="0"/>
              <a:t>Provide information on labour market trends</a:t>
            </a:r>
          </a:p>
          <a:p>
            <a:pPr lvl="2"/>
            <a:r>
              <a:rPr lang="en-GB" sz="2400" dirty="0"/>
              <a:t>Know what jobs are in demand in the current time and in the future</a:t>
            </a:r>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
        <p:nvSpPr>
          <p:cNvPr id="12" name="Flowchart: Process 6">
            <a:extLst>
              <a:ext uri="{FF2B5EF4-FFF2-40B4-BE49-F238E27FC236}">
                <a16:creationId xmlns:a16="http://schemas.microsoft.com/office/drawing/2014/main" id="{D2E5EA62-FD36-A945-A77A-3E5866EC8F91}"/>
              </a:ext>
            </a:extLst>
          </p:cNvPr>
          <p:cNvSpPr/>
          <p:nvPr/>
        </p:nvSpPr>
        <p:spPr>
          <a:xfrm>
            <a:off x="6792687" y="1436914"/>
            <a:ext cx="4348064" cy="1020147"/>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1"/>
                </a:solidFill>
              </a:rPr>
              <a:t>Clear job objective</a:t>
            </a:r>
            <a:endParaRPr lang="en-GB" sz="2400" b="1" dirty="0">
              <a:solidFill>
                <a:schemeClr val="accent1"/>
              </a:solidFill>
            </a:endParaRPr>
          </a:p>
        </p:txBody>
      </p:sp>
      <p:sp>
        <p:nvSpPr>
          <p:cNvPr id="13" name="Flowchart: Process 7">
            <a:extLst>
              <a:ext uri="{FF2B5EF4-FFF2-40B4-BE49-F238E27FC236}">
                <a16:creationId xmlns:a16="http://schemas.microsoft.com/office/drawing/2014/main" id="{1B78B351-5B86-FA47-A201-C73FCE4D5E72}"/>
              </a:ext>
            </a:extLst>
          </p:cNvPr>
          <p:cNvSpPr/>
          <p:nvPr/>
        </p:nvSpPr>
        <p:spPr>
          <a:xfrm>
            <a:off x="1362269" y="1436914"/>
            <a:ext cx="3906413" cy="1020147"/>
          </a:xfrm>
          <a:prstGeom prst="flowChartProcess">
            <a:avLst/>
          </a:prstGeom>
          <a:solidFill>
            <a:schemeClr val="accent1"/>
          </a:solid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a:solidFill>
                  <a:schemeClr val="bg1"/>
                </a:solidFill>
              </a:rPr>
              <a:t>Personal and environmental factors</a:t>
            </a:r>
            <a:endParaRPr lang="en-GB" sz="2400" b="1" dirty="0">
              <a:solidFill>
                <a:schemeClr val="bg1"/>
              </a:solidFill>
            </a:endParaRPr>
          </a:p>
        </p:txBody>
      </p:sp>
      <p:sp>
        <p:nvSpPr>
          <p:cNvPr id="14" name="Flowchart: Process 10">
            <a:extLst>
              <a:ext uri="{FF2B5EF4-FFF2-40B4-BE49-F238E27FC236}">
                <a16:creationId xmlns:a16="http://schemas.microsoft.com/office/drawing/2014/main" id="{F452820E-42E0-664C-96AB-2D760B642569}"/>
              </a:ext>
            </a:extLst>
          </p:cNvPr>
          <p:cNvSpPr/>
          <p:nvPr/>
        </p:nvSpPr>
        <p:spPr>
          <a:xfrm>
            <a:off x="1791478" y="3082275"/>
            <a:ext cx="8640145" cy="132177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Career counselling</a:t>
            </a:r>
          </a:p>
          <a:p>
            <a:pPr algn="ctr"/>
            <a:r>
              <a:rPr lang="en-US" sz="2400" b="1" dirty="0"/>
              <a:t>Assisting jobseekers select an appropriate occupation</a:t>
            </a:r>
            <a:endParaRPr lang="en-GB" sz="2400" b="1" dirty="0"/>
          </a:p>
        </p:txBody>
      </p:sp>
      <p:sp>
        <p:nvSpPr>
          <p:cNvPr id="15" name="Rounded Rectangle 14">
            <a:extLst>
              <a:ext uri="{FF2B5EF4-FFF2-40B4-BE49-F238E27FC236}">
                <a16:creationId xmlns:a16="http://schemas.microsoft.com/office/drawing/2014/main" id="{095A6CC6-328E-AA40-98A4-05998D43678C}"/>
              </a:ext>
            </a:extLst>
          </p:cNvPr>
          <p:cNvSpPr/>
          <p:nvPr/>
        </p:nvSpPr>
        <p:spPr>
          <a:xfrm>
            <a:off x="3881536" y="4870580"/>
            <a:ext cx="4329404" cy="1642187"/>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rPr>
              <a:t>Realistic career goal</a:t>
            </a:r>
            <a:endParaRPr lang="en-GB" sz="2400" b="1" dirty="0">
              <a:solidFill>
                <a:srgbClr val="FF0000"/>
              </a:solidFill>
            </a:endParaRPr>
          </a:p>
        </p:txBody>
      </p:sp>
      <p:cxnSp>
        <p:nvCxnSpPr>
          <p:cNvPr id="9" name="Straight Arrow Connector 8">
            <a:extLst>
              <a:ext uri="{FF2B5EF4-FFF2-40B4-BE49-F238E27FC236}">
                <a16:creationId xmlns:a16="http://schemas.microsoft.com/office/drawing/2014/main" id="{AB40DB26-813B-6D4B-9A39-F0AE9D878323}"/>
              </a:ext>
            </a:extLst>
          </p:cNvPr>
          <p:cNvCxnSpPr/>
          <p:nvPr/>
        </p:nvCxnSpPr>
        <p:spPr>
          <a:xfrm>
            <a:off x="3495368" y="2457061"/>
            <a:ext cx="0" cy="6252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9AC3CCF-7D34-E34A-A3F2-F2A1CB4A106B}"/>
              </a:ext>
            </a:extLst>
          </p:cNvPr>
          <p:cNvCxnSpPr/>
          <p:nvPr/>
        </p:nvCxnSpPr>
        <p:spPr>
          <a:xfrm>
            <a:off x="9104671" y="2457061"/>
            <a:ext cx="0" cy="6252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FEF4B4C-B61D-AF45-8336-7FAD3379EE52}"/>
              </a:ext>
            </a:extLst>
          </p:cNvPr>
          <p:cNvCxnSpPr>
            <a:cxnSpLocks/>
          </p:cNvCxnSpPr>
          <p:nvPr/>
        </p:nvCxnSpPr>
        <p:spPr>
          <a:xfrm>
            <a:off x="5963265" y="4404049"/>
            <a:ext cx="0" cy="46653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4941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Counselling needs assessment</a:t>
            </a:r>
            <a:br>
              <a:rPr lang="en-GB" dirty="0"/>
            </a:br>
            <a:br>
              <a:rPr lang="en-GB" dirty="0"/>
            </a:br>
            <a:br>
              <a:rPr lang="en-GB" dirty="0"/>
            </a:br>
            <a:endParaRPr lang="en-GB" dirty="0"/>
          </a:p>
        </p:txBody>
      </p:sp>
      <p:sp>
        <p:nvSpPr>
          <p:cNvPr id="10" name="Date Placeholder 9"/>
          <p:cNvSpPr>
            <a:spLocks noGrp="1"/>
          </p:cNvSpPr>
          <p:nvPr>
            <p:ph type="dt" sz="half" idx="10"/>
          </p:nvPr>
        </p:nvSpPr>
        <p:spPr/>
        <p:txBody>
          <a:bodyPr/>
          <a:lstStyle/>
          <a:p>
            <a:r>
              <a:rPr lang="en-GB"/>
              <a:t>Date: Monday / 01 / October / 2019</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
        <p:nvSpPr>
          <p:cNvPr id="9" name="Oval 8">
            <a:extLst>
              <a:ext uri="{FF2B5EF4-FFF2-40B4-BE49-F238E27FC236}">
                <a16:creationId xmlns:a16="http://schemas.microsoft.com/office/drawing/2014/main" id="{6DD0D1B1-7E58-E342-9CEF-37BC5742DF91}"/>
              </a:ext>
            </a:extLst>
          </p:cNvPr>
          <p:cNvSpPr/>
          <p:nvPr/>
        </p:nvSpPr>
        <p:spPr>
          <a:xfrm>
            <a:off x="1905000" y="1936946"/>
            <a:ext cx="3786214" cy="8382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b="1" dirty="0">
                <a:ln w="1905"/>
                <a:solidFill>
                  <a:schemeClr val="tx1"/>
                </a:solidFill>
                <a:effectLst>
                  <a:innerShdw blurRad="69850" dist="43180" dir="5400000">
                    <a:srgbClr val="000000">
                      <a:alpha val="65000"/>
                    </a:srgbClr>
                  </a:innerShdw>
                </a:effectLst>
                <a:latin typeface="Arial" pitchFamily="34" charset="0"/>
                <a:cs typeface="Arial" pitchFamily="34" charset="0"/>
              </a:rPr>
              <a:t>Personal / Environmental </a:t>
            </a:r>
            <a:r>
              <a:rPr lang="en-GB" sz="1400" b="1" dirty="0">
                <a:ln w="19050"/>
                <a:solidFill>
                  <a:schemeClr val="tx1"/>
                </a:solidFill>
                <a:effectLst>
                  <a:innerShdw blurRad="69850" dist="43180" dir="5400000">
                    <a:srgbClr val="000000">
                      <a:alpha val="65000"/>
                    </a:srgbClr>
                  </a:innerShdw>
                </a:effectLst>
                <a:latin typeface="Arial" pitchFamily="34" charset="0"/>
                <a:cs typeface="Arial" pitchFamily="34" charset="0"/>
              </a:rPr>
              <a:t>Factors</a:t>
            </a:r>
          </a:p>
        </p:txBody>
      </p:sp>
      <p:sp>
        <p:nvSpPr>
          <p:cNvPr id="12" name="Oval 11">
            <a:extLst>
              <a:ext uri="{FF2B5EF4-FFF2-40B4-BE49-F238E27FC236}">
                <a16:creationId xmlns:a16="http://schemas.microsoft.com/office/drawing/2014/main" id="{0A32482A-6482-894D-B99C-D37636E5302D}"/>
              </a:ext>
            </a:extLst>
          </p:cNvPr>
          <p:cNvSpPr/>
          <p:nvPr/>
        </p:nvSpPr>
        <p:spPr>
          <a:xfrm>
            <a:off x="6477000" y="1877954"/>
            <a:ext cx="3714776" cy="9144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b="1" dirty="0">
                <a:ln w="28575"/>
                <a:solidFill>
                  <a:schemeClr val="tx1"/>
                </a:solidFill>
                <a:effectLst>
                  <a:innerShdw blurRad="69850" dist="43180" dir="5400000">
                    <a:srgbClr val="000000">
                      <a:alpha val="65000"/>
                    </a:srgbClr>
                  </a:innerShdw>
                </a:effectLst>
                <a:latin typeface="Arial" pitchFamily="34" charset="0"/>
                <a:cs typeface="Arial" pitchFamily="34" charset="0"/>
              </a:rPr>
              <a:t>Clear Job Objective</a:t>
            </a:r>
          </a:p>
        </p:txBody>
      </p:sp>
      <p:sp>
        <p:nvSpPr>
          <p:cNvPr id="13" name="Rounded Rectangle 12">
            <a:extLst>
              <a:ext uri="{FF2B5EF4-FFF2-40B4-BE49-F238E27FC236}">
                <a16:creationId xmlns:a16="http://schemas.microsoft.com/office/drawing/2014/main" id="{A32FEA8D-D13C-DB4C-8F6A-1B01CD10F9A0}"/>
              </a:ext>
            </a:extLst>
          </p:cNvPr>
          <p:cNvSpPr/>
          <p:nvPr/>
        </p:nvSpPr>
        <p:spPr>
          <a:xfrm>
            <a:off x="2209800" y="3003746"/>
            <a:ext cx="3214710" cy="500066"/>
          </a:xfrm>
          <a:prstGeom prst="roundRect">
            <a:avLst/>
          </a:prstGeom>
          <a:solidFill>
            <a:srgbClr val="3399FF"/>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b="1" dirty="0"/>
              <a:t>INTERESTS</a:t>
            </a:r>
          </a:p>
        </p:txBody>
      </p:sp>
      <p:sp>
        <p:nvSpPr>
          <p:cNvPr id="14" name="Rounded Rectangle 13">
            <a:extLst>
              <a:ext uri="{FF2B5EF4-FFF2-40B4-BE49-F238E27FC236}">
                <a16:creationId xmlns:a16="http://schemas.microsoft.com/office/drawing/2014/main" id="{5BEBBAB7-A3FB-2740-97F9-EC50B8926BEE}"/>
              </a:ext>
            </a:extLst>
          </p:cNvPr>
          <p:cNvSpPr/>
          <p:nvPr/>
        </p:nvSpPr>
        <p:spPr>
          <a:xfrm>
            <a:off x="2209800" y="3613346"/>
            <a:ext cx="3214710" cy="500066"/>
          </a:xfrm>
          <a:prstGeom prst="roundRect">
            <a:avLst/>
          </a:prstGeom>
          <a:solidFill>
            <a:srgbClr val="3399FF"/>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b="1" dirty="0"/>
              <a:t>APTITUDES</a:t>
            </a:r>
          </a:p>
        </p:txBody>
      </p:sp>
      <p:sp>
        <p:nvSpPr>
          <p:cNvPr id="15" name="Rounded Rectangle 14">
            <a:extLst>
              <a:ext uri="{FF2B5EF4-FFF2-40B4-BE49-F238E27FC236}">
                <a16:creationId xmlns:a16="http://schemas.microsoft.com/office/drawing/2014/main" id="{7F6C02B4-FBED-9247-8F9E-98F6EDCE5AE7}"/>
              </a:ext>
            </a:extLst>
          </p:cNvPr>
          <p:cNvSpPr/>
          <p:nvPr/>
        </p:nvSpPr>
        <p:spPr>
          <a:xfrm>
            <a:off x="2209800" y="4222946"/>
            <a:ext cx="3214710" cy="500066"/>
          </a:xfrm>
          <a:prstGeom prst="roundRect">
            <a:avLst/>
          </a:prstGeom>
          <a:solidFill>
            <a:srgbClr val="3399FF"/>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b="1" dirty="0"/>
              <a:t>FINANCIAL CONSIDERATIONS</a:t>
            </a:r>
          </a:p>
        </p:txBody>
      </p:sp>
      <p:sp>
        <p:nvSpPr>
          <p:cNvPr id="16" name="Rounded Rectangle 15">
            <a:extLst>
              <a:ext uri="{FF2B5EF4-FFF2-40B4-BE49-F238E27FC236}">
                <a16:creationId xmlns:a16="http://schemas.microsoft.com/office/drawing/2014/main" id="{3C462EAA-88C6-0347-941E-9CE08F684688}"/>
              </a:ext>
            </a:extLst>
          </p:cNvPr>
          <p:cNvSpPr/>
          <p:nvPr/>
        </p:nvSpPr>
        <p:spPr>
          <a:xfrm>
            <a:off x="2209800" y="4832546"/>
            <a:ext cx="3214710" cy="500066"/>
          </a:xfrm>
          <a:prstGeom prst="roundRect">
            <a:avLst/>
          </a:prstGeom>
          <a:solidFill>
            <a:srgbClr val="3399FF"/>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b="1" dirty="0"/>
              <a:t>FAMIILY RESPONSIBILITIES</a:t>
            </a:r>
          </a:p>
        </p:txBody>
      </p:sp>
      <p:sp>
        <p:nvSpPr>
          <p:cNvPr id="17" name="Rounded Rectangle 16">
            <a:extLst>
              <a:ext uri="{FF2B5EF4-FFF2-40B4-BE49-F238E27FC236}">
                <a16:creationId xmlns:a16="http://schemas.microsoft.com/office/drawing/2014/main" id="{6EB6202D-FE62-FA4C-A767-3E0DE1010D6C}"/>
              </a:ext>
            </a:extLst>
          </p:cNvPr>
          <p:cNvSpPr/>
          <p:nvPr/>
        </p:nvSpPr>
        <p:spPr>
          <a:xfrm>
            <a:off x="6781800" y="5275230"/>
            <a:ext cx="3214710" cy="652465"/>
          </a:xfrm>
          <a:prstGeom prst="roundRect">
            <a:avLst/>
          </a:prstGeom>
          <a:solidFill>
            <a:srgbClr val="3399FF"/>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b="1" dirty="0"/>
              <a:t>DISCUSSIONS WITH PEOPLE WITHIN THE OCCUPATION</a:t>
            </a:r>
          </a:p>
        </p:txBody>
      </p:sp>
      <p:sp>
        <p:nvSpPr>
          <p:cNvPr id="18" name="Rounded Rectangle 17">
            <a:extLst>
              <a:ext uri="{FF2B5EF4-FFF2-40B4-BE49-F238E27FC236}">
                <a16:creationId xmlns:a16="http://schemas.microsoft.com/office/drawing/2014/main" id="{D42B7AD2-2B4D-F444-8C2F-D5F60D24FAA2}"/>
              </a:ext>
            </a:extLst>
          </p:cNvPr>
          <p:cNvSpPr/>
          <p:nvPr/>
        </p:nvSpPr>
        <p:spPr>
          <a:xfrm>
            <a:off x="6781800" y="4360828"/>
            <a:ext cx="3214710" cy="652466"/>
          </a:xfrm>
          <a:prstGeom prst="roundRect">
            <a:avLst/>
          </a:prstGeom>
          <a:solidFill>
            <a:srgbClr val="3399FF"/>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b="1" dirty="0"/>
              <a:t>RESEARCH OCCUPATIONAL SECTORS</a:t>
            </a:r>
          </a:p>
        </p:txBody>
      </p:sp>
      <p:sp>
        <p:nvSpPr>
          <p:cNvPr id="19" name="Rounded Rectangle 18">
            <a:extLst>
              <a:ext uri="{FF2B5EF4-FFF2-40B4-BE49-F238E27FC236}">
                <a16:creationId xmlns:a16="http://schemas.microsoft.com/office/drawing/2014/main" id="{7C7CC19C-9024-BC4F-A2D3-1310FDEF4EFE}"/>
              </a:ext>
            </a:extLst>
          </p:cNvPr>
          <p:cNvSpPr/>
          <p:nvPr/>
        </p:nvSpPr>
        <p:spPr>
          <a:xfrm>
            <a:off x="6781800" y="3460946"/>
            <a:ext cx="3214710" cy="652466"/>
          </a:xfrm>
          <a:prstGeom prst="roundRect">
            <a:avLst/>
          </a:prstGeom>
          <a:solidFill>
            <a:srgbClr val="3399FF"/>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b="1" dirty="0"/>
              <a:t>REVIEW OCCUPATIONAL INFORMATION</a:t>
            </a:r>
          </a:p>
        </p:txBody>
      </p:sp>
      <p:sp>
        <p:nvSpPr>
          <p:cNvPr id="20" name="Rounded Rectangle 19">
            <a:extLst>
              <a:ext uri="{FF2B5EF4-FFF2-40B4-BE49-F238E27FC236}">
                <a16:creationId xmlns:a16="http://schemas.microsoft.com/office/drawing/2014/main" id="{8A7965AB-FCCA-E747-B554-E16C6088896B}"/>
              </a:ext>
            </a:extLst>
          </p:cNvPr>
          <p:cNvSpPr/>
          <p:nvPr/>
        </p:nvSpPr>
        <p:spPr>
          <a:xfrm>
            <a:off x="2209800" y="5442146"/>
            <a:ext cx="3214710" cy="500066"/>
          </a:xfrm>
          <a:prstGeom prst="roundRect">
            <a:avLst/>
          </a:prstGeom>
          <a:solidFill>
            <a:srgbClr val="3399FF"/>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b="1" dirty="0"/>
              <a:t>OTHER CONSTRAINTS</a:t>
            </a:r>
          </a:p>
        </p:txBody>
      </p:sp>
      <p:sp>
        <p:nvSpPr>
          <p:cNvPr id="21" name="Rectangle 20">
            <a:extLst>
              <a:ext uri="{FF2B5EF4-FFF2-40B4-BE49-F238E27FC236}">
                <a16:creationId xmlns:a16="http://schemas.microsoft.com/office/drawing/2014/main" id="{533A009E-9695-D34D-ACC4-F30A927A582A}"/>
              </a:ext>
            </a:extLst>
          </p:cNvPr>
          <p:cNvSpPr/>
          <p:nvPr/>
        </p:nvSpPr>
        <p:spPr>
          <a:xfrm>
            <a:off x="3609932" y="6127946"/>
            <a:ext cx="614366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n w="1905"/>
                <a:solidFill>
                  <a:schemeClr val="bg1"/>
                </a:solidFill>
                <a:effectLst>
                  <a:innerShdw blurRad="69850" dist="43180" dir="5400000">
                    <a:srgbClr val="000000">
                      <a:alpha val="65000"/>
                    </a:srgbClr>
                  </a:innerShdw>
                </a:effectLst>
                <a:latin typeface="Arial" pitchFamily="34" charset="0"/>
                <a:cs typeface="Arial" pitchFamily="34" charset="0"/>
              </a:rPr>
              <a:t>REALISTIC CAREER GOAL</a:t>
            </a:r>
          </a:p>
        </p:txBody>
      </p:sp>
      <p:sp>
        <p:nvSpPr>
          <p:cNvPr id="22" name="Rectangle 21">
            <a:extLst>
              <a:ext uri="{FF2B5EF4-FFF2-40B4-BE49-F238E27FC236}">
                <a16:creationId xmlns:a16="http://schemas.microsoft.com/office/drawing/2014/main" id="{771E2036-3429-7E4B-A747-53643B4ED13E}"/>
              </a:ext>
            </a:extLst>
          </p:cNvPr>
          <p:cNvSpPr/>
          <p:nvPr/>
        </p:nvSpPr>
        <p:spPr>
          <a:xfrm>
            <a:off x="5822168" y="2166181"/>
            <a:ext cx="547664" cy="372739"/>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3200" dirty="0">
                <a:solidFill>
                  <a:srgbClr val="0070C0"/>
                </a:solidFill>
                <a:latin typeface="Arial" pitchFamily="34" charset="0"/>
                <a:cs typeface="Arial" pitchFamily="34" charset="0"/>
              </a:rPr>
              <a:t>+</a:t>
            </a:r>
          </a:p>
        </p:txBody>
      </p:sp>
      <p:sp>
        <p:nvSpPr>
          <p:cNvPr id="23" name="Rectangle 22">
            <a:extLst>
              <a:ext uri="{FF2B5EF4-FFF2-40B4-BE49-F238E27FC236}">
                <a16:creationId xmlns:a16="http://schemas.microsoft.com/office/drawing/2014/main" id="{89D40775-F579-BD41-B27F-1097E90E04F9}"/>
              </a:ext>
            </a:extLst>
          </p:cNvPr>
          <p:cNvSpPr/>
          <p:nvPr/>
        </p:nvSpPr>
        <p:spPr>
          <a:xfrm>
            <a:off x="2438400" y="6127946"/>
            <a:ext cx="857256" cy="42862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3200" dirty="0">
                <a:solidFill>
                  <a:srgbClr val="0070C0"/>
                </a:solidFill>
                <a:latin typeface="Arial" pitchFamily="34" charset="0"/>
                <a:cs typeface="Arial" pitchFamily="34" charset="0"/>
              </a:rPr>
              <a:t>=</a:t>
            </a:r>
          </a:p>
        </p:txBody>
      </p:sp>
      <p:sp>
        <p:nvSpPr>
          <p:cNvPr id="24" name="Rounded Rectangle 23">
            <a:extLst>
              <a:ext uri="{FF2B5EF4-FFF2-40B4-BE49-F238E27FC236}">
                <a16:creationId xmlns:a16="http://schemas.microsoft.com/office/drawing/2014/main" id="{45AFA0A4-3B8F-8649-BEA9-77BEF6FA18F5}"/>
              </a:ext>
            </a:extLst>
          </p:cNvPr>
          <p:cNvSpPr/>
          <p:nvPr/>
        </p:nvSpPr>
        <p:spPr>
          <a:xfrm>
            <a:off x="6781800" y="2927546"/>
            <a:ext cx="3200400" cy="457200"/>
          </a:xfrm>
          <a:prstGeom prst="roundRect">
            <a:avLst>
              <a:gd name="adj" fmla="val 4667"/>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400" b="1" dirty="0"/>
              <a:t>Points to Consider….</a:t>
            </a:r>
          </a:p>
        </p:txBody>
      </p:sp>
    </p:spTree>
    <p:extLst>
      <p:ext uri="{BB962C8B-B14F-4D97-AF65-F5344CB8AC3E}">
        <p14:creationId xmlns:p14="http://schemas.microsoft.com/office/powerpoint/2010/main" val="3223672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Clear job objective</a:t>
            </a:r>
            <a:br>
              <a:rPr lang="en-GB" dirty="0"/>
            </a:br>
            <a:endParaRPr lang="en-GB" dirty="0"/>
          </a:p>
        </p:txBody>
      </p:sp>
      <p:sp>
        <p:nvSpPr>
          <p:cNvPr id="5" name="Content Placeholder 4"/>
          <p:cNvSpPr>
            <a:spLocks noGrp="1"/>
          </p:cNvSpPr>
          <p:nvPr>
            <p:ph idx="1"/>
          </p:nvPr>
        </p:nvSpPr>
        <p:spPr/>
        <p:txBody>
          <a:bodyPr/>
          <a:lstStyle/>
          <a:p>
            <a:pPr lvl="2"/>
            <a:r>
              <a:rPr lang="en-GB" sz="2400" dirty="0"/>
              <a:t>Understands their likes and dislikes</a:t>
            </a:r>
          </a:p>
          <a:p>
            <a:pPr lvl="2"/>
            <a:r>
              <a:rPr lang="en-GB" sz="2400" dirty="0"/>
              <a:t>Self-awareness</a:t>
            </a:r>
          </a:p>
          <a:p>
            <a:pPr lvl="2"/>
            <a:r>
              <a:rPr lang="en-GB" sz="2400" dirty="0"/>
              <a:t>Clear focus on what they would like to do</a:t>
            </a:r>
          </a:p>
          <a:p>
            <a:pPr lvl="2"/>
            <a:r>
              <a:rPr lang="en-GB" sz="2400" dirty="0"/>
              <a:t>Occupational choice is clear in terms of education, working conditions and earnings potential</a:t>
            </a:r>
          </a:p>
          <a:p>
            <a:pPr lvl="2"/>
            <a:endParaRPr lang="en-GB" sz="2400" b="1" dirty="0"/>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2105428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Deciding on a career path</a:t>
            </a:r>
            <a:br>
              <a:rPr lang="en-GB" dirty="0"/>
            </a:br>
            <a:br>
              <a:rPr lang="en-GB" dirty="0"/>
            </a:br>
            <a:endParaRPr lang="en-GB" dirty="0"/>
          </a:p>
        </p:txBody>
      </p:sp>
      <p:sp>
        <p:nvSpPr>
          <p:cNvPr id="5" name="Content Placeholder 4"/>
          <p:cNvSpPr>
            <a:spLocks noGrp="1"/>
          </p:cNvSpPr>
          <p:nvPr>
            <p:ph idx="1"/>
          </p:nvPr>
        </p:nvSpPr>
        <p:spPr>
          <a:xfrm>
            <a:off x="490538" y="2393950"/>
            <a:ext cx="6042997" cy="3482975"/>
          </a:xfrm>
        </p:spPr>
        <p:txBody>
          <a:bodyPr/>
          <a:lstStyle/>
          <a:p>
            <a:pPr lvl="2"/>
            <a:r>
              <a:rPr lang="en-GB" sz="2400" dirty="0"/>
              <a:t>Labour market information</a:t>
            </a:r>
          </a:p>
          <a:p>
            <a:pPr lvl="2"/>
            <a:r>
              <a:rPr lang="en-GB" sz="2400" dirty="0"/>
              <a:t>Job descriptions</a:t>
            </a:r>
          </a:p>
          <a:p>
            <a:pPr lvl="2"/>
            <a:r>
              <a:rPr lang="en-GB" sz="2400" dirty="0"/>
              <a:t>Wages attached to the job/occupation</a:t>
            </a:r>
          </a:p>
          <a:p>
            <a:pPr lvl="2"/>
            <a:r>
              <a:rPr lang="en-GB" sz="2400" dirty="0"/>
              <a:t>Working conditions</a:t>
            </a:r>
          </a:p>
          <a:p>
            <a:pPr lvl="2"/>
            <a:r>
              <a:rPr lang="en-GB" sz="2400" dirty="0"/>
              <a:t>Future trends and developments</a:t>
            </a:r>
          </a:p>
          <a:p>
            <a:pPr lvl="2"/>
            <a:endParaRPr lang="en-GB" sz="2400" dirty="0"/>
          </a:p>
          <a:p>
            <a:pPr lvl="2"/>
            <a:endParaRPr lang="en-GB" sz="2400" b="1" dirty="0"/>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pic>
        <p:nvPicPr>
          <p:cNvPr id="7" name="Content Placeholder 4">
            <a:extLst>
              <a:ext uri="{FF2B5EF4-FFF2-40B4-BE49-F238E27FC236}">
                <a16:creationId xmlns:a16="http://schemas.microsoft.com/office/drawing/2014/main" id="{6C335F8B-657A-374B-9A4D-DF67785FC6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2168" y="762000"/>
            <a:ext cx="3619500" cy="5334000"/>
          </a:xfrm>
          <a:prstGeom prst="rect">
            <a:avLst/>
          </a:prstGeom>
        </p:spPr>
      </p:pic>
    </p:spTree>
    <p:extLst>
      <p:ext uri="{BB962C8B-B14F-4D97-AF65-F5344CB8AC3E}">
        <p14:creationId xmlns:p14="http://schemas.microsoft.com/office/powerpoint/2010/main" val="1342161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Occupational Information</a:t>
            </a:r>
            <a:br>
              <a:rPr lang="en-GB" dirty="0"/>
            </a:br>
            <a:endParaRPr lang="en-GB" dirty="0"/>
          </a:p>
        </p:txBody>
      </p:sp>
      <p:sp>
        <p:nvSpPr>
          <p:cNvPr id="5" name="Content Placeholder 4"/>
          <p:cNvSpPr>
            <a:spLocks noGrp="1"/>
          </p:cNvSpPr>
          <p:nvPr>
            <p:ph idx="1"/>
          </p:nvPr>
        </p:nvSpPr>
        <p:spPr/>
        <p:txBody>
          <a:bodyPr/>
          <a:lstStyle/>
          <a:p>
            <a:pPr lvl="2"/>
            <a:r>
              <a:rPr lang="en-GB" sz="2400" dirty="0"/>
              <a:t>Having access to occupational information through the Indonesia’s National Standard Occupational Classification (NSOC) or National Industrial Standard Classification of Occupations</a:t>
            </a:r>
          </a:p>
          <a:p>
            <a:pPr lvl="2"/>
            <a:r>
              <a:rPr lang="en-GB" sz="2400" dirty="0"/>
              <a:t>Important for jobseeker to understand tasks listed in their chosen occupational field</a:t>
            </a:r>
          </a:p>
          <a:p>
            <a:pPr lvl="2"/>
            <a:r>
              <a:rPr lang="en-GB" sz="2400" dirty="0"/>
              <a:t>Jobseeker can also  talk to people who are working in the same occupation</a:t>
            </a:r>
          </a:p>
          <a:p>
            <a:pPr lvl="2"/>
            <a:r>
              <a:rPr lang="en-GB" sz="2400" dirty="0"/>
              <a:t>Career fairs offer opportunities to learn the wide range of occupations especially those in demand in the locality </a:t>
            </a:r>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847141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Factors affecting Jobseeker’s decision</a:t>
            </a:r>
            <a:br>
              <a:rPr lang="en-GB" dirty="0"/>
            </a:br>
            <a:endParaRPr lang="en-GB" dirty="0"/>
          </a:p>
        </p:txBody>
      </p:sp>
      <p:sp>
        <p:nvSpPr>
          <p:cNvPr id="5" name="Content Placeholder 4"/>
          <p:cNvSpPr>
            <a:spLocks noGrp="1"/>
          </p:cNvSpPr>
          <p:nvPr>
            <p:ph idx="1"/>
          </p:nvPr>
        </p:nvSpPr>
        <p:spPr/>
        <p:txBody>
          <a:bodyPr/>
          <a:lstStyle/>
          <a:p>
            <a:pPr lvl="2"/>
            <a:r>
              <a:rPr lang="en-GB" sz="2000" dirty="0"/>
              <a:t>Pandemic  has caused economic declines in the country and other countries resulting in job uncertainty</a:t>
            </a:r>
          </a:p>
          <a:p>
            <a:pPr lvl="2"/>
            <a:r>
              <a:rPr lang="en-GB" sz="2000" dirty="0"/>
              <a:t>Increasing scientific research and rise of new information technology</a:t>
            </a:r>
          </a:p>
          <a:p>
            <a:pPr lvl="2"/>
            <a:r>
              <a:rPr lang="en-GB" sz="2000" dirty="0"/>
              <a:t> Labour market re-structuring due to rise in new products and services</a:t>
            </a:r>
          </a:p>
          <a:p>
            <a:pPr lvl="2"/>
            <a:r>
              <a:rPr lang="en-GB" sz="2000" dirty="0"/>
              <a:t>Changing work environments: economic perspectives; new modes of working (work from home)</a:t>
            </a:r>
          </a:p>
          <a:p>
            <a:pPr lvl="2"/>
            <a:r>
              <a:rPr lang="en-GB" sz="2000" dirty="0"/>
              <a:t>Technology: rapid changing technologies require new skills and occupations; skills for the future</a:t>
            </a:r>
          </a:p>
          <a:p>
            <a:pPr lvl="2"/>
            <a:r>
              <a:rPr lang="en-GB" sz="2000" dirty="0"/>
              <a:t>Existence of vulnerable occupations</a:t>
            </a:r>
          </a:p>
          <a:p>
            <a:pPr lvl="2"/>
            <a:r>
              <a:rPr lang="en-GB" sz="2000" dirty="0"/>
              <a:t>Climate change: job losses but new  and emerging jobs (green jobs)</a:t>
            </a:r>
          </a:p>
        </p:txBody>
      </p:sp>
      <p:sp>
        <p:nvSpPr>
          <p:cNvPr id="10" name="Date Placeholder 9"/>
          <p:cNvSpPr>
            <a:spLocks noGrp="1"/>
          </p:cNvSpPr>
          <p:nvPr>
            <p:ph type="dt" sz="half" idx="10"/>
          </p:nvPr>
        </p:nvSpPr>
        <p:spPr/>
        <p:txBody>
          <a:bodyPr/>
          <a:lstStyle/>
          <a:p>
            <a:r>
              <a:rPr lang="en-GB" dirty="0"/>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1092166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Jobs  most in-demand in Indonesia &amp; Asia</a:t>
            </a:r>
            <a:br>
              <a:rPr lang="en-GB" dirty="0"/>
            </a:br>
            <a:endParaRPr lang="en-GB" dirty="0"/>
          </a:p>
        </p:txBody>
      </p:sp>
      <p:sp>
        <p:nvSpPr>
          <p:cNvPr id="5" name="Content Placeholder 4"/>
          <p:cNvSpPr>
            <a:spLocks noGrp="1"/>
          </p:cNvSpPr>
          <p:nvPr>
            <p:ph idx="1"/>
          </p:nvPr>
        </p:nvSpPr>
        <p:spPr/>
        <p:txBody>
          <a:bodyPr/>
          <a:lstStyle/>
          <a:p>
            <a:pPr lvl="2"/>
            <a:r>
              <a:rPr lang="en-GB" sz="2400" dirty="0"/>
              <a:t>Careers </a:t>
            </a:r>
            <a:r>
              <a:rPr lang="en-GB" sz="2400" b="1" dirty="0"/>
              <a:t>in health care</a:t>
            </a:r>
            <a:r>
              <a:rPr lang="en-GB" sz="2400" dirty="0"/>
              <a:t>, </a:t>
            </a:r>
            <a:r>
              <a:rPr lang="en-GB" sz="2400" b="1" dirty="0"/>
              <a:t>educatio</a:t>
            </a:r>
            <a:r>
              <a:rPr lang="en-GB" sz="2400" dirty="0"/>
              <a:t>n and </a:t>
            </a:r>
            <a:r>
              <a:rPr lang="en-GB" sz="2400" b="1" dirty="0"/>
              <a:t>digital services </a:t>
            </a:r>
            <a:r>
              <a:rPr lang="en-GB" sz="2400" dirty="0"/>
              <a:t>are set to be among the fastest-growing in Southeast Asia for 2021</a:t>
            </a:r>
          </a:p>
          <a:p>
            <a:pPr lvl="2"/>
            <a:r>
              <a:rPr lang="en-GB" sz="2400" dirty="0"/>
              <a:t>Surge in demand for </a:t>
            </a:r>
            <a:r>
              <a:rPr lang="en-GB" sz="2400" b="1" dirty="0"/>
              <a:t>medical</a:t>
            </a:r>
            <a:r>
              <a:rPr lang="en-GB" sz="2400" dirty="0"/>
              <a:t> </a:t>
            </a:r>
            <a:r>
              <a:rPr lang="en-GB" sz="2400" b="1" dirty="0"/>
              <a:t>professionals</a:t>
            </a:r>
            <a:r>
              <a:rPr lang="en-GB" sz="2400" dirty="0"/>
              <a:t>, </a:t>
            </a:r>
            <a:r>
              <a:rPr lang="en-GB" sz="2400" b="1" dirty="0"/>
              <a:t>teachers</a:t>
            </a:r>
            <a:r>
              <a:rPr lang="en-GB" sz="2400" dirty="0"/>
              <a:t> and </a:t>
            </a:r>
            <a:r>
              <a:rPr lang="en-GB" sz="2400" b="1" dirty="0"/>
              <a:t>creatives</a:t>
            </a:r>
            <a:r>
              <a:rPr lang="en-GB" sz="2400" dirty="0"/>
              <a:t> in 2021, as the coronavirus changes the face of the region’s jobs landscape.</a:t>
            </a:r>
          </a:p>
          <a:p>
            <a:pPr lvl="2"/>
            <a:r>
              <a:rPr lang="en-GB" sz="2400" dirty="0"/>
              <a:t>Further surge of </a:t>
            </a:r>
            <a:r>
              <a:rPr lang="en-GB" sz="2400" b="1" dirty="0"/>
              <a:t>frontline e-commerce workers, health-care professionals, workplace diversity experts</a:t>
            </a:r>
          </a:p>
          <a:p>
            <a:pPr lvl="2"/>
            <a:endParaRPr lang="en-GB" sz="2400" dirty="0"/>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3410124145"/>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138</TotalTime>
  <Words>1009</Words>
  <Application>Microsoft Macintosh PowerPoint</Application>
  <PresentationFormat>Widescreen</PresentationFormat>
  <Paragraphs>139</Paragraphs>
  <Slides>14</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Wingdings 3</vt:lpstr>
      <vt:lpstr>ILO 2020</vt:lpstr>
      <vt:lpstr>Module/Unit 5 </vt:lpstr>
      <vt:lpstr>Learning objectives</vt:lpstr>
      <vt:lpstr>PowerPoint Presentation</vt:lpstr>
      <vt:lpstr>Counselling needs assessment   </vt:lpstr>
      <vt:lpstr>Clear job objective </vt:lpstr>
      <vt:lpstr>Deciding on a career path  </vt:lpstr>
      <vt:lpstr>Occupational Information </vt:lpstr>
      <vt:lpstr>Factors affecting Jobseeker’s decision </vt:lpstr>
      <vt:lpstr>Jobs  most in-demand in Indonesia &amp; Asia </vt:lpstr>
      <vt:lpstr>Jobs  most in-demand in Indonesia &amp; Asia </vt:lpstr>
      <vt:lpstr>Jobs  most in-demand in Indonesia &amp; Asia </vt:lpstr>
      <vt:lpstr>Any question?</vt:lpstr>
      <vt:lpstr>Group work</vt:lpstr>
      <vt:lpstr>Role play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11</cp:revision>
  <dcterms:created xsi:type="dcterms:W3CDTF">2021-09-07T09:14:06Z</dcterms:created>
  <dcterms:modified xsi:type="dcterms:W3CDTF">2021-09-22T03:12:18Z</dcterms:modified>
</cp:coreProperties>
</file>