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74" r:id="rId3"/>
    <p:sldId id="275" r:id="rId4"/>
    <p:sldId id="276" r:id="rId5"/>
    <p:sldId id="284" r:id="rId6"/>
    <p:sldId id="277" r:id="rId7"/>
    <p:sldId id="285" r:id="rId8"/>
    <p:sldId id="259" r:id="rId9"/>
    <p:sldId id="258"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44" autoAdjust="0"/>
    <p:restoredTop sz="95788" autoAdjust="0"/>
  </p:normalViewPr>
  <p:slideViewPr>
    <p:cSldViewPr snapToGrid="0">
      <p:cViewPr varScale="1">
        <p:scale>
          <a:sx n="81" d="100"/>
          <a:sy n="81" d="100"/>
        </p:scale>
        <p:origin x="184" y="624"/>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22/09/2021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3027305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Vocational counselling</a:t>
            </a:r>
            <a:r>
              <a:rPr lang="en-US" sz="1200" kern="1200" dirty="0">
                <a:solidFill>
                  <a:schemeClr val="tx1"/>
                </a:solidFill>
                <a:effectLst/>
                <a:latin typeface="+mn-lt"/>
                <a:ea typeface="+mn-ea"/>
                <a:cs typeface="+mn-cs"/>
              </a:rPr>
              <a:t> is aimed at assisting the jobseeker assess their current skills and work experiences against the normal entry-level requirements for jobs within the chosen occupational field, to identify any skills gaps and to determine the most appropriate means to close these gaps. </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the stage in the counselling process where implementing one or more </a:t>
            </a:r>
            <a:r>
              <a:rPr lang="en-US" sz="1200" b="1" kern="1200" dirty="0">
                <a:solidFill>
                  <a:schemeClr val="tx1"/>
                </a:solidFill>
                <a:effectLst/>
                <a:latin typeface="+mn-lt"/>
                <a:ea typeface="+mn-ea"/>
                <a:cs typeface="+mn-cs"/>
              </a:rPr>
              <a:t>active </a:t>
            </a:r>
            <a:r>
              <a:rPr lang="en-US" sz="1200" b="1" kern="1200" dirty="0" err="1">
                <a:solidFill>
                  <a:schemeClr val="tx1"/>
                </a:solidFill>
                <a:effectLst/>
                <a:latin typeface="+mn-lt"/>
                <a:ea typeface="+mn-ea"/>
                <a:cs typeface="+mn-cs"/>
              </a:rPr>
              <a:t>labour</a:t>
            </a:r>
            <a:r>
              <a:rPr lang="en-US" sz="1200" b="1" kern="1200" dirty="0">
                <a:solidFill>
                  <a:schemeClr val="tx1"/>
                </a:solidFill>
                <a:effectLst/>
                <a:latin typeface="+mn-lt"/>
                <a:ea typeface="+mn-ea"/>
                <a:cs typeface="+mn-cs"/>
              </a:rPr>
              <a:t> market </a:t>
            </a:r>
            <a:r>
              <a:rPr lang="en-US" sz="1200" b="1" kern="1200" dirty="0" err="1">
                <a:solidFill>
                  <a:schemeClr val="tx1"/>
                </a:solidFill>
                <a:effectLst/>
                <a:latin typeface="+mn-lt"/>
                <a:ea typeface="+mn-ea"/>
                <a:cs typeface="+mn-cs"/>
              </a:rPr>
              <a:t>programmes</a:t>
            </a:r>
            <a:r>
              <a:rPr lang="en-US" sz="1200" b="1" kern="1200" dirty="0">
                <a:solidFill>
                  <a:schemeClr val="tx1"/>
                </a:solidFill>
                <a:effectLst/>
                <a:latin typeface="+mn-lt"/>
                <a:ea typeface="+mn-ea"/>
                <a:cs typeface="+mn-cs"/>
              </a:rPr>
              <a:t> (ALMP)</a:t>
            </a:r>
            <a:r>
              <a:rPr lang="en-US" sz="1200" kern="1200" dirty="0">
                <a:solidFill>
                  <a:schemeClr val="tx1"/>
                </a:solidFill>
                <a:effectLst/>
                <a:latin typeface="+mn-lt"/>
                <a:ea typeface="+mn-ea"/>
                <a:cs typeface="+mn-cs"/>
              </a:rPr>
              <a:t> provide significant impact on the success of getting employed.</a:t>
            </a:r>
          </a:p>
          <a:p>
            <a:endParaRPr lang="en-GB" sz="1200" kern="1200" dirty="0">
              <a:solidFill>
                <a:schemeClr val="tx1"/>
              </a:solidFill>
              <a:effectLst/>
              <a:latin typeface="+mn-lt"/>
              <a:ea typeface="+mn-ea"/>
              <a:cs typeface="+mn-cs"/>
            </a:endParaRPr>
          </a:p>
          <a:p>
            <a:pPr marL="0" indent="0">
              <a:buNone/>
            </a:pPr>
            <a:endParaRPr lang="en-US" sz="1200" kern="1200" dirty="0">
              <a:solidFill>
                <a:schemeClr val="tx1"/>
              </a:solidFill>
              <a:effectLst/>
              <a:latin typeface="+mn-lt"/>
              <a:ea typeface="+mn-ea"/>
              <a:cs typeface="+mn-cs"/>
            </a:endParaRPr>
          </a:p>
          <a:p>
            <a:pPr marL="0" indent="0">
              <a:buNone/>
            </a:pPr>
            <a:r>
              <a:rPr lang="en-US" sz="1200" kern="1200" dirty="0">
                <a:solidFill>
                  <a:schemeClr val="tx1"/>
                </a:solidFill>
                <a:effectLst/>
                <a:latin typeface="+mn-lt"/>
                <a:ea typeface="+mn-ea"/>
                <a:cs typeface="+mn-cs"/>
              </a:rPr>
              <a:t> During the vocational counselling phase, jobseekers are provided with occupational information that will assist them in determining which solution is best suited to both their immediate and longer term aspirations.   </a:t>
            </a:r>
            <a:endParaRPr lang="en-GB" sz="1200" kern="1200" dirty="0">
              <a:solidFill>
                <a:schemeClr val="tx1"/>
              </a:solidFill>
              <a:effectLst/>
              <a:latin typeface="+mn-lt"/>
              <a:ea typeface="+mn-ea"/>
              <a:cs typeface="+mn-cs"/>
            </a:endParaRPr>
          </a:p>
          <a:p>
            <a:endParaRPr lang="en-GB" sz="1200" dirty="0"/>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725527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Active </a:t>
            </a:r>
            <a:r>
              <a:rPr lang="en-US" sz="1200" dirty="0" err="1"/>
              <a:t>labour</a:t>
            </a:r>
            <a:r>
              <a:rPr lang="en-US" sz="1200" dirty="0"/>
              <a:t> market </a:t>
            </a:r>
            <a:r>
              <a:rPr lang="en-US" sz="1200" dirty="0" err="1"/>
              <a:t>programmes</a:t>
            </a:r>
            <a:r>
              <a:rPr lang="en-US" sz="1200" dirty="0"/>
              <a:t> are implemented to assist in helping jobseekers find work.</a:t>
            </a:r>
          </a:p>
          <a:p>
            <a:endParaRPr lang="en-US" sz="1200" dirty="0"/>
          </a:p>
          <a:p>
            <a:endParaRPr lang="en-US" sz="1200" dirty="0"/>
          </a:p>
          <a:p>
            <a:pPr marL="0" indent="0">
              <a:buNone/>
            </a:pPr>
            <a:endParaRPr lang="en-US" sz="1200" dirty="0"/>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2505605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3119045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Depending on the personal factors identified during career counselling, there are different ways of closing the gap gap between the jobseeker’s existing skills and experience and those required to pursue their career choice. Therefore, there will be varied approaches in vocational counselling  and the development of individual plans suited to individual needs and circumstances.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options other than formal classroom training and these can include:</a:t>
            </a:r>
          </a:p>
          <a:p>
            <a:r>
              <a:rPr lang="en-US" sz="1200" kern="1200" dirty="0">
                <a:solidFill>
                  <a:schemeClr val="tx1"/>
                </a:solidFill>
                <a:effectLst/>
                <a:latin typeface="+mn-lt"/>
                <a:ea typeface="+mn-ea"/>
                <a:cs typeface="+mn-cs"/>
              </a:rPr>
              <a:t> (1) on-the-job training(OJT) to upgrade or enhance existing skills;</a:t>
            </a:r>
          </a:p>
          <a:p>
            <a:r>
              <a:rPr lang="en-US" sz="1200" kern="1200" dirty="0">
                <a:solidFill>
                  <a:schemeClr val="tx1"/>
                </a:solidFill>
                <a:effectLst/>
                <a:latin typeface="+mn-lt"/>
                <a:ea typeface="+mn-ea"/>
                <a:cs typeface="+mn-cs"/>
              </a:rPr>
              <a:t> (2) apprenticeship training-- providing some source of income while acquiring the skills and practical experience necessary for a skilled trade; and/or</a:t>
            </a:r>
          </a:p>
          <a:p>
            <a:r>
              <a:rPr lang="en-US" sz="1200" kern="1200" dirty="0">
                <a:solidFill>
                  <a:schemeClr val="tx1"/>
                </a:solidFill>
                <a:effectLst/>
                <a:latin typeface="+mn-lt"/>
                <a:ea typeface="+mn-ea"/>
                <a:cs typeface="+mn-cs"/>
              </a:rPr>
              <a:t> (3) internship </a:t>
            </a:r>
            <a:r>
              <a:rPr lang="en-US" sz="1200" kern="1200" dirty="0" err="1">
                <a:solidFill>
                  <a:schemeClr val="tx1"/>
                </a:solidFill>
                <a:effectLst/>
                <a:latin typeface="+mn-lt"/>
                <a:ea typeface="+mn-ea"/>
                <a:cs typeface="+mn-cs"/>
              </a:rPr>
              <a:t>programmes</a:t>
            </a:r>
            <a:r>
              <a:rPr lang="en-US" sz="1200" kern="1200" dirty="0">
                <a:solidFill>
                  <a:schemeClr val="tx1"/>
                </a:solidFill>
                <a:effectLst/>
                <a:latin typeface="+mn-lt"/>
                <a:ea typeface="+mn-ea"/>
                <a:cs typeface="+mn-cs"/>
              </a:rPr>
              <a:t>, to provide work experience to supplement technical training for new graduates.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6</a:t>
            </a:fld>
            <a:endParaRPr lang="en-GB"/>
          </a:p>
        </p:txBody>
      </p:sp>
    </p:spTree>
    <p:extLst>
      <p:ext uri="{BB962C8B-B14F-4D97-AF65-F5344CB8AC3E}">
        <p14:creationId xmlns:p14="http://schemas.microsoft.com/office/powerpoint/2010/main" val="1702645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15708660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Module/Unit 6</a:t>
            </a:r>
            <a:br>
              <a:rPr lang="en-GB" dirty="0"/>
            </a:br>
            <a:endParaRPr lang="en-GB" dirty="0"/>
          </a:p>
        </p:txBody>
      </p:sp>
      <p:sp>
        <p:nvSpPr>
          <p:cNvPr id="3" name="Subtitle 2"/>
          <p:cNvSpPr>
            <a:spLocks noGrp="1"/>
          </p:cNvSpPr>
          <p:nvPr>
            <p:ph type="subTitle" idx="1"/>
          </p:nvPr>
        </p:nvSpPr>
        <p:spPr>
          <a:xfrm>
            <a:off x="490538" y="3481539"/>
            <a:ext cx="7770594" cy="1655762"/>
          </a:xfrm>
        </p:spPr>
        <p:txBody>
          <a:bodyPr/>
          <a:lstStyle/>
          <a:p>
            <a:r>
              <a:rPr lang="en-GB" dirty="0"/>
              <a:t>Vocational Counselling</a:t>
            </a:r>
            <a:br>
              <a:rPr lang="en-GB" dirty="0"/>
            </a:br>
            <a:r>
              <a:rPr lang="en-GB" dirty="0"/>
              <a:t>(Skills and requirements to perform the Job)</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Learning objectives</a:t>
            </a:r>
          </a:p>
        </p:txBody>
      </p:sp>
      <p:sp>
        <p:nvSpPr>
          <p:cNvPr id="5" name="Content Placeholder 4"/>
          <p:cNvSpPr>
            <a:spLocks noGrp="1"/>
          </p:cNvSpPr>
          <p:nvPr>
            <p:ph idx="1"/>
          </p:nvPr>
        </p:nvSpPr>
        <p:spPr/>
        <p:txBody>
          <a:bodyPr/>
          <a:lstStyle/>
          <a:p>
            <a:pPr marL="0" lvl="2" indent="0">
              <a:buNone/>
            </a:pPr>
            <a:r>
              <a:rPr lang="en-GB" sz="2400" dirty="0"/>
              <a:t>After completing the unit, the participants will be able to:</a:t>
            </a:r>
          </a:p>
          <a:p>
            <a:pPr lvl="2"/>
            <a:r>
              <a:rPr lang="en-GB" sz="2400" dirty="0"/>
              <a:t>Assess jobseeker’s  skills and work experience</a:t>
            </a:r>
          </a:p>
          <a:p>
            <a:pPr lvl="2"/>
            <a:r>
              <a:rPr lang="en-GB" sz="2400" dirty="0"/>
              <a:t>Identify skills gaps and determine the appropriate means to close the gap</a:t>
            </a:r>
          </a:p>
          <a:p>
            <a:pPr lvl="2"/>
            <a:r>
              <a:rPr lang="en-GB" sz="2400" dirty="0"/>
              <a:t>Assist jobseekers to plan for the long term that may lead to  more sustainable work in the future</a:t>
            </a:r>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3526921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3</a:t>
            </a:fld>
            <a:endParaRPr lang="en-GB"/>
          </a:p>
        </p:txBody>
      </p:sp>
      <p:cxnSp>
        <p:nvCxnSpPr>
          <p:cNvPr id="9" name="Straight Arrow Connector 8">
            <a:extLst>
              <a:ext uri="{FF2B5EF4-FFF2-40B4-BE49-F238E27FC236}">
                <a16:creationId xmlns:a16="http://schemas.microsoft.com/office/drawing/2014/main" id="{AB40DB26-813B-6D4B-9A39-F0AE9D878323}"/>
              </a:ext>
            </a:extLst>
          </p:cNvPr>
          <p:cNvCxnSpPr/>
          <p:nvPr/>
        </p:nvCxnSpPr>
        <p:spPr>
          <a:xfrm>
            <a:off x="6096000" y="1453568"/>
            <a:ext cx="0" cy="62521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Flowchart: Process 6">
            <a:extLst>
              <a:ext uri="{FF2B5EF4-FFF2-40B4-BE49-F238E27FC236}">
                <a16:creationId xmlns:a16="http://schemas.microsoft.com/office/drawing/2014/main" id="{8FA82183-B7CC-CA41-941F-9E448DACBB3D}"/>
              </a:ext>
            </a:extLst>
          </p:cNvPr>
          <p:cNvSpPr/>
          <p:nvPr/>
        </p:nvSpPr>
        <p:spPr>
          <a:xfrm>
            <a:off x="3153748" y="433421"/>
            <a:ext cx="5766320" cy="102014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Skills and requirements to perform the job</a:t>
            </a:r>
            <a:endParaRPr lang="en-GB" sz="2400" b="1" dirty="0"/>
          </a:p>
        </p:txBody>
      </p:sp>
      <p:sp>
        <p:nvSpPr>
          <p:cNvPr id="19" name="Flowchart: Process 10">
            <a:extLst>
              <a:ext uri="{FF2B5EF4-FFF2-40B4-BE49-F238E27FC236}">
                <a16:creationId xmlns:a16="http://schemas.microsoft.com/office/drawing/2014/main" id="{34470BBB-5718-4848-A9E6-AB120CFB2EBD}"/>
              </a:ext>
            </a:extLst>
          </p:cNvPr>
          <p:cNvSpPr/>
          <p:nvPr/>
        </p:nvSpPr>
        <p:spPr>
          <a:xfrm>
            <a:off x="3153748" y="2107809"/>
            <a:ext cx="5766320" cy="1321774"/>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Vocational counselling</a:t>
            </a:r>
          </a:p>
          <a:p>
            <a:pPr algn="ctr"/>
            <a:r>
              <a:rPr lang="en-US" sz="2000" dirty="0"/>
              <a:t>Assisting jobseekers identify skills gaps</a:t>
            </a:r>
          </a:p>
          <a:p>
            <a:pPr algn="ctr"/>
            <a:r>
              <a:rPr lang="en-US" sz="2000" dirty="0"/>
              <a:t>and determine the most appropriate</a:t>
            </a:r>
          </a:p>
          <a:p>
            <a:pPr algn="ctr"/>
            <a:r>
              <a:rPr lang="en-US" sz="2000" dirty="0"/>
              <a:t>means of closing these gaps</a:t>
            </a:r>
            <a:endParaRPr lang="en-GB" sz="2000" dirty="0"/>
          </a:p>
        </p:txBody>
      </p:sp>
      <p:sp>
        <p:nvSpPr>
          <p:cNvPr id="20" name="Rounded Rectangle 19">
            <a:extLst>
              <a:ext uri="{FF2B5EF4-FFF2-40B4-BE49-F238E27FC236}">
                <a16:creationId xmlns:a16="http://schemas.microsoft.com/office/drawing/2014/main" id="{F672A5CF-1EE0-D240-A0A6-F355B728C987}"/>
              </a:ext>
            </a:extLst>
          </p:cNvPr>
          <p:cNvSpPr/>
          <p:nvPr/>
        </p:nvSpPr>
        <p:spPr>
          <a:xfrm>
            <a:off x="3881536" y="3925143"/>
            <a:ext cx="4329404" cy="2724476"/>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t>Skills training programmes</a:t>
            </a:r>
          </a:p>
          <a:p>
            <a:pPr algn="ctr"/>
            <a:r>
              <a:rPr lang="en-GB" sz="2400" dirty="0"/>
              <a:t>Educational upgrading</a:t>
            </a:r>
          </a:p>
          <a:p>
            <a:pPr algn="ctr"/>
            <a:r>
              <a:rPr lang="en-GB" sz="2400" dirty="0"/>
              <a:t>On-the-job training</a:t>
            </a:r>
          </a:p>
          <a:p>
            <a:pPr algn="ctr"/>
            <a:r>
              <a:rPr lang="en-US" sz="2400" dirty="0"/>
              <a:t>Entrepreneurial training and related services</a:t>
            </a:r>
          </a:p>
          <a:p>
            <a:pPr algn="ctr"/>
            <a:r>
              <a:rPr lang="en-GB" sz="2400" dirty="0"/>
              <a:t>Job subsidies</a:t>
            </a:r>
          </a:p>
          <a:p>
            <a:pPr algn="ctr"/>
            <a:r>
              <a:rPr lang="en-GB" sz="2400" dirty="0"/>
              <a:t>Internships</a:t>
            </a:r>
            <a:endParaRPr lang="en-GB" sz="2400" b="1" dirty="0">
              <a:solidFill>
                <a:srgbClr val="FF0000"/>
              </a:solidFill>
            </a:endParaRPr>
          </a:p>
        </p:txBody>
      </p:sp>
      <p:cxnSp>
        <p:nvCxnSpPr>
          <p:cNvPr id="21" name="Straight Arrow Connector 20">
            <a:extLst>
              <a:ext uri="{FF2B5EF4-FFF2-40B4-BE49-F238E27FC236}">
                <a16:creationId xmlns:a16="http://schemas.microsoft.com/office/drawing/2014/main" id="{7676F17D-D478-834F-B008-F97EC8AB0C44}"/>
              </a:ext>
            </a:extLst>
          </p:cNvPr>
          <p:cNvCxnSpPr>
            <a:cxnSpLocks/>
          </p:cNvCxnSpPr>
          <p:nvPr/>
        </p:nvCxnSpPr>
        <p:spPr>
          <a:xfrm>
            <a:off x="6101255" y="3429000"/>
            <a:ext cx="0" cy="49614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941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Active Labour Market Programmes (ALMPs)</a:t>
            </a:r>
            <a:br>
              <a:rPr lang="en-GB" dirty="0"/>
            </a:br>
            <a:endParaRPr lang="en-GB" dirty="0"/>
          </a:p>
        </p:txBody>
      </p:sp>
      <p:sp>
        <p:nvSpPr>
          <p:cNvPr id="5" name="Content Placeholder 4"/>
          <p:cNvSpPr>
            <a:spLocks noGrp="1"/>
          </p:cNvSpPr>
          <p:nvPr>
            <p:ph idx="1"/>
          </p:nvPr>
        </p:nvSpPr>
        <p:spPr/>
        <p:txBody>
          <a:bodyPr/>
          <a:lstStyle/>
          <a:p>
            <a:pPr marL="0" lvl="2" indent="0">
              <a:buNone/>
            </a:pPr>
            <a:r>
              <a:rPr lang="en-GB" sz="2400" b="1" dirty="0"/>
              <a:t>Interventions in the labour market to actively increase the employment chances of  jobseekers</a:t>
            </a:r>
          </a:p>
          <a:p>
            <a:pPr lvl="2"/>
            <a:endParaRPr lang="en-GB" sz="2400" dirty="0"/>
          </a:p>
          <a:p>
            <a:pPr marL="0" lvl="2" indent="0">
              <a:buNone/>
            </a:pPr>
            <a:r>
              <a:rPr lang="en-GB" sz="2400" dirty="0"/>
              <a:t>These are programmes:</a:t>
            </a:r>
          </a:p>
          <a:p>
            <a:pPr lvl="2"/>
            <a:r>
              <a:rPr lang="en-GB" sz="2400" dirty="0"/>
              <a:t>Enhance motivation and incentives to find employment</a:t>
            </a:r>
          </a:p>
          <a:p>
            <a:pPr lvl="2"/>
            <a:r>
              <a:rPr lang="en-GB" sz="2400" dirty="0"/>
              <a:t>Improve job readiness and help in finding suitable employment</a:t>
            </a:r>
          </a:p>
          <a:p>
            <a:pPr lvl="2"/>
            <a:r>
              <a:rPr lang="en-GB" sz="2400" dirty="0"/>
              <a:t>Expand employment opportunities</a:t>
            </a:r>
          </a:p>
          <a:p>
            <a:pPr marL="0" lvl="2" indent="0">
              <a:buNone/>
            </a:pPr>
            <a:endParaRPr lang="en-GB" sz="2400" b="1" dirty="0"/>
          </a:p>
          <a:p>
            <a:pPr lvl="2"/>
            <a:endParaRPr lang="en-GB" sz="2400" b="1"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4</a:t>
            </a:fld>
            <a:endParaRPr lang="en-GB"/>
          </a:p>
        </p:txBody>
      </p:sp>
    </p:spTree>
    <p:extLst>
      <p:ext uri="{BB962C8B-B14F-4D97-AF65-F5344CB8AC3E}">
        <p14:creationId xmlns:p14="http://schemas.microsoft.com/office/powerpoint/2010/main" val="2105428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Active Labour Market Programmes (ALMPs) examples</a:t>
            </a:r>
            <a:br>
              <a:rPr lang="en-GB" dirty="0"/>
            </a:br>
            <a:endParaRPr lang="en-GB" dirty="0"/>
          </a:p>
        </p:txBody>
      </p:sp>
      <p:sp>
        <p:nvSpPr>
          <p:cNvPr id="5" name="Content Placeholder 4"/>
          <p:cNvSpPr>
            <a:spLocks noGrp="1"/>
          </p:cNvSpPr>
          <p:nvPr>
            <p:ph idx="1"/>
          </p:nvPr>
        </p:nvSpPr>
        <p:spPr/>
        <p:txBody>
          <a:bodyPr/>
          <a:lstStyle/>
          <a:p>
            <a:pPr marL="0" lvl="2" indent="0">
              <a:buNone/>
            </a:pPr>
            <a:r>
              <a:rPr lang="en-GB" sz="2000" dirty="0"/>
              <a:t>Active labour market programmes</a:t>
            </a:r>
          </a:p>
          <a:p>
            <a:pPr lvl="2"/>
            <a:r>
              <a:rPr lang="en-GB" sz="2000" dirty="0"/>
              <a:t>Counselling and job search assistance</a:t>
            </a:r>
          </a:p>
          <a:p>
            <a:pPr lvl="2"/>
            <a:r>
              <a:rPr lang="en-GB" sz="2000" dirty="0"/>
              <a:t>Technical/vocational skills training</a:t>
            </a:r>
          </a:p>
          <a:p>
            <a:pPr lvl="2"/>
            <a:r>
              <a:rPr lang="en-GB" sz="2000" dirty="0"/>
              <a:t>Internship programmes</a:t>
            </a:r>
          </a:p>
          <a:p>
            <a:pPr lvl="2"/>
            <a:r>
              <a:rPr lang="en-GB" sz="2000" dirty="0"/>
              <a:t>Apprenticeship programme</a:t>
            </a:r>
          </a:p>
          <a:p>
            <a:pPr lvl="2"/>
            <a:r>
              <a:rPr lang="en-GB" sz="2000" dirty="0"/>
              <a:t>OJT/job orientation</a:t>
            </a:r>
          </a:p>
          <a:p>
            <a:pPr lvl="2"/>
            <a:r>
              <a:rPr lang="en-GB" sz="2000" dirty="0"/>
              <a:t>Entrepreneurial promotion</a:t>
            </a:r>
          </a:p>
          <a:p>
            <a:pPr lvl="2"/>
            <a:r>
              <a:rPr lang="en-GB" sz="2000" dirty="0"/>
              <a:t>Public works and community services</a:t>
            </a:r>
          </a:p>
          <a:p>
            <a:pPr lvl="2"/>
            <a:r>
              <a:rPr lang="en-GB" sz="2000" dirty="0"/>
              <a:t>Employment subsidies</a:t>
            </a:r>
          </a:p>
          <a:p>
            <a:pPr lvl="2"/>
            <a:endParaRPr lang="en-GB" sz="2400" dirty="0"/>
          </a:p>
          <a:p>
            <a:pPr marL="0" lvl="2" indent="0">
              <a:buNone/>
            </a:pPr>
            <a:endParaRPr lang="en-GB" sz="2400" b="1" dirty="0"/>
          </a:p>
          <a:p>
            <a:pPr lvl="2"/>
            <a:endParaRPr lang="en-GB" sz="2400" b="1"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5</a:t>
            </a:fld>
            <a:endParaRPr lang="en-GB"/>
          </a:p>
        </p:txBody>
      </p:sp>
    </p:spTree>
    <p:extLst>
      <p:ext uri="{BB962C8B-B14F-4D97-AF65-F5344CB8AC3E}">
        <p14:creationId xmlns:p14="http://schemas.microsoft.com/office/powerpoint/2010/main" val="2538674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Closing the skills gap of jobseeker</a:t>
            </a:r>
            <a:br>
              <a:rPr lang="en-GB" dirty="0"/>
            </a:br>
            <a:br>
              <a:rPr lang="en-GB" dirty="0"/>
            </a:br>
            <a:endParaRPr lang="en-GB" dirty="0"/>
          </a:p>
        </p:txBody>
      </p:sp>
      <p:sp>
        <p:nvSpPr>
          <p:cNvPr id="5" name="Content Placeholder 4"/>
          <p:cNvSpPr>
            <a:spLocks noGrp="1"/>
          </p:cNvSpPr>
          <p:nvPr>
            <p:ph idx="1"/>
          </p:nvPr>
        </p:nvSpPr>
        <p:spPr/>
        <p:txBody>
          <a:bodyPr/>
          <a:lstStyle/>
          <a:p>
            <a:pPr marL="0" lvl="2" indent="0">
              <a:buNone/>
            </a:pPr>
            <a:r>
              <a:rPr lang="en-GB" sz="2400" dirty="0"/>
              <a:t>There are options other than formal classroom training and these can include:</a:t>
            </a:r>
          </a:p>
          <a:p>
            <a:pPr lvl="2"/>
            <a:r>
              <a:rPr lang="en-GB" sz="2400" dirty="0"/>
              <a:t>on-the-job training(OJT) to upgrade or enhance existing skills;</a:t>
            </a:r>
          </a:p>
          <a:p>
            <a:pPr lvl="2"/>
            <a:r>
              <a:rPr lang="en-GB" sz="2400" dirty="0"/>
              <a:t>apprenticeship training-- providing some source of income while acquiring the skills and practical experience necessary for a skilled trade; and/or</a:t>
            </a:r>
          </a:p>
          <a:p>
            <a:pPr lvl="2"/>
            <a:r>
              <a:rPr lang="en-GB" sz="2400" dirty="0"/>
              <a:t>internship programmes, to provide work experience to supplement technical training for new graduates. </a:t>
            </a:r>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6</a:t>
            </a:fld>
            <a:endParaRPr lang="en-GB"/>
          </a:p>
        </p:txBody>
      </p:sp>
    </p:spTree>
    <p:extLst>
      <p:ext uri="{BB962C8B-B14F-4D97-AF65-F5344CB8AC3E}">
        <p14:creationId xmlns:p14="http://schemas.microsoft.com/office/powerpoint/2010/main" val="847141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Closing the skills gap of jobseeker (</a:t>
            </a:r>
            <a:r>
              <a:rPr lang="en-GB" dirty="0" err="1"/>
              <a:t>cont</a:t>
            </a:r>
            <a:r>
              <a:rPr lang="en-GB" dirty="0"/>
              <a:t>)</a:t>
            </a:r>
            <a:br>
              <a:rPr lang="en-GB" dirty="0"/>
            </a:br>
            <a:br>
              <a:rPr lang="en-GB" dirty="0"/>
            </a:br>
            <a:endParaRPr lang="en-GB" dirty="0"/>
          </a:p>
        </p:txBody>
      </p:sp>
      <p:sp>
        <p:nvSpPr>
          <p:cNvPr id="5" name="Content Placeholder 4"/>
          <p:cNvSpPr>
            <a:spLocks noGrp="1"/>
          </p:cNvSpPr>
          <p:nvPr>
            <p:ph idx="1"/>
          </p:nvPr>
        </p:nvSpPr>
        <p:spPr/>
        <p:txBody>
          <a:bodyPr/>
          <a:lstStyle/>
          <a:p>
            <a:pPr marL="0" lvl="2" indent="0">
              <a:buNone/>
            </a:pPr>
            <a:r>
              <a:rPr lang="en-GB" sz="2400" dirty="0"/>
              <a:t>If jobseekers need periods of formal education to acquire the necessary entry-level skills to reach their career objectives, they need information on the various training options available to them. There are many occupations which have varied entry levels like: </a:t>
            </a:r>
          </a:p>
          <a:p>
            <a:pPr lvl="2"/>
            <a:r>
              <a:rPr lang="en-GB" sz="2400" dirty="0"/>
              <a:t>some requiring technical and vocational certificates;  and</a:t>
            </a:r>
          </a:p>
          <a:p>
            <a:pPr lvl="2"/>
            <a:r>
              <a:rPr lang="en-GB" sz="2400" dirty="0"/>
              <a:t>others requiring university degrees.</a:t>
            </a:r>
          </a:p>
          <a:p>
            <a:pPr lvl="2"/>
            <a:endParaRPr lang="en-GB" sz="2400"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4130285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Any question?</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3946213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Group work</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9</a:t>
            </a:fld>
            <a:endParaRPr lang="en-GB"/>
          </a:p>
        </p:txBody>
      </p:sp>
    </p:spTree>
    <p:extLst>
      <p:ext uri="{BB962C8B-B14F-4D97-AF65-F5344CB8AC3E}">
        <p14:creationId xmlns:p14="http://schemas.microsoft.com/office/powerpoint/2010/main" val="79382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Role play</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10</a:t>
            </a:fld>
            <a:endParaRPr lang="en-GB"/>
          </a:p>
        </p:txBody>
      </p:sp>
    </p:spTree>
    <p:extLst>
      <p:ext uri="{BB962C8B-B14F-4D97-AF65-F5344CB8AC3E}">
        <p14:creationId xmlns:p14="http://schemas.microsoft.com/office/powerpoint/2010/main" val="943555642"/>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149</TotalTime>
  <Words>758</Words>
  <Application>Microsoft Macintosh PowerPoint</Application>
  <PresentationFormat>Widescreen</PresentationFormat>
  <Paragraphs>114</Paragraphs>
  <Slides>10</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Wingdings 3</vt:lpstr>
      <vt:lpstr>ILO 2020</vt:lpstr>
      <vt:lpstr>Module/Unit 6 </vt:lpstr>
      <vt:lpstr>Learning objectives</vt:lpstr>
      <vt:lpstr>PowerPoint Presentation</vt:lpstr>
      <vt:lpstr>Active Labour Market Programmes (ALMPs) </vt:lpstr>
      <vt:lpstr>Active Labour Market Programmes (ALMPs) examples </vt:lpstr>
      <vt:lpstr>Closing the skills gap of jobseeker  </vt:lpstr>
      <vt:lpstr>Closing the skills gap of jobseeker (cont)  </vt:lpstr>
      <vt:lpstr>Any question?</vt:lpstr>
      <vt:lpstr>Group work</vt:lpstr>
      <vt:lpstr>Role play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Ayunda Eka Pratama</dc:creator>
  <cp:lastModifiedBy>Ayunda Eka Pratama</cp:lastModifiedBy>
  <cp:revision>13</cp:revision>
  <dcterms:created xsi:type="dcterms:W3CDTF">2021-09-07T09:14:06Z</dcterms:created>
  <dcterms:modified xsi:type="dcterms:W3CDTF">2021-09-22T03:15:34Z</dcterms:modified>
</cp:coreProperties>
</file>