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74" r:id="rId3"/>
    <p:sldId id="275" r:id="rId4"/>
    <p:sldId id="284" r:id="rId5"/>
    <p:sldId id="276" r:id="rId6"/>
    <p:sldId id="277" r:id="rId7"/>
    <p:sldId id="285" r:id="rId8"/>
    <p:sldId id="259" r:id="rId9"/>
    <p:sldId id="258" r:id="rId10"/>
    <p:sldId id="26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44" autoAdjust="0"/>
    <p:restoredTop sz="95788" autoAdjust="0"/>
  </p:normalViewPr>
  <p:slideViewPr>
    <p:cSldViewPr snapToGrid="0">
      <p:cViewPr varScale="1">
        <p:scale>
          <a:sx n="81" d="100"/>
          <a:sy n="81" d="100"/>
        </p:scale>
        <p:origin x="184" y="624"/>
      </p:cViewPr>
      <p:guideLst/>
    </p:cSldViewPr>
  </p:slideViewPr>
  <p:outlineViewPr>
    <p:cViewPr>
      <p:scale>
        <a:sx n="33" d="100"/>
        <a:sy n="33" d="100"/>
      </p:scale>
      <p:origin x="0" y="-8496"/>
    </p:cViewPr>
  </p:outlin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08/09/2021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0826FEE-2901-4F80-B040-94DEDE5C3ECF}" type="slidenum">
              <a:rPr lang="en-GB" smtClean="0"/>
              <a:t>2</a:t>
            </a:fld>
            <a:endParaRPr lang="en-GB"/>
          </a:p>
        </p:txBody>
      </p:sp>
    </p:spTree>
    <p:extLst>
      <p:ext uri="{BB962C8B-B14F-4D97-AF65-F5344CB8AC3E}">
        <p14:creationId xmlns:p14="http://schemas.microsoft.com/office/powerpoint/2010/main" val="3027305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Employment counselling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is the stage where the jobseeker is provided with the necessary tools, facilities and skills to search for job opportunities and to successfully market their abilities to potential employers.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3</a:t>
            </a:fld>
            <a:endParaRPr lang="en-GB"/>
          </a:p>
        </p:txBody>
      </p:sp>
    </p:spTree>
    <p:extLst>
      <p:ext uri="{BB962C8B-B14F-4D97-AF65-F5344CB8AC3E}">
        <p14:creationId xmlns:p14="http://schemas.microsoft.com/office/powerpoint/2010/main" val="725527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rtl="0" eaLnBrk="1" fontAlgn="auto" latinLnBrk="0" hangingPunct="1">
              <a:spcBef>
                <a:spcPts val="0"/>
              </a:spcBef>
              <a:spcAft>
                <a:spcPts val="0"/>
              </a:spcAft>
            </a:pPr>
            <a:r>
              <a:rPr lang="en-US" sz="1200" kern="1200" dirty="0">
                <a:solidFill>
                  <a:srgbClr val="000000"/>
                </a:solidFill>
                <a:effectLst/>
                <a:latin typeface="Calibri" panose="020F0502020204030204" pitchFamily="34" charset="0"/>
                <a:ea typeface="+mn-ea"/>
                <a:cs typeface="+mn-cs"/>
              </a:rPr>
              <a:t>Usually, this counselling process, out of necessity takes place in a one-on-one setting but there are also instances where the services provided during employment counselling are done in a group setting. </a:t>
            </a:r>
            <a:endParaRPr lang="en-US" dirty="0">
              <a:effectLst/>
            </a:endParaRPr>
          </a:p>
          <a:p>
            <a:endParaRPr lang="en-US" dirty="0"/>
          </a:p>
        </p:txBody>
      </p:sp>
      <p:sp>
        <p:nvSpPr>
          <p:cNvPr id="4" name="Slide Number Placeholder 3"/>
          <p:cNvSpPr>
            <a:spLocks noGrp="1"/>
          </p:cNvSpPr>
          <p:nvPr>
            <p:ph type="sldNum" sz="quarter" idx="10"/>
          </p:nvPr>
        </p:nvSpPr>
        <p:spPr/>
        <p:txBody>
          <a:bodyPr/>
          <a:lstStyle/>
          <a:p>
            <a:fld id="{D0826FEE-2901-4F80-B040-94DEDE5C3ECF}" type="slidenum">
              <a:rPr lang="en-GB" smtClean="0"/>
              <a:t>4</a:t>
            </a:fld>
            <a:endParaRPr lang="en-GB"/>
          </a:p>
        </p:txBody>
      </p:sp>
    </p:spTree>
    <p:extLst>
      <p:ext uri="{BB962C8B-B14F-4D97-AF65-F5344CB8AC3E}">
        <p14:creationId xmlns:p14="http://schemas.microsoft.com/office/powerpoint/2010/main" val="31190454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Conducting a better job search using the best tools available to them as jobseeker can bring them to the state where they  are ready to compete with others who are looking for work.</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ESC is perfectly suited to provide information  to jobseekers. Whether they need to prepare an up-to-date and attention-grabbing curriculum vitae, or a concise and informative resume and application letter. ESC can offer short seminar, provide informative brochures, or the employment officer can personally review the document and provide helpful guidance. Jobseekers can also be advised to search for examples of curriculum vitae or resumes on line if they are interacted in a more independent approach</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a:t>
            </a:r>
            <a:r>
              <a:rPr lang="en-US" sz="1200" kern="1200" baseline="0" dirty="0">
                <a:solidFill>
                  <a:schemeClr val="tx1"/>
                </a:solidFill>
                <a:effectLst/>
                <a:latin typeface="+mn-lt"/>
                <a:ea typeface="+mn-ea"/>
                <a:cs typeface="+mn-cs"/>
              </a:rPr>
              <a:t>  should be emphasized that </a:t>
            </a:r>
            <a:r>
              <a:rPr lang="en-US" sz="1200" kern="1200" dirty="0">
                <a:solidFill>
                  <a:schemeClr val="tx1"/>
                </a:solidFill>
                <a:effectLst/>
                <a:latin typeface="+mn-lt"/>
                <a:ea typeface="+mn-ea"/>
                <a:cs typeface="+mn-cs"/>
              </a:rPr>
              <a:t>sending as many CVs and application letters as possible is quite important. Students should not get discouraged if they are unsuccessful. Studies have shown that although families and personal networks play an important role in securing a job in Indonesia, those who get jobs in Indonesia have applied to more jobs than those who do not get jobs (ILO School to Work Transition Study, 2006).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baseline="0" dirty="0"/>
          </a:p>
          <a:p>
            <a:endParaRPr lang="en-US" baseline="0" dirty="0"/>
          </a:p>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5</a:t>
            </a:fld>
            <a:endParaRPr lang="en-GB"/>
          </a:p>
        </p:txBody>
      </p:sp>
    </p:spTree>
    <p:extLst>
      <p:ext uri="{BB962C8B-B14F-4D97-AF65-F5344CB8AC3E}">
        <p14:creationId xmlns:p14="http://schemas.microsoft.com/office/powerpoint/2010/main" val="2505605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quite important for the jobseeker to know where and how to look for a job.</a:t>
            </a:r>
          </a:p>
          <a:p>
            <a:r>
              <a:rPr lang="en-US" dirty="0"/>
              <a:t>There are two ways to look for a job:</a:t>
            </a:r>
          </a:p>
          <a:p>
            <a:pPr marL="228600" indent="-228600">
              <a:buAutoNum type="arabicParenBoth"/>
            </a:pPr>
            <a:r>
              <a:rPr lang="en-US" dirty="0"/>
              <a:t>Formal advertised job market</a:t>
            </a:r>
          </a:p>
          <a:p>
            <a:pPr marL="228600" indent="-228600">
              <a:buAutoNum type="arabicParenBoth"/>
            </a:pPr>
            <a:r>
              <a:rPr lang="en-US" dirty="0"/>
              <a:t>Informal market</a:t>
            </a:r>
          </a:p>
          <a:p>
            <a:pPr marL="0" indent="0">
              <a:buNone/>
            </a:pPr>
            <a:endParaRPr lang="en-US" dirty="0"/>
          </a:p>
          <a:p>
            <a:pPr marL="0" indent="0">
              <a:buNone/>
            </a:pPr>
            <a:r>
              <a:rPr lang="en-US" dirty="0"/>
              <a:t>The </a:t>
            </a:r>
            <a:r>
              <a:rPr lang="en-US" b="1" dirty="0"/>
              <a:t>formal advertised job market</a:t>
            </a:r>
            <a:r>
              <a:rPr lang="en-US" dirty="0"/>
              <a:t> includes:</a:t>
            </a:r>
          </a:p>
          <a:p>
            <a:pPr marL="228600" indent="-228600">
              <a:buFont typeface="+mj-lt"/>
              <a:buAutoNum type="arabicPeriod"/>
            </a:pPr>
            <a:r>
              <a:rPr lang="en-US" dirty="0"/>
              <a:t>Classified ads(newspapers, journals, magazines, etc.)</a:t>
            </a:r>
          </a:p>
          <a:p>
            <a:pPr marL="228600" indent="-228600">
              <a:buFont typeface="+mj-lt"/>
              <a:buAutoNum type="arabicPeriod"/>
            </a:pPr>
            <a:r>
              <a:rPr lang="en-US" dirty="0"/>
              <a:t>Job clubs</a:t>
            </a:r>
          </a:p>
          <a:p>
            <a:pPr marL="228600" indent="-228600">
              <a:buFont typeface="+mj-lt"/>
              <a:buAutoNum type="arabicPeriod"/>
            </a:pPr>
            <a:r>
              <a:rPr lang="en-US" dirty="0"/>
              <a:t>Internet (job search websites, company websites)</a:t>
            </a:r>
          </a:p>
          <a:p>
            <a:pPr marL="228600" indent="-228600">
              <a:buFont typeface="+mj-lt"/>
              <a:buAutoNum type="arabicPeriod"/>
            </a:pPr>
            <a:r>
              <a:rPr lang="en-US" dirty="0"/>
              <a:t>Job fairs</a:t>
            </a:r>
          </a:p>
          <a:p>
            <a:pPr marL="228600" indent="-228600">
              <a:buFont typeface="+mj-lt"/>
              <a:buAutoNum type="arabicPeriod"/>
            </a:pPr>
            <a:r>
              <a:rPr lang="en-US" dirty="0"/>
              <a:t>Shop windows, public places, community billboards</a:t>
            </a:r>
          </a:p>
          <a:p>
            <a:pPr marL="228600" indent="-228600">
              <a:buFont typeface="+mj-lt"/>
              <a:buAutoNum type="arabicPeriod"/>
            </a:pPr>
            <a:r>
              <a:rPr lang="en-US" dirty="0"/>
              <a:t>Television, radio</a:t>
            </a:r>
          </a:p>
          <a:p>
            <a:pPr marL="228600" indent="-228600">
              <a:buFont typeface="+mj-lt"/>
              <a:buAutoNum type="arabicPeriod"/>
            </a:pPr>
            <a:r>
              <a:rPr lang="en-US" dirty="0"/>
              <a:t>Search firms, recruitment agencies</a:t>
            </a:r>
          </a:p>
          <a:p>
            <a:pPr marL="228600" indent="-228600">
              <a:buFont typeface="+mj-lt"/>
              <a:buAutoNum type="arabicPeriod"/>
            </a:pPr>
            <a:endParaRPr lang="en-US" dirty="0"/>
          </a:p>
          <a:p>
            <a:pPr marL="0" indent="0">
              <a:buFont typeface="+mj-lt"/>
              <a:buNone/>
            </a:pPr>
            <a:r>
              <a:rPr lang="en-US" dirty="0"/>
              <a:t>The </a:t>
            </a:r>
            <a:r>
              <a:rPr lang="en-US" b="1" dirty="0"/>
              <a:t>informal market</a:t>
            </a:r>
            <a:r>
              <a:rPr lang="en-US" dirty="0"/>
              <a:t> is all about networking. The network includes relatives, friends,  neighbors, teachers, interest groups, community etc.</a:t>
            </a:r>
          </a:p>
          <a:p>
            <a:pPr marL="228600" indent="-228600">
              <a:buFont typeface="+mj-lt"/>
              <a:buAutoNum type="arabicPeriod"/>
            </a:pPr>
            <a:endParaRPr lang="en-US" dirty="0"/>
          </a:p>
          <a:p>
            <a:pPr marL="0" indent="0">
              <a:buNone/>
            </a:pPr>
            <a:endParaRPr lang="en-US" dirty="0"/>
          </a:p>
        </p:txBody>
      </p:sp>
      <p:sp>
        <p:nvSpPr>
          <p:cNvPr id="4" name="Slide Number Placeholder 3"/>
          <p:cNvSpPr>
            <a:spLocks noGrp="1"/>
          </p:cNvSpPr>
          <p:nvPr>
            <p:ph type="sldNum" sz="quarter" idx="10"/>
          </p:nvPr>
        </p:nvSpPr>
        <p:spPr/>
        <p:txBody>
          <a:bodyPr/>
          <a:lstStyle/>
          <a:p>
            <a:fld id="{D0826FEE-2901-4F80-B040-94DEDE5C3ECF}" type="slidenum">
              <a:rPr lang="en-GB" smtClean="0"/>
              <a:t>6</a:t>
            </a:fld>
            <a:endParaRPr lang="en-GB"/>
          </a:p>
        </p:txBody>
      </p:sp>
    </p:spTree>
    <p:extLst>
      <p:ext uri="{BB962C8B-B14F-4D97-AF65-F5344CB8AC3E}">
        <p14:creationId xmlns:p14="http://schemas.microsoft.com/office/powerpoint/2010/main" val="1702645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Depending on the personal factors identified during career counselling, there are different ways of closing the gap gap between the jobseeker’s existing skills and experience and those required to pursue their career choice. Therefore, there will be varied approaches in vocational counselling  and the development of individual plans suited to individual needs and circumstances.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are options other than formal classroom training and these can include:</a:t>
            </a:r>
          </a:p>
          <a:p>
            <a:r>
              <a:rPr lang="en-US" sz="1200" kern="1200" dirty="0">
                <a:solidFill>
                  <a:schemeClr val="tx1"/>
                </a:solidFill>
                <a:effectLst/>
                <a:latin typeface="+mn-lt"/>
                <a:ea typeface="+mn-ea"/>
                <a:cs typeface="+mn-cs"/>
              </a:rPr>
              <a:t> (1) on-the-job training(OJT) to upgrade or enhance existing skills;</a:t>
            </a:r>
          </a:p>
          <a:p>
            <a:r>
              <a:rPr lang="en-US" sz="1200" kern="1200" dirty="0">
                <a:solidFill>
                  <a:schemeClr val="tx1"/>
                </a:solidFill>
                <a:effectLst/>
                <a:latin typeface="+mn-lt"/>
                <a:ea typeface="+mn-ea"/>
                <a:cs typeface="+mn-cs"/>
              </a:rPr>
              <a:t> (2) apprenticeship training-- providing some source of income while acquiring the skills and practical experience necessary for a skilled trade; and/or</a:t>
            </a:r>
          </a:p>
          <a:p>
            <a:r>
              <a:rPr lang="en-US" sz="1200" kern="1200" dirty="0">
                <a:solidFill>
                  <a:schemeClr val="tx1"/>
                </a:solidFill>
                <a:effectLst/>
                <a:latin typeface="+mn-lt"/>
                <a:ea typeface="+mn-ea"/>
                <a:cs typeface="+mn-cs"/>
              </a:rPr>
              <a:t> (3) internship </a:t>
            </a:r>
            <a:r>
              <a:rPr lang="en-US" sz="1200" kern="1200" dirty="0" err="1">
                <a:solidFill>
                  <a:schemeClr val="tx1"/>
                </a:solidFill>
                <a:effectLst/>
                <a:latin typeface="+mn-lt"/>
                <a:ea typeface="+mn-ea"/>
                <a:cs typeface="+mn-cs"/>
              </a:rPr>
              <a:t>programmes</a:t>
            </a:r>
            <a:r>
              <a:rPr lang="en-US" sz="1200" kern="1200" dirty="0">
                <a:solidFill>
                  <a:schemeClr val="tx1"/>
                </a:solidFill>
                <a:effectLst/>
                <a:latin typeface="+mn-lt"/>
                <a:ea typeface="+mn-ea"/>
                <a:cs typeface="+mn-cs"/>
              </a:rPr>
              <a:t>, to provide work experience to supplement technical training for new graduates.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D0826FEE-2901-4F80-B040-94DEDE5C3ECF}" type="slidenum">
              <a:rPr lang="en-GB" smtClean="0"/>
              <a:t>7</a:t>
            </a:fld>
            <a:endParaRPr lang="en-GB"/>
          </a:p>
        </p:txBody>
      </p:sp>
    </p:spTree>
    <p:extLst>
      <p:ext uri="{BB962C8B-B14F-4D97-AF65-F5344CB8AC3E}">
        <p14:creationId xmlns:p14="http://schemas.microsoft.com/office/powerpoint/2010/main" val="15708660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en-US"/>
              <a:t>Click to edit Master title style</a:t>
            </a:r>
            <a:endParaRPr lang="en-GB"/>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a:t>Click icon to add picture</a:t>
            </a:r>
            <a:endParaRPr lang="en-GB"/>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1319992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602"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80822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006282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42088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en-GB"/>
              <a:t>Advancing social justice, promoting decent work</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Monday / 01 / October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8" name="Picture 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11" name="Pictur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61" r:id="rId12"/>
    <p:sldLayoutId id="2147483662" r:id="rId13"/>
    <p:sldLayoutId id="2147483663" r:id="rId14"/>
    <p:sldLayoutId id="2147483654" r:id="rId15"/>
    <p:sldLayoutId id="2147483655" r:id="rId16"/>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Module/Unit 7</a:t>
            </a:r>
            <a:br>
              <a:rPr lang="en-GB" dirty="0"/>
            </a:br>
            <a:endParaRPr lang="en-GB" dirty="0"/>
          </a:p>
        </p:txBody>
      </p:sp>
      <p:sp>
        <p:nvSpPr>
          <p:cNvPr id="3" name="Subtitle 2"/>
          <p:cNvSpPr>
            <a:spLocks noGrp="1"/>
          </p:cNvSpPr>
          <p:nvPr>
            <p:ph type="subTitle" idx="1"/>
          </p:nvPr>
        </p:nvSpPr>
        <p:spPr>
          <a:xfrm>
            <a:off x="490538" y="3481539"/>
            <a:ext cx="7770594" cy="1655762"/>
          </a:xfrm>
        </p:spPr>
        <p:txBody>
          <a:bodyPr/>
          <a:lstStyle/>
          <a:p>
            <a:r>
              <a:rPr lang="en-GB" dirty="0"/>
              <a:t>Employment Counselling</a:t>
            </a:r>
            <a:br>
              <a:rPr lang="en-GB" dirty="0"/>
            </a:br>
            <a:r>
              <a:rPr lang="en-GB" dirty="0"/>
              <a:t>(Job search skills)</a:t>
            </a:r>
            <a:br>
              <a:rPr lang="en-GB" dirty="0"/>
            </a:br>
            <a:endParaRPr lang="en-GB" dirty="0"/>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1</a:t>
            </a:fld>
            <a:endParaRPr lang="en-GB"/>
          </a:p>
        </p:txBody>
      </p:sp>
      <p:sp>
        <p:nvSpPr>
          <p:cNvPr id="12" name="Picture Placeholder 11"/>
          <p:cNvSpPr>
            <a:spLocks noGrp="1"/>
          </p:cNvSpPr>
          <p:nvPr>
            <p:ph type="pic" sz="quarter" idx="13"/>
          </p:nvPr>
        </p:nvSpPr>
        <p:spPr/>
      </p:sp>
    </p:spTree>
    <p:extLst>
      <p:ext uri="{BB962C8B-B14F-4D97-AF65-F5344CB8AC3E}">
        <p14:creationId xmlns:p14="http://schemas.microsoft.com/office/powerpoint/2010/main" val="900002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Learning objectives</a:t>
            </a:r>
          </a:p>
        </p:txBody>
      </p:sp>
      <p:sp>
        <p:nvSpPr>
          <p:cNvPr id="5" name="Content Placeholder 4"/>
          <p:cNvSpPr>
            <a:spLocks noGrp="1"/>
          </p:cNvSpPr>
          <p:nvPr>
            <p:ph idx="1"/>
          </p:nvPr>
        </p:nvSpPr>
        <p:spPr/>
        <p:txBody>
          <a:bodyPr/>
          <a:lstStyle/>
          <a:p>
            <a:pPr marL="0" lvl="2" indent="0">
              <a:buNone/>
            </a:pPr>
            <a:r>
              <a:rPr lang="en-GB" sz="2400" dirty="0"/>
              <a:t>After completing the unit, the participants will be able to:</a:t>
            </a:r>
          </a:p>
          <a:p>
            <a:pPr lvl="2"/>
            <a:r>
              <a:rPr lang="en-GB" sz="2400" dirty="0"/>
              <a:t>Guide jobseekers using necessary tools and facilities  to search for job opportunities</a:t>
            </a:r>
          </a:p>
          <a:p>
            <a:pPr lvl="2"/>
            <a:r>
              <a:rPr lang="en-GB" sz="2400" dirty="0"/>
              <a:t>Assist jobseekers to market their skills and experience to achieve their job objective</a:t>
            </a:r>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2</a:t>
            </a:fld>
            <a:endParaRPr lang="en-GB"/>
          </a:p>
        </p:txBody>
      </p:sp>
    </p:spTree>
    <p:extLst>
      <p:ext uri="{BB962C8B-B14F-4D97-AF65-F5344CB8AC3E}">
        <p14:creationId xmlns:p14="http://schemas.microsoft.com/office/powerpoint/2010/main" val="3526921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9"/>
          <p:cNvSpPr>
            <a:spLocks noGrp="1"/>
          </p:cNvSpPr>
          <p:nvPr>
            <p:ph type="dt" sz="half" idx="10"/>
          </p:nvPr>
        </p:nvSpPr>
        <p:spPr/>
        <p:txBody>
          <a:bodyPr/>
          <a:lstStyle/>
          <a:p>
            <a:r>
              <a:rPr lang="en-GB"/>
              <a:t>Date: Monday / 01 / October / 2019</a:t>
            </a:r>
          </a:p>
        </p:txBody>
      </p:sp>
      <p:sp>
        <p:nvSpPr>
          <p:cNvPr id="28" name="Slide Number Placeholder 27"/>
          <p:cNvSpPr>
            <a:spLocks noGrp="1"/>
          </p:cNvSpPr>
          <p:nvPr>
            <p:ph type="sldNum" sz="quarter" idx="12"/>
          </p:nvPr>
        </p:nvSpPr>
        <p:spPr/>
        <p:txBody>
          <a:bodyPr/>
          <a:lstStyle/>
          <a:p>
            <a:fld id="{856227C0-AD57-4F9B-BAE3-EEFB0D0EE427}" type="slidenum">
              <a:rPr lang="en-GB" smtClean="0"/>
              <a:t>3</a:t>
            </a:fld>
            <a:endParaRPr lang="en-GB"/>
          </a:p>
        </p:txBody>
      </p:sp>
      <p:cxnSp>
        <p:nvCxnSpPr>
          <p:cNvPr id="9" name="Straight Arrow Connector 8">
            <a:extLst>
              <a:ext uri="{FF2B5EF4-FFF2-40B4-BE49-F238E27FC236}">
                <a16:creationId xmlns:a16="http://schemas.microsoft.com/office/drawing/2014/main" id="{AB40DB26-813B-6D4B-9A39-F0AE9D878323}"/>
              </a:ext>
            </a:extLst>
          </p:cNvPr>
          <p:cNvCxnSpPr>
            <a:cxnSpLocks/>
          </p:cNvCxnSpPr>
          <p:nvPr/>
        </p:nvCxnSpPr>
        <p:spPr>
          <a:xfrm>
            <a:off x="4068146" y="1809124"/>
            <a:ext cx="0" cy="25300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2" name="Flowchart: Process 6">
            <a:extLst>
              <a:ext uri="{FF2B5EF4-FFF2-40B4-BE49-F238E27FC236}">
                <a16:creationId xmlns:a16="http://schemas.microsoft.com/office/drawing/2014/main" id="{E90CE3B4-13F1-AA48-9A56-E2B185FE0468}"/>
              </a:ext>
            </a:extLst>
          </p:cNvPr>
          <p:cNvSpPr/>
          <p:nvPr/>
        </p:nvSpPr>
        <p:spPr>
          <a:xfrm>
            <a:off x="6310605" y="788977"/>
            <a:ext cx="4348064" cy="1020147"/>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Ability to maintain a job</a:t>
            </a:r>
            <a:endParaRPr lang="en-GB" sz="2000" b="1" dirty="0"/>
          </a:p>
        </p:txBody>
      </p:sp>
      <p:sp>
        <p:nvSpPr>
          <p:cNvPr id="23" name="Flowchart: Process 7">
            <a:extLst>
              <a:ext uri="{FF2B5EF4-FFF2-40B4-BE49-F238E27FC236}">
                <a16:creationId xmlns:a16="http://schemas.microsoft.com/office/drawing/2014/main" id="{735FED53-7AA5-8140-AF1C-9091A6D37622}"/>
              </a:ext>
            </a:extLst>
          </p:cNvPr>
          <p:cNvSpPr/>
          <p:nvPr/>
        </p:nvSpPr>
        <p:spPr>
          <a:xfrm>
            <a:off x="2015411" y="788978"/>
            <a:ext cx="4105471" cy="1020147"/>
          </a:xfrm>
          <a:prstGeom prst="flowChartProcess">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sz="2000" b="1" dirty="0"/>
              <a:t>Job search skills</a:t>
            </a:r>
          </a:p>
        </p:txBody>
      </p:sp>
      <p:sp>
        <p:nvSpPr>
          <p:cNvPr id="24" name="Flowchart: Process 10">
            <a:extLst>
              <a:ext uri="{FF2B5EF4-FFF2-40B4-BE49-F238E27FC236}">
                <a16:creationId xmlns:a16="http://schemas.microsoft.com/office/drawing/2014/main" id="{618CE805-8971-4448-8DA5-9551721C06A4}"/>
              </a:ext>
            </a:extLst>
          </p:cNvPr>
          <p:cNvSpPr/>
          <p:nvPr/>
        </p:nvSpPr>
        <p:spPr>
          <a:xfrm>
            <a:off x="1436914" y="2062126"/>
            <a:ext cx="9703837" cy="13606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Employment counselling</a:t>
            </a:r>
          </a:p>
          <a:p>
            <a:pPr algn="ctr"/>
            <a:r>
              <a:rPr lang="en-US" sz="2000" dirty="0"/>
              <a:t>Assisting jobseekers to effectively market themselves</a:t>
            </a:r>
          </a:p>
          <a:p>
            <a:pPr algn="ctr"/>
            <a:r>
              <a:rPr lang="en-US" sz="2000" dirty="0"/>
              <a:t>to enterprises with job vacancies</a:t>
            </a:r>
            <a:endParaRPr lang="en-GB" sz="2000" dirty="0"/>
          </a:p>
        </p:txBody>
      </p:sp>
      <p:sp>
        <p:nvSpPr>
          <p:cNvPr id="25" name="Rounded Rectangle 24">
            <a:extLst>
              <a:ext uri="{FF2B5EF4-FFF2-40B4-BE49-F238E27FC236}">
                <a16:creationId xmlns:a16="http://schemas.microsoft.com/office/drawing/2014/main" id="{7A613C50-0E15-1D45-979B-E8B874D21C46}"/>
              </a:ext>
            </a:extLst>
          </p:cNvPr>
          <p:cNvSpPr/>
          <p:nvPr/>
        </p:nvSpPr>
        <p:spPr>
          <a:xfrm>
            <a:off x="1436914" y="3713584"/>
            <a:ext cx="4683968" cy="2799181"/>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 typeface="Wingdings" panose="05000000000000000000" pitchFamily="2" charset="2"/>
              <a:buChar char="§"/>
            </a:pPr>
            <a:r>
              <a:rPr lang="en-GB" sz="2000" dirty="0"/>
              <a:t>Employment resource centre/facility (e.g. </a:t>
            </a:r>
            <a:r>
              <a:rPr lang="en-GB" sz="2000" dirty="0" err="1"/>
              <a:t>Linkedln</a:t>
            </a:r>
            <a:r>
              <a:rPr lang="en-GB" sz="2000" dirty="0"/>
              <a:t>; company websites, etc.)</a:t>
            </a:r>
          </a:p>
          <a:p>
            <a:pPr marL="285750" indent="-285750">
              <a:buFont typeface="Wingdings" panose="05000000000000000000" pitchFamily="2" charset="2"/>
              <a:buChar char="§"/>
            </a:pPr>
            <a:r>
              <a:rPr lang="en-GB" sz="2000" dirty="0"/>
              <a:t> Job matching links</a:t>
            </a:r>
          </a:p>
          <a:p>
            <a:pPr marL="285750" indent="-285750">
              <a:buFont typeface="Wingdings" panose="05000000000000000000" pitchFamily="2" charset="2"/>
              <a:buChar char="§"/>
            </a:pPr>
            <a:r>
              <a:rPr lang="en-GB" sz="2000" dirty="0"/>
              <a:t> Job search techniques</a:t>
            </a:r>
          </a:p>
          <a:p>
            <a:pPr marL="285750" indent="-285750">
              <a:buFont typeface="Wingdings" panose="05000000000000000000" pitchFamily="2" charset="2"/>
              <a:buChar char="§"/>
            </a:pPr>
            <a:r>
              <a:rPr lang="en-GB" sz="2000" dirty="0"/>
              <a:t>Job-finding clubs, job fairs</a:t>
            </a:r>
          </a:p>
          <a:p>
            <a:pPr marL="285750" indent="-285750">
              <a:buFont typeface="Wingdings" panose="05000000000000000000" pitchFamily="2" charset="2"/>
              <a:buChar char="§"/>
            </a:pPr>
            <a:r>
              <a:rPr lang="en-US" sz="2000" dirty="0"/>
              <a:t>Access to internet sites and LMI</a:t>
            </a:r>
            <a:endParaRPr lang="en-GB" sz="2000" b="1" dirty="0">
              <a:solidFill>
                <a:srgbClr val="FF0000"/>
              </a:solidFill>
            </a:endParaRPr>
          </a:p>
        </p:txBody>
      </p:sp>
      <p:sp>
        <p:nvSpPr>
          <p:cNvPr id="26" name="Rounded Rectangle 25">
            <a:extLst>
              <a:ext uri="{FF2B5EF4-FFF2-40B4-BE49-F238E27FC236}">
                <a16:creationId xmlns:a16="http://schemas.microsoft.com/office/drawing/2014/main" id="{3F6D1E1A-F0EF-1E44-83E2-0E5202F6FC24}"/>
              </a:ext>
            </a:extLst>
          </p:cNvPr>
          <p:cNvSpPr/>
          <p:nvPr/>
        </p:nvSpPr>
        <p:spPr>
          <a:xfrm>
            <a:off x="6310605" y="3694922"/>
            <a:ext cx="4830146" cy="2817843"/>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 typeface="Wingdings" panose="05000000000000000000" pitchFamily="2" charset="2"/>
              <a:buChar char="§"/>
            </a:pPr>
            <a:r>
              <a:rPr lang="en-GB" sz="2000" dirty="0"/>
              <a:t>Importance of lifelong learning</a:t>
            </a:r>
          </a:p>
          <a:p>
            <a:pPr marL="285750" indent="-285750">
              <a:buFont typeface="Wingdings" panose="05000000000000000000" pitchFamily="2" charset="2"/>
              <a:buChar char="§"/>
            </a:pPr>
            <a:r>
              <a:rPr lang="en-GB" sz="2000" dirty="0"/>
              <a:t>Developing good work habits</a:t>
            </a:r>
          </a:p>
          <a:p>
            <a:pPr marL="285750" indent="-285750">
              <a:buFont typeface="Wingdings" panose="05000000000000000000" pitchFamily="2" charset="2"/>
              <a:buChar char="§"/>
            </a:pPr>
            <a:r>
              <a:rPr lang="en-GB" sz="2000" dirty="0"/>
              <a:t>Life skills coaching</a:t>
            </a:r>
            <a:endParaRPr lang="en-GB" sz="2000" b="1" dirty="0">
              <a:solidFill>
                <a:srgbClr val="FF0000"/>
              </a:solidFill>
            </a:endParaRPr>
          </a:p>
        </p:txBody>
      </p:sp>
      <p:cxnSp>
        <p:nvCxnSpPr>
          <p:cNvPr id="27" name="Straight Arrow Connector 26">
            <a:extLst>
              <a:ext uri="{FF2B5EF4-FFF2-40B4-BE49-F238E27FC236}">
                <a16:creationId xmlns:a16="http://schemas.microsoft.com/office/drawing/2014/main" id="{11B3210B-9C16-2B41-907A-5925EDCC5FC2}"/>
              </a:ext>
            </a:extLst>
          </p:cNvPr>
          <p:cNvCxnSpPr>
            <a:cxnSpLocks/>
          </p:cNvCxnSpPr>
          <p:nvPr/>
        </p:nvCxnSpPr>
        <p:spPr>
          <a:xfrm>
            <a:off x="8495790" y="1809124"/>
            <a:ext cx="0" cy="25300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C8A6CC5A-1178-2547-83EB-1B20BF417B4D}"/>
              </a:ext>
            </a:extLst>
          </p:cNvPr>
          <p:cNvCxnSpPr>
            <a:cxnSpLocks/>
          </p:cNvCxnSpPr>
          <p:nvPr/>
        </p:nvCxnSpPr>
        <p:spPr>
          <a:xfrm>
            <a:off x="4063533" y="3422751"/>
            <a:ext cx="0" cy="25300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8B970D14-AF5B-CB46-9C98-EC20E0EAC2A8}"/>
              </a:ext>
            </a:extLst>
          </p:cNvPr>
          <p:cNvCxnSpPr>
            <a:cxnSpLocks/>
          </p:cNvCxnSpPr>
          <p:nvPr/>
        </p:nvCxnSpPr>
        <p:spPr>
          <a:xfrm>
            <a:off x="8603359" y="3427717"/>
            <a:ext cx="0" cy="25300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4941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Services under Employment counselling</a:t>
            </a:r>
            <a:br>
              <a:rPr lang="en-GB" dirty="0"/>
            </a:br>
            <a:endParaRPr lang="en-GB" dirty="0"/>
          </a:p>
        </p:txBody>
      </p:sp>
      <p:sp>
        <p:nvSpPr>
          <p:cNvPr id="5" name="Content Placeholder 4"/>
          <p:cNvSpPr>
            <a:spLocks noGrp="1"/>
          </p:cNvSpPr>
          <p:nvPr>
            <p:ph idx="1"/>
          </p:nvPr>
        </p:nvSpPr>
        <p:spPr>
          <a:xfrm>
            <a:off x="490538" y="2393950"/>
            <a:ext cx="6414759" cy="3482975"/>
          </a:xfrm>
        </p:spPr>
        <p:txBody>
          <a:bodyPr/>
          <a:lstStyle/>
          <a:p>
            <a:pPr lvl="2"/>
            <a:r>
              <a:rPr lang="en-GB" sz="2000" dirty="0"/>
              <a:t>basic job-search techniques;</a:t>
            </a:r>
          </a:p>
          <a:p>
            <a:pPr lvl="2"/>
            <a:r>
              <a:rPr lang="en-GB" sz="2000" dirty="0"/>
              <a:t>assistance in preparing an effective resumé or cv, and information on where to search for job openings; </a:t>
            </a:r>
          </a:p>
          <a:p>
            <a:pPr lvl="2"/>
            <a:r>
              <a:rPr lang="en-GB" sz="2000" dirty="0"/>
              <a:t>how to prepare for interviews;  </a:t>
            </a:r>
          </a:p>
          <a:p>
            <a:pPr lvl="2"/>
            <a:r>
              <a:rPr lang="en-GB" sz="2000" dirty="0"/>
              <a:t>what to do by way of follow-up once a job interview has taken place; and</a:t>
            </a:r>
          </a:p>
          <a:p>
            <a:pPr lvl="2"/>
            <a:r>
              <a:rPr lang="en-GB" sz="2000" dirty="0"/>
              <a:t>when accepted in the job, how to continue to stay in the job and the necessary core skills/soft skills to adapt on-the-job</a:t>
            </a:r>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4</a:t>
            </a:fld>
            <a:endParaRPr lang="en-GB"/>
          </a:p>
        </p:txBody>
      </p:sp>
      <p:pic>
        <p:nvPicPr>
          <p:cNvPr id="7" name="Picture 4" descr="26+ Cover Letter Template For Job Application | Job letter, Application  letters, Application letter sample">
            <a:extLst>
              <a:ext uri="{FF2B5EF4-FFF2-40B4-BE49-F238E27FC236}">
                <a16:creationId xmlns:a16="http://schemas.microsoft.com/office/drawing/2014/main" id="{DD222507-A451-7545-89D2-E7E8E6781DB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7773049" y="1243591"/>
            <a:ext cx="3658413" cy="4720532"/>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674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Ability to market their skills and experience to achieve their work objectives</a:t>
            </a:r>
          </a:p>
        </p:txBody>
      </p:sp>
      <p:sp>
        <p:nvSpPr>
          <p:cNvPr id="5" name="Content Placeholder 4"/>
          <p:cNvSpPr>
            <a:spLocks noGrp="1"/>
          </p:cNvSpPr>
          <p:nvPr>
            <p:ph idx="1"/>
          </p:nvPr>
        </p:nvSpPr>
        <p:spPr/>
        <p:txBody>
          <a:bodyPr/>
          <a:lstStyle/>
          <a:p>
            <a:pPr lvl="2"/>
            <a:r>
              <a:rPr lang="en-GB" sz="2400" dirty="0"/>
              <a:t>Job search skill</a:t>
            </a:r>
          </a:p>
          <a:p>
            <a:pPr lvl="2"/>
            <a:r>
              <a:rPr lang="en-GB" sz="2400" dirty="0"/>
              <a:t>Developing a good resume or cv and application letter</a:t>
            </a:r>
          </a:p>
          <a:p>
            <a:pPr lvl="2"/>
            <a:r>
              <a:rPr lang="en-GB" sz="2400" dirty="0"/>
              <a:t>Understanding their value in the labour market and being able to demonstrate this to a potential employer</a:t>
            </a:r>
          </a:p>
          <a:p>
            <a:pPr lvl="2"/>
            <a:endParaRPr lang="en-GB" sz="2400" dirty="0"/>
          </a:p>
          <a:p>
            <a:pPr marL="0" lvl="2" indent="0">
              <a:buNone/>
            </a:pPr>
            <a:endParaRPr lang="en-GB" sz="2400" b="1" dirty="0"/>
          </a:p>
          <a:p>
            <a:pPr lvl="2"/>
            <a:endParaRPr lang="en-GB" sz="2400" b="1" dirty="0"/>
          </a:p>
          <a:p>
            <a:pPr lvl="2"/>
            <a:endParaRPr lang="en-GB" sz="2400" dirty="0"/>
          </a:p>
          <a:p>
            <a:pPr lvl="2"/>
            <a:endParaRPr lang="en-GB" sz="2400" dirty="0"/>
          </a:p>
          <a:p>
            <a:pPr lvl="2"/>
            <a:endParaRPr lang="en-GB" sz="2400" dirty="0"/>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5</a:t>
            </a:fld>
            <a:endParaRPr lang="en-GB"/>
          </a:p>
        </p:txBody>
      </p:sp>
    </p:spTree>
    <p:extLst>
      <p:ext uri="{BB962C8B-B14F-4D97-AF65-F5344CB8AC3E}">
        <p14:creationId xmlns:p14="http://schemas.microsoft.com/office/powerpoint/2010/main" val="2105428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Job search skills</a:t>
            </a:r>
            <a:br>
              <a:rPr lang="en-GB" dirty="0"/>
            </a:br>
            <a:br>
              <a:rPr lang="en-GB" dirty="0"/>
            </a:br>
            <a:br>
              <a:rPr lang="en-GB" dirty="0"/>
            </a:br>
            <a:endParaRPr lang="en-GB" dirty="0"/>
          </a:p>
        </p:txBody>
      </p:sp>
      <p:sp>
        <p:nvSpPr>
          <p:cNvPr id="5" name="Content Placeholder 4"/>
          <p:cNvSpPr>
            <a:spLocks noGrp="1"/>
          </p:cNvSpPr>
          <p:nvPr>
            <p:ph idx="1"/>
          </p:nvPr>
        </p:nvSpPr>
        <p:spPr/>
        <p:txBody>
          <a:bodyPr/>
          <a:lstStyle/>
          <a:p>
            <a:pPr marL="0" lvl="2" indent="0">
              <a:buNone/>
            </a:pPr>
            <a:r>
              <a:rPr lang="en-GB" sz="2400" dirty="0"/>
              <a:t>There are two channels to look for a job:</a:t>
            </a:r>
          </a:p>
          <a:p>
            <a:pPr lvl="2"/>
            <a:r>
              <a:rPr lang="en-GB" sz="2400" dirty="0"/>
              <a:t>Formal, advertised job market</a:t>
            </a:r>
          </a:p>
          <a:p>
            <a:pPr marL="720725" lvl="3" indent="-330200">
              <a:spcBef>
                <a:spcPts val="0"/>
              </a:spcBef>
              <a:spcAft>
                <a:spcPts val="0"/>
              </a:spcAft>
              <a:buFont typeface="Arial" panose="020B0604020202020204" pitchFamily="34" charset="0"/>
              <a:buChar char="•"/>
            </a:pPr>
            <a:r>
              <a:rPr lang="en-GB" sz="2000" dirty="0"/>
              <a:t>classified ads</a:t>
            </a:r>
          </a:p>
          <a:p>
            <a:pPr marL="720725" lvl="3" indent="-330200">
              <a:spcBef>
                <a:spcPts val="0"/>
              </a:spcBef>
              <a:spcAft>
                <a:spcPts val="0"/>
              </a:spcAft>
              <a:buFont typeface="Arial" panose="020B0604020202020204" pitchFamily="34" charset="0"/>
              <a:buChar char="•"/>
            </a:pPr>
            <a:r>
              <a:rPr lang="en-GB" sz="2000" dirty="0"/>
              <a:t>job clubs</a:t>
            </a:r>
          </a:p>
          <a:p>
            <a:pPr marL="720725" lvl="3" indent="-330200">
              <a:spcBef>
                <a:spcPts val="0"/>
              </a:spcBef>
              <a:spcAft>
                <a:spcPts val="0"/>
              </a:spcAft>
              <a:buFont typeface="Arial" panose="020B0604020202020204" pitchFamily="34" charset="0"/>
              <a:buChar char="•"/>
            </a:pPr>
            <a:r>
              <a:rPr lang="en-GB" sz="2000" dirty="0"/>
              <a:t>internet</a:t>
            </a:r>
          </a:p>
          <a:p>
            <a:pPr marL="720725" lvl="3" indent="-330200">
              <a:spcBef>
                <a:spcPts val="0"/>
              </a:spcBef>
              <a:spcAft>
                <a:spcPts val="0"/>
              </a:spcAft>
              <a:buFont typeface="Arial" panose="020B0604020202020204" pitchFamily="34" charset="0"/>
              <a:buChar char="•"/>
            </a:pPr>
            <a:r>
              <a:rPr lang="en-GB" sz="2000" dirty="0"/>
              <a:t>job fairs </a:t>
            </a:r>
          </a:p>
          <a:p>
            <a:pPr marL="720725" lvl="3" indent="-330200">
              <a:spcBef>
                <a:spcPts val="0"/>
              </a:spcBef>
              <a:spcAft>
                <a:spcPts val="0"/>
              </a:spcAft>
              <a:buFont typeface="Arial" panose="020B0604020202020204" pitchFamily="34" charset="0"/>
              <a:buChar char="•"/>
            </a:pPr>
            <a:r>
              <a:rPr lang="en-GB" sz="2000" dirty="0"/>
              <a:t>television, radio</a:t>
            </a:r>
          </a:p>
          <a:p>
            <a:pPr marL="720725" lvl="3" indent="-330200">
              <a:spcBef>
                <a:spcPts val="0"/>
              </a:spcBef>
              <a:spcAft>
                <a:spcPts val="0"/>
              </a:spcAft>
              <a:buFont typeface="Arial" panose="020B0604020202020204" pitchFamily="34" charset="0"/>
              <a:buChar char="•"/>
            </a:pPr>
            <a:r>
              <a:rPr lang="en-GB" sz="2000" dirty="0"/>
              <a:t>recruitment agencies/search firms etc.</a:t>
            </a:r>
          </a:p>
          <a:p>
            <a:pPr lvl="2"/>
            <a:r>
              <a:rPr lang="en-GB" sz="2400" dirty="0"/>
              <a:t>Informal market</a:t>
            </a:r>
          </a:p>
          <a:p>
            <a:pPr marL="579438" lvl="2" indent="-173038">
              <a:buFont typeface="Arial" panose="020B0604020202020204" pitchFamily="34" charset="0"/>
              <a:buChar char="•"/>
            </a:pPr>
            <a:r>
              <a:rPr lang="en-GB" sz="2000" b="1" dirty="0">
                <a:solidFill>
                  <a:schemeClr val="accent2"/>
                </a:solidFill>
              </a:rPr>
              <a:t>  networking made up of relatives, friends, </a:t>
            </a:r>
            <a:r>
              <a:rPr lang="en-GB" sz="2000" b="1" dirty="0" err="1">
                <a:solidFill>
                  <a:schemeClr val="accent2"/>
                </a:solidFill>
              </a:rPr>
              <a:t>neighbors</a:t>
            </a:r>
            <a:r>
              <a:rPr lang="en-GB" sz="2000" b="1" dirty="0">
                <a:solidFill>
                  <a:schemeClr val="accent2"/>
                </a:solidFill>
              </a:rPr>
              <a:t> etc.</a:t>
            </a:r>
          </a:p>
          <a:p>
            <a:pPr lvl="2"/>
            <a:endParaRPr lang="en-GB" sz="2400" dirty="0"/>
          </a:p>
          <a:p>
            <a:pPr lvl="2"/>
            <a:endParaRPr lang="en-GB" sz="2400" dirty="0"/>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dirty="0"/>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6</a:t>
            </a:fld>
            <a:endParaRPr lang="en-GB"/>
          </a:p>
        </p:txBody>
      </p:sp>
    </p:spTree>
    <p:extLst>
      <p:ext uri="{BB962C8B-B14F-4D97-AF65-F5344CB8AC3E}">
        <p14:creationId xmlns:p14="http://schemas.microsoft.com/office/powerpoint/2010/main" val="847141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Ability to maintain a job</a:t>
            </a:r>
            <a:br>
              <a:rPr lang="en-GB" dirty="0"/>
            </a:br>
            <a:endParaRPr lang="en-GB" dirty="0"/>
          </a:p>
        </p:txBody>
      </p:sp>
      <p:sp>
        <p:nvSpPr>
          <p:cNvPr id="5" name="Content Placeholder 4"/>
          <p:cNvSpPr>
            <a:spLocks noGrp="1"/>
          </p:cNvSpPr>
          <p:nvPr>
            <p:ph idx="1"/>
          </p:nvPr>
        </p:nvSpPr>
        <p:spPr/>
        <p:txBody>
          <a:bodyPr/>
          <a:lstStyle/>
          <a:p>
            <a:pPr lvl="2"/>
            <a:r>
              <a:rPr lang="en-GB" sz="2400" dirty="0"/>
              <a:t>When accepted in the job, how to continue to stay in the job</a:t>
            </a:r>
          </a:p>
          <a:p>
            <a:pPr lvl="2"/>
            <a:r>
              <a:rPr lang="en-GB" sz="2400" dirty="0"/>
              <a:t>Ability to adapt to changing work environment</a:t>
            </a:r>
          </a:p>
          <a:p>
            <a:pPr lvl="2"/>
            <a:r>
              <a:rPr lang="en-GB" sz="2400" dirty="0"/>
              <a:t>Practicing  necessary core skills/soft skills (e.g. discipline in the workplace; practicing teamwork; to adapt on-the-job</a:t>
            </a:r>
          </a:p>
          <a:p>
            <a:pPr lvl="2"/>
            <a:r>
              <a:rPr lang="en-GB" sz="2400" dirty="0"/>
              <a:t>Responding appropriately to supervision</a:t>
            </a:r>
          </a:p>
          <a:p>
            <a:pPr lvl="2"/>
            <a:r>
              <a:rPr lang="en-GB" sz="2400" dirty="0"/>
              <a:t>Improving chances of moving up and getting a promotion—advancing in the job</a:t>
            </a:r>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7</a:t>
            </a:fld>
            <a:endParaRPr lang="en-GB"/>
          </a:p>
        </p:txBody>
      </p:sp>
    </p:spTree>
    <p:extLst>
      <p:ext uri="{BB962C8B-B14F-4D97-AF65-F5344CB8AC3E}">
        <p14:creationId xmlns:p14="http://schemas.microsoft.com/office/powerpoint/2010/main" val="4130285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Any question?</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8</a:t>
            </a:fld>
            <a:endParaRPr lang="en-GB"/>
          </a:p>
        </p:txBody>
      </p:sp>
    </p:spTree>
    <p:extLst>
      <p:ext uri="{BB962C8B-B14F-4D97-AF65-F5344CB8AC3E}">
        <p14:creationId xmlns:p14="http://schemas.microsoft.com/office/powerpoint/2010/main" val="3946213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Group work</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9</a:t>
            </a:fld>
            <a:endParaRPr lang="en-GB"/>
          </a:p>
        </p:txBody>
      </p:sp>
    </p:spTree>
    <p:extLst>
      <p:ext uri="{BB962C8B-B14F-4D97-AF65-F5344CB8AC3E}">
        <p14:creationId xmlns:p14="http://schemas.microsoft.com/office/powerpoint/2010/main" val="79382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Role play</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10</a:t>
            </a:fld>
            <a:endParaRPr lang="en-GB"/>
          </a:p>
        </p:txBody>
      </p:sp>
    </p:spTree>
    <p:extLst>
      <p:ext uri="{BB962C8B-B14F-4D97-AF65-F5344CB8AC3E}">
        <p14:creationId xmlns:p14="http://schemas.microsoft.com/office/powerpoint/2010/main" val="943555642"/>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ILO 2020</Template>
  <TotalTime>206</TotalTime>
  <Words>1024</Words>
  <Application>Microsoft Macintosh PowerPoint</Application>
  <PresentationFormat>Widescreen</PresentationFormat>
  <Paragraphs>123</Paragraphs>
  <Slides>10</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Wingdings</vt:lpstr>
      <vt:lpstr>Wingdings 3</vt:lpstr>
      <vt:lpstr>ILO 2020</vt:lpstr>
      <vt:lpstr>Module/Unit 7 </vt:lpstr>
      <vt:lpstr>Learning objectives</vt:lpstr>
      <vt:lpstr>PowerPoint Presentation</vt:lpstr>
      <vt:lpstr>Services under Employment counselling </vt:lpstr>
      <vt:lpstr>Ability to market their skills and experience to achieve their work objectives</vt:lpstr>
      <vt:lpstr>Job search skills   </vt:lpstr>
      <vt:lpstr>Ability to maintain a job </vt:lpstr>
      <vt:lpstr>Any question?</vt:lpstr>
      <vt:lpstr>Group work</vt:lpstr>
      <vt:lpstr>Role play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title here 40pt</dc:title>
  <dc:creator>Ayunda Eka Pratama</dc:creator>
  <cp:lastModifiedBy>Ayunda Eka Pratama</cp:lastModifiedBy>
  <cp:revision>18</cp:revision>
  <dcterms:created xsi:type="dcterms:W3CDTF">2021-09-07T09:14:06Z</dcterms:created>
  <dcterms:modified xsi:type="dcterms:W3CDTF">2021-09-08T03:13:16Z</dcterms:modified>
</cp:coreProperties>
</file>