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74" r:id="rId3"/>
    <p:sldId id="284" r:id="rId4"/>
    <p:sldId id="276" r:id="rId5"/>
    <p:sldId id="286" r:id="rId6"/>
    <p:sldId id="287" r:id="rId7"/>
    <p:sldId id="259" r:id="rId8"/>
    <p:sldId id="258"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4" autoAdjust="0"/>
    <p:restoredTop sz="95788" autoAdjust="0"/>
  </p:normalViewPr>
  <p:slideViewPr>
    <p:cSldViewPr snapToGrid="0">
      <p:cViewPr varScale="1">
        <p:scale>
          <a:sx n="81" d="100"/>
          <a:sy n="81" d="100"/>
        </p:scale>
        <p:origin x="184" y="62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08/09/2021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jobseeker’s CV is his/her personal brochure of oneself. It should provide the potential employer a quick view of what the jobseeker can </a:t>
            </a:r>
          </a:p>
          <a:p>
            <a:r>
              <a:rPr lang="en-US" dirty="0"/>
              <a:t>do for them. The content should generate enough interest to know the jobseeker better and it must be short but precise. The jobseeker doesn’t have to tell everything in the CV because this can be done during the interview.</a:t>
            </a:r>
          </a:p>
          <a:p>
            <a:endParaRPr lang="en-US" dirty="0"/>
          </a:p>
          <a:p>
            <a:r>
              <a:rPr lang="en-US" dirty="0"/>
              <a:t>The CV with the application letter should aim to get the jobseeker an interview. </a:t>
            </a:r>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3119045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505605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1226563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Conducting a better job search using the best tools available to them as jobseeker can bring them to the state where they  are ready to compete with others who are looking for work.</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ESC is perfectly suited to provide information  to jobseekers. Whether they need to prepare an up-to-date and attention-grabbing curriculum vitae, or a concise and informative resume and application letter. ESC can offer short seminar, provide informative brochures, or the employment officer can personally review the document and provide helpful guidance. Jobseekers can also be advised to search for examples of curriculum vitae or resumes on line if they are interacted in a more independent approach</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a:t>
            </a:r>
            <a:r>
              <a:rPr lang="en-US" sz="1200" kern="1200" baseline="0" dirty="0">
                <a:solidFill>
                  <a:schemeClr val="tx1"/>
                </a:solidFill>
                <a:effectLst/>
                <a:latin typeface="+mn-lt"/>
                <a:ea typeface="+mn-ea"/>
                <a:cs typeface="+mn-cs"/>
              </a:rPr>
              <a:t>  should be emphasized that </a:t>
            </a:r>
            <a:r>
              <a:rPr lang="en-US" sz="1200" kern="1200" dirty="0">
                <a:solidFill>
                  <a:schemeClr val="tx1"/>
                </a:solidFill>
                <a:effectLst/>
                <a:latin typeface="+mn-lt"/>
                <a:ea typeface="+mn-ea"/>
                <a:cs typeface="+mn-cs"/>
              </a:rPr>
              <a:t>sending as many CVs and application letters as possible is quite important. Students should not get discouraged if they are unsuccessful. Studies have shown that although families and personal networks play an important role in securing a job in Indonesia, those who get jobs in Indonesia have applied to more jobs than those who do not get jobs (ILO School to Work Transition Study, 2006).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baseline="0" dirty="0"/>
          </a:p>
          <a:p>
            <a:endParaRPr lang="en-US" baseline="0" dirty="0"/>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21678213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Module/Unit 8</a:t>
            </a:r>
            <a:br>
              <a:rPr lang="en-GB" dirty="0"/>
            </a:br>
            <a:endParaRPr lang="en-GB" dirty="0"/>
          </a:p>
        </p:txBody>
      </p:sp>
      <p:sp>
        <p:nvSpPr>
          <p:cNvPr id="3" name="Subtitle 2"/>
          <p:cNvSpPr>
            <a:spLocks noGrp="1"/>
          </p:cNvSpPr>
          <p:nvPr>
            <p:ph type="subTitle" idx="1"/>
          </p:nvPr>
        </p:nvSpPr>
        <p:spPr>
          <a:xfrm>
            <a:off x="490537" y="3481539"/>
            <a:ext cx="8558869" cy="1655762"/>
          </a:xfrm>
        </p:spPr>
        <p:txBody>
          <a:bodyPr/>
          <a:lstStyle/>
          <a:p>
            <a:r>
              <a:rPr lang="en-GB" dirty="0"/>
              <a:t>Employment Counselling</a:t>
            </a:r>
            <a:br>
              <a:rPr lang="en-GB" dirty="0"/>
            </a:br>
            <a:r>
              <a:rPr lang="en-GB" dirty="0"/>
              <a:t>(Job search skills: effective skill on CV and cover or application letter preparation)</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Learning objectives</a:t>
            </a:r>
          </a:p>
        </p:txBody>
      </p:sp>
      <p:sp>
        <p:nvSpPr>
          <p:cNvPr id="5" name="Content Placeholder 4"/>
          <p:cNvSpPr>
            <a:spLocks noGrp="1"/>
          </p:cNvSpPr>
          <p:nvPr>
            <p:ph idx="1"/>
          </p:nvPr>
        </p:nvSpPr>
        <p:spPr/>
        <p:txBody>
          <a:bodyPr/>
          <a:lstStyle/>
          <a:p>
            <a:pPr marL="0" lvl="2" indent="0">
              <a:buNone/>
            </a:pPr>
            <a:r>
              <a:rPr lang="en-GB" sz="2400" dirty="0"/>
              <a:t>After completing the unit, the participants will be able to:</a:t>
            </a:r>
          </a:p>
          <a:p>
            <a:pPr lvl="2"/>
            <a:r>
              <a:rPr lang="en-GB" sz="2400" dirty="0"/>
              <a:t>Explain the importance of CV and application or cover letter preparation</a:t>
            </a:r>
          </a:p>
          <a:p>
            <a:pPr lvl="2"/>
            <a:r>
              <a:rPr lang="en-GB" sz="2400" dirty="0"/>
              <a:t>Assist jobseekers on how to prepare an effective  CV and application or cover letter, in particular: </a:t>
            </a:r>
          </a:p>
          <a:p>
            <a:pPr marL="846138" lvl="3" indent="-266700">
              <a:spcBef>
                <a:spcPts val="600"/>
              </a:spcBef>
              <a:spcAft>
                <a:spcPts val="0"/>
              </a:spcAft>
              <a:buFont typeface="Arial" panose="020B0604020202020204" pitchFamily="34" charset="0"/>
              <a:buChar char="•"/>
            </a:pPr>
            <a:r>
              <a:rPr lang="en-GB" sz="2000" dirty="0"/>
              <a:t>Content of CV and application or cover letter</a:t>
            </a:r>
          </a:p>
          <a:p>
            <a:pPr marL="846138" lvl="3" indent="-266700">
              <a:spcBef>
                <a:spcPts val="600"/>
              </a:spcBef>
              <a:spcAft>
                <a:spcPts val="0"/>
              </a:spcAft>
              <a:buFont typeface="Arial" panose="020B0604020202020204" pitchFamily="34" charset="0"/>
              <a:buChar char="•"/>
            </a:pPr>
            <a:r>
              <a:rPr lang="en-GB" sz="2000" dirty="0"/>
              <a:t>How to compile good CVs and application(cover) letters</a:t>
            </a:r>
          </a:p>
          <a:p>
            <a:pPr marL="846138" lvl="3" indent="-266700">
              <a:spcBef>
                <a:spcPts val="600"/>
              </a:spcBef>
              <a:spcAft>
                <a:spcPts val="0"/>
              </a:spcAft>
              <a:buFont typeface="Arial" panose="020B0604020202020204" pitchFamily="34" charset="0"/>
              <a:buChar char="•"/>
            </a:pPr>
            <a:r>
              <a:rPr lang="en-GB" sz="2000" dirty="0"/>
              <a:t>Use of concise, easy and quick to understand words and language in CVs and application letters</a:t>
            </a:r>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CV and cover letter (application) preparation</a:t>
            </a:r>
            <a:br>
              <a:rPr lang="en-GB" dirty="0"/>
            </a:br>
            <a:endParaRPr lang="en-GB" dirty="0"/>
          </a:p>
        </p:txBody>
      </p:sp>
      <p:sp>
        <p:nvSpPr>
          <p:cNvPr id="5" name="Content Placeholder 4"/>
          <p:cNvSpPr>
            <a:spLocks noGrp="1"/>
          </p:cNvSpPr>
          <p:nvPr>
            <p:ph idx="1"/>
          </p:nvPr>
        </p:nvSpPr>
        <p:spPr>
          <a:xfrm>
            <a:off x="490538" y="2393950"/>
            <a:ext cx="10670924" cy="3482975"/>
          </a:xfrm>
        </p:spPr>
        <p:txBody>
          <a:bodyPr/>
          <a:lstStyle/>
          <a:p>
            <a:pPr lvl="2"/>
            <a:r>
              <a:rPr lang="en-GB" sz="2000" dirty="0"/>
              <a:t>Personal brochure for the jobseeker to market oneself</a:t>
            </a:r>
          </a:p>
          <a:p>
            <a:pPr lvl="2"/>
            <a:r>
              <a:rPr lang="en-GB" sz="2000" dirty="0"/>
              <a:t>Provides potential employer a quick view</a:t>
            </a:r>
          </a:p>
          <a:p>
            <a:pPr lvl="2"/>
            <a:r>
              <a:rPr lang="en-GB" sz="2000" b="1" dirty="0"/>
              <a:t>Aims to get the jobseeker an interview</a:t>
            </a:r>
          </a:p>
          <a:p>
            <a:pPr lvl="2"/>
            <a:r>
              <a:rPr lang="en-GB" sz="2000" dirty="0"/>
              <a:t>Generate enough interest to know the jobseeker better</a:t>
            </a:r>
          </a:p>
          <a:p>
            <a:pPr lvl="2"/>
            <a:r>
              <a:rPr lang="en-GB" sz="2000" dirty="0"/>
              <a:t>Short but precise</a:t>
            </a:r>
          </a:p>
          <a:p>
            <a:pPr lvl="2"/>
            <a:r>
              <a:rPr lang="en-GB" sz="2000" dirty="0"/>
              <a:t>Must accompany a cover/application letter</a:t>
            </a:r>
          </a:p>
          <a:p>
            <a:pPr lvl="2"/>
            <a:endParaRPr lang="en-GB" sz="20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Tree>
    <p:extLst>
      <p:ext uri="{BB962C8B-B14F-4D97-AF65-F5344CB8AC3E}">
        <p14:creationId xmlns:p14="http://schemas.microsoft.com/office/powerpoint/2010/main" val="2538674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Assistance to jobseeker</a:t>
            </a:r>
            <a:br>
              <a:rPr lang="en-GB" dirty="0"/>
            </a:br>
            <a:endParaRPr lang="en-GB" dirty="0"/>
          </a:p>
        </p:txBody>
      </p:sp>
      <p:sp>
        <p:nvSpPr>
          <p:cNvPr id="5" name="Content Placeholder 4"/>
          <p:cNvSpPr>
            <a:spLocks noGrp="1"/>
          </p:cNvSpPr>
          <p:nvPr>
            <p:ph idx="1"/>
          </p:nvPr>
        </p:nvSpPr>
        <p:spPr/>
        <p:txBody>
          <a:bodyPr/>
          <a:lstStyle/>
          <a:p>
            <a:pPr lvl="2"/>
            <a:r>
              <a:rPr lang="en-GB" sz="1600" dirty="0"/>
              <a:t>Provide jobseeker with some example of CVs </a:t>
            </a:r>
          </a:p>
          <a:p>
            <a:pPr lvl="2"/>
            <a:r>
              <a:rPr lang="en-GB" sz="1600" dirty="0"/>
              <a:t>Offer to review their CV and application  letter once  completed </a:t>
            </a:r>
          </a:p>
          <a:p>
            <a:pPr lvl="2"/>
            <a:r>
              <a:rPr lang="en-GB" sz="1600" dirty="0"/>
              <a:t>Review effective CVs and provide examples </a:t>
            </a:r>
          </a:p>
          <a:p>
            <a:pPr lvl="2"/>
            <a:r>
              <a:rPr lang="en-GB" sz="1600" dirty="0"/>
              <a:t>Encourage  feedback when they do not receive a job offer following an interview</a:t>
            </a:r>
          </a:p>
          <a:p>
            <a:pPr lvl="2"/>
            <a:r>
              <a:rPr lang="en-GB" sz="1600" dirty="0"/>
              <a:t>Refer to a job search techniques workshop </a:t>
            </a:r>
          </a:p>
          <a:p>
            <a:pPr lvl="2"/>
            <a:r>
              <a:rPr lang="en-GB" sz="1600" dirty="0"/>
              <a:t>Provide reference to career seminars</a:t>
            </a:r>
          </a:p>
          <a:p>
            <a:pPr lvl="2"/>
            <a:r>
              <a:rPr lang="en-GB" sz="1600" dirty="0"/>
              <a:t>Guide jobseekers to job market, job clubs, job fairs</a:t>
            </a:r>
          </a:p>
          <a:p>
            <a:pPr lvl="2"/>
            <a:r>
              <a:rPr lang="en-GB" sz="1600" dirty="0"/>
              <a:t>Discuss  recruitment model with jobseekers to ensure they are aware of  various channels they should pursue in their job search</a:t>
            </a:r>
          </a:p>
          <a:p>
            <a:pPr lvl="2"/>
            <a:r>
              <a:rPr lang="en-GB" sz="1600" dirty="0"/>
              <a:t>Help jobseekers to use job vacancy channels/facilities/ media</a:t>
            </a:r>
          </a:p>
          <a:p>
            <a:pPr lvl="2"/>
            <a:r>
              <a:rPr lang="en-GB" sz="1600" dirty="0"/>
              <a:t>Discuss recruitment model with jobseeker to ensure awareness of various channels which can be pursued in the job search</a:t>
            </a:r>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marL="0" lvl="2" indent="0">
              <a:buNone/>
            </a:pPr>
            <a:endParaRPr lang="en-GB" sz="1600" b="1" dirty="0"/>
          </a:p>
          <a:p>
            <a:pPr lvl="2"/>
            <a:endParaRPr lang="en-GB" sz="1600" b="1" dirty="0"/>
          </a:p>
          <a:p>
            <a:pPr lvl="2"/>
            <a:endParaRPr lang="en-GB" sz="1600" dirty="0"/>
          </a:p>
          <a:p>
            <a:pPr lvl="2"/>
            <a:endParaRPr lang="en-GB" sz="1600" dirty="0"/>
          </a:p>
          <a:p>
            <a:pPr lvl="2"/>
            <a:endParaRPr lang="en-GB" sz="1600" dirty="0"/>
          </a:p>
          <a:p>
            <a:pPr lvl="2"/>
            <a:endParaRPr lang="en-GB" sz="1600" dirty="0"/>
          </a:p>
        </p:txBody>
      </p:sp>
      <p:sp>
        <p:nvSpPr>
          <p:cNvPr id="10" name="Date Placeholder 9"/>
          <p:cNvSpPr>
            <a:spLocks noGrp="1"/>
          </p:cNvSpPr>
          <p:nvPr>
            <p:ph type="dt" sz="half" idx="10"/>
          </p:nvPr>
        </p:nvSpPr>
        <p:spPr/>
        <p:txBody>
          <a:bodyPr/>
          <a:lstStyle/>
          <a:p>
            <a:r>
              <a:rPr lang="en-GB" dirty="0"/>
              <a:t>Date: Monday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2105428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How to compile a good CV </a:t>
            </a:r>
            <a:br>
              <a:rPr lang="en-GB" dirty="0"/>
            </a:br>
            <a:br>
              <a:rPr lang="en-GB" dirty="0"/>
            </a:br>
            <a:br>
              <a:rPr lang="en-GB" dirty="0"/>
            </a:br>
            <a:endParaRPr lang="en-GB" dirty="0"/>
          </a:p>
        </p:txBody>
      </p:sp>
      <p:sp>
        <p:nvSpPr>
          <p:cNvPr id="5" name="Content Placeholder 4"/>
          <p:cNvSpPr>
            <a:spLocks noGrp="1"/>
          </p:cNvSpPr>
          <p:nvPr>
            <p:ph idx="1"/>
          </p:nvPr>
        </p:nvSpPr>
        <p:spPr/>
        <p:txBody>
          <a:bodyPr/>
          <a:lstStyle/>
          <a:p>
            <a:pPr lvl="2"/>
            <a:r>
              <a:rPr lang="en-GB" sz="1600" dirty="0"/>
              <a:t>Full name</a:t>
            </a:r>
          </a:p>
          <a:p>
            <a:pPr lvl="2"/>
            <a:r>
              <a:rPr lang="en-GB" sz="1600" dirty="0"/>
              <a:t>Recent photo</a:t>
            </a:r>
          </a:p>
          <a:p>
            <a:pPr lvl="2"/>
            <a:r>
              <a:rPr lang="en-GB" sz="1600" dirty="0"/>
              <a:t>Address (including zip codes)</a:t>
            </a:r>
          </a:p>
          <a:p>
            <a:pPr lvl="2"/>
            <a:r>
              <a:rPr lang="en-GB" sz="1600" dirty="0"/>
              <a:t>Contact number (home and mobile phone)</a:t>
            </a:r>
          </a:p>
          <a:p>
            <a:pPr lvl="2"/>
            <a:r>
              <a:rPr lang="en-GB" sz="1600" dirty="0"/>
              <a:t>Email address</a:t>
            </a:r>
          </a:p>
          <a:p>
            <a:pPr lvl="2"/>
            <a:r>
              <a:rPr lang="en-GB" sz="1600" dirty="0"/>
              <a:t>Summary statement</a:t>
            </a:r>
          </a:p>
          <a:p>
            <a:pPr lvl="2"/>
            <a:r>
              <a:rPr lang="en-GB" sz="1600" dirty="0"/>
              <a:t>Work experience</a:t>
            </a:r>
          </a:p>
          <a:p>
            <a:pPr lvl="2"/>
            <a:r>
              <a:rPr lang="en-GB" sz="1600" dirty="0"/>
              <a:t>Job responsibilities for each job</a:t>
            </a:r>
          </a:p>
          <a:p>
            <a:pPr lvl="2"/>
            <a:r>
              <a:rPr lang="en-GB" sz="1600" dirty="0"/>
              <a:t>Accomplishments</a:t>
            </a:r>
          </a:p>
          <a:p>
            <a:pPr lvl="2"/>
            <a:r>
              <a:rPr lang="en-GB" sz="1600" dirty="0"/>
              <a:t>Education</a:t>
            </a:r>
          </a:p>
          <a:p>
            <a:pPr lvl="2"/>
            <a:r>
              <a:rPr lang="en-GB" sz="1600" dirty="0"/>
              <a:t>Personal data: nationality, civil status, birthplace and birthdate</a:t>
            </a:r>
          </a:p>
          <a:p>
            <a:pPr lvl="2"/>
            <a:r>
              <a:rPr lang="en-GB" sz="1600" dirty="0"/>
              <a:t>References</a:t>
            </a:r>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marL="0" lvl="2" indent="0">
              <a:buNone/>
            </a:pPr>
            <a:endParaRPr lang="en-GB" sz="1600" b="1" dirty="0"/>
          </a:p>
          <a:p>
            <a:pPr lvl="2"/>
            <a:endParaRPr lang="en-GB" sz="1600" b="1" dirty="0"/>
          </a:p>
          <a:p>
            <a:pPr lvl="2"/>
            <a:endParaRPr lang="en-GB" sz="1600" dirty="0"/>
          </a:p>
          <a:p>
            <a:pPr lvl="2"/>
            <a:endParaRPr lang="en-GB" sz="1600" dirty="0"/>
          </a:p>
          <a:p>
            <a:pPr lvl="2"/>
            <a:endParaRPr lang="en-GB" sz="1600" dirty="0"/>
          </a:p>
          <a:p>
            <a:pPr lvl="2"/>
            <a:endParaRPr lang="en-GB" sz="1600" dirty="0"/>
          </a:p>
        </p:txBody>
      </p:sp>
      <p:sp>
        <p:nvSpPr>
          <p:cNvPr id="10" name="Date Placeholder 9"/>
          <p:cNvSpPr>
            <a:spLocks noGrp="1"/>
          </p:cNvSpPr>
          <p:nvPr>
            <p:ph type="dt" sz="half" idx="10"/>
          </p:nvPr>
        </p:nvSpPr>
        <p:spPr/>
        <p:txBody>
          <a:bodyPr/>
          <a:lstStyle/>
          <a:p>
            <a:r>
              <a:rPr lang="en-GB" dirty="0"/>
              <a:t>Date: Monday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3349151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Preparing a cover or application letter</a:t>
            </a:r>
            <a:br>
              <a:rPr lang="en-GB" dirty="0"/>
            </a:br>
            <a:br>
              <a:rPr lang="en-GB" dirty="0"/>
            </a:br>
            <a:br>
              <a:rPr lang="en-GB" dirty="0"/>
            </a:br>
            <a:br>
              <a:rPr lang="en-GB" dirty="0"/>
            </a:br>
            <a:endParaRPr lang="en-GB" dirty="0"/>
          </a:p>
        </p:txBody>
      </p:sp>
      <p:sp>
        <p:nvSpPr>
          <p:cNvPr id="5" name="Content Placeholder 4"/>
          <p:cNvSpPr>
            <a:spLocks noGrp="1"/>
          </p:cNvSpPr>
          <p:nvPr>
            <p:ph idx="1"/>
          </p:nvPr>
        </p:nvSpPr>
        <p:spPr/>
        <p:txBody>
          <a:bodyPr/>
          <a:lstStyle/>
          <a:p>
            <a:pPr lvl="2"/>
            <a:r>
              <a:rPr lang="en-GB" sz="1600" dirty="0"/>
              <a:t>Date</a:t>
            </a:r>
          </a:p>
          <a:p>
            <a:pPr lvl="2"/>
            <a:r>
              <a:rPr lang="en-GB" sz="1600" dirty="0"/>
              <a:t>Addressee to whom jobseeker is sending CV (usually specified in the job ad or by the person who referred the jobseeker)</a:t>
            </a:r>
          </a:p>
          <a:p>
            <a:pPr lvl="2"/>
            <a:r>
              <a:rPr lang="en-GB" sz="1600" dirty="0"/>
              <a:t>Recent photo</a:t>
            </a:r>
          </a:p>
          <a:p>
            <a:pPr lvl="2"/>
            <a:r>
              <a:rPr lang="en-GB" sz="1600" dirty="0"/>
              <a:t>Opening/salutation</a:t>
            </a:r>
          </a:p>
          <a:p>
            <a:pPr lvl="2"/>
            <a:r>
              <a:rPr lang="en-GB" sz="1600" dirty="0"/>
              <a:t>Personal information/identity</a:t>
            </a:r>
          </a:p>
          <a:p>
            <a:pPr lvl="2"/>
            <a:r>
              <a:rPr lang="en-GB" sz="1600" dirty="0"/>
              <a:t>Potentials</a:t>
            </a:r>
          </a:p>
          <a:p>
            <a:pPr lvl="2"/>
            <a:r>
              <a:rPr lang="en-GB" sz="1600" dirty="0"/>
              <a:t>Job target: position applied for or vacancy reference</a:t>
            </a:r>
          </a:p>
          <a:p>
            <a:pPr lvl="2"/>
            <a:r>
              <a:rPr lang="en-GB" sz="1600" dirty="0"/>
              <a:t>Education</a:t>
            </a:r>
          </a:p>
          <a:p>
            <a:pPr lvl="2"/>
            <a:r>
              <a:rPr lang="en-GB" sz="1600" dirty="0"/>
              <a:t>Availability for interview </a:t>
            </a:r>
          </a:p>
          <a:p>
            <a:pPr lvl="2"/>
            <a:r>
              <a:rPr lang="en-GB" sz="1600" dirty="0"/>
              <a:t>Contact details (email address, mobile/telephone number)</a:t>
            </a:r>
          </a:p>
          <a:p>
            <a:pPr lvl="2"/>
            <a:r>
              <a:rPr lang="en-GB" sz="1600" dirty="0"/>
              <a:t>Signature</a:t>
            </a:r>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lvl="2"/>
            <a:endParaRPr lang="en-GB" sz="1600" dirty="0"/>
          </a:p>
          <a:p>
            <a:pPr marL="0" lvl="2" indent="0">
              <a:buNone/>
            </a:pPr>
            <a:endParaRPr lang="en-GB" sz="1600" b="1" dirty="0"/>
          </a:p>
          <a:p>
            <a:pPr lvl="2"/>
            <a:endParaRPr lang="en-GB" sz="1600" b="1" dirty="0"/>
          </a:p>
          <a:p>
            <a:pPr lvl="2"/>
            <a:endParaRPr lang="en-GB" sz="1600" dirty="0"/>
          </a:p>
          <a:p>
            <a:pPr lvl="2"/>
            <a:endParaRPr lang="en-GB" sz="1600" dirty="0"/>
          </a:p>
          <a:p>
            <a:pPr lvl="2"/>
            <a:endParaRPr lang="en-GB" sz="1600" dirty="0"/>
          </a:p>
          <a:p>
            <a:pPr lvl="2"/>
            <a:endParaRPr lang="en-GB" sz="1600" dirty="0"/>
          </a:p>
        </p:txBody>
      </p:sp>
      <p:sp>
        <p:nvSpPr>
          <p:cNvPr id="10" name="Date Placeholder 9"/>
          <p:cNvSpPr>
            <a:spLocks noGrp="1"/>
          </p:cNvSpPr>
          <p:nvPr>
            <p:ph type="dt" sz="half" idx="10"/>
          </p:nvPr>
        </p:nvSpPr>
        <p:spPr/>
        <p:txBody>
          <a:bodyPr/>
          <a:lstStyle/>
          <a:p>
            <a:r>
              <a:rPr lang="en-GB" dirty="0"/>
              <a:t>Date: Monday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358784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Any question?</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3946213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Group work</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79382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Role play</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216</TotalTime>
  <Words>816</Words>
  <Application>Microsoft Macintosh PowerPoint</Application>
  <PresentationFormat>Widescreen</PresentationFormat>
  <Paragraphs>138</Paragraphs>
  <Slides>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 3</vt:lpstr>
      <vt:lpstr>ILO 2020</vt:lpstr>
      <vt:lpstr>Module/Unit 8 </vt:lpstr>
      <vt:lpstr>Learning objectives</vt:lpstr>
      <vt:lpstr>CV and cover letter (application) preparation </vt:lpstr>
      <vt:lpstr>Assistance to jobseeker </vt:lpstr>
      <vt:lpstr>How to compile a good CV    </vt:lpstr>
      <vt:lpstr>Preparing a cover or application letter    </vt:lpstr>
      <vt:lpstr>Any question?</vt:lpstr>
      <vt:lpstr>Group work</vt:lpstr>
      <vt:lpstr>Role play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19</cp:revision>
  <dcterms:created xsi:type="dcterms:W3CDTF">2021-09-07T09:14:06Z</dcterms:created>
  <dcterms:modified xsi:type="dcterms:W3CDTF">2021-09-08T03:23:33Z</dcterms:modified>
</cp:coreProperties>
</file>