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74" r:id="rId3"/>
    <p:sldId id="284" r:id="rId4"/>
    <p:sldId id="276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59" r:id="rId13"/>
    <p:sldId id="258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4" autoAdjust="0"/>
    <p:restoredTop sz="95788" autoAdjust="0"/>
  </p:normalViewPr>
  <p:slideViewPr>
    <p:cSldViewPr snapToGrid="0">
      <p:cViewPr varScale="1">
        <p:scale>
          <a:sx n="81" d="100"/>
          <a:sy n="81" d="100"/>
        </p:scale>
        <p:origin x="184" y="624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08/09/2021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305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highly important for the jobseeker to prepare well for the interview. Here are some reminders: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Come prepared and be ready to recite script on the past experiences and self introduction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Anticipate questions and prepare answers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Research about the company and know as much information about the company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Get enough sleep and rest to keep fresh and be alert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Dress properly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Arrive early at venue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045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605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886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264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39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073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770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361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68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Module/Unit 9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7" y="3481539"/>
            <a:ext cx="8558869" cy="1655762"/>
          </a:xfrm>
        </p:spPr>
        <p:txBody>
          <a:bodyPr/>
          <a:lstStyle/>
          <a:p>
            <a:r>
              <a:rPr lang="en-GB" dirty="0"/>
              <a:t>Employment Counselling</a:t>
            </a:r>
            <a:br>
              <a:rPr lang="en-GB" dirty="0"/>
            </a:br>
            <a:r>
              <a:rPr lang="en-GB" dirty="0"/>
              <a:t>(Job search skills: Job interview preparation)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n-GB" sz="2400" dirty="0"/>
              <a:t>After completing the unit, the participants will be able to:</a:t>
            </a:r>
          </a:p>
          <a:p>
            <a:pPr lvl="2"/>
            <a:r>
              <a:rPr lang="en-GB" sz="2400" dirty="0"/>
              <a:t>Assist jobseeker prepare for a job interview</a:t>
            </a:r>
          </a:p>
          <a:p>
            <a:pPr lvl="2"/>
            <a:r>
              <a:rPr lang="en-GB" sz="2400" dirty="0"/>
              <a:t>Guide jobseeker with interview tips and questions</a:t>
            </a:r>
          </a:p>
          <a:p>
            <a:pPr lvl="2"/>
            <a:r>
              <a:rPr lang="en-GB" sz="2400" dirty="0"/>
              <a:t>Help jobseeker assess results of the interview</a:t>
            </a:r>
          </a:p>
          <a:p>
            <a:pPr marL="0" lvl="2" indent="0">
              <a:buNone/>
            </a:pPr>
            <a:endParaRPr lang="en-GB" sz="2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921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Preparing jobseeker for the job interview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0538" y="2393950"/>
            <a:ext cx="10670924" cy="3482975"/>
          </a:xfrm>
        </p:spPr>
        <p:txBody>
          <a:bodyPr/>
          <a:lstStyle/>
          <a:p>
            <a:pPr lvl="2"/>
            <a:r>
              <a:rPr lang="en-GB" sz="2000" dirty="0"/>
              <a:t>Come well prepared</a:t>
            </a:r>
          </a:p>
          <a:p>
            <a:pPr lvl="2"/>
            <a:r>
              <a:rPr lang="en-GB" sz="2000" dirty="0"/>
              <a:t>Anticipate questions and prepare answers</a:t>
            </a:r>
          </a:p>
          <a:p>
            <a:pPr lvl="2"/>
            <a:r>
              <a:rPr lang="en-GB" sz="2000" dirty="0"/>
              <a:t>Research about the company and know as much information about the company: thru reference documents and internet</a:t>
            </a:r>
          </a:p>
          <a:p>
            <a:pPr lvl="2"/>
            <a:r>
              <a:rPr lang="en-GB" sz="2000" dirty="0"/>
              <a:t>Get enough sleep and rest to keep fresh and be alert</a:t>
            </a:r>
          </a:p>
          <a:p>
            <a:pPr lvl="2"/>
            <a:r>
              <a:rPr lang="en-GB" sz="2000" dirty="0"/>
              <a:t>Dress properly</a:t>
            </a:r>
          </a:p>
          <a:p>
            <a:pPr lvl="2"/>
            <a:r>
              <a:rPr lang="en-GB" sz="2000" dirty="0"/>
              <a:t>Arrive early at venue</a:t>
            </a:r>
          </a:p>
          <a:p>
            <a:pPr lvl="2"/>
            <a:r>
              <a:rPr lang="en-GB" sz="2000" dirty="0"/>
              <a:t>Prepare well even if the interview is online</a:t>
            </a:r>
          </a:p>
          <a:p>
            <a:pPr lvl="2"/>
            <a:endParaRPr lang="en-GB" sz="20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674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During the job interview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Focus on your accomplishments and how it can contribute to providing solutions to the company</a:t>
            </a:r>
          </a:p>
          <a:p>
            <a:pPr lvl="2"/>
            <a:r>
              <a:rPr lang="en-GB" sz="2400" dirty="0"/>
              <a:t>Understand what the job opening is all about and how it can be filled with the jobseeker’s skills, values and traits</a:t>
            </a:r>
          </a:p>
          <a:p>
            <a:pPr lvl="2"/>
            <a:r>
              <a:rPr lang="en-GB" sz="2400" dirty="0"/>
              <a:t>Ask questions about recruitment process</a:t>
            </a:r>
          </a:p>
          <a:p>
            <a:pPr lvl="2"/>
            <a:r>
              <a:rPr lang="en-GB" sz="2400" dirty="0"/>
              <a:t>Ask questions about the company, job, culture</a:t>
            </a:r>
          </a:p>
          <a:p>
            <a:pPr lvl="2"/>
            <a:r>
              <a:rPr lang="en-GB" sz="2400" dirty="0"/>
              <a:t>Don’t complain</a:t>
            </a:r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b="1" dirty="0"/>
          </a:p>
          <a:p>
            <a:pPr lvl="2"/>
            <a:endParaRPr lang="en-GB" sz="1600" b="1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42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During the job interview (</a:t>
            </a:r>
            <a:r>
              <a:rPr lang="en-GB" dirty="0" err="1"/>
              <a:t>cont</a:t>
            </a:r>
            <a:r>
              <a:rPr lang="en-GB" dirty="0"/>
              <a:t>)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Defer discussions about remuneration</a:t>
            </a:r>
          </a:p>
          <a:p>
            <a:pPr lvl="2"/>
            <a:r>
              <a:rPr lang="en-GB" sz="2400" dirty="0"/>
              <a:t>See things in the company’s interest</a:t>
            </a:r>
          </a:p>
          <a:p>
            <a:pPr lvl="2"/>
            <a:r>
              <a:rPr lang="en-GB" sz="2400" dirty="0"/>
              <a:t>Be confident</a:t>
            </a:r>
          </a:p>
          <a:p>
            <a:pPr lvl="2"/>
            <a:r>
              <a:rPr lang="en-GB" sz="2400" dirty="0"/>
              <a:t>Do not argue with the interviewer</a:t>
            </a:r>
          </a:p>
          <a:p>
            <a:pPr lvl="2"/>
            <a:r>
              <a:rPr lang="en-GB" sz="2400" dirty="0"/>
              <a:t>Dress appropriately</a:t>
            </a:r>
          </a:p>
          <a:p>
            <a:pPr lvl="2"/>
            <a:r>
              <a:rPr lang="en-GB" sz="2400" dirty="0"/>
              <a:t>Be courteous and polite at all times</a:t>
            </a:r>
          </a:p>
          <a:p>
            <a:pPr lvl="2"/>
            <a:r>
              <a:rPr lang="en-GB" sz="2400" dirty="0"/>
              <a:t>Listen and show genuine concern</a:t>
            </a:r>
          </a:p>
          <a:p>
            <a:pPr lvl="2"/>
            <a:r>
              <a:rPr lang="en-GB" sz="2400" dirty="0"/>
              <a:t>Relax and stay calm</a:t>
            </a:r>
          </a:p>
          <a:p>
            <a:pPr lvl="2"/>
            <a:endParaRPr lang="en-GB" sz="2400" dirty="0"/>
          </a:p>
          <a:p>
            <a:pPr marL="0" lvl="2" indent="0">
              <a:buNone/>
            </a:pPr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b="1" dirty="0"/>
          </a:p>
          <a:p>
            <a:pPr lvl="2"/>
            <a:endParaRPr lang="en-GB" sz="1600" b="1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210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Body language/Gestures during the interview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Body language during interviews play an important role: action speak louder than words</a:t>
            </a:r>
          </a:p>
          <a:p>
            <a:pPr lvl="2"/>
            <a:r>
              <a:rPr lang="en-GB" sz="2400" dirty="0"/>
              <a:t>Establish eye contact</a:t>
            </a:r>
          </a:p>
          <a:p>
            <a:pPr lvl="2"/>
            <a:r>
              <a:rPr lang="en-GB" sz="2400" dirty="0"/>
              <a:t>Good posture: sit up straight</a:t>
            </a:r>
          </a:p>
          <a:p>
            <a:pPr lvl="2"/>
            <a:r>
              <a:rPr lang="en-GB" sz="2400" dirty="0"/>
              <a:t>Make use of your hand by way of subtle gestures</a:t>
            </a:r>
          </a:p>
          <a:p>
            <a:pPr lvl="2"/>
            <a:r>
              <a:rPr lang="en-GB" sz="2400" dirty="0"/>
              <a:t>Avoid touching your face</a:t>
            </a:r>
          </a:p>
          <a:p>
            <a:pPr lvl="2"/>
            <a:r>
              <a:rPr lang="en-GB" sz="2400" dirty="0"/>
              <a:t>Do smile so there is positivity in the interview area</a:t>
            </a:r>
          </a:p>
          <a:p>
            <a:pPr lvl="2"/>
            <a:r>
              <a:rPr lang="en-GB" sz="2400" dirty="0"/>
              <a:t>Stay in one spot</a:t>
            </a:r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b="1" dirty="0"/>
          </a:p>
          <a:p>
            <a:pPr lvl="2"/>
            <a:endParaRPr lang="en-GB" sz="1600" b="1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627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Interview pitfalls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000" dirty="0"/>
              <a:t>Dressing inappropriately</a:t>
            </a:r>
          </a:p>
          <a:p>
            <a:pPr lvl="2"/>
            <a:r>
              <a:rPr lang="en-GB" sz="2000" dirty="0"/>
              <a:t>Arriving late</a:t>
            </a:r>
          </a:p>
          <a:p>
            <a:pPr lvl="2"/>
            <a:r>
              <a:rPr lang="en-GB" sz="2000" dirty="0"/>
              <a:t>Bringing a drink with you</a:t>
            </a:r>
          </a:p>
          <a:p>
            <a:pPr lvl="2"/>
            <a:r>
              <a:rPr lang="en-GB" sz="2000" dirty="0"/>
              <a:t>Using your phone during the interview</a:t>
            </a:r>
          </a:p>
          <a:p>
            <a:pPr lvl="2"/>
            <a:r>
              <a:rPr lang="en-GB" sz="2000" dirty="0"/>
              <a:t>Not knowing about the company</a:t>
            </a:r>
          </a:p>
          <a:p>
            <a:pPr lvl="2"/>
            <a:r>
              <a:rPr lang="en-GB" sz="2000" dirty="0"/>
              <a:t>Unclear CV facts</a:t>
            </a:r>
          </a:p>
          <a:p>
            <a:pPr lvl="2"/>
            <a:r>
              <a:rPr lang="en-GB" sz="2000" dirty="0"/>
              <a:t>Not paying attention</a:t>
            </a:r>
          </a:p>
          <a:p>
            <a:pPr lvl="2"/>
            <a:r>
              <a:rPr lang="en-GB" sz="2000" dirty="0"/>
              <a:t>Talking too much</a:t>
            </a:r>
          </a:p>
          <a:p>
            <a:pPr lvl="2"/>
            <a:r>
              <a:rPr lang="en-GB" sz="2000" dirty="0"/>
              <a:t>Criticizing past employers or former colleagues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280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Dressing up the interview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Dress according to the position applied for</a:t>
            </a:r>
          </a:p>
          <a:p>
            <a:pPr lvl="2"/>
            <a:r>
              <a:rPr lang="en-GB" sz="2400" dirty="0"/>
              <a:t>Research on the company culture, dress code </a:t>
            </a:r>
          </a:p>
          <a:p>
            <a:pPr lvl="2"/>
            <a:r>
              <a:rPr lang="en-GB" sz="2400" dirty="0"/>
              <a:t>Smart casual is usually the safest fashion; avoid fashion extremes</a:t>
            </a:r>
          </a:p>
          <a:p>
            <a:pPr lvl="2"/>
            <a:r>
              <a:rPr lang="en-GB" sz="2400" dirty="0"/>
              <a:t>Jobseeker should remember that he/she is presenting himself/herself for a job. It is not a date or prom or picnic</a:t>
            </a:r>
          </a:p>
          <a:p>
            <a:pPr lvl="2"/>
            <a:endParaRPr lang="en-GB" sz="24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b="1" dirty="0"/>
          </a:p>
          <a:p>
            <a:pPr lvl="2"/>
            <a:endParaRPr lang="en-GB" sz="1600" b="1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383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Most common interview questions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Tell me about yourself</a:t>
            </a:r>
          </a:p>
          <a:p>
            <a:pPr lvl="2"/>
            <a:r>
              <a:rPr lang="en-GB" sz="2400" dirty="0"/>
              <a:t>Why are you looking for a job?</a:t>
            </a:r>
          </a:p>
          <a:p>
            <a:pPr lvl="2"/>
            <a:r>
              <a:rPr lang="en-GB" sz="2400" dirty="0"/>
              <a:t>Why do you want to join the company?</a:t>
            </a:r>
          </a:p>
          <a:p>
            <a:pPr lvl="2"/>
            <a:r>
              <a:rPr lang="en-GB" sz="2400" dirty="0"/>
              <a:t>What are your strengths and weaknesses?</a:t>
            </a:r>
          </a:p>
          <a:p>
            <a:pPr lvl="2"/>
            <a:r>
              <a:rPr lang="en-GB" sz="2400" dirty="0"/>
              <a:t>How do you see yourself five years from now?</a:t>
            </a:r>
          </a:p>
          <a:p>
            <a:pPr lvl="2"/>
            <a:r>
              <a:rPr lang="en-GB" sz="2400" dirty="0"/>
              <a:t>What do you know about our company?</a:t>
            </a:r>
          </a:p>
          <a:p>
            <a:pPr lvl="2"/>
            <a:r>
              <a:rPr lang="en-GB" sz="2400" dirty="0"/>
              <a:t>How do you deal with problems?</a:t>
            </a:r>
          </a:p>
          <a:p>
            <a:pPr lvl="2"/>
            <a:r>
              <a:rPr lang="en-GB" sz="2400" dirty="0"/>
              <a:t>Do you have any questions?</a:t>
            </a:r>
          </a:p>
          <a:p>
            <a:pPr lvl="2"/>
            <a:endParaRPr lang="en-GB" sz="2400" dirty="0"/>
          </a:p>
          <a:p>
            <a:pPr lvl="2"/>
            <a:endParaRPr lang="en-GB" sz="24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b="1" dirty="0"/>
          </a:p>
          <a:p>
            <a:pPr lvl="2"/>
            <a:endParaRPr lang="en-GB" sz="1600" b="1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931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After the interview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Asses what you did well</a:t>
            </a:r>
          </a:p>
          <a:p>
            <a:pPr lvl="2"/>
            <a:r>
              <a:rPr lang="en-GB" sz="2400" dirty="0"/>
              <a:t>List what things can be done better in the future</a:t>
            </a:r>
          </a:p>
          <a:p>
            <a:pPr lvl="2"/>
            <a:r>
              <a:rPr lang="en-GB" sz="2400" dirty="0"/>
              <a:t>Note what questions were asked</a:t>
            </a:r>
          </a:p>
          <a:p>
            <a:pPr lvl="2"/>
            <a:r>
              <a:rPr lang="en-GB" sz="2400" dirty="0"/>
              <a:t>Plan to do whatever agreements were reached with interviewer</a:t>
            </a:r>
          </a:p>
          <a:p>
            <a:pPr lvl="2"/>
            <a:r>
              <a:rPr lang="en-GB" sz="2400" dirty="0"/>
              <a:t>Write a thank you letter. It will make them remember the interviewee</a:t>
            </a:r>
          </a:p>
          <a:p>
            <a:pPr lvl="2"/>
            <a:r>
              <a:rPr lang="en-GB" sz="2400" dirty="0"/>
              <a:t>List lessons learned from the experience</a:t>
            </a:r>
          </a:p>
          <a:p>
            <a:pPr lvl="2"/>
            <a:endParaRPr lang="en-GB" sz="2400" dirty="0"/>
          </a:p>
          <a:p>
            <a:pPr lvl="2"/>
            <a:endParaRPr lang="en-GB" sz="2400" dirty="0"/>
          </a:p>
          <a:p>
            <a:pPr lvl="2"/>
            <a:endParaRPr lang="en-GB" sz="24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b="1" dirty="0"/>
          </a:p>
          <a:p>
            <a:pPr lvl="2"/>
            <a:endParaRPr lang="en-GB" sz="1600" b="1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730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employers are looking for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Can you do the job?</a:t>
            </a:r>
          </a:p>
          <a:p>
            <a:pPr marL="0" lvl="2" indent="0">
              <a:buNone/>
            </a:pPr>
            <a:r>
              <a:rPr lang="en-GB" sz="2400" dirty="0"/>
              <a:t>	What skills, competencies, abilities and talents do you possess to do what 	the job requires</a:t>
            </a:r>
          </a:p>
          <a:p>
            <a:pPr lvl="2"/>
            <a:r>
              <a:rPr lang="en-GB" sz="2400" dirty="0"/>
              <a:t>Will you do the job?</a:t>
            </a:r>
          </a:p>
          <a:p>
            <a:pPr marL="0" lvl="2" indent="0">
              <a:buNone/>
            </a:pPr>
            <a:r>
              <a:rPr lang="en-GB" sz="2400" dirty="0"/>
              <a:t>	Do you have the interest, motivation and right work values to perform what 	is required?</a:t>
            </a:r>
          </a:p>
          <a:p>
            <a:pPr lvl="2"/>
            <a:r>
              <a:rPr lang="en-GB" sz="2400" dirty="0"/>
              <a:t>Will you fit in the company and its culture?</a:t>
            </a:r>
          </a:p>
          <a:p>
            <a:pPr marL="0" lvl="2" indent="0">
              <a:buNone/>
            </a:pPr>
            <a:r>
              <a:rPr lang="en-GB" sz="2400" dirty="0"/>
              <a:t>	Will you be able to get along well?</a:t>
            </a:r>
          </a:p>
          <a:p>
            <a:pPr lvl="2"/>
            <a:endParaRPr lang="en-GB" sz="2400" dirty="0"/>
          </a:p>
          <a:p>
            <a:pPr lvl="2"/>
            <a:endParaRPr lang="en-GB" sz="2400" dirty="0"/>
          </a:p>
          <a:p>
            <a:pPr lvl="2"/>
            <a:endParaRPr lang="en-GB" sz="2400" dirty="0"/>
          </a:p>
          <a:p>
            <a:pPr lvl="2"/>
            <a:endParaRPr lang="en-GB" sz="24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dirty="0"/>
          </a:p>
          <a:p>
            <a:pPr lvl="2"/>
            <a:endParaRPr lang="en-GB" sz="1600" dirty="0"/>
          </a:p>
          <a:p>
            <a:pPr marL="0" lvl="2" indent="0">
              <a:buNone/>
            </a:pPr>
            <a:endParaRPr lang="en-GB" sz="1600" b="1" dirty="0"/>
          </a:p>
          <a:p>
            <a:pPr lvl="2"/>
            <a:endParaRPr lang="en-GB" sz="1600" b="1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665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213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Group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82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Role play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555642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ILO 2020</Template>
  <TotalTime>255</TotalTime>
  <Words>873</Words>
  <Application>Microsoft Macintosh PowerPoint</Application>
  <PresentationFormat>Widescreen</PresentationFormat>
  <Paragraphs>209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 3</vt:lpstr>
      <vt:lpstr>ILO 2020</vt:lpstr>
      <vt:lpstr>Module/Unit 9 </vt:lpstr>
      <vt:lpstr>Learning objectives</vt:lpstr>
      <vt:lpstr>Preparing jobseeker for the job interview </vt:lpstr>
      <vt:lpstr>During the job interview </vt:lpstr>
      <vt:lpstr>During the job interview (cont) </vt:lpstr>
      <vt:lpstr>Body language/Gestures during the interview </vt:lpstr>
      <vt:lpstr>Interview pitfalls </vt:lpstr>
      <vt:lpstr>Dressing up the interview  </vt:lpstr>
      <vt:lpstr>Most common interview questions   </vt:lpstr>
      <vt:lpstr>After the interview</vt:lpstr>
      <vt:lpstr>What employers are looking for </vt:lpstr>
      <vt:lpstr>Any question?</vt:lpstr>
      <vt:lpstr>Group work</vt:lpstr>
      <vt:lpstr>Role play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Ayunda Eka Pratama</dc:creator>
  <cp:lastModifiedBy>Ayunda Eka Pratama</cp:lastModifiedBy>
  <cp:revision>20</cp:revision>
  <dcterms:created xsi:type="dcterms:W3CDTF">2021-09-07T09:14:06Z</dcterms:created>
  <dcterms:modified xsi:type="dcterms:W3CDTF">2021-09-08T04:02:11Z</dcterms:modified>
</cp:coreProperties>
</file>