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74" r:id="rId3"/>
    <p:sldId id="275" r:id="rId4"/>
    <p:sldId id="284" r:id="rId5"/>
    <p:sldId id="276" r:id="rId6"/>
    <p:sldId id="288" r:id="rId7"/>
    <p:sldId id="259" r:id="rId8"/>
    <p:sldId id="258"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4" autoAdjust="0"/>
    <p:restoredTop sz="95788" autoAdjust="0"/>
  </p:normalViewPr>
  <p:slideViewPr>
    <p:cSldViewPr snapToGrid="0">
      <p:cViewPr varScale="1">
        <p:scale>
          <a:sx n="81" d="100"/>
          <a:sy n="81" d="100"/>
        </p:scale>
        <p:origin x="184" y="62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08/09/2021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employment counselling, it is also important to note that it does not end with sharing information on how to get the job but also extended to sharing information on what is needed to </a:t>
            </a:r>
            <a:r>
              <a:rPr lang="en-US" sz="1200" b="1" kern="1200" dirty="0">
                <a:solidFill>
                  <a:schemeClr val="tx1"/>
                </a:solidFill>
                <a:effectLst/>
                <a:latin typeface="+mn-lt"/>
                <a:ea typeface="+mn-ea"/>
                <a:cs typeface="+mn-cs"/>
              </a:rPr>
              <a:t>retain the job as well as advance in the job.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With these in mind, the Employment officer should provide information on basic life skills, core skills/soft skills and work habits. These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developing good interpersonal relations;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Lifelong learning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good communication skills;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teamwork;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importance of timeliness in the workplace;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good time management;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discipline;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 how to respond appropriately to supervision </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72552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employability skills/soft skills/core competencies: encompasses the skills, knowledge and competencies that enhances a worker’s ability to secure and retain a job, progress at work and cope with change. Individuals are most employable when they have broad-based education and training, basic and portable high-level skills.</a:t>
            </a:r>
          </a:p>
          <a:p>
            <a:endParaRPr lang="en-US" dirty="0"/>
          </a:p>
          <a:p>
            <a:endParaRPr lang="en-US" dirty="0"/>
          </a:p>
          <a:p>
            <a:r>
              <a:rPr lang="en-US" dirty="0"/>
              <a:t>Core skills are generally defined as those skills which are needed in a modern economy </a:t>
            </a:r>
            <a:r>
              <a:rPr lang="en-US" b="1" dirty="0"/>
              <a:t>in addition to the purely technical skills</a:t>
            </a:r>
            <a:r>
              <a:rPr lang="en-US" dirty="0"/>
              <a:t> which are needed in a specific occupation.  Core skills are common to many different occupations and are intended to promote the transfer of skills to contribute to </a:t>
            </a:r>
            <a:r>
              <a:rPr lang="en-US" dirty="0" err="1"/>
              <a:t>labour</a:t>
            </a:r>
            <a:r>
              <a:rPr lang="en-US" dirty="0"/>
              <a:t> mobility and to help people adapt to changing circumstances.</a:t>
            </a:r>
          </a:p>
          <a:p>
            <a:endParaRPr lang="en-US" dirty="0"/>
          </a:p>
          <a:p>
            <a:r>
              <a:rPr lang="en-US" dirty="0"/>
              <a:t>Examples of core skills/soft skills (please refer to next slide)</a:t>
            </a:r>
          </a:p>
          <a:p>
            <a:pPr marL="171450" indent="-171450">
              <a:buFont typeface="Arial" panose="020B0604020202020204" pitchFamily="34" charset="0"/>
              <a:buChar char="•"/>
            </a:pPr>
            <a:r>
              <a:rPr lang="en-US" dirty="0"/>
              <a:t>Teamwork</a:t>
            </a:r>
          </a:p>
          <a:p>
            <a:pPr marL="171450" indent="-171450">
              <a:buFont typeface="Arial" panose="020B0604020202020204" pitchFamily="34" charset="0"/>
              <a:buChar char="•"/>
            </a:pPr>
            <a:r>
              <a:rPr lang="en-US" dirty="0"/>
              <a:t>Communication</a:t>
            </a:r>
          </a:p>
          <a:p>
            <a:pPr marL="171450" indent="-171450">
              <a:buFont typeface="Arial" panose="020B0604020202020204" pitchFamily="34" charset="0"/>
              <a:buChar char="•"/>
            </a:pPr>
            <a:r>
              <a:rPr lang="en-US" dirty="0"/>
              <a:t>Problem-solving</a:t>
            </a:r>
          </a:p>
          <a:p>
            <a:pPr marL="171450" indent="-171450">
              <a:buFont typeface="Arial" panose="020B0604020202020204" pitchFamily="34" charset="0"/>
              <a:buChar char="•"/>
            </a:pPr>
            <a:r>
              <a:rPr lang="en-US" dirty="0"/>
              <a:t>Discipline</a:t>
            </a:r>
          </a:p>
          <a:p>
            <a:pPr marL="171450" indent="-171450">
              <a:buFont typeface="Arial" panose="020B0604020202020204" pitchFamily="34" charset="0"/>
              <a:buChar char="•"/>
            </a:pPr>
            <a:r>
              <a:rPr lang="en-US" dirty="0"/>
              <a:t>ICT</a:t>
            </a:r>
          </a:p>
          <a:p>
            <a:pPr marL="171450" indent="-171450">
              <a:buFont typeface="Arial" panose="020B0604020202020204" pitchFamily="34" charset="0"/>
              <a:buChar char="•"/>
            </a:pPr>
            <a:r>
              <a:rPr lang="en-US" dirty="0"/>
              <a:t>Language skills etc.</a:t>
            </a:r>
          </a:p>
          <a:p>
            <a:endParaRPr lang="en-US" dirty="0"/>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119045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core skills/soft skills (please refer to next slide)</a:t>
            </a:r>
          </a:p>
          <a:p>
            <a:pPr marL="171450" indent="-171450">
              <a:buFont typeface="Arial" panose="020B0604020202020204" pitchFamily="34" charset="0"/>
              <a:buChar char="•"/>
            </a:pPr>
            <a:r>
              <a:rPr lang="en-US" dirty="0"/>
              <a:t>Teamwork</a:t>
            </a:r>
          </a:p>
          <a:p>
            <a:pPr marL="171450" indent="-171450">
              <a:buFont typeface="Arial" panose="020B0604020202020204" pitchFamily="34" charset="0"/>
              <a:buChar char="•"/>
            </a:pPr>
            <a:r>
              <a:rPr lang="en-US" dirty="0"/>
              <a:t>Communication</a:t>
            </a:r>
          </a:p>
          <a:p>
            <a:pPr marL="171450" indent="-171450">
              <a:buFont typeface="Arial" panose="020B0604020202020204" pitchFamily="34" charset="0"/>
              <a:buChar char="•"/>
            </a:pPr>
            <a:r>
              <a:rPr lang="en-US" dirty="0"/>
              <a:t>Problem-solving</a:t>
            </a:r>
          </a:p>
          <a:p>
            <a:pPr marL="171450" indent="-171450">
              <a:buFont typeface="Arial" panose="020B0604020202020204" pitchFamily="34" charset="0"/>
              <a:buChar char="•"/>
            </a:pPr>
            <a:r>
              <a:rPr lang="en-US" dirty="0"/>
              <a:t>Discipline</a:t>
            </a:r>
          </a:p>
          <a:p>
            <a:pPr marL="171450" indent="-171450">
              <a:buFont typeface="Arial" panose="020B0604020202020204" pitchFamily="34" charset="0"/>
              <a:buChar char="•"/>
            </a:pPr>
            <a:r>
              <a:rPr lang="en-US" dirty="0"/>
              <a:t>ICT</a:t>
            </a:r>
          </a:p>
          <a:p>
            <a:pPr marL="171450" indent="-171450">
              <a:buFont typeface="Arial" panose="020B0604020202020204" pitchFamily="34" charset="0"/>
              <a:buChar char="•"/>
            </a:pPr>
            <a:r>
              <a:rPr lang="en-US" dirty="0"/>
              <a:t>Language skills etc.</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250560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3811886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10</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a:t>Employment counselling</a:t>
            </a:r>
            <a:br>
              <a:rPr lang="en-GB" dirty="0"/>
            </a:br>
            <a:r>
              <a:rPr lang="en-GB" dirty="0"/>
              <a:t>(Ability to maintain a job)</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Assist the jobseeker in developing a plan that will help them in progressing within their occupational field</a:t>
            </a:r>
          </a:p>
          <a:p>
            <a:pPr lvl="2"/>
            <a:r>
              <a:rPr lang="en-GB" sz="2400" dirty="0"/>
              <a:t>Provide information on basic life and core skills and work habits (i.e. good interpersonal skill, importance of reliability and timeliness in the workplace and appropriate response to supervisor)</a:t>
            </a:r>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10"/>
          </p:nvPr>
        </p:nvSpPr>
        <p:spPr/>
        <p:txBody>
          <a:bodyPr/>
          <a:lstStyle/>
          <a:p>
            <a:r>
              <a:rPr lang="en-GB"/>
              <a:t>Date: Monday / 01 / October / 2019</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cxnSp>
        <p:nvCxnSpPr>
          <p:cNvPr id="9" name="Straight Arrow Connector 8">
            <a:extLst>
              <a:ext uri="{FF2B5EF4-FFF2-40B4-BE49-F238E27FC236}">
                <a16:creationId xmlns:a16="http://schemas.microsoft.com/office/drawing/2014/main" id="{AB40DB26-813B-6D4B-9A39-F0AE9D878323}"/>
              </a:ext>
            </a:extLst>
          </p:cNvPr>
          <p:cNvCxnSpPr>
            <a:cxnSpLocks/>
          </p:cNvCxnSpPr>
          <p:nvPr/>
        </p:nvCxnSpPr>
        <p:spPr>
          <a:xfrm>
            <a:off x="4068146" y="1809124"/>
            <a:ext cx="0" cy="2530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Flowchart: Process 6">
            <a:extLst>
              <a:ext uri="{FF2B5EF4-FFF2-40B4-BE49-F238E27FC236}">
                <a16:creationId xmlns:a16="http://schemas.microsoft.com/office/drawing/2014/main" id="{E90CE3B4-13F1-AA48-9A56-E2B185FE0468}"/>
              </a:ext>
            </a:extLst>
          </p:cNvPr>
          <p:cNvSpPr/>
          <p:nvPr/>
        </p:nvSpPr>
        <p:spPr>
          <a:xfrm>
            <a:off x="6310605" y="788977"/>
            <a:ext cx="4348064" cy="1020147"/>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1"/>
                </a:solidFill>
              </a:rPr>
              <a:t>Ability to maintain a job</a:t>
            </a:r>
            <a:endParaRPr lang="en-GB" sz="2000" b="1" dirty="0">
              <a:solidFill>
                <a:schemeClr val="accent1"/>
              </a:solidFill>
            </a:endParaRPr>
          </a:p>
        </p:txBody>
      </p:sp>
      <p:sp>
        <p:nvSpPr>
          <p:cNvPr id="23" name="Flowchart: Process 7">
            <a:extLst>
              <a:ext uri="{FF2B5EF4-FFF2-40B4-BE49-F238E27FC236}">
                <a16:creationId xmlns:a16="http://schemas.microsoft.com/office/drawing/2014/main" id="{735FED53-7AA5-8140-AF1C-9091A6D37622}"/>
              </a:ext>
            </a:extLst>
          </p:cNvPr>
          <p:cNvSpPr/>
          <p:nvPr/>
        </p:nvSpPr>
        <p:spPr>
          <a:xfrm>
            <a:off x="2015411" y="788978"/>
            <a:ext cx="4105471" cy="1020147"/>
          </a:xfrm>
          <a:prstGeom prst="flowChartProcess">
            <a:avLst/>
          </a:prstGeom>
          <a:solidFill>
            <a:schemeClr val="accent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dirty="0">
                <a:solidFill>
                  <a:schemeClr val="bg1"/>
                </a:solidFill>
              </a:rPr>
              <a:t>Job search skills</a:t>
            </a:r>
          </a:p>
        </p:txBody>
      </p:sp>
      <p:sp>
        <p:nvSpPr>
          <p:cNvPr id="24" name="Flowchart: Process 10">
            <a:extLst>
              <a:ext uri="{FF2B5EF4-FFF2-40B4-BE49-F238E27FC236}">
                <a16:creationId xmlns:a16="http://schemas.microsoft.com/office/drawing/2014/main" id="{618CE805-8971-4448-8DA5-9551721C06A4}"/>
              </a:ext>
            </a:extLst>
          </p:cNvPr>
          <p:cNvSpPr/>
          <p:nvPr/>
        </p:nvSpPr>
        <p:spPr>
          <a:xfrm>
            <a:off x="1436914" y="2062126"/>
            <a:ext cx="9703837" cy="13606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Employment counselling</a:t>
            </a:r>
          </a:p>
          <a:p>
            <a:pPr algn="ctr"/>
            <a:r>
              <a:rPr lang="en-US" sz="2000" dirty="0"/>
              <a:t>Assisting jobseekers to effectively market themselves</a:t>
            </a:r>
          </a:p>
          <a:p>
            <a:pPr algn="ctr"/>
            <a:r>
              <a:rPr lang="en-US" sz="2000" dirty="0"/>
              <a:t>to enterprises with job vacancies</a:t>
            </a:r>
            <a:endParaRPr lang="en-GB" sz="2000" dirty="0"/>
          </a:p>
        </p:txBody>
      </p:sp>
      <p:sp>
        <p:nvSpPr>
          <p:cNvPr id="25" name="Rounded Rectangle 24">
            <a:extLst>
              <a:ext uri="{FF2B5EF4-FFF2-40B4-BE49-F238E27FC236}">
                <a16:creationId xmlns:a16="http://schemas.microsoft.com/office/drawing/2014/main" id="{7A613C50-0E15-1D45-979B-E8B874D21C46}"/>
              </a:ext>
            </a:extLst>
          </p:cNvPr>
          <p:cNvSpPr/>
          <p:nvPr/>
        </p:nvSpPr>
        <p:spPr>
          <a:xfrm>
            <a:off x="1436914" y="3713584"/>
            <a:ext cx="4683968" cy="2799181"/>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
            </a:pPr>
            <a:r>
              <a:rPr lang="en-GB" sz="2000" dirty="0"/>
              <a:t>Employment resource centre/facility (e.g. </a:t>
            </a:r>
            <a:r>
              <a:rPr lang="en-GB" sz="2000" dirty="0" err="1"/>
              <a:t>Linkedln</a:t>
            </a:r>
            <a:r>
              <a:rPr lang="en-GB" sz="2000" dirty="0"/>
              <a:t>; company websites, etc.)</a:t>
            </a:r>
          </a:p>
          <a:p>
            <a:pPr marL="285750" indent="-285750">
              <a:buFont typeface="Wingdings" panose="05000000000000000000" pitchFamily="2" charset="2"/>
              <a:buChar char="§"/>
            </a:pPr>
            <a:r>
              <a:rPr lang="en-GB" sz="2000" dirty="0"/>
              <a:t>Job matching links</a:t>
            </a:r>
          </a:p>
          <a:p>
            <a:pPr marL="285750" indent="-285750">
              <a:buFont typeface="Wingdings" panose="05000000000000000000" pitchFamily="2" charset="2"/>
              <a:buChar char="§"/>
            </a:pPr>
            <a:r>
              <a:rPr lang="en-GB" sz="2000" dirty="0"/>
              <a:t>Job search techniques</a:t>
            </a:r>
          </a:p>
          <a:p>
            <a:pPr marL="285750" indent="-285750">
              <a:buFont typeface="Wingdings" panose="05000000000000000000" pitchFamily="2" charset="2"/>
              <a:buChar char="§"/>
            </a:pPr>
            <a:r>
              <a:rPr lang="en-GB" sz="2000" dirty="0"/>
              <a:t>Job-finding clubs, job fairs</a:t>
            </a:r>
          </a:p>
          <a:p>
            <a:pPr marL="285750" indent="-285750">
              <a:buFont typeface="Wingdings" panose="05000000000000000000" pitchFamily="2" charset="2"/>
              <a:buChar char="§"/>
            </a:pPr>
            <a:r>
              <a:rPr lang="en-US" sz="2000" dirty="0"/>
              <a:t>Access to internet sites and LMI</a:t>
            </a:r>
            <a:endParaRPr lang="en-GB" sz="2000" b="1" dirty="0">
              <a:solidFill>
                <a:srgbClr val="FF0000"/>
              </a:solidFill>
            </a:endParaRPr>
          </a:p>
        </p:txBody>
      </p:sp>
      <p:sp>
        <p:nvSpPr>
          <p:cNvPr id="26" name="Rounded Rectangle 25">
            <a:extLst>
              <a:ext uri="{FF2B5EF4-FFF2-40B4-BE49-F238E27FC236}">
                <a16:creationId xmlns:a16="http://schemas.microsoft.com/office/drawing/2014/main" id="{3F6D1E1A-F0EF-1E44-83E2-0E5202F6FC24}"/>
              </a:ext>
            </a:extLst>
          </p:cNvPr>
          <p:cNvSpPr/>
          <p:nvPr/>
        </p:nvSpPr>
        <p:spPr>
          <a:xfrm>
            <a:off x="6310605" y="3694922"/>
            <a:ext cx="4830146" cy="2817843"/>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
            </a:pPr>
            <a:r>
              <a:rPr lang="en-GB" sz="2000" dirty="0"/>
              <a:t>Importance of lifelong learning</a:t>
            </a:r>
          </a:p>
          <a:p>
            <a:pPr marL="285750" indent="-285750">
              <a:buFont typeface="Wingdings" panose="05000000000000000000" pitchFamily="2" charset="2"/>
              <a:buChar char="§"/>
            </a:pPr>
            <a:r>
              <a:rPr lang="en-GB" sz="2000" dirty="0"/>
              <a:t>Developing good work habits</a:t>
            </a:r>
          </a:p>
          <a:p>
            <a:pPr marL="285750" indent="-285750">
              <a:buFont typeface="Wingdings" panose="05000000000000000000" pitchFamily="2" charset="2"/>
              <a:buChar char="§"/>
            </a:pPr>
            <a:r>
              <a:rPr lang="en-GB" sz="2000" dirty="0"/>
              <a:t>Life skills coaching</a:t>
            </a:r>
            <a:endParaRPr lang="en-GB" sz="2000" b="1" dirty="0">
              <a:solidFill>
                <a:srgbClr val="FF0000"/>
              </a:solidFill>
            </a:endParaRPr>
          </a:p>
        </p:txBody>
      </p:sp>
      <p:cxnSp>
        <p:nvCxnSpPr>
          <p:cNvPr id="27" name="Straight Arrow Connector 26">
            <a:extLst>
              <a:ext uri="{FF2B5EF4-FFF2-40B4-BE49-F238E27FC236}">
                <a16:creationId xmlns:a16="http://schemas.microsoft.com/office/drawing/2014/main" id="{11B3210B-9C16-2B41-907A-5925EDCC5FC2}"/>
              </a:ext>
            </a:extLst>
          </p:cNvPr>
          <p:cNvCxnSpPr>
            <a:cxnSpLocks/>
          </p:cNvCxnSpPr>
          <p:nvPr/>
        </p:nvCxnSpPr>
        <p:spPr>
          <a:xfrm>
            <a:off x="8495790" y="1809124"/>
            <a:ext cx="0" cy="2530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8A6CC5A-1178-2547-83EB-1B20BF417B4D}"/>
              </a:ext>
            </a:extLst>
          </p:cNvPr>
          <p:cNvCxnSpPr>
            <a:cxnSpLocks/>
          </p:cNvCxnSpPr>
          <p:nvPr/>
        </p:nvCxnSpPr>
        <p:spPr>
          <a:xfrm>
            <a:off x="4063533" y="3422751"/>
            <a:ext cx="0" cy="2530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B970D14-AF5B-CB46-9C98-EC20E0EAC2A8}"/>
              </a:ext>
            </a:extLst>
          </p:cNvPr>
          <p:cNvCxnSpPr>
            <a:cxnSpLocks/>
          </p:cNvCxnSpPr>
          <p:nvPr/>
        </p:nvCxnSpPr>
        <p:spPr>
          <a:xfrm>
            <a:off x="8603359" y="3427717"/>
            <a:ext cx="0" cy="2530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941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Definition of core skills/soft skills/core competencies </a:t>
            </a:r>
            <a:br>
              <a:rPr lang="en-GB" dirty="0"/>
            </a:br>
            <a:endParaRPr lang="en-GB" dirty="0"/>
          </a:p>
        </p:txBody>
      </p:sp>
      <p:sp>
        <p:nvSpPr>
          <p:cNvPr id="5" name="Content Placeholder 4"/>
          <p:cNvSpPr>
            <a:spLocks noGrp="1"/>
          </p:cNvSpPr>
          <p:nvPr>
            <p:ph idx="1"/>
          </p:nvPr>
        </p:nvSpPr>
        <p:spPr>
          <a:xfrm>
            <a:off x="490538" y="2393950"/>
            <a:ext cx="10670924" cy="3482975"/>
          </a:xfrm>
        </p:spPr>
        <p:txBody>
          <a:bodyPr/>
          <a:lstStyle/>
          <a:p>
            <a:pPr lvl="2"/>
            <a:r>
              <a:rPr lang="en-GB" sz="2400" dirty="0"/>
              <a:t>Skills, knowledge and competencies that enhances a worker’s ability  to secure a job and retain a job</a:t>
            </a:r>
          </a:p>
          <a:p>
            <a:pPr lvl="2"/>
            <a:r>
              <a:rPr lang="en-GB" sz="2400" dirty="0"/>
              <a:t>Skills needed in a modern society and in </a:t>
            </a:r>
            <a:r>
              <a:rPr lang="en-GB" sz="2400" b="1" dirty="0"/>
              <a:t>adapting to the world of work</a:t>
            </a:r>
            <a:r>
              <a:rPr lang="en-GB" sz="2400" dirty="0"/>
              <a:t> in addition to purely technical skills for a specific occupation </a:t>
            </a:r>
          </a:p>
          <a:p>
            <a:pPr lvl="2"/>
            <a:r>
              <a:rPr lang="en-GB" sz="2400" dirty="0"/>
              <a:t>Skills that are common to many different occupations </a:t>
            </a:r>
          </a:p>
          <a:p>
            <a:pPr lvl="2"/>
            <a:r>
              <a:rPr lang="en-GB" sz="2400" dirty="0"/>
              <a:t>Skills that are intended to promote the transfer of skills to contribute to labour mobility </a:t>
            </a:r>
          </a:p>
          <a:p>
            <a:pPr lvl="2"/>
            <a:r>
              <a:rPr lang="en-GB" sz="2400" dirty="0"/>
              <a:t>Skills that help people adapt to changing circumstances, progress at work and cope with change </a:t>
            </a:r>
          </a:p>
          <a:p>
            <a:pPr lvl="2"/>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538674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Examples of core skills/soft skills/core competencies</a:t>
            </a:r>
            <a:br>
              <a:rPr lang="en-GB" dirty="0"/>
            </a:br>
            <a:br>
              <a:rPr lang="en-GB" dirty="0"/>
            </a:br>
            <a:br>
              <a:rPr lang="en-GB" dirty="0"/>
            </a:br>
            <a:endParaRPr lang="en-GB" dirty="0"/>
          </a:p>
        </p:txBody>
      </p:sp>
      <p:sp>
        <p:nvSpPr>
          <p:cNvPr id="5" name="Content Placeholder 4"/>
          <p:cNvSpPr>
            <a:spLocks noGrp="1"/>
          </p:cNvSpPr>
          <p:nvPr>
            <p:ph idx="1"/>
          </p:nvPr>
        </p:nvSpPr>
        <p:spPr>
          <a:xfrm>
            <a:off x="490538" y="2393950"/>
            <a:ext cx="4838207" cy="3482975"/>
          </a:xfrm>
        </p:spPr>
        <p:txBody>
          <a:bodyPr/>
          <a:lstStyle/>
          <a:p>
            <a:pPr marL="0" lvl="2" indent="0">
              <a:buNone/>
            </a:pPr>
            <a:r>
              <a:rPr lang="en-GB" sz="2000" b="1" dirty="0"/>
              <a:t>Examples of core skills/soft skills/core competencies</a:t>
            </a:r>
          </a:p>
          <a:p>
            <a:pPr lvl="2"/>
            <a:r>
              <a:rPr lang="en-GB" sz="2000" dirty="0"/>
              <a:t>Teamwork</a:t>
            </a:r>
          </a:p>
          <a:p>
            <a:pPr lvl="2"/>
            <a:r>
              <a:rPr lang="en-GB" sz="2000" dirty="0"/>
              <a:t>Communication</a:t>
            </a:r>
          </a:p>
          <a:p>
            <a:pPr lvl="2"/>
            <a:r>
              <a:rPr lang="en-GB" sz="2000" dirty="0"/>
              <a:t>Problem-solving</a:t>
            </a:r>
          </a:p>
          <a:p>
            <a:pPr lvl="2"/>
            <a:r>
              <a:rPr lang="en-GB" sz="2000" dirty="0"/>
              <a:t>Discipline</a:t>
            </a:r>
          </a:p>
          <a:p>
            <a:pPr lvl="2"/>
            <a:r>
              <a:rPr lang="en-GB" sz="2000" dirty="0"/>
              <a:t>ICT</a:t>
            </a:r>
          </a:p>
          <a:p>
            <a:pPr lvl="2"/>
            <a:r>
              <a:rPr lang="en-GB" sz="2000" dirty="0"/>
              <a:t>Language skills etc.</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b="1" dirty="0"/>
          </a:p>
          <a:p>
            <a:pPr lvl="2"/>
            <a:endParaRPr lang="en-GB" sz="2000" b="1" dirty="0"/>
          </a:p>
          <a:p>
            <a:pPr lvl="2"/>
            <a:endParaRPr lang="en-GB" sz="2000" dirty="0"/>
          </a:p>
          <a:p>
            <a:pPr lvl="2"/>
            <a:endParaRPr lang="en-GB" sz="2000" dirty="0"/>
          </a:p>
          <a:p>
            <a:pPr lvl="2"/>
            <a:endParaRPr lang="en-GB" sz="2000" dirty="0"/>
          </a:p>
          <a:p>
            <a:pPr lvl="2"/>
            <a:endParaRPr lang="en-GB" sz="2000" dirty="0"/>
          </a:p>
        </p:txBody>
      </p:sp>
      <p:sp>
        <p:nvSpPr>
          <p:cNvPr id="10" name="Date Placeholder 9"/>
          <p:cNvSpPr>
            <a:spLocks noGrp="1"/>
          </p:cNvSpPr>
          <p:nvPr>
            <p:ph type="dt" sz="half" idx="10"/>
          </p:nvPr>
        </p:nvSpPr>
        <p:spPr/>
        <p:txBody>
          <a:bodyPr/>
          <a:lstStyle/>
          <a:p>
            <a:r>
              <a:rPr lang="en-GB" dirty="0"/>
              <a:t>Date: Monday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
        <p:nvSpPr>
          <p:cNvPr id="9" name="Content Placeholder 4">
            <a:extLst>
              <a:ext uri="{FF2B5EF4-FFF2-40B4-BE49-F238E27FC236}">
                <a16:creationId xmlns:a16="http://schemas.microsoft.com/office/drawing/2014/main" id="{8075FAB9-66D7-B14F-8E76-E928CE57FD11}"/>
              </a:ext>
            </a:extLst>
          </p:cNvPr>
          <p:cNvSpPr txBox="1">
            <a:spLocks/>
          </p:cNvSpPr>
          <p:nvPr/>
        </p:nvSpPr>
        <p:spPr>
          <a:xfrm>
            <a:off x="6323255" y="2393950"/>
            <a:ext cx="4838207" cy="348297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en-GB" sz="2000" b="1" dirty="0"/>
              <a:t>Post pandemic core skills/soft skills/core competencies</a:t>
            </a:r>
            <a:endParaRPr lang="en-GB" sz="2000" dirty="0"/>
          </a:p>
          <a:p>
            <a:pPr lvl="2"/>
            <a:r>
              <a:rPr lang="en-GB" sz="2000" dirty="0"/>
              <a:t>Adaptability</a:t>
            </a:r>
          </a:p>
          <a:p>
            <a:pPr lvl="2"/>
            <a:r>
              <a:rPr lang="en-GB" sz="2000" dirty="0"/>
              <a:t>Creativity</a:t>
            </a:r>
          </a:p>
          <a:p>
            <a:pPr lvl="2"/>
            <a:r>
              <a:rPr lang="en-GB" sz="2000" dirty="0"/>
              <a:t>Critical thinking</a:t>
            </a:r>
          </a:p>
          <a:p>
            <a:pPr lvl="2"/>
            <a:r>
              <a:rPr lang="en-GB" sz="2000" dirty="0"/>
              <a:t>Resilience </a:t>
            </a:r>
          </a:p>
          <a:p>
            <a:pPr lvl="2"/>
            <a:r>
              <a:rPr lang="en-GB" sz="2000" dirty="0"/>
              <a:t>Self-management</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Font typeface="Wingdings 3" panose="05040102010807070707" pitchFamily="18" charset="2"/>
              <a:buNone/>
            </a:pPr>
            <a:endParaRPr lang="en-GB" sz="2000" b="1" dirty="0"/>
          </a:p>
          <a:p>
            <a:pPr lvl="2"/>
            <a:endParaRPr lang="en-GB" sz="2000" b="1" dirty="0"/>
          </a:p>
          <a:p>
            <a:pPr lvl="2"/>
            <a:endParaRPr lang="en-GB" sz="2000" dirty="0"/>
          </a:p>
          <a:p>
            <a:pPr lvl="2"/>
            <a:endParaRPr lang="en-GB" sz="2000" dirty="0"/>
          </a:p>
          <a:p>
            <a:pPr lvl="2"/>
            <a:endParaRPr lang="en-GB" sz="2000" dirty="0"/>
          </a:p>
          <a:p>
            <a:pPr lvl="2"/>
            <a:endParaRPr lang="en-GB" sz="2000" dirty="0"/>
          </a:p>
        </p:txBody>
      </p:sp>
    </p:spTree>
    <p:extLst>
      <p:ext uri="{BB962C8B-B14F-4D97-AF65-F5344CB8AC3E}">
        <p14:creationId xmlns:p14="http://schemas.microsoft.com/office/powerpoint/2010/main" val="210542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Hard skills (technical) vs soft skills</a:t>
            </a:r>
          </a:p>
        </p:txBody>
      </p:sp>
      <p:sp>
        <p:nvSpPr>
          <p:cNvPr id="10" name="Date Placeholder 9"/>
          <p:cNvSpPr>
            <a:spLocks noGrp="1"/>
          </p:cNvSpPr>
          <p:nvPr>
            <p:ph type="dt" sz="half" idx="10"/>
          </p:nvPr>
        </p:nvSpPr>
        <p:spPr/>
        <p:txBody>
          <a:bodyPr/>
          <a:lstStyle/>
          <a:p>
            <a:r>
              <a:rPr lang="en-GB" dirty="0"/>
              <a:t>Date: Monday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graphicFrame>
        <p:nvGraphicFramePr>
          <p:cNvPr id="6" name="Table 6">
            <a:extLst>
              <a:ext uri="{FF2B5EF4-FFF2-40B4-BE49-F238E27FC236}">
                <a16:creationId xmlns:a16="http://schemas.microsoft.com/office/drawing/2014/main" id="{0E7C470F-D613-984B-9DA0-7953E88D6359}"/>
              </a:ext>
            </a:extLst>
          </p:cNvPr>
          <p:cNvGraphicFramePr>
            <a:graphicFrameLocks noGrp="1"/>
          </p:cNvGraphicFramePr>
          <p:nvPr>
            <p:extLst>
              <p:ext uri="{D42A27DB-BD31-4B8C-83A1-F6EECF244321}">
                <p14:modId xmlns:p14="http://schemas.microsoft.com/office/powerpoint/2010/main" val="381286044"/>
              </p:ext>
            </p:extLst>
          </p:nvPr>
        </p:nvGraphicFramePr>
        <p:xfrm>
          <a:off x="490538" y="2143194"/>
          <a:ext cx="4983656" cy="3840960"/>
        </p:xfrm>
        <a:graphic>
          <a:graphicData uri="http://schemas.openxmlformats.org/drawingml/2006/table">
            <a:tbl>
              <a:tblPr firstRow="1" bandRow="1">
                <a:tableStyleId>{5C22544A-7EE6-4342-B048-85BDC9FD1C3A}</a:tableStyleId>
              </a:tblPr>
              <a:tblGrid>
                <a:gridCol w="4983656">
                  <a:extLst>
                    <a:ext uri="{9D8B030D-6E8A-4147-A177-3AD203B41FA5}">
                      <a16:colId xmlns:a16="http://schemas.microsoft.com/office/drawing/2014/main" val="2596853868"/>
                    </a:ext>
                  </a:extLst>
                </a:gridCol>
              </a:tblGrid>
              <a:tr h="954141">
                <a:tc>
                  <a:txBody>
                    <a:bodyPr/>
                    <a:lstStyle/>
                    <a:p>
                      <a:pPr algn="ctr"/>
                      <a:r>
                        <a:rPr lang="en-US" dirty="0"/>
                        <a:t>Hard skills</a:t>
                      </a:r>
                    </a:p>
                    <a:p>
                      <a:pPr algn="ctr"/>
                      <a:r>
                        <a:rPr lang="en-US" b="0" dirty="0"/>
                        <a:t>Learnable and presentable skills, knowledge, qualification</a:t>
                      </a:r>
                    </a:p>
                  </a:txBody>
                  <a:tcPr/>
                </a:tc>
                <a:extLst>
                  <a:ext uri="{0D108BD9-81ED-4DB2-BD59-A6C34878D82A}">
                    <a16:rowId xmlns:a16="http://schemas.microsoft.com/office/drawing/2014/main" val="705386554"/>
                  </a:ext>
                </a:extLst>
              </a:tr>
              <a:tr h="2886819">
                <a:tc>
                  <a:txBody>
                    <a:bodyPr/>
                    <a:lstStyle/>
                    <a:p>
                      <a:pPr marL="285750" indent="-285750">
                        <a:buFont typeface="Arial" panose="020B0604020202020204" pitchFamily="34" charset="0"/>
                        <a:buChar char="•"/>
                      </a:pPr>
                      <a:r>
                        <a:rPr lang="en-US" dirty="0"/>
                        <a:t>Language knowledge</a:t>
                      </a:r>
                    </a:p>
                    <a:p>
                      <a:pPr marL="285750" indent="-285750">
                        <a:buFont typeface="Arial" panose="020B0604020202020204" pitchFamily="34" charset="0"/>
                        <a:buChar char="•"/>
                      </a:pPr>
                      <a:r>
                        <a:rPr lang="en-US" dirty="0"/>
                        <a:t>Degrees, apprenticeships, certificates</a:t>
                      </a:r>
                    </a:p>
                    <a:p>
                      <a:pPr marL="285750" indent="-285750">
                        <a:buFont typeface="Arial" panose="020B0604020202020204" pitchFamily="34" charset="0"/>
                        <a:buChar char="•"/>
                      </a:pPr>
                      <a:r>
                        <a:rPr lang="en-US" dirty="0"/>
                        <a:t>Accounting</a:t>
                      </a:r>
                    </a:p>
                    <a:p>
                      <a:pPr marL="285750" indent="-285750">
                        <a:buFont typeface="Arial" panose="020B0604020202020204" pitchFamily="34" charset="0"/>
                        <a:buChar char="•"/>
                      </a:pPr>
                      <a:r>
                        <a:rPr lang="en-US" dirty="0"/>
                        <a:t>Typing technique</a:t>
                      </a:r>
                    </a:p>
                    <a:p>
                      <a:pPr marL="285750" indent="-285750">
                        <a:buFont typeface="Arial" panose="020B0604020202020204" pitchFamily="34" charset="0"/>
                        <a:buChar char="•"/>
                      </a:pPr>
                      <a:r>
                        <a:rPr lang="en-US" dirty="0"/>
                        <a:t>Machine operation</a:t>
                      </a:r>
                    </a:p>
                    <a:p>
                      <a:pPr marL="285750" indent="-285750">
                        <a:buFont typeface="Arial" panose="020B0604020202020204" pitchFamily="34" charset="0"/>
                        <a:buChar char="•"/>
                      </a:pPr>
                      <a:r>
                        <a:rPr lang="en-US" dirty="0" err="1"/>
                        <a:t>Programme</a:t>
                      </a:r>
                      <a:r>
                        <a:rPr lang="en-US" dirty="0"/>
                        <a:t> languages</a:t>
                      </a:r>
                    </a:p>
                    <a:p>
                      <a:pPr marL="285750" indent="-285750">
                        <a:buFont typeface="Arial" panose="020B0604020202020204" pitchFamily="34" charset="0"/>
                        <a:buChar char="•"/>
                      </a:pPr>
                      <a:r>
                        <a:rPr lang="en-US" dirty="0"/>
                        <a:t>Software knowledge</a:t>
                      </a:r>
                    </a:p>
                    <a:p>
                      <a:pPr marL="285750" indent="-285750">
                        <a:buFont typeface="Arial" panose="020B0604020202020204" pitchFamily="34" charset="0"/>
                        <a:buChar char="•"/>
                      </a:pPr>
                      <a:r>
                        <a:rPr lang="en-US" dirty="0" err="1"/>
                        <a:t>etc</a:t>
                      </a:r>
                      <a:endParaRPr lang="en-US" dirty="0"/>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2597809603"/>
                  </a:ext>
                </a:extLst>
              </a:tr>
            </a:tbl>
          </a:graphicData>
        </a:graphic>
      </p:graphicFrame>
      <p:graphicFrame>
        <p:nvGraphicFramePr>
          <p:cNvPr id="12" name="Table 6">
            <a:extLst>
              <a:ext uri="{FF2B5EF4-FFF2-40B4-BE49-F238E27FC236}">
                <a16:creationId xmlns:a16="http://schemas.microsoft.com/office/drawing/2014/main" id="{44DA8E78-33E8-644C-AECE-AEBC87F07A9A}"/>
              </a:ext>
            </a:extLst>
          </p:cNvPr>
          <p:cNvGraphicFramePr>
            <a:graphicFrameLocks noGrp="1"/>
          </p:cNvGraphicFramePr>
          <p:nvPr>
            <p:extLst>
              <p:ext uri="{D42A27DB-BD31-4B8C-83A1-F6EECF244321}">
                <p14:modId xmlns:p14="http://schemas.microsoft.com/office/powerpoint/2010/main" val="1400987802"/>
              </p:ext>
            </p:extLst>
          </p:nvPr>
        </p:nvGraphicFramePr>
        <p:xfrm>
          <a:off x="6078539" y="2143194"/>
          <a:ext cx="4983656" cy="3840960"/>
        </p:xfrm>
        <a:graphic>
          <a:graphicData uri="http://schemas.openxmlformats.org/drawingml/2006/table">
            <a:tbl>
              <a:tblPr firstRow="1" bandRow="1">
                <a:tableStyleId>{7DF18680-E054-41AD-8BC1-D1AEF772440D}</a:tableStyleId>
              </a:tblPr>
              <a:tblGrid>
                <a:gridCol w="4983656">
                  <a:extLst>
                    <a:ext uri="{9D8B030D-6E8A-4147-A177-3AD203B41FA5}">
                      <a16:colId xmlns:a16="http://schemas.microsoft.com/office/drawing/2014/main" val="2596853868"/>
                    </a:ext>
                  </a:extLst>
                </a:gridCol>
              </a:tblGrid>
              <a:tr h="954141">
                <a:tc>
                  <a:txBody>
                    <a:bodyPr/>
                    <a:lstStyle/>
                    <a:p>
                      <a:pPr algn="ctr"/>
                      <a:r>
                        <a:rPr lang="en-US" dirty="0"/>
                        <a:t>Soft skills</a:t>
                      </a:r>
                    </a:p>
                    <a:p>
                      <a:pPr algn="ctr"/>
                      <a:r>
                        <a:rPr lang="en-US" b="0" dirty="0"/>
                        <a:t>Character traits; personal and interpersonal skills</a:t>
                      </a:r>
                    </a:p>
                  </a:txBody>
                  <a:tcPr/>
                </a:tc>
                <a:extLst>
                  <a:ext uri="{0D108BD9-81ED-4DB2-BD59-A6C34878D82A}">
                    <a16:rowId xmlns:a16="http://schemas.microsoft.com/office/drawing/2014/main" val="705386554"/>
                  </a:ext>
                </a:extLst>
              </a:tr>
              <a:tr h="2886819">
                <a:tc>
                  <a:txBody>
                    <a:bodyPr/>
                    <a:lstStyle/>
                    <a:p>
                      <a:pPr marL="285750" indent="-285750">
                        <a:buFont typeface="Arial" panose="020B0604020202020204" pitchFamily="34" charset="0"/>
                        <a:buChar char="•"/>
                      </a:pPr>
                      <a:r>
                        <a:rPr lang="en-US" dirty="0"/>
                        <a:t>Communication skills</a:t>
                      </a:r>
                    </a:p>
                    <a:p>
                      <a:pPr marL="285750" indent="-285750">
                        <a:buFont typeface="Arial" panose="020B0604020202020204" pitchFamily="34" charset="0"/>
                        <a:buChar char="•"/>
                      </a:pPr>
                      <a:r>
                        <a:rPr lang="en-US" dirty="0"/>
                        <a:t>Flexibility</a:t>
                      </a:r>
                    </a:p>
                    <a:p>
                      <a:pPr marL="285750" indent="-285750">
                        <a:buFont typeface="Arial" panose="020B0604020202020204" pitchFamily="34" charset="0"/>
                        <a:buChar char="•"/>
                      </a:pPr>
                      <a:r>
                        <a:rPr lang="en-US" dirty="0"/>
                        <a:t>Self discipline, self-reflection</a:t>
                      </a:r>
                    </a:p>
                    <a:p>
                      <a:pPr marL="285750" indent="-285750">
                        <a:buFont typeface="Arial" panose="020B0604020202020204" pitchFamily="34" charset="0"/>
                        <a:buChar char="•"/>
                      </a:pPr>
                      <a:r>
                        <a:rPr lang="en-US" dirty="0"/>
                        <a:t>Teamwork</a:t>
                      </a:r>
                    </a:p>
                    <a:p>
                      <a:pPr marL="285750" indent="-285750">
                        <a:buFont typeface="Arial" panose="020B0604020202020204" pitchFamily="34" charset="0"/>
                        <a:buChar char="•"/>
                      </a:pPr>
                      <a:r>
                        <a:rPr lang="en-US" dirty="0"/>
                        <a:t>Time management</a:t>
                      </a:r>
                    </a:p>
                    <a:p>
                      <a:pPr marL="285750" indent="-285750">
                        <a:buFont typeface="Arial" panose="020B0604020202020204" pitchFamily="34" charset="0"/>
                        <a:buChar char="•"/>
                      </a:pPr>
                      <a:r>
                        <a:rPr lang="en-US" dirty="0"/>
                        <a:t>Empathy</a:t>
                      </a:r>
                    </a:p>
                    <a:p>
                      <a:pPr marL="285750" indent="-285750">
                        <a:buFont typeface="Arial" panose="020B0604020202020204" pitchFamily="34" charset="0"/>
                        <a:buChar char="•"/>
                      </a:pPr>
                      <a:r>
                        <a:rPr lang="en-US" dirty="0"/>
                        <a:t>Ability to take criticism</a:t>
                      </a:r>
                    </a:p>
                    <a:p>
                      <a:pPr marL="285750" indent="-285750">
                        <a:buFont typeface="Arial" panose="020B0604020202020204" pitchFamily="34" charset="0"/>
                        <a:buChar char="•"/>
                      </a:pPr>
                      <a:r>
                        <a:rPr lang="en-US" dirty="0" err="1"/>
                        <a:t>etc</a:t>
                      </a:r>
                      <a:endParaRPr lang="en-US" dirty="0"/>
                    </a:p>
                  </a:txBody>
                  <a:tcPr/>
                </a:tc>
                <a:extLst>
                  <a:ext uri="{0D108BD9-81ED-4DB2-BD59-A6C34878D82A}">
                    <a16:rowId xmlns:a16="http://schemas.microsoft.com/office/drawing/2014/main" val="2597809603"/>
                  </a:ext>
                </a:extLst>
              </a:tr>
            </a:tbl>
          </a:graphicData>
        </a:graphic>
      </p:graphicFrame>
    </p:spTree>
    <p:extLst>
      <p:ext uri="{BB962C8B-B14F-4D97-AF65-F5344CB8AC3E}">
        <p14:creationId xmlns:p14="http://schemas.microsoft.com/office/powerpoint/2010/main" val="2079210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946213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7938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943555642"/>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317</TotalTime>
  <Words>764</Words>
  <Application>Microsoft Macintosh PowerPoint</Application>
  <PresentationFormat>Widescreen</PresentationFormat>
  <Paragraphs>148</Paragraphs>
  <Slides>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Wingdings</vt:lpstr>
      <vt:lpstr>Wingdings 3</vt:lpstr>
      <vt:lpstr>ILO 2020</vt:lpstr>
      <vt:lpstr>Module/Unit 10 </vt:lpstr>
      <vt:lpstr>Learning objectives</vt:lpstr>
      <vt:lpstr>PowerPoint Presentation</vt:lpstr>
      <vt:lpstr>Definition of core skills/soft skills/core competencies  </vt:lpstr>
      <vt:lpstr>Examples of core skills/soft skills/core competencies   </vt:lpstr>
      <vt:lpstr>Hard skills (technical) vs soft skills</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25</cp:revision>
  <dcterms:created xsi:type="dcterms:W3CDTF">2021-09-07T09:14:06Z</dcterms:created>
  <dcterms:modified xsi:type="dcterms:W3CDTF">2021-09-08T05:04:37Z</dcterms:modified>
</cp:coreProperties>
</file>