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74"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5" r:id="rId19"/>
    <p:sldId id="304" r:id="rId20"/>
    <p:sldId id="306" r:id="rId21"/>
    <p:sldId id="307" r:id="rId22"/>
    <p:sldId id="308" r:id="rId23"/>
    <p:sldId id="309" r:id="rId24"/>
    <p:sldId id="310" r:id="rId25"/>
    <p:sldId id="311" r:id="rId26"/>
    <p:sldId id="312" r:id="rId27"/>
    <p:sldId id="313" r:id="rId28"/>
    <p:sldId id="259" r:id="rId29"/>
    <p:sldId id="258" r:id="rId30"/>
    <p:sldId id="26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88" autoAdjust="0"/>
    <p:restoredTop sz="95788" autoAdjust="0"/>
  </p:normalViewPr>
  <p:slideViewPr>
    <p:cSldViewPr snapToGrid="0">
      <p:cViewPr varScale="1">
        <p:scale>
          <a:sx n="81" d="100"/>
          <a:sy n="81" d="100"/>
        </p:scale>
        <p:origin x="184" y="62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Youth</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Sheet1!$A$2:$A$9</c:f>
              <c:numCache>
                <c:formatCode>General</c:formatCode>
                <c:ptCount val="8"/>
                <c:pt idx="0">
                  <c:v>2010</c:v>
                </c:pt>
                <c:pt idx="1">
                  <c:v>2011</c:v>
                </c:pt>
                <c:pt idx="2">
                  <c:v>2012</c:v>
                </c:pt>
                <c:pt idx="3">
                  <c:v>2013</c:v>
                </c:pt>
                <c:pt idx="4">
                  <c:v>2014</c:v>
                </c:pt>
                <c:pt idx="5">
                  <c:v>2015</c:v>
                </c:pt>
                <c:pt idx="6">
                  <c:v>2016</c:v>
                </c:pt>
                <c:pt idx="7">
                  <c:v>2017</c:v>
                </c:pt>
              </c:numCache>
            </c:numRef>
          </c:cat>
          <c:val>
            <c:numRef>
              <c:f>Sheet1!$B$2:$B$9</c:f>
              <c:numCache>
                <c:formatCode>General</c:formatCode>
                <c:ptCount val="8"/>
                <c:pt idx="0">
                  <c:v>16.8</c:v>
                </c:pt>
                <c:pt idx="1">
                  <c:v>17.3</c:v>
                </c:pt>
                <c:pt idx="2">
                  <c:v>14.9</c:v>
                </c:pt>
                <c:pt idx="3">
                  <c:v>15.1</c:v>
                </c:pt>
                <c:pt idx="4">
                  <c:v>15.2</c:v>
                </c:pt>
                <c:pt idx="5">
                  <c:v>16.600000000000001</c:v>
                </c:pt>
                <c:pt idx="6">
                  <c:v>14.9</c:v>
                </c:pt>
                <c:pt idx="7">
                  <c:v>15.2</c:v>
                </c:pt>
              </c:numCache>
            </c:numRef>
          </c:val>
          <c:extLst>
            <c:ext xmlns:c16="http://schemas.microsoft.com/office/drawing/2014/chart" uri="{C3380CC4-5D6E-409C-BE32-E72D297353CC}">
              <c16:uniqueId val="{00000000-2562-614B-89FA-0DA1DA3848D4}"/>
            </c:ext>
          </c:extLst>
        </c:ser>
        <c:ser>
          <c:idx val="1"/>
          <c:order val="1"/>
          <c:tx>
            <c:strRef>
              <c:f>Sheet1!$C$1</c:f>
              <c:strCache>
                <c:ptCount val="1"/>
                <c:pt idx="0">
                  <c:v>Other population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Sheet1!$A$2:$A$9</c:f>
              <c:numCache>
                <c:formatCode>General</c:formatCode>
                <c:ptCount val="8"/>
                <c:pt idx="0">
                  <c:v>2010</c:v>
                </c:pt>
                <c:pt idx="1">
                  <c:v>2011</c:v>
                </c:pt>
                <c:pt idx="2">
                  <c:v>2012</c:v>
                </c:pt>
                <c:pt idx="3">
                  <c:v>2013</c:v>
                </c:pt>
                <c:pt idx="4">
                  <c:v>2014</c:v>
                </c:pt>
                <c:pt idx="5">
                  <c:v>2015</c:v>
                </c:pt>
                <c:pt idx="6">
                  <c:v>2016</c:v>
                </c:pt>
                <c:pt idx="7">
                  <c:v>2017</c:v>
                </c:pt>
              </c:numCache>
            </c:numRef>
          </c:cat>
          <c:val>
            <c:numRef>
              <c:f>Sheet1!$C$2:$C$9</c:f>
              <c:numCache>
                <c:formatCode>General</c:formatCode>
                <c:ptCount val="8"/>
                <c:pt idx="0">
                  <c:v>83.2</c:v>
                </c:pt>
                <c:pt idx="1">
                  <c:v>82.7</c:v>
                </c:pt>
                <c:pt idx="2">
                  <c:v>85.1</c:v>
                </c:pt>
                <c:pt idx="3">
                  <c:v>84.9</c:v>
                </c:pt>
                <c:pt idx="4">
                  <c:v>84.8</c:v>
                </c:pt>
                <c:pt idx="5">
                  <c:v>83.4</c:v>
                </c:pt>
                <c:pt idx="6">
                  <c:v>85.1</c:v>
                </c:pt>
                <c:pt idx="7">
                  <c:v>84.8</c:v>
                </c:pt>
              </c:numCache>
            </c:numRef>
          </c:val>
          <c:extLst>
            <c:ext xmlns:c16="http://schemas.microsoft.com/office/drawing/2014/chart" uri="{C3380CC4-5D6E-409C-BE32-E72D297353CC}">
              <c16:uniqueId val="{00000001-2562-614B-89FA-0DA1DA3848D4}"/>
            </c:ext>
          </c:extLst>
        </c:ser>
        <c:dLbls>
          <c:dLblPos val="ctr"/>
          <c:showLegendKey val="0"/>
          <c:showVal val="1"/>
          <c:showCatName val="0"/>
          <c:showSerName val="0"/>
          <c:showPercent val="0"/>
          <c:showBubbleSize val="0"/>
        </c:dLbls>
        <c:gapWidth val="150"/>
        <c:overlap val="100"/>
        <c:axId val="1124920656"/>
        <c:axId val="1124972608"/>
      </c:barChart>
      <c:catAx>
        <c:axId val="112492065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124972608"/>
        <c:crosses val="autoZero"/>
        <c:auto val="1"/>
        <c:lblAlgn val="ctr"/>
        <c:lblOffset val="100"/>
        <c:noMultiLvlLbl val="0"/>
      </c:catAx>
      <c:valAx>
        <c:axId val="1124972608"/>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124920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08/09/2021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we talk about target groups in employment services, we are referring to a group of person </a:t>
            </a:r>
            <a:r>
              <a:rPr lang="en-GB" sz="1200" b="1" kern="1200" dirty="0">
                <a:solidFill>
                  <a:schemeClr val="tx1"/>
                </a:solidFill>
                <a:effectLst/>
                <a:latin typeface="+mn-lt"/>
                <a:ea typeface="+mn-ea"/>
                <a:cs typeface="+mn-cs"/>
              </a:rPr>
              <a:t>who may experience a high level of difficulty </a:t>
            </a:r>
            <a:r>
              <a:rPr lang="en-GB" sz="1200" kern="1200" dirty="0">
                <a:solidFill>
                  <a:schemeClr val="tx1"/>
                </a:solidFill>
                <a:effectLst/>
                <a:latin typeface="+mn-lt"/>
                <a:ea typeface="+mn-ea"/>
                <a:cs typeface="+mn-cs"/>
              </a:rPr>
              <a:t>in the labour market then average jobseekers. This group can be grouped but not limited; youth, people with disabilities and migrant workers.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By the above situation, Employment Service Centre is expected to provide counselling services to assist jobseekers who come to ESC to get assist on how they can get back and compete in the labour market</a:t>
            </a:r>
          </a:p>
          <a:p>
            <a:r>
              <a:rPr lang="en-GB" sz="1200" kern="1200" dirty="0">
                <a:solidFill>
                  <a:schemeClr val="tx1"/>
                </a:solidFill>
                <a:effectLst/>
                <a:latin typeface="+mn-lt"/>
                <a:ea typeface="+mn-ea"/>
                <a:cs typeface="+mn-cs"/>
              </a:rPr>
              <a:t> </a:t>
            </a:r>
          </a:p>
          <a:p>
            <a:endParaRPr lang="en-GB" dirty="0"/>
          </a:p>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Wage subsidies (also called, employment subsidies or hiring subsidies) as transfer to employers or employees (youth) that cover part of the individual’s</a:t>
            </a:r>
          </a:p>
          <a:p>
            <a:r>
              <a:rPr lang="en-US" dirty="0"/>
              <a:t>wage or non-wage employment costs. The goal is to provide incentives to employers to hire youth as part of their workforce.</a:t>
            </a:r>
          </a:p>
          <a:p>
            <a:endParaRPr lang="en-US" dirty="0"/>
          </a:p>
          <a:p>
            <a:r>
              <a:rPr lang="en-US" dirty="0"/>
              <a:t>The goal is to increase employment for the youth due to the fact that the subsidy reduces the cost of </a:t>
            </a:r>
            <a:r>
              <a:rPr lang="en-US" dirty="0" err="1"/>
              <a:t>labour</a:t>
            </a:r>
            <a:r>
              <a:rPr lang="en-US" dirty="0"/>
              <a:t> for  employers, thereby increasing demand for </a:t>
            </a:r>
            <a:r>
              <a:rPr lang="en-US" dirty="0" err="1"/>
              <a:t>labour</a:t>
            </a:r>
            <a:r>
              <a:rPr lang="en-US" dirty="0"/>
              <a:t> services.</a:t>
            </a:r>
          </a:p>
          <a:p>
            <a:endParaRPr lang="en-US" dirty="0"/>
          </a:p>
          <a:p>
            <a:r>
              <a:rPr lang="en-US" dirty="0"/>
              <a:t>These measures include:</a:t>
            </a:r>
          </a:p>
          <a:p>
            <a:pPr marL="171450" indent="-171450">
              <a:buFont typeface="Arial" panose="020B0604020202020204" pitchFamily="34" charset="0"/>
              <a:buChar char="•"/>
            </a:pPr>
            <a:r>
              <a:rPr lang="en-US" dirty="0"/>
              <a:t>Direct transfers to firms (hiring subsidies) or young workers (wage supplements)</a:t>
            </a:r>
          </a:p>
          <a:p>
            <a:pPr marL="171450" indent="-171450">
              <a:buFont typeface="Arial" panose="020B0604020202020204" pitchFamily="34" charset="0"/>
              <a:buChar char="•"/>
            </a:pPr>
            <a:r>
              <a:rPr lang="en-US" dirty="0"/>
              <a:t>General cuts in payroll or social security contributions, targeted for the youth</a:t>
            </a:r>
          </a:p>
          <a:p>
            <a:pPr marL="171450" indent="-171450">
              <a:buFont typeface="Arial" panose="020B0604020202020204" pitchFamily="34" charset="0"/>
              <a:buChar char="•"/>
            </a:pPr>
            <a:r>
              <a:rPr lang="en-US" dirty="0"/>
              <a:t>On-the-job training </a:t>
            </a:r>
            <a:r>
              <a:rPr lang="en-US" dirty="0" err="1"/>
              <a:t>programmes</a:t>
            </a:r>
            <a:r>
              <a:rPr lang="en-US" dirty="0"/>
              <a:t> as long as they have a significant subsidized employment component (i.e. at least two-thirds of the young person’s time is devoted to “actual work”; does not include </a:t>
            </a:r>
            <a:r>
              <a:rPr lang="en-US" dirty="0" err="1"/>
              <a:t>programmes</a:t>
            </a:r>
            <a:r>
              <a:rPr lang="en-US" dirty="0"/>
              <a:t> whose primary component is training)</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3333636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disabilities</a:t>
            </a:r>
            <a:r>
              <a:rPr lang="en-US" baseline="0" dirty="0"/>
              <a:t> also face significant challenge in </a:t>
            </a:r>
            <a:r>
              <a:rPr lang="en-US" baseline="0" dirty="0" err="1"/>
              <a:t>labour</a:t>
            </a:r>
            <a:r>
              <a:rPr lang="en-US" baseline="0" dirty="0"/>
              <a:t> market. They are the world’s  largest minority, and most people will experience disability at some point in their lifetime. </a:t>
            </a:r>
          </a:p>
          <a:p>
            <a:endParaRPr lang="en-US" baseline="0" dirty="0"/>
          </a:p>
          <a:p>
            <a:r>
              <a:rPr lang="en-US" b="1" baseline="0" dirty="0"/>
              <a:t>Rate of disability is increasing worldwide due to population ageing and the global increase in chronic health conditions</a:t>
            </a:r>
            <a:r>
              <a:rPr lang="en-US" baseline="0" dirty="0"/>
              <a:t>.</a:t>
            </a:r>
          </a:p>
          <a:p>
            <a:endParaRPr lang="en-US" baseline="0" dirty="0"/>
          </a:p>
          <a:p>
            <a:endParaRPr lang="en-US" baseline="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32919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4046175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2706340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algn="l" rtl="0" eaLnBrk="1" latinLnBrk="0" hangingPunct="1">
              <a:spcBef>
                <a:spcPts val="0"/>
              </a:spcBef>
              <a:spcAft>
                <a:spcPts val="0"/>
              </a:spcAft>
            </a:pPr>
            <a:r>
              <a:rPr lang="en-US" sz="1200" kern="1200" baseline="0" dirty="0">
                <a:solidFill>
                  <a:srgbClr val="000000"/>
                </a:solidFill>
                <a:effectLst/>
                <a:latin typeface="Calibri" panose="020F0502020204030204" pitchFamily="34" charset="0"/>
                <a:ea typeface="+mn-ea"/>
                <a:cs typeface="+mn-cs"/>
              </a:rPr>
              <a:t>It is important for the  Employment officer to remember that not all disabilities are obvious. Some disabilities are not visible - for example, a learning disability – and many jobseekers may be reluctant to self-identify as a person with disability. In fact, people with disabilities are a diverse group., including women and men of all ages, living in urban and rural settings, with different personalities, abilities, aspirations, and desires. As such, they also differ significantly in their service needs.</a:t>
            </a:r>
            <a:endParaRPr lang="en-US" dirty="0">
              <a:effectLst/>
            </a:endParaRPr>
          </a:p>
          <a:p>
            <a:endParaRPr lang="en-US" dirty="0"/>
          </a:p>
          <a:p>
            <a:endParaRPr lang="en-US" dirty="0"/>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143864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When it comes to policies and programmes, the principle of non-discrimination the right to decent work fits all---this is like clothes. Everyone needs clothes---everyone needs work but one size does not fit all. </a:t>
            </a:r>
          </a:p>
          <a:p>
            <a:pPr>
              <a:defRPr/>
            </a:pPr>
            <a:r>
              <a:rPr lang="en-GB" altLang="en-US" dirty="0"/>
              <a:t>We therefore must think about work differently…since one size does not fit all. We have always known that in the disability field and created new forms of employment for people with disabilities…such as sheltered employment. These are some of the choices that people with disabilities have in terms employment options. Countries that want to serve all types of disabled persons and do so as equitably as possible, may need to look at new ways of serving more severely disabled persons and creating job opportunities for them. At the same time, old measures are coming into question.</a:t>
            </a:r>
          </a:p>
          <a:p>
            <a:pPr>
              <a:defRPr/>
            </a:pPr>
            <a:r>
              <a:rPr lang="en-GB" altLang="en-US" dirty="0"/>
              <a:t>Same as for other workers but some unique facilities and structures have arisen for </a:t>
            </a:r>
            <a:r>
              <a:rPr lang="en-GB" altLang="en-US" dirty="0" err="1"/>
              <a:t>Pwds</a:t>
            </a:r>
            <a:endParaRPr lang="en-GB" altLang="en-US" dirty="0"/>
          </a:p>
          <a:p>
            <a:pPr>
              <a:defRPr/>
            </a:pPr>
            <a:endParaRPr lang="en-GB" altLang="en-US" b="1" dirty="0">
              <a:solidFill>
                <a:schemeClr val="tx2"/>
              </a:solidFill>
            </a:endParaRPr>
          </a:p>
          <a:p>
            <a:pPr>
              <a:defRPr/>
            </a:pPr>
            <a:r>
              <a:rPr lang="en-GB" altLang="en-US" b="1" dirty="0">
                <a:solidFill>
                  <a:schemeClr val="tx2"/>
                </a:solidFill>
              </a:rPr>
              <a:t>1) Sheltered Workshops </a:t>
            </a:r>
          </a:p>
          <a:p>
            <a:pPr>
              <a:defRPr/>
            </a:pPr>
            <a:r>
              <a:rPr lang="en-GB" altLang="en-US" dirty="0">
                <a:solidFill>
                  <a:schemeClr val="tx2"/>
                </a:solidFill>
              </a:rPr>
              <a:t>day activity rehabilitation and basic occupational therapy and training centres, governmental financial support, segregated, minimal or no wage – engage in productive work to cover some costs</a:t>
            </a:r>
          </a:p>
          <a:p>
            <a:pPr>
              <a:buFontTx/>
              <a:buAutoNum type="arabicParenR"/>
              <a:defRPr/>
            </a:pPr>
            <a:endParaRPr lang="en-GB" altLang="en-US" dirty="0">
              <a:solidFill>
                <a:schemeClr val="tx2"/>
              </a:solidFill>
            </a:endParaRPr>
          </a:p>
          <a:p>
            <a:pPr>
              <a:defRPr/>
            </a:pPr>
            <a:r>
              <a:rPr lang="en-GB" altLang="en-US" b="1" dirty="0">
                <a:solidFill>
                  <a:schemeClr val="tx2"/>
                </a:solidFill>
              </a:rPr>
              <a:t>2) Supported employment</a:t>
            </a:r>
          </a:p>
          <a:p>
            <a:pPr>
              <a:defRPr/>
            </a:pPr>
            <a:r>
              <a:rPr lang="en-GB" altLang="en-US" dirty="0">
                <a:solidFill>
                  <a:schemeClr val="tx2"/>
                </a:solidFill>
              </a:rPr>
              <a:t>Job must be in the community, real wages, on-going support, place-train-and support, job coaches, involvement of employers, co-workers, NGOs, mentors, individuals, groups, ex: lawn cutting, window cleaning, ground maintenance</a:t>
            </a:r>
          </a:p>
          <a:p>
            <a:pPr>
              <a:buFontTx/>
              <a:buAutoNum type="arabicParenR"/>
              <a:defRPr/>
            </a:pPr>
            <a:endParaRPr lang="en-GB" altLang="en-US" dirty="0">
              <a:solidFill>
                <a:schemeClr val="tx2"/>
              </a:solidFill>
            </a:endParaRPr>
          </a:p>
          <a:p>
            <a:pPr>
              <a:defRPr/>
            </a:pPr>
            <a:r>
              <a:rPr lang="en-GB" altLang="en-US" b="1" dirty="0">
                <a:solidFill>
                  <a:schemeClr val="tx2"/>
                </a:solidFill>
              </a:rPr>
              <a:t>3) Self-directed employment</a:t>
            </a:r>
          </a:p>
          <a:p>
            <a:pPr>
              <a:defRPr/>
            </a:pPr>
            <a:r>
              <a:rPr lang="en-GB" altLang="en-US" dirty="0">
                <a:solidFill>
                  <a:schemeClr val="tx2"/>
                </a:solidFill>
              </a:rPr>
              <a:t>income generating work with prime decision of the person in kind of work, time, money – links to micro-finance</a:t>
            </a:r>
          </a:p>
          <a:p>
            <a:pPr>
              <a:defRPr/>
            </a:pPr>
            <a:endParaRPr lang="en-GB" altLang="en-US" dirty="0">
              <a:solidFill>
                <a:schemeClr val="tx2"/>
              </a:solidFill>
            </a:endParaRPr>
          </a:p>
          <a:p>
            <a:pPr>
              <a:defRPr/>
            </a:pPr>
            <a:r>
              <a:rPr lang="en-GB" altLang="en-US" b="1" dirty="0">
                <a:solidFill>
                  <a:schemeClr val="tx2"/>
                </a:solidFill>
              </a:rPr>
              <a:t>4) Social firms/enterprises/cooperatives</a:t>
            </a:r>
          </a:p>
          <a:p>
            <a:pPr>
              <a:defRPr/>
            </a:pPr>
            <a:r>
              <a:rPr lang="en-GB" altLang="en-US" dirty="0">
                <a:solidFill>
                  <a:schemeClr val="tx2"/>
                </a:solidFill>
              </a:rPr>
              <a:t>businesses which trade for a social or environmental purpose, profits are reinvested back into the company to help achieve the purpose</a:t>
            </a:r>
          </a:p>
          <a:p>
            <a:pPr eaLnBrk="1" hangingPunct="1">
              <a:spcBef>
                <a:spcPct val="0"/>
              </a:spcBef>
              <a:defRPr/>
            </a:pPr>
            <a:endParaRPr lang="en-US" alt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1556072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3383657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Migration</a:t>
            </a:r>
            <a:r>
              <a:rPr lang="en-US" baseline="0" dirty="0"/>
              <a:t> is growing issue worldwide, which is expected to continue into the future. It includes </a:t>
            </a:r>
            <a:r>
              <a:rPr lang="en-US" b="1" baseline="0" dirty="0"/>
              <a:t>any type of geographical movement of individuals</a:t>
            </a:r>
            <a:r>
              <a:rPr lang="en-US" baseline="0" dirty="0"/>
              <a:t> – from rural to urban settings, or vice versa; as well as cross-border migration.</a:t>
            </a:r>
          </a:p>
          <a:p>
            <a:endParaRPr lang="en-US" baseline="0" dirty="0"/>
          </a:p>
          <a:p>
            <a:endParaRPr lang="en-US" baseline="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3525573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t>Many issues and challenges exist with respect to employment of migrant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baseline="0" dirty="0"/>
              <a:t>Growth of irregular migration</a:t>
            </a:r>
            <a:r>
              <a:rPr lang="en-US" sz="1600" baseline="0" dirty="0"/>
              <a:t>: greater vulnerability to exploitation and limited access to channels of redress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i="0" baseline="0" dirty="0"/>
              <a:t>Recruitment abuses:</a:t>
            </a:r>
            <a:r>
              <a:rPr lang="en-US" sz="1600" baseline="0" dirty="0"/>
              <a:t> excessive fees charged by licensed and informal recruitment agencies, resulting to indebtedness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baseline="0" dirty="0"/>
              <a:t>Exploitation of </a:t>
            </a:r>
            <a:r>
              <a:rPr lang="en-US" sz="1600" b="1" baseline="0" dirty="0" err="1"/>
              <a:t>labour</a:t>
            </a:r>
            <a:r>
              <a:rPr lang="en-US" sz="1600" b="1" baseline="0" dirty="0"/>
              <a:t> migrants</a:t>
            </a:r>
            <a:r>
              <a:rPr lang="en-US" sz="1600" baseline="0" dirty="0"/>
              <a:t>: forced </a:t>
            </a:r>
            <a:r>
              <a:rPr lang="en-US" sz="1600" baseline="0" dirty="0" err="1"/>
              <a:t>labour</a:t>
            </a:r>
            <a:r>
              <a:rPr lang="en-US" sz="1600" baseline="0" dirty="0"/>
              <a:t>, worst forms of child </a:t>
            </a:r>
            <a:r>
              <a:rPr lang="en-US" sz="1600" baseline="0" dirty="0" err="1"/>
              <a:t>labour</a:t>
            </a:r>
            <a:r>
              <a:rPr lang="en-US" sz="1600" baseline="0" dirty="0"/>
              <a:t>; lack of organization and representation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aseline="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baseline="0" dirty="0"/>
              <a:t>Social costs</a:t>
            </a:r>
            <a:r>
              <a:rPr lang="en-US" sz="1600" baseline="0" dirty="0"/>
              <a:t>: brain drain, over-dependence on remittances, left-behind children,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t>Even when migration is done legally, there is still an issue of the </a:t>
            </a:r>
            <a:r>
              <a:rPr lang="en-US" sz="1600" b="1" baseline="0" dirty="0"/>
              <a:t>social cost</a:t>
            </a:r>
            <a:r>
              <a:rPr lang="en-US" sz="1600" baseline="0" dirty="0"/>
              <a:t> involved, such as children left with only one parent while the other works abroad, sending remittances home to support the family.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dirty="0"/>
          </a:p>
          <a:p>
            <a:pPr>
              <a:buFont typeface="Arial" pitchFamily="34" charset="0"/>
              <a:buChar char="•"/>
              <a:defRPr/>
            </a:pPr>
            <a:r>
              <a:rPr lang="en-US" sz="1600" b="1" dirty="0">
                <a:latin typeface="+mn-lt"/>
              </a:rPr>
              <a:t>Support services</a:t>
            </a:r>
            <a:r>
              <a:rPr lang="en-US" sz="1600" dirty="0">
                <a:latin typeface="+mn-lt"/>
              </a:rPr>
              <a:t> for returnee  migrant workers who experienced exploitation</a:t>
            </a:r>
          </a:p>
          <a:p>
            <a:pPr>
              <a:buFont typeface="Arial" pitchFamily="34" charset="0"/>
              <a:buChar char="•"/>
              <a:defRPr/>
            </a:pPr>
            <a:endParaRPr lang="en-US" sz="1600" dirty="0">
              <a:latin typeface="+mn-lt"/>
            </a:endParaRPr>
          </a:p>
          <a:p>
            <a:pPr>
              <a:buFont typeface="Arial" pitchFamily="34" charset="0"/>
              <a:buChar char="•"/>
              <a:defRPr/>
            </a:pPr>
            <a:r>
              <a:rPr lang="en-US" sz="1600" b="1" dirty="0">
                <a:latin typeface="+mn-lt"/>
              </a:rPr>
              <a:t>Recognition</a:t>
            </a:r>
            <a:r>
              <a:rPr lang="en-US" sz="1600" dirty="0">
                <a:latin typeface="+mn-lt"/>
              </a:rPr>
              <a:t> of skills upon their return, upgrading skills  and use of new skills.</a:t>
            </a:r>
          </a:p>
          <a:p>
            <a:pPr marL="0" indent="0">
              <a:defRPr/>
            </a:pPr>
            <a:endParaRPr lang="en-US" sz="1600" dirty="0">
              <a:latin typeface="+mn-lt"/>
            </a:endParaRPr>
          </a:p>
          <a:p>
            <a:pPr>
              <a:lnSpc>
                <a:spcPct val="80000"/>
              </a:lnSpc>
              <a:buFont typeface="Arial" charset="0"/>
              <a:buChar char="•"/>
              <a:defRPr/>
            </a:pPr>
            <a:r>
              <a:rPr lang="en-US" sz="1600" b="1" dirty="0">
                <a:latin typeface="+mn-lt"/>
              </a:rPr>
              <a:t>Concentration in occupations usually excluded from labor protection laws   </a:t>
            </a:r>
          </a:p>
          <a:p>
            <a:pPr lvl="1">
              <a:lnSpc>
                <a:spcPct val="80000"/>
              </a:lnSpc>
              <a:defRPr/>
            </a:pPr>
            <a:r>
              <a:rPr lang="en-US" sz="1600" dirty="0">
                <a:latin typeface="+mn-lt"/>
              </a:rPr>
              <a:t>Requiring specific protection measures – standard contracts and different monitoring systems</a:t>
            </a:r>
          </a:p>
          <a:p>
            <a:pPr lvl="1">
              <a:lnSpc>
                <a:spcPct val="80000"/>
              </a:lnSpc>
              <a:defRPr/>
            </a:pPr>
            <a:endParaRPr lang="en-US" sz="1600" dirty="0">
              <a:latin typeface="+mn-lt"/>
            </a:endParaRPr>
          </a:p>
          <a:p>
            <a:pPr>
              <a:lnSpc>
                <a:spcPct val="80000"/>
              </a:lnSpc>
              <a:buFont typeface="Arial" charset="0"/>
              <a:buChar char="•"/>
              <a:defRPr/>
            </a:pPr>
            <a:r>
              <a:rPr lang="en-US" sz="1600" b="1" dirty="0">
                <a:latin typeface="+mn-lt"/>
              </a:rPr>
              <a:t>Growth of profit-driven recruitment industry</a:t>
            </a:r>
          </a:p>
          <a:p>
            <a:pPr lvl="1">
              <a:lnSpc>
                <a:spcPct val="80000"/>
              </a:lnSpc>
              <a:defRPr/>
            </a:pPr>
            <a:r>
              <a:rPr lang="en-US" sz="1600" dirty="0">
                <a:latin typeface="+mn-lt"/>
              </a:rPr>
              <a:t>Recruitment, travel, training enterprises “promoting” and “selling” migration </a:t>
            </a:r>
          </a:p>
          <a:p>
            <a:pPr lvl="1">
              <a:lnSpc>
                <a:spcPct val="80000"/>
              </a:lnSpc>
              <a:defRPr/>
            </a:pPr>
            <a:endParaRPr lang="en-US" sz="1600" b="1" dirty="0">
              <a:latin typeface="+mn-lt"/>
            </a:endParaRPr>
          </a:p>
          <a:p>
            <a:pPr>
              <a:lnSpc>
                <a:spcPct val="80000"/>
              </a:lnSpc>
              <a:buFont typeface="Arial" charset="0"/>
              <a:buChar char="•"/>
              <a:defRPr/>
            </a:pPr>
            <a:r>
              <a:rPr lang="en-US" sz="1600" b="1" dirty="0">
                <a:latin typeface="+mn-lt"/>
              </a:rPr>
              <a:t>Presence of criminal groups in smuggling and trafficking</a:t>
            </a:r>
          </a:p>
          <a:p>
            <a:pPr marL="0" indent="0">
              <a:defRPr/>
            </a:pPr>
            <a:r>
              <a:rPr lang="en-US" sz="1600" dirty="0">
                <a:latin typeface="+mn-lt"/>
              </a:rPr>
              <a:t>  </a:t>
            </a:r>
          </a:p>
          <a:p>
            <a:endParaRPr lang="en-US" sz="160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18</a:t>
            </a:fld>
            <a:endParaRPr lang="en-GB"/>
          </a:p>
        </p:txBody>
      </p:sp>
    </p:spTree>
    <p:extLst>
      <p:ext uri="{BB962C8B-B14F-4D97-AF65-F5344CB8AC3E}">
        <p14:creationId xmlns:p14="http://schemas.microsoft.com/office/powerpoint/2010/main" val="3485059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Calibri" panose="020F0502020204030204" pitchFamily="34" charset="0"/>
              </a:rPr>
              <a:t>ESCs can play an important role in combating these issues, both at the time that migration is being considered as an employment option, as well as when the workers returns to his or her country of origin and seeks assistance to find work locally in order to avoid cyclical migration patterns.</a:t>
            </a:r>
            <a:endParaRPr lang="en-GB" sz="1200" dirty="0">
              <a:latin typeface="Calibri" panose="020F0502020204030204" pitchFamily="34" charset="0"/>
              <a:cs typeface="Calibri" panose="020F0502020204030204" pitchFamily="34" charset="0"/>
            </a:endParaRPr>
          </a:p>
          <a:p>
            <a:endParaRPr lang="en-US" dirty="0"/>
          </a:p>
          <a:p>
            <a:r>
              <a:rPr lang="en-US" dirty="0"/>
              <a:t>There are a number of essential services which can be given to migrants workers</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2738579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1786748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Calibri" panose="020F0502020204030204" pitchFamily="34" charset="0"/>
                <a:cs typeface="Calibri" panose="020F0502020204030204" pitchFamily="34" charset="0"/>
              </a:rPr>
              <a:t>ESCs can play an important role in combating these issues, both at the time that migration is being considered as an employment option, as well as when the workers returns to his or her country of origin and seeks assistance to find work locally in order to avoid cyclical migration patterns.</a:t>
            </a:r>
            <a:endParaRPr lang="en-GB" sz="1200" dirty="0">
              <a:latin typeface="Calibri" panose="020F0502020204030204" pitchFamily="34" charset="0"/>
              <a:cs typeface="Calibri" panose="020F0502020204030204" pitchFamily="34" charset="0"/>
            </a:endParaRPr>
          </a:p>
          <a:p>
            <a:endParaRPr lang="en-US" dirty="0"/>
          </a:p>
          <a:p>
            <a:r>
              <a:rPr lang="en-US" dirty="0"/>
              <a:t>There are a number of essential services which can be given to migrants workers</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21</a:t>
            </a:fld>
            <a:endParaRPr lang="en-GB"/>
          </a:p>
        </p:txBody>
      </p:sp>
    </p:spTree>
    <p:extLst>
      <p:ext uri="{BB962C8B-B14F-4D97-AF65-F5344CB8AC3E}">
        <p14:creationId xmlns:p14="http://schemas.microsoft.com/office/powerpoint/2010/main" val="2863487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22</a:t>
            </a:fld>
            <a:endParaRPr lang="en-GB"/>
          </a:p>
        </p:txBody>
      </p:sp>
    </p:spTree>
    <p:extLst>
      <p:ext uri="{BB962C8B-B14F-4D97-AF65-F5344CB8AC3E}">
        <p14:creationId xmlns:p14="http://schemas.microsoft.com/office/powerpoint/2010/main" val="330023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890813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282700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4095830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2172320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3761415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we talk about target groups in employment services, we are referring to a </a:t>
            </a:r>
            <a:r>
              <a:rPr lang="en-GB" sz="1200" b="1" kern="1200" dirty="0">
                <a:solidFill>
                  <a:schemeClr val="tx1"/>
                </a:solidFill>
                <a:effectLst/>
                <a:latin typeface="+mn-lt"/>
                <a:ea typeface="+mn-ea"/>
                <a:cs typeface="+mn-cs"/>
              </a:rPr>
              <a:t>group of persons who may experience a high level of difficulty in the labour market then average jobseekers.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groups include but not limited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youth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people with disabilities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migrant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women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older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long term unemployed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rural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Indigenous peoples</a:t>
            </a:r>
          </a:p>
          <a:p>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170944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a:t>
            </a:r>
            <a:r>
              <a:rPr lang="en-US" baseline="0" dirty="0"/>
              <a:t> people face a variety of issues when they are looking for work. They may have good skills but no practical work experiences; or they may have withdrawn from the education system at an early age and have no skills to offer. Young people often have limited job-search skills, and also have little understanding of the realities of work.</a:t>
            </a:r>
          </a:p>
          <a:p>
            <a:endParaRPr lang="en-US" baseline="0" dirty="0"/>
          </a:p>
          <a:p>
            <a:r>
              <a:rPr lang="en-US" b="1" baseline="0" dirty="0"/>
              <a:t>Countries vary in their definitions of youth.</a:t>
            </a:r>
            <a:r>
              <a:rPr lang="en-US" baseline="0" dirty="0"/>
              <a:t> In general, youth can be defined as the stage in the life cycle before adult life begins  The definition for youth is affected by factors such as the average age at which young people complete education and initial training and the average age at which they are expected to start playing adult role in the community </a:t>
            </a:r>
          </a:p>
          <a:p>
            <a:r>
              <a:rPr lang="en-US" baseline="0" dirty="0"/>
              <a:t> </a:t>
            </a:r>
          </a:p>
          <a:p>
            <a:endParaRPr lang="en-US" baseline="0" dirty="0"/>
          </a:p>
          <a:p>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293722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3853756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444864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734416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1912728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11</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a:t>Target groups</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Assisting young jobseekers</a:t>
            </a:r>
            <a:br>
              <a:rPr lang="en-GB" dirty="0"/>
            </a:br>
            <a:endParaRPr lang="en-GB" dirty="0"/>
          </a:p>
        </p:txBody>
      </p:sp>
      <p:sp>
        <p:nvSpPr>
          <p:cNvPr id="5" name="Content Placeholder 4"/>
          <p:cNvSpPr>
            <a:spLocks noGrp="1"/>
          </p:cNvSpPr>
          <p:nvPr>
            <p:ph idx="1"/>
          </p:nvPr>
        </p:nvSpPr>
        <p:spPr/>
        <p:txBody>
          <a:bodyPr/>
          <a:lstStyle/>
          <a:p>
            <a:pPr lvl="2"/>
            <a:r>
              <a:rPr lang="en-GB" sz="2000" dirty="0"/>
              <a:t>Career guidance combined with strong LMI</a:t>
            </a:r>
          </a:p>
          <a:p>
            <a:pPr lvl="2"/>
            <a:r>
              <a:rPr lang="en-GB" sz="2000" dirty="0"/>
              <a:t>Skills training combined with on-the-job experience, apprenticeship programs; internships</a:t>
            </a:r>
          </a:p>
          <a:p>
            <a:pPr lvl="2"/>
            <a:r>
              <a:rPr lang="en-GB" sz="2000" dirty="0"/>
              <a:t>Wage subsidy programs </a:t>
            </a:r>
          </a:p>
          <a:p>
            <a:pPr lvl="2"/>
            <a:r>
              <a:rPr lang="en-GB" sz="2000" dirty="0"/>
              <a:t>Job search counselling</a:t>
            </a:r>
          </a:p>
          <a:p>
            <a:pPr lvl="2"/>
            <a:r>
              <a:rPr lang="en-GB" sz="2000" dirty="0"/>
              <a:t>Core skills/soft skills/life skills training</a:t>
            </a:r>
          </a:p>
          <a:p>
            <a:pPr lvl="2"/>
            <a:r>
              <a:rPr lang="en-GB" sz="2000" dirty="0"/>
              <a:t>Entrepreneurship training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3182642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People with disabilities</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Over billion people, or about 15% of the world population, live with some form of disability</a:t>
            </a:r>
          </a:p>
          <a:p>
            <a:pPr lvl="2"/>
            <a:r>
              <a:rPr lang="en-GB" sz="2000" dirty="0"/>
              <a:t>A large percentage are working age </a:t>
            </a:r>
          </a:p>
          <a:p>
            <a:pPr lvl="2"/>
            <a:r>
              <a:rPr lang="en-GB" sz="2000" dirty="0"/>
              <a:t>Rate of disability are increasing worldwide due to population ageing and the global increase in chronic health conditions</a:t>
            </a:r>
          </a:p>
          <a:p>
            <a:pPr lvl="2"/>
            <a:r>
              <a:rPr lang="en-GB" sz="2000" dirty="0"/>
              <a:t>People with disabilities are the world’s largest minority and most people will experience disability at some point in their lifetime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281170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People with disabilities definition</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I</a:t>
            </a:r>
            <a:r>
              <a:rPr lang="en-GB" sz="2000" b="1" dirty="0"/>
              <a:t>LO</a:t>
            </a:r>
            <a:r>
              <a:rPr lang="en-GB" sz="2000" dirty="0"/>
              <a:t>: Disabled person means an individual whose prospects of securing, retaining and advancing in suitable employment are substantially reduced as a result of a duly recognized physical, sensory, intellectual  or mental impairment. (ILO, C.159)</a:t>
            </a:r>
          </a:p>
          <a:p>
            <a:pPr marL="0" lvl="2" indent="0">
              <a:buNone/>
            </a:pPr>
            <a:endParaRPr lang="en-GB" sz="2000" dirty="0"/>
          </a:p>
          <a:p>
            <a:pPr lvl="2"/>
            <a:r>
              <a:rPr lang="en-GB" sz="2000" b="1" dirty="0"/>
              <a:t>UN</a:t>
            </a:r>
            <a:r>
              <a:rPr lang="en-GB" sz="2000" dirty="0"/>
              <a:t> Convention 2006: Persons with disabilities include those who have long-term physical,  mental, intellectual, or sensory impairments which in interaction with various barriers may hinder their full and effective participation in society on an equal basis with others</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1248786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Disability in Indonesia</a:t>
            </a: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Indonesia committed to efforts on workplace inclusion</a:t>
            </a:r>
          </a:p>
          <a:p>
            <a:pPr lvl="2"/>
            <a:r>
              <a:rPr lang="en-GB" sz="2000" dirty="0"/>
              <a:t>Government has ratified ILO Convention No. 111 on Discrimination in 1999 and UN Convention on the Rights of People with Disabilities in 2011 </a:t>
            </a:r>
          </a:p>
          <a:p>
            <a:pPr lvl="2"/>
            <a:r>
              <a:rPr lang="en-GB" sz="2000" dirty="0"/>
              <a:t>Law on Disability No. 8/2016: Art 53 obliges government and the private sector to employ at least 2% and 1% respectively of people with disability</a:t>
            </a:r>
          </a:p>
          <a:p>
            <a:pPr lvl="2"/>
            <a:r>
              <a:rPr lang="en-GB" sz="2000" dirty="0"/>
              <a:t>Out of 12.15% of people with disabilities only 51.12% participated in Indonesia’s labour force</a:t>
            </a:r>
          </a:p>
          <a:p>
            <a:pPr lvl="2"/>
            <a:r>
              <a:rPr lang="en-GB" sz="2000" dirty="0"/>
              <a:t>More people with disabilities work in the informal sector (65.5%) compared to the formal sector(34.35%)</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306046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Getting to know disability</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5311172" cy="3482975"/>
          </a:xfrm>
        </p:spPr>
        <p:txBody>
          <a:bodyPr/>
          <a:lstStyle/>
          <a:p>
            <a:pPr marL="0" lvl="2" indent="0">
              <a:buNone/>
            </a:pPr>
            <a:r>
              <a:rPr lang="en-GB" sz="2000" b="1" dirty="0"/>
              <a:t>Types of disability:</a:t>
            </a:r>
          </a:p>
          <a:p>
            <a:pPr lvl="2"/>
            <a:r>
              <a:rPr lang="en-GB" sz="2000" dirty="0"/>
              <a:t>Physical disabilities</a:t>
            </a:r>
          </a:p>
          <a:p>
            <a:pPr lvl="2"/>
            <a:r>
              <a:rPr lang="en-GB" sz="2000" dirty="0"/>
              <a:t>Sensory disabilities</a:t>
            </a:r>
          </a:p>
          <a:p>
            <a:pPr lvl="2"/>
            <a:r>
              <a:rPr lang="en-GB" sz="2000" dirty="0"/>
              <a:t>Intellectual disabilities</a:t>
            </a:r>
          </a:p>
          <a:p>
            <a:pPr lvl="2"/>
            <a:r>
              <a:rPr lang="en-GB" sz="2000" dirty="0"/>
              <a:t>Psychosocial and mental health disabilities</a:t>
            </a:r>
          </a:p>
          <a:p>
            <a:pPr marL="0" lvl="2" indent="0">
              <a:buNone/>
            </a:pPr>
            <a:endParaRPr lang="en-GB" sz="2000" dirty="0"/>
          </a:p>
          <a:p>
            <a:pPr marL="0" lvl="2" indent="0">
              <a:buNone/>
            </a:pPr>
            <a:r>
              <a:rPr lang="en-GB" sz="2000" b="1" dirty="0"/>
              <a:t>Degree of disability:</a:t>
            </a:r>
          </a:p>
          <a:p>
            <a:pPr lvl="2"/>
            <a:r>
              <a:rPr lang="en-GB" sz="2000" dirty="0"/>
              <a:t>Mild, moderate or severe</a:t>
            </a:r>
          </a:p>
          <a:p>
            <a:pPr lvl="2"/>
            <a:r>
              <a:rPr lang="en-GB" sz="2000" dirty="0"/>
              <a:t>Multiple, Single</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14</a:t>
            </a:fld>
            <a:endParaRPr lang="en-GB"/>
          </a:p>
        </p:txBody>
      </p:sp>
      <p:sp>
        <p:nvSpPr>
          <p:cNvPr id="9" name="Content Placeholder 4">
            <a:extLst>
              <a:ext uri="{FF2B5EF4-FFF2-40B4-BE49-F238E27FC236}">
                <a16:creationId xmlns:a16="http://schemas.microsoft.com/office/drawing/2014/main" id="{483599D5-A6CC-7C48-95AC-12C4D64290C0}"/>
              </a:ext>
            </a:extLst>
          </p:cNvPr>
          <p:cNvSpPr txBox="1">
            <a:spLocks/>
          </p:cNvSpPr>
          <p:nvPr/>
        </p:nvSpPr>
        <p:spPr>
          <a:xfrm>
            <a:off x="6390292" y="2393949"/>
            <a:ext cx="5311172" cy="348297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GB" sz="2000" b="1" dirty="0"/>
              <a:t>Causes of disability:</a:t>
            </a:r>
          </a:p>
          <a:p>
            <a:pPr lvl="2"/>
            <a:r>
              <a:rPr lang="en-GB" sz="2000" dirty="0"/>
              <a:t>Birth</a:t>
            </a:r>
          </a:p>
          <a:p>
            <a:pPr lvl="2"/>
            <a:r>
              <a:rPr lang="en-GB" sz="2000" dirty="0"/>
              <a:t>Childhood/Teenage</a:t>
            </a:r>
          </a:p>
          <a:p>
            <a:pPr lvl="2"/>
            <a:r>
              <a:rPr lang="en-GB" sz="2000" dirty="0"/>
              <a:t> Adulthood</a:t>
            </a:r>
          </a:p>
          <a:p>
            <a:pPr lvl="2"/>
            <a:r>
              <a:rPr lang="en-GB" sz="2000" dirty="0"/>
              <a:t> Age</a:t>
            </a:r>
          </a:p>
          <a:p>
            <a:pPr lvl="2"/>
            <a:r>
              <a:rPr lang="en-GB" sz="2000" dirty="0"/>
              <a:t> War</a:t>
            </a:r>
          </a:p>
          <a:p>
            <a:pPr lvl="2"/>
            <a:r>
              <a:rPr lang="en-GB" sz="2000" dirty="0"/>
              <a:t> Accident</a:t>
            </a:r>
          </a:p>
          <a:p>
            <a:pPr lvl="2"/>
            <a:r>
              <a:rPr lang="en-GB" sz="2000" dirty="0"/>
              <a:t> Poverty</a:t>
            </a:r>
          </a:p>
          <a:p>
            <a:pPr lvl="2"/>
            <a:r>
              <a:rPr lang="en-GB" sz="2000" dirty="0"/>
              <a:t> Natural Disaster</a:t>
            </a:r>
          </a:p>
          <a:p>
            <a:pPr lvl="2"/>
            <a:r>
              <a:rPr lang="en-GB" sz="2000" dirty="0"/>
              <a:t> Violence</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Font typeface="Wingdings 3" panose="05040102010807070707" pitchFamily="18" charset="2"/>
              <a:buNone/>
            </a:pPr>
            <a:endParaRPr lang="en-GB" sz="2000" dirty="0"/>
          </a:p>
        </p:txBody>
      </p:sp>
    </p:spTree>
    <p:extLst>
      <p:ext uri="{BB962C8B-B14F-4D97-AF65-F5344CB8AC3E}">
        <p14:creationId xmlns:p14="http://schemas.microsoft.com/office/powerpoint/2010/main" val="2055991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Employment options</a:t>
            </a:r>
            <a:br>
              <a:rPr lang="en-GB" dirty="0"/>
            </a:br>
            <a:br>
              <a:rPr lang="en-GB" dirty="0"/>
            </a:br>
            <a:br>
              <a:rPr lang="en-GB" dirty="0"/>
            </a:br>
            <a:br>
              <a:rPr lang="en-GB" dirty="0"/>
            </a:br>
            <a:br>
              <a:rPr lang="en-GB" dirty="0"/>
            </a:br>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15</a:t>
            </a:fld>
            <a:endParaRPr lang="en-GB"/>
          </a:p>
        </p:txBody>
      </p:sp>
      <p:sp>
        <p:nvSpPr>
          <p:cNvPr id="9" name="Oval 8">
            <a:extLst>
              <a:ext uri="{FF2B5EF4-FFF2-40B4-BE49-F238E27FC236}">
                <a16:creationId xmlns:a16="http://schemas.microsoft.com/office/drawing/2014/main" id="{94B2CE99-9779-7A49-8599-06726EFF3A72}"/>
              </a:ext>
            </a:extLst>
          </p:cNvPr>
          <p:cNvSpPr/>
          <p:nvPr/>
        </p:nvSpPr>
        <p:spPr>
          <a:xfrm>
            <a:off x="1784131" y="2452806"/>
            <a:ext cx="2286000" cy="1444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Supported </a:t>
            </a:r>
          </a:p>
          <a:p>
            <a:pPr algn="ctr" eaLnBrk="1" hangingPunct="1">
              <a:defRPr/>
            </a:pPr>
            <a:r>
              <a:rPr lang="en-US" dirty="0"/>
              <a:t>employment</a:t>
            </a:r>
            <a:endParaRPr lang="en-GB" dirty="0"/>
          </a:p>
        </p:txBody>
      </p:sp>
      <p:sp>
        <p:nvSpPr>
          <p:cNvPr id="12" name="Oval 11">
            <a:extLst>
              <a:ext uri="{FF2B5EF4-FFF2-40B4-BE49-F238E27FC236}">
                <a16:creationId xmlns:a16="http://schemas.microsoft.com/office/drawing/2014/main" id="{FE7CD958-8B83-7C46-9432-437187EBE087}"/>
              </a:ext>
            </a:extLst>
          </p:cNvPr>
          <p:cNvSpPr/>
          <p:nvPr/>
        </p:nvSpPr>
        <p:spPr>
          <a:xfrm>
            <a:off x="8068091" y="2411530"/>
            <a:ext cx="2387600" cy="1333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Self-employment</a:t>
            </a:r>
            <a:endParaRPr lang="en-GB" dirty="0"/>
          </a:p>
        </p:txBody>
      </p:sp>
      <p:sp>
        <p:nvSpPr>
          <p:cNvPr id="13" name="Oval 12">
            <a:extLst>
              <a:ext uri="{FF2B5EF4-FFF2-40B4-BE49-F238E27FC236}">
                <a16:creationId xmlns:a16="http://schemas.microsoft.com/office/drawing/2014/main" id="{A7CD4F46-6DE1-ED44-84F9-2D15DA16BB54}"/>
              </a:ext>
            </a:extLst>
          </p:cNvPr>
          <p:cNvSpPr/>
          <p:nvPr/>
        </p:nvSpPr>
        <p:spPr>
          <a:xfrm>
            <a:off x="1784131" y="4309948"/>
            <a:ext cx="24384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Social enterprises</a:t>
            </a:r>
            <a:endParaRPr lang="en-GB" dirty="0"/>
          </a:p>
        </p:txBody>
      </p:sp>
      <p:sp>
        <p:nvSpPr>
          <p:cNvPr id="14" name="Oval 13">
            <a:extLst>
              <a:ext uri="{FF2B5EF4-FFF2-40B4-BE49-F238E27FC236}">
                <a16:creationId xmlns:a16="http://schemas.microsoft.com/office/drawing/2014/main" id="{1A90A744-542E-CC4A-A3C5-C776214119AA}"/>
              </a:ext>
            </a:extLst>
          </p:cNvPr>
          <p:cNvSpPr/>
          <p:nvPr/>
        </p:nvSpPr>
        <p:spPr>
          <a:xfrm>
            <a:off x="5060732" y="5148148"/>
            <a:ext cx="2227263"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Cooperatives</a:t>
            </a:r>
            <a:endParaRPr lang="en-GB" dirty="0"/>
          </a:p>
        </p:txBody>
      </p:sp>
      <p:sp>
        <p:nvSpPr>
          <p:cNvPr id="15" name="Oval 14">
            <a:extLst>
              <a:ext uri="{FF2B5EF4-FFF2-40B4-BE49-F238E27FC236}">
                <a16:creationId xmlns:a16="http://schemas.microsoft.com/office/drawing/2014/main" id="{545FBEA1-E8F0-EB48-95CA-24EF0906EE69}"/>
              </a:ext>
            </a:extLst>
          </p:cNvPr>
          <p:cNvSpPr/>
          <p:nvPr/>
        </p:nvSpPr>
        <p:spPr>
          <a:xfrm>
            <a:off x="4755931" y="1916230"/>
            <a:ext cx="2133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Open employment</a:t>
            </a:r>
            <a:endParaRPr lang="en-GB" dirty="0"/>
          </a:p>
        </p:txBody>
      </p:sp>
      <p:sp>
        <p:nvSpPr>
          <p:cNvPr id="16" name="Oval 15">
            <a:extLst>
              <a:ext uri="{FF2B5EF4-FFF2-40B4-BE49-F238E27FC236}">
                <a16:creationId xmlns:a16="http://schemas.microsoft.com/office/drawing/2014/main" id="{FC9E7743-C9C9-6341-B90B-172E4C771191}"/>
              </a:ext>
            </a:extLst>
          </p:cNvPr>
          <p:cNvSpPr/>
          <p:nvPr/>
        </p:nvSpPr>
        <p:spPr>
          <a:xfrm>
            <a:off x="8181121" y="4279468"/>
            <a:ext cx="230505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Sheltered employment</a:t>
            </a:r>
            <a:endParaRPr lang="en-GB" dirty="0"/>
          </a:p>
        </p:txBody>
      </p:sp>
    </p:spTree>
    <p:extLst>
      <p:ext uri="{BB962C8B-B14F-4D97-AF65-F5344CB8AC3E}">
        <p14:creationId xmlns:p14="http://schemas.microsoft.com/office/powerpoint/2010/main" val="129731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Recruiting people with disabilities</a:t>
            </a:r>
            <a:br>
              <a:rPr lang="en-GB" dirty="0"/>
            </a:br>
            <a:br>
              <a:rPr lang="en-GB" dirty="0"/>
            </a:br>
            <a:br>
              <a:rPr lang="en-GB" dirty="0"/>
            </a:br>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16</a:t>
            </a:fld>
            <a:endParaRPr lang="en-GB"/>
          </a:p>
        </p:txBody>
      </p:sp>
      <p:graphicFrame>
        <p:nvGraphicFramePr>
          <p:cNvPr id="6" name="Table 6">
            <a:extLst>
              <a:ext uri="{FF2B5EF4-FFF2-40B4-BE49-F238E27FC236}">
                <a16:creationId xmlns:a16="http://schemas.microsoft.com/office/drawing/2014/main" id="{A9709D04-F205-264E-A187-E3B219390785}"/>
              </a:ext>
            </a:extLst>
          </p:cNvPr>
          <p:cNvGraphicFramePr>
            <a:graphicFrameLocks noGrp="1"/>
          </p:cNvGraphicFramePr>
          <p:nvPr>
            <p:extLst>
              <p:ext uri="{D42A27DB-BD31-4B8C-83A1-F6EECF244321}">
                <p14:modId xmlns:p14="http://schemas.microsoft.com/office/powerpoint/2010/main" val="1668231314"/>
              </p:ext>
            </p:extLst>
          </p:nvPr>
        </p:nvGraphicFramePr>
        <p:xfrm>
          <a:off x="490538" y="2143193"/>
          <a:ext cx="5248110" cy="3993495"/>
        </p:xfrm>
        <a:graphic>
          <a:graphicData uri="http://schemas.openxmlformats.org/drawingml/2006/table">
            <a:tbl>
              <a:tblPr firstRow="1" bandRow="1">
                <a:tableStyleId>{5C22544A-7EE6-4342-B048-85BDC9FD1C3A}</a:tableStyleId>
              </a:tblPr>
              <a:tblGrid>
                <a:gridCol w="5248110">
                  <a:extLst>
                    <a:ext uri="{9D8B030D-6E8A-4147-A177-3AD203B41FA5}">
                      <a16:colId xmlns:a16="http://schemas.microsoft.com/office/drawing/2014/main" val="2697785844"/>
                    </a:ext>
                  </a:extLst>
                </a:gridCol>
              </a:tblGrid>
              <a:tr h="443848">
                <a:tc>
                  <a:txBody>
                    <a:bodyPr/>
                    <a:lstStyle/>
                    <a:p>
                      <a:pPr algn="ctr"/>
                      <a:r>
                        <a:rPr lang="en-US" dirty="0"/>
                        <a:t>Do’s</a:t>
                      </a:r>
                    </a:p>
                  </a:txBody>
                  <a:tcPr/>
                </a:tc>
                <a:extLst>
                  <a:ext uri="{0D108BD9-81ED-4DB2-BD59-A6C34878D82A}">
                    <a16:rowId xmlns:a16="http://schemas.microsoft.com/office/drawing/2014/main" val="3230546962"/>
                  </a:ext>
                </a:extLst>
              </a:tr>
              <a:tr h="3549647">
                <a:tc>
                  <a:txBody>
                    <a:bodyPr/>
                    <a:lstStyle/>
                    <a:p>
                      <a:pPr marL="285750" indent="-285750">
                        <a:buFont typeface="Arial" panose="020B0604020202020204" pitchFamily="34" charset="0"/>
                        <a:buChar char="•"/>
                      </a:pPr>
                      <a:r>
                        <a:rPr lang="en-US" dirty="0"/>
                        <a:t>Learn where to find and recruit people with disabilities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Ensure that your applications and other forms do not ask disability-related questions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Consider having written job descriptions that identify essential functions of the job</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Provide reasonable workplace accommodations</a:t>
                      </a:r>
                    </a:p>
                    <a:p>
                      <a:endParaRPr lang="en-US" dirty="0"/>
                    </a:p>
                  </a:txBody>
                  <a:tcPr/>
                </a:tc>
                <a:extLst>
                  <a:ext uri="{0D108BD9-81ED-4DB2-BD59-A6C34878D82A}">
                    <a16:rowId xmlns:a16="http://schemas.microsoft.com/office/drawing/2014/main" val="3356407490"/>
                  </a:ext>
                </a:extLst>
              </a:tr>
            </a:tbl>
          </a:graphicData>
        </a:graphic>
      </p:graphicFrame>
      <p:graphicFrame>
        <p:nvGraphicFramePr>
          <p:cNvPr id="12" name="Table 6">
            <a:extLst>
              <a:ext uri="{FF2B5EF4-FFF2-40B4-BE49-F238E27FC236}">
                <a16:creationId xmlns:a16="http://schemas.microsoft.com/office/drawing/2014/main" id="{61970A6B-0309-524F-8476-4BC2414313E3}"/>
              </a:ext>
            </a:extLst>
          </p:cNvPr>
          <p:cNvGraphicFramePr>
            <a:graphicFrameLocks noGrp="1"/>
          </p:cNvGraphicFramePr>
          <p:nvPr>
            <p:extLst>
              <p:ext uri="{D42A27DB-BD31-4B8C-83A1-F6EECF244321}">
                <p14:modId xmlns:p14="http://schemas.microsoft.com/office/powerpoint/2010/main" val="1277748225"/>
              </p:ext>
            </p:extLst>
          </p:nvPr>
        </p:nvGraphicFramePr>
        <p:xfrm>
          <a:off x="6441035" y="2143193"/>
          <a:ext cx="5248110" cy="3993495"/>
        </p:xfrm>
        <a:graphic>
          <a:graphicData uri="http://schemas.openxmlformats.org/drawingml/2006/table">
            <a:tbl>
              <a:tblPr firstRow="1" bandRow="1">
                <a:tableStyleId>{5C22544A-7EE6-4342-B048-85BDC9FD1C3A}</a:tableStyleId>
              </a:tblPr>
              <a:tblGrid>
                <a:gridCol w="5248110">
                  <a:extLst>
                    <a:ext uri="{9D8B030D-6E8A-4147-A177-3AD203B41FA5}">
                      <a16:colId xmlns:a16="http://schemas.microsoft.com/office/drawing/2014/main" val="2697785844"/>
                    </a:ext>
                  </a:extLst>
                </a:gridCol>
              </a:tblGrid>
              <a:tr h="473055">
                <a:tc>
                  <a:txBody>
                    <a:bodyPr/>
                    <a:lstStyle/>
                    <a:p>
                      <a:pPr algn="ctr"/>
                      <a:r>
                        <a:rPr lang="en-US" dirty="0"/>
                        <a:t>Don’ts</a:t>
                      </a:r>
                    </a:p>
                  </a:txBody>
                  <a:tcPr/>
                </a:tc>
                <a:extLst>
                  <a:ext uri="{0D108BD9-81ED-4DB2-BD59-A6C34878D82A}">
                    <a16:rowId xmlns:a16="http://schemas.microsoft.com/office/drawing/2014/main" val="3230546962"/>
                  </a:ext>
                </a:extLst>
              </a:tr>
              <a:tr h="3500773">
                <a:tc>
                  <a:txBody>
                    <a:bodyPr/>
                    <a:lstStyle/>
                    <a:p>
                      <a:pPr marL="285750" indent="-285750">
                        <a:buFont typeface="Arial" panose="020B0604020202020204" pitchFamily="34" charset="0"/>
                        <a:buChar char="•"/>
                      </a:pPr>
                      <a:r>
                        <a:rPr lang="en-US" sz="1500" dirty="0"/>
                        <a:t>Assume that people with disabilities are unemployable</a:t>
                      </a:r>
                    </a:p>
                    <a:p>
                      <a:pPr marL="285750" indent="-285750">
                        <a:buFont typeface="Arial" panose="020B0604020202020204" pitchFamily="34" charset="0"/>
                        <a:buChar char="•"/>
                      </a:pPr>
                      <a:r>
                        <a:rPr lang="en-US" sz="1500" dirty="0"/>
                        <a:t>Assume that people with disabilities lack necessary education and training for employment</a:t>
                      </a:r>
                    </a:p>
                    <a:p>
                      <a:pPr marL="285750" indent="-285750">
                        <a:buFont typeface="Arial" panose="020B0604020202020204" pitchFamily="34" charset="0"/>
                        <a:buChar char="•"/>
                      </a:pPr>
                      <a:r>
                        <a:rPr lang="en-US" sz="1500" dirty="0"/>
                        <a:t>Ask if a person has a disability during the interview</a:t>
                      </a:r>
                    </a:p>
                    <a:p>
                      <a:pPr marL="285750" indent="-285750">
                        <a:buFont typeface="Arial" panose="020B0604020202020204" pitchFamily="34" charset="0"/>
                        <a:buChar char="•"/>
                      </a:pPr>
                      <a:r>
                        <a:rPr lang="en-US" sz="1500" dirty="0"/>
                        <a:t>Assume that certain jobs are more suited for people with disabilities</a:t>
                      </a:r>
                    </a:p>
                    <a:p>
                      <a:pPr marL="285750" indent="-285750">
                        <a:buFont typeface="Arial" panose="020B0604020202020204" pitchFamily="34" charset="0"/>
                        <a:buChar char="•"/>
                      </a:pPr>
                      <a:r>
                        <a:rPr lang="en-US" sz="1500" dirty="0"/>
                        <a:t>Hire a person with disability who is not qualified to perform functions of the job even with reasonable workplace accommodation</a:t>
                      </a:r>
                    </a:p>
                    <a:p>
                      <a:pPr marL="285750" indent="-285750">
                        <a:buFont typeface="Arial" panose="020B0604020202020204" pitchFamily="34" charset="0"/>
                        <a:buChar char="•"/>
                      </a:pPr>
                      <a:r>
                        <a:rPr lang="en-US" sz="1500" dirty="0"/>
                        <a:t>Assume that the environment will be unsafe if employee has a disability </a:t>
                      </a:r>
                    </a:p>
                    <a:p>
                      <a:pPr marL="285750" indent="-285750">
                        <a:buFont typeface="Arial" panose="020B0604020202020204" pitchFamily="34" charset="0"/>
                        <a:buChar char="•"/>
                      </a:pPr>
                      <a:r>
                        <a:rPr lang="en-US" sz="1500" dirty="0"/>
                        <a:t>Assume that reasonable workplace accommodation is expensive</a:t>
                      </a:r>
                    </a:p>
                    <a:p>
                      <a:pPr marL="285750" indent="-285750">
                        <a:buFont typeface="Arial" panose="020B0604020202020204" pitchFamily="34" charset="0"/>
                        <a:buChar char="•"/>
                      </a:pPr>
                      <a:r>
                        <a:rPr lang="en-US" sz="1500" dirty="0"/>
                        <a:t>Speculate or try to imagine how you would perform a specific job if you had the applicant’s disability</a:t>
                      </a:r>
                    </a:p>
                  </a:txBody>
                  <a:tcPr/>
                </a:tc>
                <a:extLst>
                  <a:ext uri="{0D108BD9-81ED-4DB2-BD59-A6C34878D82A}">
                    <a16:rowId xmlns:a16="http://schemas.microsoft.com/office/drawing/2014/main" val="3356407490"/>
                  </a:ext>
                </a:extLst>
              </a:tr>
            </a:tbl>
          </a:graphicData>
        </a:graphic>
      </p:graphicFrame>
    </p:spTree>
    <p:extLst>
      <p:ext uri="{BB962C8B-B14F-4D97-AF65-F5344CB8AC3E}">
        <p14:creationId xmlns:p14="http://schemas.microsoft.com/office/powerpoint/2010/main" val="1264003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Migrant workers</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5421531" cy="3482975"/>
          </a:xfrm>
        </p:spPr>
        <p:txBody>
          <a:bodyPr/>
          <a:lstStyle/>
          <a:p>
            <a:pPr marL="0" lvl="2" indent="0">
              <a:buNone/>
            </a:pPr>
            <a:r>
              <a:rPr lang="en-GB" sz="2000" b="1" dirty="0"/>
              <a:t>WHAT IS MIGRATION?</a:t>
            </a:r>
          </a:p>
          <a:p>
            <a:pPr lvl="2"/>
            <a:r>
              <a:rPr lang="en-GB" sz="2000" dirty="0"/>
              <a:t>It is the geographical movement of persons; rural to urban; urban to rural; International</a:t>
            </a:r>
          </a:p>
          <a:p>
            <a:pPr lvl="2"/>
            <a:r>
              <a:rPr lang="en-GB" sz="2000" dirty="0"/>
              <a:t>Reasons for migration may vary: for employment, change in residence, retirement, etc</a:t>
            </a:r>
          </a:p>
          <a:p>
            <a:pPr lvl="2"/>
            <a:r>
              <a:rPr lang="en-GB" sz="2000" dirty="0"/>
              <a:t>Reality is that it is becoming an established feature of many economies, and will continue to grow in the future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17</a:t>
            </a:fld>
            <a:endParaRPr lang="en-GB"/>
          </a:p>
        </p:txBody>
      </p:sp>
      <p:pic>
        <p:nvPicPr>
          <p:cNvPr id="7" name="Picture 9" descr="http://media.ft.com/cms/ffe44dde-3eea-11dd-8fd9-0000779fd2ac.jpg">
            <a:extLst>
              <a:ext uri="{FF2B5EF4-FFF2-40B4-BE49-F238E27FC236}">
                <a16:creationId xmlns:a16="http://schemas.microsoft.com/office/drawing/2014/main" id="{E8A006DB-9F58-7740-974B-B8B4630C4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933" y="1166019"/>
            <a:ext cx="560546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406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Issues and challenges of Migration</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Growth of irregular migration</a:t>
            </a:r>
          </a:p>
          <a:p>
            <a:pPr lvl="2"/>
            <a:r>
              <a:rPr lang="en-GB" sz="2000" dirty="0"/>
              <a:t>Recruitment abuses  </a:t>
            </a:r>
          </a:p>
          <a:p>
            <a:pPr lvl="2"/>
            <a:r>
              <a:rPr lang="en-GB" sz="2000" dirty="0"/>
              <a:t>Exploitation of labour migrants </a:t>
            </a:r>
          </a:p>
          <a:p>
            <a:pPr lvl="2"/>
            <a:r>
              <a:rPr lang="en-GB" sz="2000" dirty="0"/>
              <a:t>Social costs</a:t>
            </a:r>
          </a:p>
          <a:p>
            <a:pPr lvl="2"/>
            <a:r>
              <a:rPr lang="en-GB" sz="2000" dirty="0"/>
              <a:t>Support services</a:t>
            </a:r>
          </a:p>
          <a:p>
            <a:pPr lvl="2"/>
            <a:r>
              <a:rPr lang="en-GB" sz="2000" dirty="0"/>
              <a:t>Recognition of skills upon their return</a:t>
            </a:r>
          </a:p>
          <a:p>
            <a:pPr lvl="2"/>
            <a:r>
              <a:rPr lang="en-GB" sz="2000" dirty="0"/>
              <a:t>Concentration in occupations usually excluded from </a:t>
            </a:r>
            <a:r>
              <a:rPr lang="en-GB" sz="2000" dirty="0" err="1"/>
              <a:t>labor</a:t>
            </a:r>
            <a:r>
              <a:rPr lang="en-GB" sz="2000" dirty="0"/>
              <a:t> protection laws</a:t>
            </a:r>
          </a:p>
          <a:p>
            <a:pPr lvl="2"/>
            <a:r>
              <a:rPr lang="en-GB" sz="2000" dirty="0"/>
              <a:t> Growth of profit-driven recruitment industry</a:t>
            </a:r>
          </a:p>
          <a:p>
            <a:pPr lvl="2"/>
            <a:r>
              <a:rPr lang="en-GB" sz="2000" dirty="0"/>
              <a:t>Presence of criminal groups in smuggling and trafficking</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18</a:t>
            </a:fld>
            <a:endParaRPr lang="en-GB"/>
          </a:p>
        </p:txBody>
      </p:sp>
    </p:spTree>
    <p:extLst>
      <p:ext uri="{BB962C8B-B14F-4D97-AF65-F5344CB8AC3E}">
        <p14:creationId xmlns:p14="http://schemas.microsoft.com/office/powerpoint/2010/main" val="1669329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Essential services for migrant workers</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Encourage employers to submit job vacancies to facilitate the exchange of labour market information services to job seekers and employers for overseas recruitment; </a:t>
            </a:r>
          </a:p>
          <a:p>
            <a:pPr lvl="2"/>
            <a:r>
              <a:rPr lang="en-GB" sz="2000" dirty="0"/>
              <a:t>Develop and administer testing and evaluation instruments for effective job selection, training and counselling;</a:t>
            </a:r>
          </a:p>
          <a:p>
            <a:pPr lvl="2"/>
            <a:r>
              <a:rPr lang="en-GB" sz="2000" dirty="0"/>
              <a:t>Undertake employability enhancement trainings/seminar for jobseekers;</a:t>
            </a:r>
          </a:p>
          <a:p>
            <a:pPr lvl="2"/>
            <a:r>
              <a:rPr lang="en-GB" sz="2000" dirty="0"/>
              <a:t>Provide employment and occupational counselling, career guidance, mass motivation and values development activities; </a:t>
            </a:r>
          </a:p>
          <a:p>
            <a:pPr lvl="2"/>
            <a:r>
              <a:rPr lang="en-GB" sz="2000" dirty="0"/>
              <a:t>Conduct pre-employment counselling and orientation to prospective overseas workers; </a:t>
            </a:r>
          </a:p>
          <a:p>
            <a:pPr lvl="2"/>
            <a:r>
              <a:rPr lang="en-GB" sz="2000" dirty="0"/>
              <a:t>On-site skills testing and certification</a:t>
            </a:r>
          </a:p>
          <a:p>
            <a:pPr lvl="2"/>
            <a:r>
              <a:rPr lang="en-GB" sz="2000" dirty="0"/>
              <a:t>Provide reintegration assistance services to returning migrant workers.</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19</a:t>
            </a:fld>
            <a:endParaRPr lang="en-GB"/>
          </a:p>
        </p:txBody>
      </p:sp>
    </p:spTree>
    <p:extLst>
      <p:ext uri="{BB962C8B-B14F-4D97-AF65-F5344CB8AC3E}">
        <p14:creationId xmlns:p14="http://schemas.microsoft.com/office/powerpoint/2010/main" val="324903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Know what is meant by target groups</a:t>
            </a:r>
          </a:p>
          <a:p>
            <a:pPr lvl="2"/>
            <a:r>
              <a:rPr lang="en-GB" sz="2400" dirty="0"/>
              <a:t>Understand the main characteristics of and the most  common challenges of the different target groups</a:t>
            </a:r>
          </a:p>
          <a:p>
            <a:pPr lvl="2"/>
            <a:r>
              <a:rPr lang="en-GB" sz="2400" dirty="0"/>
              <a:t>Identify measures which can assist these groups find employment</a:t>
            </a:r>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Women</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10498028" cy="3482975"/>
          </a:xfrm>
        </p:spPr>
        <p:txBody>
          <a:bodyPr/>
          <a:lstStyle/>
          <a:p>
            <a:pPr marL="0" lvl="2" indent="0">
              <a:buNone/>
            </a:pPr>
            <a:r>
              <a:rPr lang="en-GB" sz="2000" b="1" dirty="0"/>
              <a:t>WHO ARE THEY?</a:t>
            </a:r>
          </a:p>
          <a:p>
            <a:pPr marL="0" lvl="2" indent="0">
              <a:buNone/>
            </a:pPr>
            <a:endParaRPr lang="en-GB" sz="2000" dirty="0"/>
          </a:p>
          <a:p>
            <a:pPr marL="0" lvl="2" indent="0">
              <a:buNone/>
            </a:pPr>
            <a:r>
              <a:rPr lang="en-GB" sz="2000" dirty="0"/>
              <a:t>Can include:</a:t>
            </a:r>
          </a:p>
          <a:p>
            <a:pPr marL="0" lvl="2" indent="0">
              <a:buNone/>
            </a:pPr>
            <a:endParaRPr lang="en-GB" sz="2000" dirty="0"/>
          </a:p>
          <a:p>
            <a:pPr marL="0" lvl="2" indent="0">
              <a:buNone/>
            </a:pPr>
            <a:r>
              <a:rPr lang="en-GB" sz="2000" dirty="0"/>
              <a:t>Young women  who often experience more difficulty finding their first job than young men</a:t>
            </a:r>
          </a:p>
          <a:p>
            <a:pPr marL="0" lvl="2" indent="0">
              <a:buNone/>
            </a:pPr>
            <a:endParaRPr lang="en-GB" sz="2000" dirty="0"/>
          </a:p>
          <a:p>
            <a:pPr marL="0" lvl="2" indent="0">
              <a:buNone/>
            </a:pPr>
            <a:r>
              <a:rPr lang="en-GB" sz="2000" dirty="0"/>
              <a:t>Women returning to the workforce after a period of time away </a:t>
            </a:r>
          </a:p>
          <a:p>
            <a:pPr marL="0" lvl="2" indent="0">
              <a:buNone/>
            </a:pPr>
            <a:endParaRPr lang="en-GB" sz="2000" dirty="0"/>
          </a:p>
          <a:p>
            <a:pPr marL="0" lvl="2" indent="0">
              <a:buNone/>
            </a:pPr>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20</a:t>
            </a:fld>
            <a:endParaRPr lang="en-GB"/>
          </a:p>
        </p:txBody>
      </p:sp>
    </p:spTree>
    <p:extLst>
      <p:ext uri="{BB962C8B-B14F-4D97-AF65-F5344CB8AC3E}">
        <p14:creationId xmlns:p14="http://schemas.microsoft.com/office/powerpoint/2010/main" val="2135440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Challenges of women in finding employment</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Social / cultural taboos, </a:t>
            </a:r>
          </a:p>
          <a:p>
            <a:pPr lvl="2"/>
            <a:r>
              <a:rPr lang="en-GB" sz="2000" dirty="0"/>
              <a:t>Need to balance family and paid work responsibilities</a:t>
            </a:r>
          </a:p>
          <a:p>
            <a:pPr lvl="2"/>
            <a:r>
              <a:rPr lang="en-GB" sz="2000" dirty="0"/>
              <a:t>Lower participation and employment rates, and higher unemployment rates;</a:t>
            </a:r>
          </a:p>
          <a:p>
            <a:pPr lvl="2"/>
            <a:r>
              <a:rPr lang="en-GB" sz="2000" dirty="0"/>
              <a:t>Wage and income gaps</a:t>
            </a:r>
          </a:p>
          <a:p>
            <a:pPr lvl="2"/>
            <a:r>
              <a:rPr lang="en-GB" sz="2000" dirty="0"/>
              <a:t>Occupational segregation</a:t>
            </a:r>
          </a:p>
          <a:p>
            <a:pPr lvl="2"/>
            <a:r>
              <a:rPr lang="en-GB" sz="2000" dirty="0"/>
              <a:t>Barriers in starting a business</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21</a:t>
            </a:fld>
            <a:endParaRPr lang="en-GB"/>
          </a:p>
        </p:txBody>
      </p:sp>
    </p:spTree>
    <p:extLst>
      <p:ext uri="{BB962C8B-B14F-4D97-AF65-F5344CB8AC3E}">
        <p14:creationId xmlns:p14="http://schemas.microsoft.com/office/powerpoint/2010/main" val="412642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Older workers</a:t>
            </a: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10498028" cy="3482975"/>
          </a:xfrm>
        </p:spPr>
        <p:txBody>
          <a:bodyPr/>
          <a:lstStyle/>
          <a:p>
            <a:pPr marL="0" lvl="2" indent="0">
              <a:buNone/>
            </a:pPr>
            <a:r>
              <a:rPr lang="en-GB" sz="2000" b="1" dirty="0"/>
              <a:t>WHO ARE THEY?</a:t>
            </a:r>
          </a:p>
          <a:p>
            <a:pPr marL="0" lvl="2" indent="0">
              <a:buNone/>
            </a:pPr>
            <a:endParaRPr lang="en-GB" sz="2000" dirty="0"/>
          </a:p>
          <a:p>
            <a:pPr lvl="2"/>
            <a:r>
              <a:rPr lang="en-GB" sz="2000" dirty="0"/>
              <a:t>Normally defined as workers 45 years or older: age at which workers begin to experience some discrimination from employers; e.g. based on interviews and observations, when women workers themselves begin to notice and experience discrimination</a:t>
            </a:r>
          </a:p>
          <a:p>
            <a:pPr lvl="2"/>
            <a:r>
              <a:rPr lang="en-GB" sz="2000" dirty="0"/>
              <a:t>Increased emphasis on this group since 2008</a:t>
            </a:r>
          </a:p>
          <a:p>
            <a:pPr lvl="2"/>
            <a:r>
              <a:rPr lang="en-GB" sz="2000" dirty="0"/>
              <a:t>Includes workers who are coming out of retirement </a:t>
            </a:r>
          </a:p>
          <a:p>
            <a:pPr lvl="2"/>
            <a:r>
              <a:rPr lang="en-GB" sz="2000" dirty="0"/>
              <a:t>Older workers can often find themselves   competing with youth for the same jobs</a:t>
            </a:r>
          </a:p>
          <a:p>
            <a:pPr lvl="2"/>
            <a:r>
              <a:rPr lang="en-GB" sz="2000" dirty="0"/>
              <a:t>Challenges include lack of current job search skills, technical skills may be outdated</a:t>
            </a:r>
          </a:p>
          <a:p>
            <a:pPr lvl="2"/>
            <a:r>
              <a:rPr lang="en-GB" sz="2000" dirty="0"/>
              <a:t>May be reluctant to consider re-training</a:t>
            </a:r>
          </a:p>
          <a:p>
            <a:pPr marL="0" lvl="2" indent="0">
              <a:buNone/>
            </a:pPr>
            <a:endParaRPr lang="en-GB" sz="2000" dirty="0"/>
          </a:p>
          <a:p>
            <a:pPr marL="0" lvl="2" indent="0">
              <a:buNone/>
            </a:pPr>
            <a:endParaRPr lang="en-GB" sz="2000" dirty="0"/>
          </a:p>
          <a:p>
            <a:pPr marL="0" lvl="2" indent="0">
              <a:buNone/>
            </a:pPr>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22</a:t>
            </a:fld>
            <a:endParaRPr lang="en-GB"/>
          </a:p>
        </p:txBody>
      </p:sp>
    </p:spTree>
    <p:extLst>
      <p:ext uri="{BB962C8B-B14F-4D97-AF65-F5344CB8AC3E}">
        <p14:creationId xmlns:p14="http://schemas.microsoft.com/office/powerpoint/2010/main" val="15651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Issues and challenges faced by older workers in the labour market</a:t>
            </a: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One of the more vulnerable groups in the labour market</a:t>
            </a:r>
          </a:p>
          <a:p>
            <a:pPr lvl="2"/>
            <a:r>
              <a:rPr lang="en-GB" sz="2000" dirty="0"/>
              <a:t>More expensive than younger workers due to high compensation, seniority rights and social benefits</a:t>
            </a:r>
          </a:p>
          <a:p>
            <a:pPr lvl="2"/>
            <a:r>
              <a:rPr lang="en-GB" sz="2000" dirty="0"/>
              <a:t>Also viewed by employers as less productive due to physical concerns and skills which may not be up to modern standards</a:t>
            </a:r>
          </a:p>
          <a:p>
            <a:pPr lvl="2"/>
            <a:r>
              <a:rPr lang="en-GB" sz="2000" dirty="0"/>
              <a:t>May notably be considered as those with limited skills or training</a:t>
            </a:r>
          </a:p>
          <a:p>
            <a:pPr lvl="2"/>
            <a:r>
              <a:rPr lang="en-GB" sz="2000" dirty="0"/>
              <a:t>They may have difficulty in finding new employment</a:t>
            </a:r>
          </a:p>
          <a:p>
            <a:pPr lvl="2"/>
            <a:r>
              <a:rPr lang="en-GB" sz="2000" dirty="0"/>
              <a:t>Some remain unemployed due to their age, limited qualifications or lack of familiarity with new innovations in the workplace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23</a:t>
            </a:fld>
            <a:endParaRPr lang="en-GB"/>
          </a:p>
        </p:txBody>
      </p:sp>
    </p:spTree>
    <p:extLst>
      <p:ext uri="{BB962C8B-B14F-4D97-AF65-F5344CB8AC3E}">
        <p14:creationId xmlns:p14="http://schemas.microsoft.com/office/powerpoint/2010/main" val="2777268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Some examples of age discrimination</a:t>
            </a:r>
          </a:p>
        </p:txBody>
      </p:sp>
      <p:sp>
        <p:nvSpPr>
          <p:cNvPr id="5" name="Content Placeholder 4"/>
          <p:cNvSpPr>
            <a:spLocks noGrp="1"/>
          </p:cNvSpPr>
          <p:nvPr>
            <p:ph idx="1"/>
          </p:nvPr>
        </p:nvSpPr>
        <p:spPr/>
        <p:txBody>
          <a:bodyPr/>
          <a:lstStyle/>
          <a:p>
            <a:pPr lvl="2"/>
            <a:r>
              <a:rPr lang="en-GB" sz="2000" dirty="0"/>
              <a:t>Being turned down for employment because of age</a:t>
            </a:r>
          </a:p>
          <a:p>
            <a:pPr lvl="2"/>
            <a:r>
              <a:rPr lang="en-GB" sz="2000" dirty="0"/>
              <a:t>An example of direct age discrimination is a newspaper job announcement for a clerical position seeking an employee under 30 years</a:t>
            </a:r>
          </a:p>
          <a:p>
            <a:pPr lvl="2"/>
            <a:r>
              <a:rPr lang="en-GB" sz="2000" dirty="0"/>
              <a:t>Excluded from training courses and then getting a negative job evaluation for not being flexible to take on new skills</a:t>
            </a:r>
          </a:p>
          <a:p>
            <a:pPr lvl="2"/>
            <a:r>
              <a:rPr lang="en-GB" sz="2000" dirty="0"/>
              <a:t>Getting fired or laid off because employer prefer younger workers who are paid less</a:t>
            </a:r>
          </a:p>
          <a:p>
            <a:pPr lvl="2"/>
            <a:r>
              <a:rPr lang="en-GB" sz="2000" dirty="0"/>
              <a:t>Receiving negative performance evaluations so employer uses this as record of poor performance and reason for demotion or termination</a:t>
            </a:r>
          </a:p>
          <a:p>
            <a:pPr lvl="2"/>
            <a:r>
              <a:rPr lang="en-GB" sz="2000" dirty="0"/>
              <a:t>An example of an indirect age discrimination is when company offers computer database training to employees hired within 5 years of university graduation: this excludes a 50 year old employee</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24</a:t>
            </a:fld>
            <a:endParaRPr lang="en-GB"/>
          </a:p>
        </p:txBody>
      </p:sp>
    </p:spTree>
    <p:extLst>
      <p:ext uri="{BB962C8B-B14F-4D97-AF65-F5344CB8AC3E}">
        <p14:creationId xmlns:p14="http://schemas.microsoft.com/office/powerpoint/2010/main" val="559685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Long-term unemployed</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10498028" cy="3482975"/>
          </a:xfrm>
        </p:spPr>
        <p:txBody>
          <a:bodyPr/>
          <a:lstStyle/>
          <a:p>
            <a:pPr marL="0" lvl="2" indent="0">
              <a:buNone/>
            </a:pPr>
            <a:r>
              <a:rPr lang="en-GB" sz="2000" b="1" dirty="0"/>
              <a:t>WHO ARE THEY?</a:t>
            </a:r>
          </a:p>
          <a:p>
            <a:pPr marL="0" lvl="2" indent="0">
              <a:buNone/>
            </a:pPr>
            <a:endParaRPr lang="en-GB" sz="2000" dirty="0"/>
          </a:p>
          <a:p>
            <a:pPr lvl="2"/>
            <a:r>
              <a:rPr lang="en-GB" sz="2000" dirty="0"/>
              <a:t>Persons who have been actively looking for work for  twelve months or longer</a:t>
            </a:r>
          </a:p>
          <a:p>
            <a:pPr lvl="2"/>
            <a:r>
              <a:rPr lang="en-GB" sz="2000" dirty="0"/>
              <a:t>This can include youth... older workers... women... persons with disabilities ... or anyone who finds themselves unable to make a quick transition from unemployment to a new job.</a:t>
            </a:r>
          </a:p>
          <a:p>
            <a:pPr lvl="2"/>
            <a:endParaRPr lang="en-GB" sz="2000" dirty="0"/>
          </a:p>
          <a:p>
            <a:pPr marL="0" lvl="2" indent="0">
              <a:buNone/>
            </a:pPr>
            <a:endParaRPr lang="en-GB" sz="2000" dirty="0"/>
          </a:p>
          <a:p>
            <a:pPr marL="0" lvl="2" indent="0">
              <a:buNone/>
            </a:pPr>
            <a:endParaRPr lang="en-GB" sz="2000" dirty="0"/>
          </a:p>
          <a:p>
            <a:pPr marL="0" lvl="2" indent="0">
              <a:buNone/>
            </a:pPr>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25</a:t>
            </a:fld>
            <a:endParaRPr lang="en-GB"/>
          </a:p>
        </p:txBody>
      </p:sp>
    </p:spTree>
    <p:extLst>
      <p:ext uri="{BB962C8B-B14F-4D97-AF65-F5344CB8AC3E}">
        <p14:creationId xmlns:p14="http://schemas.microsoft.com/office/powerpoint/2010/main" val="3451184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Challenges of long unemployed</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They are not a homogenous group </a:t>
            </a:r>
          </a:p>
          <a:p>
            <a:pPr lvl="2"/>
            <a:r>
              <a:rPr lang="en-GB" sz="2000" dirty="0"/>
              <a:t>They may belong to several target groups and face multiple barriers</a:t>
            </a:r>
          </a:p>
          <a:p>
            <a:pPr lvl="2"/>
            <a:r>
              <a:rPr lang="en-GB" sz="2000" dirty="0"/>
              <a:t>The longer they are out of the work force, the more difficult it is to find employment</a:t>
            </a:r>
          </a:p>
          <a:p>
            <a:pPr lvl="2"/>
            <a:r>
              <a:rPr lang="en-GB" sz="2000" dirty="0"/>
              <a:t>There is often a stigma attached to long term unemployment</a:t>
            </a:r>
          </a:p>
          <a:p>
            <a:pPr lvl="2"/>
            <a:r>
              <a:rPr lang="en-GB" sz="2000" dirty="0"/>
              <a:t>Other issues begin to emerge that also affect their employability</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26</a:t>
            </a:fld>
            <a:endParaRPr lang="en-GB"/>
          </a:p>
        </p:txBody>
      </p:sp>
    </p:spTree>
    <p:extLst>
      <p:ext uri="{BB962C8B-B14F-4D97-AF65-F5344CB8AC3E}">
        <p14:creationId xmlns:p14="http://schemas.microsoft.com/office/powerpoint/2010/main" val="1348905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Proposed action</a:t>
            </a: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Early interventions</a:t>
            </a:r>
          </a:p>
          <a:p>
            <a:pPr lvl="2"/>
            <a:r>
              <a:rPr lang="en-GB" sz="2000" dirty="0"/>
              <a:t>Job Seeker Classification or Profiling</a:t>
            </a:r>
          </a:p>
          <a:p>
            <a:pPr lvl="2"/>
            <a:r>
              <a:rPr lang="en-GB" sz="2000" dirty="0"/>
              <a:t>Customizing existing programmes to address specific needs of long term job seekers</a:t>
            </a:r>
          </a:p>
          <a:p>
            <a:pPr lvl="2"/>
            <a:r>
              <a:rPr lang="en-GB" sz="2000" dirty="0"/>
              <a:t>Targeting specific groups</a:t>
            </a:r>
          </a:p>
          <a:p>
            <a:pPr lvl="2"/>
            <a:r>
              <a:rPr lang="en-GB" sz="2000" dirty="0"/>
              <a:t>Rigorous monitoring and evaluation of programme results</a:t>
            </a:r>
          </a:p>
          <a:p>
            <a:pPr lvl="2"/>
            <a:r>
              <a:rPr lang="en-GB" sz="2000" dirty="0"/>
              <a:t>Regular follow up with job seekers to ensure they are provided with all the support they may require</a:t>
            </a:r>
          </a:p>
          <a:p>
            <a:pPr lvl="2"/>
            <a:r>
              <a:rPr lang="en-GB" sz="2000" dirty="0"/>
              <a:t>Continue to provide services even after job seekers find employment</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27</a:t>
            </a:fld>
            <a:endParaRPr lang="en-GB"/>
          </a:p>
        </p:txBody>
      </p:sp>
    </p:spTree>
    <p:extLst>
      <p:ext uri="{BB962C8B-B14F-4D97-AF65-F5344CB8AC3E}">
        <p14:creationId xmlns:p14="http://schemas.microsoft.com/office/powerpoint/2010/main" val="1932010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28</a:t>
            </a:fld>
            <a:endParaRPr lang="en-GB"/>
          </a:p>
        </p:txBody>
      </p:sp>
    </p:spTree>
    <p:extLst>
      <p:ext uri="{BB962C8B-B14F-4D97-AF65-F5344CB8AC3E}">
        <p14:creationId xmlns:p14="http://schemas.microsoft.com/office/powerpoint/2010/main" val="3946213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29</a:t>
            </a:fld>
            <a:endParaRPr lang="en-GB"/>
          </a:p>
        </p:txBody>
      </p:sp>
    </p:spTree>
    <p:extLst>
      <p:ext uri="{BB962C8B-B14F-4D97-AF65-F5344CB8AC3E}">
        <p14:creationId xmlns:p14="http://schemas.microsoft.com/office/powerpoint/2010/main" val="7938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What are target groups?</a:t>
            </a:r>
            <a:br>
              <a:rPr lang="en-GB" dirty="0"/>
            </a:br>
            <a:endParaRPr lang="en-GB" dirty="0"/>
          </a:p>
        </p:txBody>
      </p:sp>
      <p:sp>
        <p:nvSpPr>
          <p:cNvPr id="5" name="Content Placeholder 4"/>
          <p:cNvSpPr>
            <a:spLocks noGrp="1"/>
          </p:cNvSpPr>
          <p:nvPr>
            <p:ph idx="1"/>
          </p:nvPr>
        </p:nvSpPr>
        <p:spPr/>
        <p:txBody>
          <a:bodyPr/>
          <a:lstStyle/>
          <a:p>
            <a:pPr marL="0" lvl="2" indent="0">
              <a:buNone/>
            </a:pPr>
            <a:r>
              <a:rPr lang="en-GB" b="1" dirty="0"/>
              <a:t>Group of persons who experience a higher level of difficulty in the labour market</a:t>
            </a:r>
          </a:p>
          <a:p>
            <a:pPr marL="0" lvl="2" indent="0">
              <a:buNone/>
            </a:pPr>
            <a:endParaRPr lang="en-GB" dirty="0"/>
          </a:p>
          <a:p>
            <a:pPr marL="0" lvl="2" indent="0">
              <a:buNone/>
            </a:pPr>
            <a:r>
              <a:rPr lang="en-GB" dirty="0"/>
              <a:t>These include:</a:t>
            </a:r>
          </a:p>
          <a:p>
            <a:pPr lvl="2"/>
            <a:r>
              <a:rPr lang="en-GB" dirty="0"/>
              <a:t>Persons with disabilities </a:t>
            </a:r>
          </a:p>
          <a:p>
            <a:pPr lvl="2"/>
            <a:r>
              <a:rPr lang="en-GB" dirty="0"/>
              <a:t>Migrant worker </a:t>
            </a:r>
          </a:p>
          <a:p>
            <a:pPr lvl="2"/>
            <a:r>
              <a:rPr lang="en-GB" dirty="0"/>
              <a:t>Women</a:t>
            </a:r>
          </a:p>
          <a:p>
            <a:pPr lvl="2"/>
            <a:r>
              <a:rPr lang="en-GB" dirty="0"/>
              <a:t>Older workers</a:t>
            </a:r>
          </a:p>
          <a:p>
            <a:pPr lvl="2"/>
            <a:r>
              <a:rPr lang="en-GB" dirty="0"/>
              <a:t>Long-term unemployed</a:t>
            </a:r>
          </a:p>
          <a:p>
            <a:pPr lvl="2"/>
            <a:r>
              <a:rPr lang="en-GB" dirty="0"/>
              <a:t>Rural workers</a:t>
            </a:r>
          </a:p>
          <a:p>
            <a:pPr lvl="2"/>
            <a:r>
              <a:rPr lang="en-GB" dirty="0"/>
              <a:t>Indigenous peoples</a:t>
            </a:r>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208132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30</a:t>
            </a:fld>
            <a:endParaRPr lang="en-GB"/>
          </a:p>
        </p:txBody>
      </p:sp>
    </p:spTree>
    <p:extLst>
      <p:ext uri="{BB962C8B-B14F-4D97-AF65-F5344CB8AC3E}">
        <p14:creationId xmlns:p14="http://schemas.microsoft.com/office/powerpoint/2010/main" val="943555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Youth</a:t>
            </a:r>
          </a:p>
        </p:txBody>
      </p:sp>
      <p:sp>
        <p:nvSpPr>
          <p:cNvPr id="5" name="Content Placeholder 4"/>
          <p:cNvSpPr>
            <a:spLocks noGrp="1"/>
          </p:cNvSpPr>
          <p:nvPr>
            <p:ph idx="1"/>
          </p:nvPr>
        </p:nvSpPr>
        <p:spPr/>
        <p:txBody>
          <a:bodyPr/>
          <a:lstStyle/>
          <a:p>
            <a:pPr lvl="2"/>
            <a:r>
              <a:rPr lang="en-GB" sz="2400" dirty="0"/>
              <a:t>Countries vary considerably in their definition of youth</a:t>
            </a:r>
          </a:p>
          <a:p>
            <a:pPr lvl="2"/>
            <a:r>
              <a:rPr lang="en-GB" sz="2400" dirty="0"/>
              <a:t>Definition varies due to factors of average age completing education and the average age they start playing an adult role in the community</a:t>
            </a:r>
          </a:p>
          <a:p>
            <a:pPr lvl="2"/>
            <a:r>
              <a:rPr lang="en-GB" sz="2400" dirty="0"/>
              <a:t>Ages can be any of the following:</a:t>
            </a:r>
          </a:p>
          <a:p>
            <a:pPr marL="987425" lvl="2" indent="-220663">
              <a:buFont typeface="Arial" panose="020B0604020202020204" pitchFamily="34" charset="0"/>
              <a:buChar char="•"/>
            </a:pPr>
            <a:r>
              <a:rPr lang="en-GB" sz="2400" dirty="0"/>
              <a:t>age 15 – 24 </a:t>
            </a:r>
            <a:r>
              <a:rPr lang="en-GB" sz="2400" dirty="0" err="1"/>
              <a:t>yrs</a:t>
            </a:r>
            <a:endParaRPr lang="en-GB" sz="2400" dirty="0"/>
          </a:p>
          <a:p>
            <a:pPr marL="987425" lvl="2" indent="-220663">
              <a:buFont typeface="Arial" panose="020B0604020202020204" pitchFamily="34" charset="0"/>
              <a:buChar char="•"/>
            </a:pPr>
            <a:r>
              <a:rPr lang="en-GB" sz="2400" dirty="0"/>
              <a:t>age 15 - 29 </a:t>
            </a:r>
            <a:r>
              <a:rPr lang="en-GB" sz="2400" dirty="0" err="1"/>
              <a:t>yrs</a:t>
            </a:r>
            <a:endParaRPr lang="en-GB" sz="2400" dirty="0"/>
          </a:p>
          <a:p>
            <a:pPr marL="987425" lvl="2" indent="-220663">
              <a:buFont typeface="Arial" panose="020B0604020202020204" pitchFamily="34" charset="0"/>
              <a:buChar char="•"/>
            </a:pPr>
            <a:r>
              <a:rPr lang="en-GB" sz="2400" dirty="0"/>
              <a:t>age 15 – 35 </a:t>
            </a:r>
            <a:r>
              <a:rPr lang="en-GB" sz="2400" dirty="0" err="1"/>
              <a:t>yrs</a:t>
            </a:r>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369351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Challenges faced by youths in the labour market</a:t>
            </a:r>
            <a:br>
              <a:rPr lang="en-GB" dirty="0"/>
            </a:br>
            <a:endParaRPr lang="en-GB" dirty="0"/>
          </a:p>
        </p:txBody>
      </p:sp>
      <p:sp>
        <p:nvSpPr>
          <p:cNvPr id="5" name="Content Placeholder 4"/>
          <p:cNvSpPr>
            <a:spLocks noGrp="1"/>
          </p:cNvSpPr>
          <p:nvPr>
            <p:ph idx="1"/>
          </p:nvPr>
        </p:nvSpPr>
        <p:spPr>
          <a:xfrm>
            <a:off x="490538" y="2393950"/>
            <a:ext cx="7092676" cy="3482975"/>
          </a:xfrm>
        </p:spPr>
        <p:txBody>
          <a:bodyPr/>
          <a:lstStyle/>
          <a:p>
            <a:pPr lvl="2"/>
            <a:r>
              <a:rPr lang="en-GB" sz="2000" dirty="0"/>
              <a:t>Transition from school to work entails some experimentation with different types of work</a:t>
            </a:r>
          </a:p>
          <a:p>
            <a:pPr lvl="2"/>
            <a:r>
              <a:rPr lang="en-GB" sz="2000" dirty="0"/>
              <a:t>Young people are less efficient than experienced adults in searching for jobs</a:t>
            </a:r>
          </a:p>
          <a:p>
            <a:pPr lvl="2"/>
            <a:r>
              <a:rPr lang="en-GB" sz="2000" dirty="0"/>
              <a:t>Some have unrealistic expectations regarding conditions of work, wages</a:t>
            </a:r>
          </a:p>
          <a:p>
            <a:pPr lvl="2"/>
            <a:r>
              <a:rPr lang="en-GB" sz="2000" dirty="0"/>
              <a:t>They lack work experience</a:t>
            </a:r>
          </a:p>
          <a:p>
            <a:pPr lvl="2"/>
            <a:r>
              <a:rPr lang="en-GB" sz="2000" dirty="0"/>
              <a:t>They are often the first to go when there are redundancies</a:t>
            </a:r>
          </a:p>
          <a:p>
            <a:pPr lvl="2"/>
            <a:r>
              <a:rPr lang="en-GB" sz="2000" dirty="0"/>
              <a:t>The younger the person the more vulnerable they are</a:t>
            </a:r>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
        <p:nvSpPr>
          <p:cNvPr id="7" name="Rectangle 6">
            <a:extLst>
              <a:ext uri="{FF2B5EF4-FFF2-40B4-BE49-F238E27FC236}">
                <a16:creationId xmlns:a16="http://schemas.microsoft.com/office/drawing/2014/main" id="{729CF351-57A8-5E48-A22E-9286217329DB}"/>
              </a:ext>
            </a:extLst>
          </p:cNvPr>
          <p:cNvSpPr/>
          <p:nvPr/>
        </p:nvSpPr>
        <p:spPr>
          <a:xfrm>
            <a:off x="7739060" y="2513473"/>
            <a:ext cx="3962402" cy="2201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chemeClr val="bg1"/>
                </a:solidFill>
                <a:effectLst/>
                <a:latin typeface="Open Sans"/>
              </a:rPr>
              <a:t>According to  ILO estimates, in  2020, the estimated youth unemployment rate in Indonesia was at 17.64 percent</a:t>
            </a:r>
            <a:r>
              <a:rPr lang="en-US" b="0" i="0" dirty="0">
                <a:solidFill>
                  <a:srgbClr val="455F7C"/>
                </a:solidFill>
                <a:effectLst/>
                <a:latin typeface="Open Sans"/>
              </a:rPr>
              <a:t>.</a:t>
            </a:r>
            <a:endParaRPr lang="en-US" dirty="0"/>
          </a:p>
          <a:p>
            <a:pPr algn="ctr"/>
            <a:endParaRPr lang="en-US" dirty="0"/>
          </a:p>
        </p:txBody>
      </p:sp>
    </p:spTree>
    <p:extLst>
      <p:ext uri="{BB962C8B-B14F-4D97-AF65-F5344CB8AC3E}">
        <p14:creationId xmlns:p14="http://schemas.microsoft.com/office/powerpoint/2010/main" val="141349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Definition of Youth: Indonesia</a:t>
            </a:r>
          </a:p>
        </p:txBody>
      </p:sp>
      <p:sp>
        <p:nvSpPr>
          <p:cNvPr id="5" name="Content Placeholder 4"/>
          <p:cNvSpPr>
            <a:spLocks noGrp="1"/>
          </p:cNvSpPr>
          <p:nvPr>
            <p:ph idx="1"/>
          </p:nvPr>
        </p:nvSpPr>
        <p:spPr>
          <a:xfrm>
            <a:off x="490538" y="2393950"/>
            <a:ext cx="5137752" cy="3482975"/>
          </a:xfrm>
        </p:spPr>
        <p:txBody>
          <a:bodyPr/>
          <a:lstStyle/>
          <a:p>
            <a:pPr marL="0" lvl="2" indent="0">
              <a:buNone/>
            </a:pPr>
            <a:r>
              <a:rPr lang="en-GB" sz="2400" dirty="0"/>
              <a:t>According to Indonesia Law on Youth (Law No.  40/2009)</a:t>
            </a:r>
          </a:p>
          <a:p>
            <a:pPr marL="0" lvl="2" indent="0">
              <a:buNone/>
            </a:pPr>
            <a:endParaRPr lang="en-GB" sz="2400" dirty="0"/>
          </a:p>
          <a:p>
            <a:pPr marL="0" lvl="2" indent="0">
              <a:buNone/>
            </a:pPr>
            <a:r>
              <a:rPr lang="en-GB" sz="3600" b="1" dirty="0"/>
              <a:t>Persons in the 16-30 years age range</a:t>
            </a:r>
          </a:p>
          <a:p>
            <a:pPr marL="0" lvl="2" indent="0">
              <a:buNone/>
            </a:pPr>
            <a:endParaRPr lang="en-GB" sz="2400" dirty="0"/>
          </a:p>
          <a:p>
            <a:pPr marL="0" lvl="2" indent="0">
              <a:buNone/>
            </a:pPr>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291184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Youth Demographics: Indonesia</a:t>
            </a:r>
          </a:p>
        </p:txBody>
      </p:sp>
      <p:sp>
        <p:nvSpPr>
          <p:cNvPr id="5" name="Content Placeholder 4"/>
          <p:cNvSpPr>
            <a:spLocks noGrp="1"/>
          </p:cNvSpPr>
          <p:nvPr>
            <p:ph idx="1"/>
          </p:nvPr>
        </p:nvSpPr>
        <p:spPr/>
        <p:txBody>
          <a:bodyPr/>
          <a:lstStyle/>
          <a:p>
            <a:pPr lvl="2"/>
            <a:r>
              <a:rPr lang="en-GB" sz="2400" dirty="0"/>
              <a:t>65M young people (National Census of 2010)</a:t>
            </a:r>
          </a:p>
          <a:p>
            <a:pPr lvl="2"/>
            <a:r>
              <a:rPr lang="en-GB" sz="2400" dirty="0"/>
              <a:t>Positive demographic dividend: high working age population and low dependency ratio </a:t>
            </a:r>
          </a:p>
          <a:p>
            <a:pPr lvl="2"/>
            <a:r>
              <a:rPr lang="en-GB" sz="2400" dirty="0"/>
              <a:t>50% of population under 29 years and 60% under 39 years</a:t>
            </a:r>
          </a:p>
          <a:p>
            <a:pPr lvl="2"/>
            <a:r>
              <a:rPr lang="en-GB" sz="2400" dirty="0"/>
              <a:t>Increasing education participation rate of youth</a:t>
            </a:r>
          </a:p>
          <a:p>
            <a:pPr lvl="2"/>
            <a:r>
              <a:rPr lang="en-GB" sz="2400" dirty="0"/>
              <a:t>49.8% (15-24 </a:t>
            </a:r>
            <a:r>
              <a:rPr lang="en-GB" sz="2400" dirty="0" err="1"/>
              <a:t>yrs</a:t>
            </a:r>
            <a:r>
              <a:rPr lang="en-GB" sz="2400" dirty="0"/>
              <a:t>) are employed (ILO Jobs and Skills for Youth 2015)</a:t>
            </a:r>
          </a:p>
          <a:p>
            <a:pPr lvl="2"/>
            <a:r>
              <a:rPr lang="en-GB" sz="2400" dirty="0"/>
              <a:t>Youth to adult unemployment is 10 times adult unemployment in 2004 which declined to 5.7 times in 2008 (ILO 2013) </a:t>
            </a:r>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462104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Indonesian Youth: Issues and challenges </a:t>
            </a:r>
            <a:br>
              <a:rPr lang="en-GB" dirty="0"/>
            </a:br>
            <a:endParaRPr lang="en-GB" dirty="0"/>
          </a:p>
        </p:txBody>
      </p:sp>
      <p:sp>
        <p:nvSpPr>
          <p:cNvPr id="5" name="Content Placeholder 4"/>
          <p:cNvSpPr>
            <a:spLocks noGrp="1"/>
          </p:cNvSpPr>
          <p:nvPr>
            <p:ph idx="1"/>
          </p:nvPr>
        </p:nvSpPr>
        <p:spPr/>
        <p:txBody>
          <a:bodyPr/>
          <a:lstStyle/>
          <a:p>
            <a:pPr lvl="2"/>
            <a:r>
              <a:rPr lang="en-GB" sz="2000" dirty="0"/>
              <a:t>Access to education in remote and rural areas is a challenge</a:t>
            </a:r>
          </a:p>
          <a:p>
            <a:pPr lvl="2"/>
            <a:r>
              <a:rPr lang="en-GB" sz="2000" dirty="0"/>
              <a:t>Both rural and urban youths suffer high rates of unemployment</a:t>
            </a:r>
          </a:p>
          <a:p>
            <a:pPr lvl="2"/>
            <a:r>
              <a:rPr lang="en-GB" sz="2000" dirty="0"/>
              <a:t>Educated youth experience particular difficulties in finding employment</a:t>
            </a:r>
          </a:p>
          <a:p>
            <a:pPr lvl="2"/>
            <a:r>
              <a:rPr lang="en-GB" sz="2000" dirty="0"/>
              <a:t>Many who are able to secure jobs are working in unsecure and unskilled jobs with low pay</a:t>
            </a:r>
          </a:p>
          <a:p>
            <a:pPr lvl="2"/>
            <a:r>
              <a:rPr lang="en-GB" sz="2000" dirty="0"/>
              <a:t>Access to economic opportunities are closely linked to education and poverty issues</a:t>
            </a:r>
          </a:p>
          <a:p>
            <a:pPr lvl="2"/>
            <a:r>
              <a:rPr lang="en-GB" sz="2000" dirty="0"/>
              <a:t>Bridging education to employment is crucial and preparing the youth for the job market</a:t>
            </a:r>
          </a:p>
          <a:p>
            <a:pPr lvl="2"/>
            <a:r>
              <a:rPr lang="en-GB" sz="2000" dirty="0"/>
              <a:t>Motivation for higher income and high unemployment rates have driven youth to become self-employed as entrepreneurs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237192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Unemployed youth in Indonesia (ages 15-24)</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graphicFrame>
        <p:nvGraphicFramePr>
          <p:cNvPr id="6" name="Content Placeholder 5">
            <a:extLst>
              <a:ext uri="{FF2B5EF4-FFF2-40B4-BE49-F238E27FC236}">
                <a16:creationId xmlns:a16="http://schemas.microsoft.com/office/drawing/2014/main" id="{9C2D5CA3-5603-3B4C-99B8-16C533CF0699}"/>
              </a:ext>
            </a:extLst>
          </p:cNvPr>
          <p:cNvGraphicFramePr>
            <a:graphicFrameLocks noGrp="1"/>
          </p:cNvGraphicFramePr>
          <p:nvPr>
            <p:ph idx="1"/>
            <p:extLst>
              <p:ext uri="{D42A27DB-BD31-4B8C-83A1-F6EECF244321}">
                <p14:modId xmlns:p14="http://schemas.microsoft.com/office/powerpoint/2010/main" val="2783732111"/>
              </p:ext>
            </p:extLst>
          </p:nvPr>
        </p:nvGraphicFramePr>
        <p:xfrm>
          <a:off x="490538" y="2393950"/>
          <a:ext cx="11210925" cy="3482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3413571"/>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420</TotalTime>
  <Words>3521</Words>
  <Application>Microsoft Macintosh PowerPoint</Application>
  <PresentationFormat>Widescreen</PresentationFormat>
  <Paragraphs>625</Paragraphs>
  <Slides>30</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Open Sans</vt:lpstr>
      <vt:lpstr>Wingdings 3</vt:lpstr>
      <vt:lpstr>ILO 2020</vt:lpstr>
      <vt:lpstr>Module/Unit 11 </vt:lpstr>
      <vt:lpstr>Learning objectives</vt:lpstr>
      <vt:lpstr>What are target groups? </vt:lpstr>
      <vt:lpstr>Youth</vt:lpstr>
      <vt:lpstr>Challenges faced by youths in the labour market </vt:lpstr>
      <vt:lpstr>Definition of Youth: Indonesia</vt:lpstr>
      <vt:lpstr>Youth Demographics: Indonesia</vt:lpstr>
      <vt:lpstr>Indonesian Youth: Issues and challenges  </vt:lpstr>
      <vt:lpstr>Unemployed youth in Indonesia (ages 15-24)</vt:lpstr>
      <vt:lpstr>Assisting young jobseekers </vt:lpstr>
      <vt:lpstr>People with disabilities  </vt:lpstr>
      <vt:lpstr>People with disabilities definition  </vt:lpstr>
      <vt:lpstr>Disability in Indonesia   </vt:lpstr>
      <vt:lpstr>Getting to know disability    </vt:lpstr>
      <vt:lpstr>Employment options     </vt:lpstr>
      <vt:lpstr>Recruiting people with disabilities   </vt:lpstr>
      <vt:lpstr>Migrant workers    </vt:lpstr>
      <vt:lpstr>Issues and challenges of Migration  </vt:lpstr>
      <vt:lpstr>Essential services for migrant workers    </vt:lpstr>
      <vt:lpstr>Women    </vt:lpstr>
      <vt:lpstr>Challenges of women in finding employment  </vt:lpstr>
      <vt:lpstr>Older workers   </vt:lpstr>
      <vt:lpstr>Issues and challenges faced by older workers in the labour market   </vt:lpstr>
      <vt:lpstr>Some examples of age discrimination</vt:lpstr>
      <vt:lpstr>Long-term unemployed    </vt:lpstr>
      <vt:lpstr>Challenges of long unemployed  </vt:lpstr>
      <vt:lpstr>Proposed action  </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37</cp:revision>
  <dcterms:created xsi:type="dcterms:W3CDTF">2021-09-07T09:14:06Z</dcterms:created>
  <dcterms:modified xsi:type="dcterms:W3CDTF">2021-09-08T06:47:40Z</dcterms:modified>
</cp:coreProperties>
</file>