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74" r:id="rId3"/>
    <p:sldId id="314" r:id="rId4"/>
    <p:sldId id="315" r:id="rId5"/>
    <p:sldId id="293" r:id="rId6"/>
    <p:sldId id="294" r:id="rId7"/>
    <p:sldId id="316" r:id="rId8"/>
    <p:sldId id="259" r:id="rId9"/>
    <p:sldId id="258" r:id="rId10"/>
    <p:sldId id="26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80" autoAdjust="0"/>
    <p:restoredTop sz="95788" autoAdjust="0"/>
  </p:normalViewPr>
  <p:slideViewPr>
    <p:cSldViewPr snapToGrid="0">
      <p:cViewPr varScale="1">
        <p:scale>
          <a:sx n="73" d="100"/>
          <a:sy n="73" d="100"/>
        </p:scale>
        <p:origin x="192" y="800"/>
      </p:cViewPr>
      <p:guideLst/>
    </p:cSldViewPr>
  </p:slideViewPr>
  <p:outlineViewPr>
    <p:cViewPr>
      <p:scale>
        <a:sx n="33" d="100"/>
        <a:sy n="33" d="100"/>
      </p:scale>
      <p:origin x="0" y="-84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068C6-7325-408C-921E-B389FF684A63}" type="datetimeFigureOut">
              <a:rPr lang="en-GB" smtClean="0"/>
              <a:t>22/09/2021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826FEE-2901-4F80-B040-94DEDE5C3E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438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39417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73051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 number of emergency employment situations which need attention by PES. </a:t>
            </a:r>
          </a:p>
          <a:p>
            <a:r>
              <a:rPr lang="en-US" dirty="0"/>
              <a:t>These include: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b="1" dirty="0"/>
              <a:t>Natural disasters</a:t>
            </a:r>
            <a:r>
              <a:rPr lang="en-US" sz="1400" dirty="0"/>
              <a:t> occur when there is a sudden onset of destructive natural forces like earthquakes, tropical cyclones, volcanic eruptions, floods, etc. These would impact on communities and results to loss of lives; major destruction to infrastructure; destruction of the means production and services and widespread loss of employment; covid 19 as a pandemic which has affected the health and livelihoods of the workforce and the economy.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Economic and financial crises</a:t>
            </a:r>
            <a:r>
              <a:rPr lang="en-US" dirty="0"/>
              <a:t> will always result to loss of employment—workers facing job losses and decline in wages and earnings; some industries may be affected more severely than other and impact is felt with the whole economy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i="0" dirty="0"/>
              <a:t>Armed conflicts</a:t>
            </a:r>
            <a:r>
              <a:rPr lang="en-US" dirty="0"/>
              <a:t> where government infrastructure may have been weakened or destroyed leaving very limited national capacity and resources available; where a transitional government may have been in place, political climate un certain; unemployment would probably be high and specific </a:t>
            </a:r>
            <a:r>
              <a:rPr lang="en-US" dirty="0" err="1"/>
              <a:t>programmes</a:t>
            </a:r>
            <a:r>
              <a:rPr lang="en-US" dirty="0"/>
              <a:t> may be needed to re-establish social and economic infrastructure; presence of internally displaced peoples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Difficult social and political transitions </a:t>
            </a:r>
            <a:r>
              <a:rPr lang="en-US" b="0" dirty="0"/>
              <a:t>where countries may be facing difficult economic, social, political and financial reforms which may take time to implement; may range over a number of years and specific needs may vary</a:t>
            </a:r>
            <a:endParaRPr lang="en-US" b="1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="1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8993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Depending  on the kind of emergency situations, issues and challenges may vary but these are the common ones: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High unemployment and underemployment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Skills shortages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Severe and/or drastic income drops or loss of income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People dislocated from their homes or communities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Trauma victims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Refugees and/or internally displaced persons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Neglected and vulnerable groups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Other disadvantaged groups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65098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determining the type of responses, a </a:t>
            </a:r>
            <a:r>
              <a:rPr lang="en-US" b="1" dirty="0"/>
              <a:t>needs assessment</a:t>
            </a:r>
            <a:r>
              <a:rPr lang="en-US" dirty="0"/>
              <a:t> has to be conducted on the extent and nature of the existing services.</a:t>
            </a:r>
          </a:p>
          <a:p>
            <a:r>
              <a:rPr lang="en-US" dirty="0"/>
              <a:t>Different methods may be used to assess the impact of the crises and collection of information.</a:t>
            </a:r>
          </a:p>
          <a:p>
            <a:r>
              <a:rPr lang="en-US" dirty="0"/>
              <a:t>These information can include the following: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Profile of the affected population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Key groups affected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Status of the PES provider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Geographical coverage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Staffing and clients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Range of services available as emergency response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Jobseeker services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Employer services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Quality and frequency of the services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Availability of LMI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Available </a:t>
            </a:r>
            <a:r>
              <a:rPr lang="en-US" dirty="0" err="1"/>
              <a:t>programmes</a:t>
            </a:r>
            <a:r>
              <a:rPr lang="en-US" dirty="0"/>
              <a:t> for emergency response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Private employment agencies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Resources available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99521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Irrespective of the crises context, focus of the services should be on the </a:t>
            </a:r>
            <a:r>
              <a:rPr lang="en-US" b="1" dirty="0"/>
              <a:t>core functions of employment services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Assessment of the ESC services is needed but the responses and services have to be </a:t>
            </a:r>
            <a:r>
              <a:rPr lang="en-US" b="1" dirty="0"/>
              <a:t>immediate and timely</a:t>
            </a:r>
            <a:r>
              <a:rPr lang="en-US" dirty="0"/>
              <a:t> </a:t>
            </a:r>
          </a:p>
          <a:p>
            <a:r>
              <a:rPr lang="en-US" dirty="0"/>
              <a:t>The </a:t>
            </a:r>
            <a:r>
              <a:rPr lang="en-US" b="1" dirty="0"/>
              <a:t>responses may vary depending on the kind of emergency situation in the country</a:t>
            </a:r>
            <a:r>
              <a:rPr lang="en-US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Registration and advisory services for jobseekers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Provisions of </a:t>
            </a:r>
            <a:r>
              <a:rPr lang="en-US" dirty="0" err="1"/>
              <a:t>labour</a:t>
            </a:r>
            <a:r>
              <a:rPr lang="en-US" dirty="0"/>
              <a:t> market information (LMI) (e.g. employment ads/posts at ESC)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Implementation of </a:t>
            </a:r>
            <a:r>
              <a:rPr lang="en-US" dirty="0" err="1"/>
              <a:t>labour</a:t>
            </a:r>
            <a:r>
              <a:rPr lang="en-US" dirty="0"/>
              <a:t> market </a:t>
            </a:r>
            <a:r>
              <a:rPr lang="en-US" dirty="0" err="1"/>
              <a:t>programmes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Social protection and where they exist, unemployment insurance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Policy and legislation for implementing specific </a:t>
            </a:r>
            <a:r>
              <a:rPr lang="en-US" dirty="0" err="1"/>
              <a:t>programmes</a:t>
            </a:r>
            <a:r>
              <a:rPr lang="en-US" dirty="0"/>
              <a:t> for specific/special groups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Advising employers in filling their vacancies</a:t>
            </a:r>
          </a:p>
          <a:p>
            <a:endParaRPr lang="en-US" dirty="0"/>
          </a:p>
          <a:p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44169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Irrespective of the crises context, focus of the services should be on the </a:t>
            </a:r>
            <a:r>
              <a:rPr lang="en-US" b="1" dirty="0"/>
              <a:t>core functions of employment services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Assessment of the LKP services is needed but the responses and services have to be </a:t>
            </a:r>
            <a:r>
              <a:rPr lang="en-US" b="1" dirty="0"/>
              <a:t>immediate and timely</a:t>
            </a:r>
            <a:r>
              <a:rPr lang="en-US" dirty="0"/>
              <a:t> </a:t>
            </a:r>
          </a:p>
          <a:p>
            <a:r>
              <a:rPr lang="en-US" dirty="0"/>
              <a:t>The </a:t>
            </a:r>
            <a:r>
              <a:rPr lang="en-US" b="1" dirty="0"/>
              <a:t>responses may vary depending on the kind of emergency situation in the country</a:t>
            </a:r>
            <a:r>
              <a:rPr lang="en-US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Registration and advisory services for jobseekers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Provisions of </a:t>
            </a:r>
            <a:r>
              <a:rPr lang="en-US" dirty="0" err="1"/>
              <a:t>labour</a:t>
            </a:r>
            <a:r>
              <a:rPr lang="en-US" dirty="0"/>
              <a:t> market information (LMI)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Implementation of </a:t>
            </a:r>
            <a:r>
              <a:rPr lang="en-US" dirty="0" err="1"/>
              <a:t>labour</a:t>
            </a:r>
            <a:r>
              <a:rPr lang="en-US" dirty="0"/>
              <a:t> market </a:t>
            </a:r>
            <a:r>
              <a:rPr lang="en-US" dirty="0" err="1"/>
              <a:t>programmes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Social protection and where they exist, unemployment insurance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Policy and legislation for implementing specific </a:t>
            </a:r>
            <a:r>
              <a:rPr lang="en-US" dirty="0" err="1"/>
              <a:t>programmes</a:t>
            </a:r>
            <a:r>
              <a:rPr lang="en-US" dirty="0"/>
              <a:t> for specific/special groups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Advising employers in filling their vacancies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Rehabilitation </a:t>
            </a:r>
            <a:r>
              <a:rPr lang="en-US" dirty="0" err="1"/>
              <a:t>programmes</a:t>
            </a:r>
            <a:endParaRPr lang="en-US" dirty="0"/>
          </a:p>
          <a:p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918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538" y="2873014"/>
            <a:ext cx="7200000" cy="608525"/>
          </a:xfrm>
        </p:spPr>
        <p:txBody>
          <a:bodyPr wrap="square" bIns="54000" anchor="t" anchorCtr="0">
            <a:no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0538" y="3481539"/>
            <a:ext cx="7200000" cy="1655762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1200"/>
              </a:spcAft>
              <a:buNone/>
              <a:defRPr sz="4000" b="0">
                <a:solidFill>
                  <a:schemeClr val="accent1"/>
                </a:solidFill>
              </a:defRPr>
            </a:lvl1pPr>
            <a:lvl2pPr marL="0" indent="0" algn="l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180035"/>
            <a:ext cx="2743200" cy="216000"/>
          </a:xfrm>
        </p:spPr>
        <p:txBody>
          <a:bodyPr anchor="b" anchorCtr="0">
            <a:noAutofit/>
          </a:bodyPr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538" y="6858000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2946400" y="0"/>
            <a:ext cx="9245600" cy="5321300"/>
          </a:xfrm>
          <a:custGeom>
            <a:avLst/>
            <a:gdLst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5321300 h 5321300"/>
              <a:gd name="connsiteX4" fmla="*/ 0 w 9245600"/>
              <a:gd name="connsiteY4" fmla="*/ 0 h 5321300"/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0 h 532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45600" h="5321300">
                <a:moveTo>
                  <a:pt x="0" y="0"/>
                </a:moveTo>
                <a:lnTo>
                  <a:pt x="9245600" y="0"/>
                </a:lnTo>
                <a:lnTo>
                  <a:pt x="9245600" y="5321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insert picture, or leave unchanged for plain colour fill</a:t>
            </a:r>
          </a:p>
        </p:txBody>
      </p:sp>
    </p:spTree>
    <p:extLst>
      <p:ext uri="{BB962C8B-B14F-4D97-AF65-F5344CB8AC3E}">
        <p14:creationId xmlns:p14="http://schemas.microsoft.com/office/powerpoint/2010/main" val="3166135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292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34" b="41970"/>
          <a:stretch/>
        </p:blipFill>
        <p:spPr>
          <a:xfrm>
            <a:off x="4581526" y="3244430"/>
            <a:ext cx="7619999" cy="3623095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90538" y="4796725"/>
            <a:ext cx="3412800" cy="970829"/>
          </a:xfrm>
        </p:spPr>
        <p:txBody>
          <a:bodyPr tIns="108000">
            <a:spAutoFit/>
          </a:bodyPr>
          <a:lstStyle>
            <a:lvl1pPr marL="489600" indent="-489600">
              <a:buSzPct val="150000"/>
              <a:buFontTx/>
              <a:buBlip>
                <a:blip r:embed="rId3"/>
              </a:buBlip>
              <a:defRPr b="0">
                <a:solidFill>
                  <a:schemeClr val="tx1"/>
                </a:solidFill>
              </a:defRPr>
            </a:lvl1pPr>
            <a:lvl2pPr marL="669600" indent="-180000">
              <a:buClr>
                <a:schemeClr val="accent2"/>
              </a:buClr>
              <a:buSzPct val="80000"/>
              <a:buFont typeface="Wingdings 3" panose="05040102010807070707" pitchFamily="18" charset="2"/>
              <a:buChar char="u"/>
              <a:defRPr sz="10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1085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Corn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4692650" y="2538000"/>
            <a:ext cx="7499350" cy="4320000"/>
          </a:xfrm>
          <a:custGeom>
            <a:avLst/>
            <a:gdLst>
              <a:gd name="connsiteX0" fmla="*/ 0 w 7499350"/>
              <a:gd name="connsiteY0" fmla="*/ 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  <a:gd name="connsiteX4" fmla="*/ 0 w 7499350"/>
              <a:gd name="connsiteY4" fmla="*/ 0 h 4320000"/>
              <a:gd name="connsiteX0" fmla="*/ 0 w 7499350"/>
              <a:gd name="connsiteY0" fmla="*/ 432000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9350" h="4320000">
                <a:moveTo>
                  <a:pt x="0" y="4320000"/>
                </a:moveTo>
                <a:lnTo>
                  <a:pt x="7499350" y="0"/>
                </a:lnTo>
                <a:lnTo>
                  <a:pt x="7499350" y="4320000"/>
                </a:lnTo>
                <a:lnTo>
                  <a:pt x="0" y="432000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insert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</p:spTree>
    <p:extLst>
      <p:ext uri="{BB962C8B-B14F-4D97-AF65-F5344CB8AC3E}">
        <p14:creationId xmlns:p14="http://schemas.microsoft.com/office/powerpoint/2010/main" val="259065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Image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8289130" y="981075"/>
            <a:ext cx="3902869" cy="5876925"/>
          </a:xfrm>
          <a:custGeom>
            <a:avLst/>
            <a:gdLst>
              <a:gd name="connsiteX0" fmla="*/ 0 w 3902869"/>
              <a:gd name="connsiteY0" fmla="*/ 0 h 5876925"/>
              <a:gd name="connsiteX1" fmla="*/ 3902869 w 3902869"/>
              <a:gd name="connsiteY1" fmla="*/ 0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  <a:gd name="connsiteX0" fmla="*/ 0 w 3902869"/>
              <a:gd name="connsiteY0" fmla="*/ 0 h 5876925"/>
              <a:gd name="connsiteX1" fmla="*/ 3898107 w 3902869"/>
              <a:gd name="connsiteY1" fmla="*/ 2252663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2869" h="5876925">
                <a:moveTo>
                  <a:pt x="0" y="0"/>
                </a:moveTo>
                <a:lnTo>
                  <a:pt x="3898107" y="2252663"/>
                </a:lnTo>
                <a:cubicBezTo>
                  <a:pt x="3899694" y="3460750"/>
                  <a:pt x="3901282" y="4668838"/>
                  <a:pt x="3902869" y="5876925"/>
                </a:cubicBezTo>
                <a:lnTo>
                  <a:pt x="0" y="5876925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insert picture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8288338" y="5876925"/>
            <a:ext cx="3413125" cy="247650"/>
          </a:xfrm>
          <a:custGeom>
            <a:avLst/>
            <a:gdLst>
              <a:gd name="connsiteX0" fmla="*/ 0 w 3413125"/>
              <a:gd name="connsiteY0" fmla="*/ 0 h 247650"/>
              <a:gd name="connsiteX1" fmla="*/ 3413125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  <a:gd name="connsiteX0" fmla="*/ 0 w 3413125"/>
              <a:gd name="connsiteY0" fmla="*/ 0 h 247650"/>
              <a:gd name="connsiteX1" fmla="*/ 3153569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3125" h="247650">
                <a:moveTo>
                  <a:pt x="0" y="0"/>
                </a:moveTo>
                <a:lnTo>
                  <a:pt x="3153569" y="0"/>
                </a:lnTo>
                <a:lnTo>
                  <a:pt x="3413125" y="247650"/>
                </a:lnTo>
                <a:lnTo>
                  <a:pt x="0" y="2476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lIns="108000" anchor="ctr" anchorCtr="0"/>
          <a:lstStyle>
            <a:lvl1pPr>
              <a:defRPr sz="1000" b="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7128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5360400" cy="34829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1062" y="2393949"/>
            <a:ext cx="5360400" cy="34829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130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8288662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147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with 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8288662" y="2393950"/>
            <a:ext cx="3412801" cy="3482975"/>
          </a:xfrm>
        </p:spPr>
        <p:txBody>
          <a:bodyPr tIns="54000"/>
          <a:lstStyle>
            <a:lvl1pPr marL="360000" indent="-360000">
              <a:lnSpc>
                <a:spcPct val="80000"/>
              </a:lnSpc>
              <a:spcBef>
                <a:spcPts val="3200"/>
              </a:spcBef>
              <a:spcAft>
                <a:spcPts val="0"/>
              </a:spcAft>
              <a:buClr>
                <a:schemeClr val="accent2"/>
              </a:buClr>
              <a:buFontTx/>
              <a:buBlip>
                <a:blip r:embed="rId2"/>
              </a:buBlip>
              <a:defRPr sz="6000" b="0" spc="-200" baseline="0">
                <a:solidFill>
                  <a:schemeClr val="accent1"/>
                </a:solidFill>
              </a:defRPr>
            </a:lvl1pPr>
            <a:lvl2pPr marL="3600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/>
            </a:lvl2pPr>
          </a:lstStyle>
          <a:p>
            <a:pPr lvl="0"/>
            <a:r>
              <a:rPr lang="en-US"/>
              <a:t>00.0%</a:t>
            </a:r>
          </a:p>
          <a:p>
            <a:pPr lvl="1"/>
            <a:r>
              <a:rPr lang="en-US"/>
              <a:t>Supporting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062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90538" y="2393950"/>
            <a:ext cx="7380000" cy="3482976"/>
          </a:xfrm>
        </p:spPr>
        <p:txBody>
          <a:bodyPr tIns="0">
            <a:noAutofit/>
          </a:bodyPr>
          <a:lstStyle>
            <a:lvl1pPr marL="489600" indent="-489600">
              <a:buSzPct val="120000"/>
              <a:buFontTx/>
              <a:buBlip>
                <a:blip r:embed="rId2"/>
              </a:buBlip>
              <a:defRPr sz="2300" b="0">
                <a:solidFill>
                  <a:schemeClr val="tx1"/>
                </a:solidFill>
              </a:defRPr>
            </a:lvl1pPr>
            <a:lvl2pPr marL="489600" indent="0">
              <a:buClr>
                <a:schemeClr val="accent2"/>
              </a:buClr>
              <a:buSzPct val="80000"/>
              <a:buFont typeface="Wingdings 3" panose="05040102010807070707" pitchFamily="18" charset="2"/>
              <a:buNone/>
              <a:defRPr sz="2300" baseline="0"/>
            </a:lvl2pPr>
            <a:lvl3pPr marL="669600" indent="-180000">
              <a:spcBef>
                <a:spcPts val="1800"/>
              </a:spcBef>
              <a:defRPr sz="1000"/>
            </a:lvl3pPr>
          </a:lstStyle>
          <a:p>
            <a:pPr lvl="0"/>
            <a:r>
              <a:rPr lang="en-US"/>
              <a:t>Quote (level 1)</a:t>
            </a:r>
          </a:p>
          <a:p>
            <a:pPr lvl="1"/>
            <a:r>
              <a:rPr lang="en-US"/>
              <a:t>Continuation paras (level 2)</a:t>
            </a:r>
          </a:p>
          <a:p>
            <a:pPr lvl="2"/>
            <a:r>
              <a:rPr lang="en-GB"/>
              <a:t>Source (level 3)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270663" y="2447925"/>
            <a:ext cx="3430800" cy="3429000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444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1088" y="6867374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sp>
        <p:nvSpPr>
          <p:cNvPr id="8" name="Right Triangle 7"/>
          <p:cNvSpPr/>
          <p:nvPr userDrawn="1"/>
        </p:nvSpPr>
        <p:spPr>
          <a:xfrm flipH="1">
            <a:off x="5529262" y="3007518"/>
            <a:ext cx="6662738" cy="3850481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579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sp>
        <p:nvSpPr>
          <p:cNvPr id="8" name="Right Triangle 7"/>
          <p:cNvSpPr/>
          <p:nvPr userDrawn="1"/>
        </p:nvSpPr>
        <p:spPr>
          <a:xfrm flipH="1">
            <a:off x="8286750" y="4601106"/>
            <a:ext cx="3905250" cy="225689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3191027" y="2238"/>
            <a:ext cx="8999022" cy="520065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2045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5307376" y="0"/>
            <a:ext cx="6884624" cy="39787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9928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70450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02" y="490538"/>
            <a:ext cx="1371472" cy="4944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2224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1407" r="38481" b="40746"/>
          <a:stretch/>
        </p:blipFill>
        <p:spPr>
          <a:xfrm>
            <a:off x="-1397975" y="1085561"/>
            <a:ext cx="13604217" cy="57848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5868000" cy="648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49663" y="6870450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2829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088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956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2393950"/>
            <a:ext cx="11210924" cy="348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noFill/>
              </a:defRPr>
            </a:lvl1pPr>
          </a:lstStyle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1462" y="432000"/>
            <a:ext cx="540000" cy="28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800">
                <a:solidFill>
                  <a:schemeClr val="accent1"/>
                </a:solidFill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1" y="1519079"/>
            <a:ext cx="119513" cy="1402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063" y="6367463"/>
            <a:ext cx="644400" cy="17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61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7" r:id="rId3"/>
    <p:sldLayoutId id="2147483665" r:id="rId4"/>
    <p:sldLayoutId id="2147483666" r:id="rId5"/>
    <p:sldLayoutId id="2147483652" r:id="rId6"/>
    <p:sldLayoutId id="2147483664" r:id="rId7"/>
    <p:sldLayoutId id="2147483668" r:id="rId8"/>
    <p:sldLayoutId id="2147483669" r:id="rId9"/>
    <p:sldLayoutId id="2147483651" r:id="rId10"/>
    <p:sldLayoutId id="2147483660" r:id="rId11"/>
    <p:sldLayoutId id="2147483661" r:id="rId12"/>
    <p:sldLayoutId id="2147483662" r:id="rId13"/>
    <p:sldLayoutId id="2147483663" r:id="rId14"/>
    <p:sldLayoutId id="2147483654" r:id="rId15"/>
    <p:sldLayoutId id="2147483655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accent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52000" indent="-252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SzPct val="70000"/>
        <a:buFont typeface="Wingdings 3" panose="05040102010807070707" pitchFamily="18" charset="2"/>
        <a:buChar char="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b="1" kern="1200">
          <a:solidFill>
            <a:schemeClr val="accent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45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2000" indent="-252000" algn="l" defTabSz="914400" rtl="0" eaLnBrk="1" latinLnBrk="0" hangingPunct="1">
        <a:lnSpc>
          <a:spcPct val="100000"/>
        </a:lnSpc>
        <a:spcBef>
          <a:spcPts val="450"/>
        </a:spcBef>
        <a:buClr>
          <a:schemeClr val="accent2"/>
        </a:buClr>
        <a:buSzPct val="70000"/>
        <a:buFont typeface="Wingdings 3" panose="05040102010807070707" pitchFamily="18" charset="2"/>
        <a:buChar char="u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09" userDrawn="1">
          <p15:clr>
            <a:srgbClr val="F26B43"/>
          </p15:clr>
        </p15:guide>
        <p15:guide id="4" pos="7371" userDrawn="1">
          <p15:clr>
            <a:srgbClr val="F26B43"/>
          </p15:clr>
        </p15:guide>
        <p15:guide id="5" orient="horz" pos="309" userDrawn="1">
          <p15:clr>
            <a:srgbClr val="F26B43"/>
          </p15:clr>
        </p15:guide>
        <p15:guide id="6" orient="horz" pos="4011" userDrawn="1">
          <p15:clr>
            <a:srgbClr val="F26B43"/>
          </p15:clr>
        </p15:guide>
        <p15:guide id="7" orient="horz" pos="1508" userDrawn="1">
          <p15:clr>
            <a:srgbClr val="F26B43"/>
          </p15:clr>
        </p15:guide>
        <p15:guide id="8" orient="horz" pos="3702" userDrawn="1">
          <p15:clr>
            <a:srgbClr val="F26B43"/>
          </p15:clr>
        </p15:guide>
        <p15:guide id="9" orient="horz" pos="15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Module/Unit 12</a:t>
            </a:r>
            <a:br>
              <a:rPr lang="en-GB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0537" y="3481539"/>
            <a:ext cx="8558869" cy="1655762"/>
          </a:xfrm>
        </p:spPr>
        <p:txBody>
          <a:bodyPr/>
          <a:lstStyle/>
          <a:p>
            <a:r>
              <a:rPr lang="en-GB" dirty="0"/>
              <a:t>Emergency employment services (EES)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</a:t>
            </a:fld>
            <a:endParaRPr lang="en-GB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900002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2" indent="0">
              <a:buNone/>
            </a:pPr>
            <a:r>
              <a:rPr lang="en-GB" sz="2400" dirty="0"/>
              <a:t>After completing the unit, the participants will be able to:</a:t>
            </a:r>
          </a:p>
          <a:p>
            <a:pPr lvl="2"/>
            <a:r>
              <a:rPr lang="en-GB" sz="2400" dirty="0"/>
              <a:t>Learn what is emergency employment response</a:t>
            </a:r>
          </a:p>
          <a:p>
            <a:pPr lvl="2"/>
            <a:r>
              <a:rPr lang="en-GB" sz="2400" dirty="0"/>
              <a:t>Learn how to respond to emergency employment situations</a:t>
            </a:r>
          </a:p>
          <a:p>
            <a:pPr lvl="2"/>
            <a:r>
              <a:rPr lang="en-GB" sz="2400" dirty="0"/>
              <a:t>Understand the main challenges given the most common employment conditions during the emergency situation</a:t>
            </a:r>
          </a:p>
          <a:p>
            <a:pPr lvl="2"/>
            <a:r>
              <a:rPr lang="en-GB" sz="2400" dirty="0"/>
              <a:t>Identify assistance measures to both jobseeker and employer in and during emergency employment situations</a:t>
            </a:r>
          </a:p>
          <a:p>
            <a:pPr marL="0" lvl="2" indent="0">
              <a:buNone/>
            </a:pPr>
            <a:endParaRPr lang="en-GB" sz="2400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6921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Types of emergency situations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GB" sz="2400" dirty="0"/>
              <a:t>Natural (earthquakes, tropical cyclones or typhoons, pandemic,  volcanic eruption, floods, etc.)</a:t>
            </a:r>
          </a:p>
          <a:p>
            <a:pPr lvl="2"/>
            <a:r>
              <a:rPr lang="en-GB" sz="2400" dirty="0"/>
              <a:t>Economic and financial crises</a:t>
            </a:r>
          </a:p>
          <a:p>
            <a:pPr lvl="2"/>
            <a:r>
              <a:rPr lang="en-GB" sz="2400" dirty="0"/>
              <a:t>Armed conflicts</a:t>
            </a:r>
          </a:p>
          <a:p>
            <a:pPr lvl="2"/>
            <a:r>
              <a:rPr lang="en-GB" sz="2400" dirty="0"/>
              <a:t>Difficult social and political transitions (e.g. regime change or state leadership succession)</a:t>
            </a:r>
          </a:p>
          <a:p>
            <a:pPr lvl="2"/>
            <a:endParaRPr lang="en-GB" sz="2400" dirty="0"/>
          </a:p>
          <a:p>
            <a:pPr marL="0" lvl="2" indent="0">
              <a:buNone/>
            </a:pPr>
            <a:endParaRPr lang="en-GB" sz="2400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8024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Issues and challenges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GB" sz="2000" dirty="0"/>
              <a:t>High unemployment and underemployment</a:t>
            </a:r>
          </a:p>
          <a:p>
            <a:pPr lvl="2"/>
            <a:r>
              <a:rPr lang="en-GB" sz="2000" dirty="0"/>
              <a:t>Skills shortages</a:t>
            </a:r>
          </a:p>
          <a:p>
            <a:pPr lvl="2"/>
            <a:r>
              <a:rPr lang="en-GB" sz="2000" dirty="0"/>
              <a:t>Severe and/or  drastic income drops or loss of income or loss of livelihoods</a:t>
            </a:r>
          </a:p>
          <a:p>
            <a:pPr lvl="2"/>
            <a:r>
              <a:rPr lang="en-GB" sz="2000" dirty="0"/>
              <a:t>Business closures</a:t>
            </a:r>
          </a:p>
          <a:p>
            <a:pPr lvl="2"/>
            <a:r>
              <a:rPr lang="en-GB" sz="2000" dirty="0"/>
              <a:t>People dislocated from their homes or communities</a:t>
            </a:r>
          </a:p>
          <a:p>
            <a:pPr lvl="2"/>
            <a:r>
              <a:rPr lang="en-GB" sz="2000" dirty="0"/>
              <a:t>Trauma victims</a:t>
            </a:r>
          </a:p>
          <a:p>
            <a:pPr lvl="2"/>
            <a:r>
              <a:rPr lang="en-GB" sz="2000" dirty="0"/>
              <a:t>Refugees and/or internally displaced persons</a:t>
            </a:r>
          </a:p>
          <a:p>
            <a:pPr lvl="2"/>
            <a:r>
              <a:rPr lang="en-GB" sz="2000" dirty="0"/>
              <a:t>Neglected and vulnerable groups</a:t>
            </a:r>
          </a:p>
          <a:p>
            <a:pPr lvl="2"/>
            <a:r>
              <a:rPr lang="en-GB" sz="2000" dirty="0"/>
              <a:t>Other disadvantaged groups</a:t>
            </a:r>
          </a:p>
          <a:p>
            <a:pPr lvl="2"/>
            <a:endParaRPr lang="en-GB" sz="2000" dirty="0"/>
          </a:p>
          <a:p>
            <a:pPr lvl="2"/>
            <a:endParaRPr lang="en-GB" sz="2000" dirty="0"/>
          </a:p>
          <a:p>
            <a:pPr marL="0" lvl="2" indent="0">
              <a:buNone/>
            </a:pPr>
            <a:endParaRPr lang="en-GB" sz="2000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2588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Needs assessment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GB" sz="1400" dirty="0"/>
              <a:t>Profile of the affected population</a:t>
            </a:r>
          </a:p>
          <a:p>
            <a:pPr lvl="2"/>
            <a:r>
              <a:rPr lang="en-GB" sz="1400" dirty="0"/>
              <a:t>Key groups affected</a:t>
            </a:r>
          </a:p>
          <a:p>
            <a:pPr lvl="2"/>
            <a:r>
              <a:rPr lang="en-GB" sz="1400" dirty="0"/>
              <a:t>Status of the PES provider</a:t>
            </a:r>
          </a:p>
          <a:p>
            <a:pPr lvl="2"/>
            <a:r>
              <a:rPr lang="en-GB" sz="1400" dirty="0"/>
              <a:t>Geographical coverage</a:t>
            </a:r>
          </a:p>
          <a:p>
            <a:pPr lvl="2"/>
            <a:r>
              <a:rPr lang="en-GB" sz="1400" dirty="0"/>
              <a:t>Staffing and clients</a:t>
            </a:r>
          </a:p>
          <a:p>
            <a:pPr lvl="2"/>
            <a:r>
              <a:rPr lang="en-GB" sz="1400" dirty="0"/>
              <a:t>Range of services available as emergency response</a:t>
            </a:r>
          </a:p>
          <a:p>
            <a:pPr lvl="2"/>
            <a:r>
              <a:rPr lang="en-GB" sz="1400" dirty="0"/>
              <a:t>Jobseeker services</a:t>
            </a:r>
          </a:p>
          <a:p>
            <a:pPr lvl="2"/>
            <a:r>
              <a:rPr lang="en-GB" sz="1400" dirty="0"/>
              <a:t>Employer services</a:t>
            </a:r>
          </a:p>
          <a:p>
            <a:pPr lvl="2"/>
            <a:r>
              <a:rPr lang="en-GB" sz="1400" dirty="0"/>
              <a:t>Quality and frequency of the services</a:t>
            </a:r>
          </a:p>
          <a:p>
            <a:pPr lvl="2"/>
            <a:r>
              <a:rPr lang="en-GB" sz="1400" dirty="0"/>
              <a:t>Availability of LMI</a:t>
            </a:r>
          </a:p>
          <a:p>
            <a:pPr lvl="2"/>
            <a:r>
              <a:rPr lang="en-GB" sz="1400" dirty="0"/>
              <a:t>Available programmes for emergency response</a:t>
            </a:r>
          </a:p>
          <a:p>
            <a:pPr lvl="2"/>
            <a:r>
              <a:rPr lang="en-GB" sz="1400" dirty="0"/>
              <a:t>Private employment agencies</a:t>
            </a:r>
          </a:p>
          <a:p>
            <a:pPr lvl="2"/>
            <a:r>
              <a:rPr lang="en-GB" sz="1400" dirty="0"/>
              <a:t>Resources available</a:t>
            </a:r>
          </a:p>
          <a:p>
            <a:pPr lvl="2"/>
            <a:endParaRPr lang="en-GB" sz="1400" dirty="0"/>
          </a:p>
          <a:p>
            <a:pPr lvl="2"/>
            <a:endParaRPr lang="en-GB" sz="1400" dirty="0"/>
          </a:p>
          <a:p>
            <a:pPr lvl="2"/>
            <a:endParaRPr lang="en-GB" sz="1400" dirty="0"/>
          </a:p>
          <a:p>
            <a:pPr lvl="2"/>
            <a:endParaRPr lang="en-GB" sz="1400" dirty="0"/>
          </a:p>
          <a:p>
            <a:pPr marL="0" lvl="2" indent="0">
              <a:buNone/>
            </a:pPr>
            <a:endParaRPr lang="en-GB" sz="1400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Advancing social justice, promoting decent work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2104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employment services responses</a:t>
            </a:r>
            <a:br>
              <a:rPr lang="en-GB" dirty="0"/>
            </a:br>
            <a:r>
              <a:rPr lang="en-GB" dirty="0"/>
              <a:t>Assessment of ESC services and resources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2" indent="0">
              <a:buNone/>
            </a:pPr>
            <a:r>
              <a:rPr lang="en-GB" sz="2000" b="1" dirty="0"/>
              <a:t>What LKP assistance and services are available: Responses need to be immediate and timely</a:t>
            </a:r>
          </a:p>
          <a:p>
            <a:pPr lvl="2"/>
            <a:r>
              <a:rPr lang="en-GB" sz="2000" dirty="0"/>
              <a:t>Registration and advisory services for jobseekers</a:t>
            </a:r>
          </a:p>
          <a:p>
            <a:pPr lvl="2"/>
            <a:r>
              <a:rPr lang="en-GB" sz="2000" dirty="0"/>
              <a:t>Labour market information (LMI) (e.g. employment ads/posts at ESC)</a:t>
            </a:r>
          </a:p>
          <a:p>
            <a:pPr lvl="2"/>
            <a:r>
              <a:rPr lang="en-GB" sz="2000" dirty="0"/>
              <a:t>Implementation of labour market programmes (e.g. labour-intensive public works; entrepreneurship; etc.)</a:t>
            </a:r>
          </a:p>
          <a:p>
            <a:pPr lvl="2"/>
            <a:r>
              <a:rPr lang="en-GB" sz="2000" dirty="0"/>
              <a:t>Social protection and where they exist, unemployment insurance</a:t>
            </a:r>
          </a:p>
          <a:p>
            <a:pPr lvl="2"/>
            <a:endParaRPr lang="en-GB" sz="2000" dirty="0"/>
          </a:p>
          <a:p>
            <a:pPr lvl="2"/>
            <a:endParaRPr lang="en-GB" sz="2000" dirty="0"/>
          </a:p>
          <a:p>
            <a:pPr lvl="2"/>
            <a:endParaRPr lang="en-GB" sz="2000" dirty="0"/>
          </a:p>
          <a:p>
            <a:pPr lvl="2"/>
            <a:endParaRPr lang="en-GB" sz="2000" dirty="0"/>
          </a:p>
          <a:p>
            <a:pPr lvl="2"/>
            <a:endParaRPr lang="en-GB" sz="2000" dirty="0"/>
          </a:p>
          <a:p>
            <a:pPr lvl="2"/>
            <a:endParaRPr lang="en-GB" sz="2000" dirty="0"/>
          </a:p>
          <a:p>
            <a:pPr lvl="2"/>
            <a:endParaRPr lang="en-GB" sz="2000" dirty="0"/>
          </a:p>
          <a:p>
            <a:pPr marL="0" lvl="2" indent="0">
              <a:buNone/>
            </a:pPr>
            <a:endParaRPr lang="en-GB" sz="2000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923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employment services responses</a:t>
            </a:r>
            <a:br>
              <a:rPr lang="en-GB" dirty="0"/>
            </a:br>
            <a:r>
              <a:rPr lang="en-GB" dirty="0"/>
              <a:t>Assessment of ESC services and resources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2" indent="0">
              <a:buNone/>
            </a:pPr>
            <a:r>
              <a:rPr lang="en-GB" sz="2000" b="1" dirty="0"/>
              <a:t>What LKP assistance and services are available: Responses need to be immediate and timely</a:t>
            </a:r>
          </a:p>
          <a:p>
            <a:pPr lvl="2"/>
            <a:r>
              <a:rPr lang="en-GB" sz="2000" dirty="0"/>
              <a:t>Policy and legislation for implementing specific programmes for specific/special groups</a:t>
            </a:r>
          </a:p>
          <a:p>
            <a:pPr lvl="2"/>
            <a:r>
              <a:rPr lang="en-GB" sz="2000" dirty="0"/>
              <a:t>Advising employers in filling their vacancies</a:t>
            </a:r>
          </a:p>
          <a:p>
            <a:pPr lvl="2"/>
            <a:r>
              <a:rPr lang="en-GB" sz="2000" dirty="0"/>
              <a:t>Donor assistance</a:t>
            </a:r>
          </a:p>
          <a:p>
            <a:pPr lvl="2"/>
            <a:r>
              <a:rPr lang="en-GB" sz="2000" dirty="0"/>
              <a:t>Rehabilitation programmes/projects</a:t>
            </a:r>
          </a:p>
          <a:p>
            <a:pPr lvl="2"/>
            <a:endParaRPr lang="en-GB" sz="2000" dirty="0"/>
          </a:p>
          <a:p>
            <a:pPr lvl="2"/>
            <a:endParaRPr lang="en-GB" sz="2000" dirty="0"/>
          </a:p>
          <a:p>
            <a:pPr lvl="2"/>
            <a:endParaRPr lang="en-GB" sz="2000" dirty="0"/>
          </a:p>
          <a:p>
            <a:pPr lvl="2"/>
            <a:endParaRPr lang="en-GB" sz="2000" dirty="0"/>
          </a:p>
          <a:p>
            <a:pPr lvl="2"/>
            <a:endParaRPr lang="en-GB" sz="2000" dirty="0"/>
          </a:p>
          <a:p>
            <a:pPr lvl="2"/>
            <a:endParaRPr lang="en-GB" sz="2000" dirty="0"/>
          </a:p>
          <a:p>
            <a:pPr lvl="2"/>
            <a:endParaRPr lang="en-GB" sz="2000" dirty="0"/>
          </a:p>
          <a:p>
            <a:pPr lvl="2"/>
            <a:endParaRPr lang="en-GB" sz="2000" dirty="0"/>
          </a:p>
          <a:p>
            <a:pPr marL="0" lvl="2" indent="0">
              <a:buNone/>
            </a:pPr>
            <a:endParaRPr lang="en-GB" sz="2000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641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Any question?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2131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Group work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382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Role play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3555642"/>
      </p:ext>
    </p:extLst>
  </p:cSld>
  <p:clrMapOvr>
    <a:masterClrMapping/>
  </p:clrMapOvr>
</p:sld>
</file>

<file path=ppt/theme/theme1.xml><?xml version="1.0" encoding="utf-8"?>
<a:theme xmlns:a="http://schemas.openxmlformats.org/drawingml/2006/main" name="ILO 2020">
  <a:themeElements>
    <a:clrScheme name="ILO Jan 2020">
      <a:dk1>
        <a:srgbClr val="230050"/>
      </a:dk1>
      <a:lt1>
        <a:sysClr val="window" lastClr="FFFFFF"/>
      </a:lt1>
      <a:dk2>
        <a:srgbClr val="000000"/>
      </a:dk2>
      <a:lt2>
        <a:srgbClr val="F8FCFE"/>
      </a:lt2>
      <a:accent1>
        <a:srgbClr val="1E2DBE"/>
      </a:accent1>
      <a:accent2>
        <a:srgbClr val="FA3C4B"/>
      </a:accent2>
      <a:accent3>
        <a:srgbClr val="FFCD2D"/>
      </a:accent3>
      <a:accent4>
        <a:srgbClr val="960A55"/>
      </a:accent4>
      <a:accent5>
        <a:srgbClr val="05D2D2"/>
      </a:accent5>
      <a:accent6>
        <a:srgbClr val="8CE164"/>
      </a:accent6>
      <a:hlink>
        <a:srgbClr val="230050"/>
      </a:hlink>
      <a:folHlink>
        <a:srgbClr val="23005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LO Presentation 16x9.potx" id="{1B78B7CC-6F33-4AED-B988-F1824BC14DB2}" vid="{017B0592-C5E0-43A0-8804-D21738B9040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ILO 2020</Template>
  <TotalTime>428</TotalTime>
  <Words>1115</Words>
  <Application>Microsoft Macintosh PowerPoint</Application>
  <PresentationFormat>Widescreen</PresentationFormat>
  <Paragraphs>167</Paragraphs>
  <Slides>10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Wingdings 3</vt:lpstr>
      <vt:lpstr>ILO 2020</vt:lpstr>
      <vt:lpstr>Module/Unit 12 </vt:lpstr>
      <vt:lpstr>Learning objectives</vt:lpstr>
      <vt:lpstr>Types of emergency situations</vt:lpstr>
      <vt:lpstr>Issues and challenges</vt:lpstr>
      <vt:lpstr>Needs assessment</vt:lpstr>
      <vt:lpstr>Key employment services responses Assessment of ESC services and resources   </vt:lpstr>
      <vt:lpstr>Key employment services responses Assessment of ESC services and resources   </vt:lpstr>
      <vt:lpstr>Any question?</vt:lpstr>
      <vt:lpstr>Group work</vt:lpstr>
      <vt:lpstr>Role play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title here 40pt</dc:title>
  <dc:creator>Ayunda Eka Pratama</dc:creator>
  <cp:lastModifiedBy>Ayunda Eka Pratama</cp:lastModifiedBy>
  <cp:revision>39</cp:revision>
  <dcterms:created xsi:type="dcterms:W3CDTF">2021-09-07T09:14:06Z</dcterms:created>
  <dcterms:modified xsi:type="dcterms:W3CDTF">2021-09-22T04:55:47Z</dcterms:modified>
</cp:coreProperties>
</file>