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274" r:id="rId3"/>
    <p:sldId id="314" r:id="rId4"/>
    <p:sldId id="315" r:id="rId5"/>
    <p:sldId id="293" r:id="rId6"/>
    <p:sldId id="294" r:id="rId7"/>
    <p:sldId id="316" r:id="rId8"/>
    <p:sldId id="317" r:id="rId9"/>
    <p:sldId id="318" r:id="rId10"/>
    <p:sldId id="319" r:id="rId11"/>
    <p:sldId id="320" r:id="rId12"/>
    <p:sldId id="321" r:id="rId13"/>
    <p:sldId id="322" r:id="rId14"/>
    <p:sldId id="259" r:id="rId15"/>
    <p:sldId id="258" r:id="rId16"/>
    <p:sldId id="26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388" autoAdjust="0"/>
    <p:restoredTop sz="95788" autoAdjust="0"/>
  </p:normalViewPr>
  <p:slideViewPr>
    <p:cSldViewPr snapToGrid="0">
      <p:cViewPr varScale="1">
        <p:scale>
          <a:sx n="81" d="100"/>
          <a:sy n="81" d="100"/>
        </p:scale>
        <p:origin x="184" y="624"/>
      </p:cViewPr>
      <p:guideLst/>
    </p:cSldViewPr>
  </p:slideViewPr>
  <p:outlineViewPr>
    <p:cViewPr>
      <p:scale>
        <a:sx n="33" d="100"/>
        <a:sy n="33" d="100"/>
      </p:scale>
      <p:origin x="0" y="-8496"/>
    </p:cViewPr>
  </p:outlineViewPr>
  <p:notesTextViewPr>
    <p:cViewPr>
      <p:scale>
        <a:sx n="1" d="1"/>
        <a:sy n="1" d="1"/>
      </p:scale>
      <p:origin x="0" y="-1056"/>
    </p:cViewPr>
  </p:notesTextViewPr>
  <p:sorterViewPr>
    <p:cViewPr>
      <p:scale>
        <a:sx n="75" d="100"/>
        <a:sy n="7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08/09/2021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1</a:t>
            </a:fld>
            <a:endParaRPr lang="en-GB"/>
          </a:p>
        </p:txBody>
      </p:sp>
    </p:spTree>
    <p:extLst>
      <p:ext uri="{BB962C8B-B14F-4D97-AF65-F5344CB8AC3E}">
        <p14:creationId xmlns:p14="http://schemas.microsoft.com/office/powerpoint/2010/main" val="29039417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Majority of employers do not typically reach out to ESCs. Therefore, employment officers will need to initiate contact with them to </a:t>
            </a:r>
            <a:r>
              <a:rPr lang="en-US" b="1" dirty="0"/>
              <a:t>promote the services of the ESC</a:t>
            </a:r>
          </a:p>
          <a:p>
            <a:r>
              <a:rPr lang="en-US" dirty="0"/>
              <a:t> as well as to encourage them to </a:t>
            </a:r>
            <a:r>
              <a:rPr lang="en-US" b="1" dirty="0"/>
              <a:t>provide information on vacancies</a:t>
            </a:r>
          </a:p>
          <a:p>
            <a:endParaRPr lang="en-US" b="1" dirty="0"/>
          </a:p>
          <a:p>
            <a:endParaRPr lang="en-US" b="0"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10</a:t>
            </a:fld>
            <a:endParaRPr lang="en-GB"/>
          </a:p>
        </p:txBody>
      </p:sp>
    </p:spTree>
    <p:extLst>
      <p:ext uri="{BB962C8B-B14F-4D97-AF65-F5344CB8AC3E}">
        <p14:creationId xmlns:p14="http://schemas.microsoft.com/office/powerpoint/2010/main" val="20475768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Promoting the services of the ESCs through services such as:</a:t>
            </a:r>
          </a:p>
          <a:p>
            <a:pPr marL="171450" indent="-171450">
              <a:buFont typeface="Arial" panose="020B0604020202020204" pitchFamily="34" charset="0"/>
              <a:buChar char="•"/>
            </a:pPr>
            <a:r>
              <a:rPr lang="en-US" dirty="0"/>
              <a:t>Plan face-to-face employer visit</a:t>
            </a:r>
          </a:p>
          <a:p>
            <a:pPr marL="171450" indent="-171450">
              <a:buFont typeface="Arial" panose="020B0604020202020204" pitchFamily="34" charset="0"/>
              <a:buChar char="•"/>
            </a:pPr>
            <a:r>
              <a:rPr lang="en-US" dirty="0"/>
              <a:t>Obtain information most useful in assessment of services interesting to individual employers</a:t>
            </a:r>
          </a:p>
          <a:p>
            <a:pPr marL="171450" indent="-171450">
              <a:buFont typeface="Arial" panose="020B0604020202020204" pitchFamily="34" charset="0"/>
              <a:buChar char="•"/>
            </a:pPr>
            <a:r>
              <a:rPr lang="en-US" dirty="0"/>
              <a:t>Can also conduct telephone discussions</a:t>
            </a:r>
          </a:p>
          <a:p>
            <a:pPr marL="171450" indent="-171450">
              <a:buFont typeface="Arial" panose="020B0604020202020204" pitchFamily="34" charset="0"/>
              <a:buChar char="•"/>
            </a:pPr>
            <a:r>
              <a:rPr lang="en-US" dirty="0"/>
              <a:t>Develop individual plan for employer visits </a:t>
            </a: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11</a:t>
            </a:fld>
            <a:endParaRPr lang="en-GB"/>
          </a:p>
        </p:txBody>
      </p:sp>
    </p:spTree>
    <p:extLst>
      <p:ext uri="{BB962C8B-B14F-4D97-AF65-F5344CB8AC3E}">
        <p14:creationId xmlns:p14="http://schemas.microsoft.com/office/powerpoint/2010/main" val="19309546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12</a:t>
            </a:fld>
            <a:endParaRPr lang="en-GB"/>
          </a:p>
        </p:txBody>
      </p:sp>
    </p:spTree>
    <p:extLst>
      <p:ext uri="{BB962C8B-B14F-4D97-AF65-F5344CB8AC3E}">
        <p14:creationId xmlns:p14="http://schemas.microsoft.com/office/powerpoint/2010/main" val="3405559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Completely understand requirements of employer: gather complete and accurate job description which outlines the duties and responsibilities and </a:t>
            </a:r>
          </a:p>
          <a:p>
            <a:r>
              <a:rPr lang="en-US" dirty="0"/>
              <a:t>working conditions</a:t>
            </a:r>
          </a:p>
          <a:p>
            <a:endParaRPr lang="en-US" dirty="0"/>
          </a:p>
          <a:p>
            <a:r>
              <a:rPr lang="en-US" dirty="0"/>
              <a:t>The National Occupational </a:t>
            </a:r>
            <a:r>
              <a:rPr lang="en-US" dirty="0" err="1"/>
              <a:t>ClassificationI</a:t>
            </a:r>
            <a:r>
              <a:rPr lang="en-US" dirty="0"/>
              <a:t> (NOC) one of the most important tools of Employment officers in an ESC which is usually based on the </a:t>
            </a:r>
          </a:p>
          <a:p>
            <a:r>
              <a:rPr lang="en-US" dirty="0"/>
              <a:t>International Standard Classification of Occupations. (ISOC).</a:t>
            </a:r>
          </a:p>
          <a:p>
            <a:endParaRPr lang="en-US" dirty="0"/>
          </a:p>
          <a:p>
            <a:r>
              <a:rPr lang="en-US" dirty="0"/>
              <a:t>Matching the job vacancy to the NOC will make matching much easier with the jobseekers.  </a:t>
            </a: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13</a:t>
            </a:fld>
            <a:endParaRPr lang="en-GB"/>
          </a:p>
        </p:txBody>
      </p:sp>
    </p:spTree>
    <p:extLst>
      <p:ext uri="{BB962C8B-B14F-4D97-AF65-F5344CB8AC3E}">
        <p14:creationId xmlns:p14="http://schemas.microsoft.com/office/powerpoint/2010/main" val="33649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0826FEE-2901-4F80-B040-94DEDE5C3ECF}" type="slidenum">
              <a:rPr lang="en-GB" smtClean="0"/>
              <a:t>2</a:t>
            </a:fld>
            <a:endParaRPr lang="en-GB"/>
          </a:p>
        </p:txBody>
      </p:sp>
    </p:spTree>
    <p:extLst>
      <p:ext uri="{BB962C8B-B14F-4D97-AF65-F5344CB8AC3E}">
        <p14:creationId xmlns:p14="http://schemas.microsoft.com/office/powerpoint/2010/main" val="3027305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key emphasis of assistance by ESC is to jobseeker, its mandate is to assist </a:t>
            </a:r>
            <a:r>
              <a:rPr lang="en-US" b="1" dirty="0"/>
              <a:t>2 key clients: jobseeker and employer</a:t>
            </a:r>
          </a:p>
          <a:p>
            <a:r>
              <a:rPr lang="en-US" dirty="0"/>
              <a:t>For ESC to be successful in assisting jobseekers, it must also </a:t>
            </a:r>
            <a:r>
              <a:rPr lang="en-US" b="1" dirty="0"/>
              <a:t>interact regularly with employers</a:t>
            </a:r>
          </a:p>
          <a:p>
            <a:endParaRPr lang="en-US" b="1" dirty="0"/>
          </a:p>
          <a:p>
            <a:r>
              <a:rPr lang="en-US" dirty="0"/>
              <a:t>Interaction with employers is very important as well:</a:t>
            </a:r>
          </a:p>
          <a:p>
            <a:pPr marL="171450" indent="-171450">
              <a:buFont typeface="Arial" panose="020B0604020202020204" pitchFamily="34" charset="0"/>
              <a:buChar char="•"/>
            </a:pPr>
            <a:r>
              <a:rPr lang="en-US" dirty="0"/>
              <a:t>To understand the demand side of the </a:t>
            </a:r>
            <a:r>
              <a:rPr lang="en-US" dirty="0" err="1"/>
              <a:t>labour</a:t>
            </a:r>
            <a:r>
              <a:rPr lang="en-US" dirty="0"/>
              <a:t> market for implementing the appropriate </a:t>
            </a:r>
            <a:r>
              <a:rPr lang="en-US" dirty="0" err="1"/>
              <a:t>labour</a:t>
            </a:r>
            <a:r>
              <a:rPr lang="en-US" dirty="0"/>
              <a:t> market measures (</a:t>
            </a:r>
            <a:r>
              <a:rPr lang="en-US" dirty="0" err="1"/>
              <a:t>programmes</a:t>
            </a:r>
            <a:r>
              <a:rPr lang="en-US" dirty="0"/>
              <a:t>) which can assist jobseekers in their career choices</a:t>
            </a:r>
          </a:p>
          <a:p>
            <a:pPr marL="171450" indent="-171450">
              <a:buFont typeface="Arial" panose="020B0604020202020204" pitchFamily="34" charset="0"/>
              <a:buChar char="•"/>
            </a:pPr>
            <a:r>
              <a:rPr lang="en-US" dirty="0"/>
              <a:t>To establish good working relationships with employer community to be able to gather information on as many job opportunities</a:t>
            </a:r>
          </a:p>
          <a:p>
            <a:pPr marL="171450" indent="-171450">
              <a:buFont typeface="Arial" panose="020B0604020202020204" pitchFamily="34" charset="0"/>
              <a:buChar char="•"/>
            </a:pPr>
            <a:r>
              <a:rPr lang="en-US" dirty="0"/>
              <a:t>They are valuable partners since they plan </a:t>
            </a:r>
            <a:r>
              <a:rPr lang="en-US" dirty="0" err="1"/>
              <a:t>labour</a:t>
            </a:r>
            <a:r>
              <a:rPr lang="en-US" dirty="0"/>
              <a:t> market interventions and </a:t>
            </a:r>
            <a:r>
              <a:rPr lang="en-US" dirty="0" err="1"/>
              <a:t>programmes</a:t>
            </a:r>
            <a:r>
              <a:rPr lang="en-US" dirty="0"/>
              <a:t> like job fairs; career fairs; and training </a:t>
            </a:r>
            <a:r>
              <a:rPr lang="en-US" dirty="0" err="1"/>
              <a:t>programmes</a:t>
            </a:r>
            <a:r>
              <a:rPr lang="en-US" dirty="0"/>
              <a:t> which assist in increasing the employability of jobseekers  and better matching with the job vacancies</a:t>
            </a:r>
          </a:p>
          <a:p>
            <a:endParaRPr lang="en-US"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3</a:t>
            </a:fld>
            <a:endParaRPr lang="en-GB"/>
          </a:p>
        </p:txBody>
      </p:sp>
    </p:spTree>
    <p:extLst>
      <p:ext uri="{BB962C8B-B14F-4D97-AF65-F5344CB8AC3E}">
        <p14:creationId xmlns:p14="http://schemas.microsoft.com/office/powerpoint/2010/main" val="2486899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3 main service areas aimed at employers:</a:t>
            </a:r>
          </a:p>
          <a:p>
            <a:pPr marL="171450" indent="-171450">
              <a:buFont typeface="Arial" panose="020B0604020202020204" pitchFamily="34" charset="0"/>
              <a:buChar char="•"/>
            </a:pPr>
            <a:r>
              <a:rPr lang="en-US" dirty="0"/>
              <a:t>Human resources planning</a:t>
            </a:r>
          </a:p>
          <a:p>
            <a:pPr marL="171450" indent="-171450">
              <a:buFont typeface="Arial" panose="020B0604020202020204" pitchFamily="34" charset="0"/>
              <a:buChar char="•"/>
            </a:pPr>
            <a:r>
              <a:rPr lang="en-US" dirty="0"/>
              <a:t>Assistance with recruitment</a:t>
            </a:r>
          </a:p>
          <a:p>
            <a:pPr marL="171450" indent="-171450">
              <a:buFont typeface="Arial" panose="020B0604020202020204" pitchFamily="34" charset="0"/>
              <a:buChar char="•"/>
            </a:pPr>
            <a:r>
              <a:rPr lang="en-US" dirty="0" err="1"/>
              <a:t>Labour</a:t>
            </a:r>
            <a:r>
              <a:rPr lang="en-US" dirty="0"/>
              <a:t> market information</a:t>
            </a: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4</a:t>
            </a:fld>
            <a:endParaRPr lang="en-GB"/>
          </a:p>
        </p:txBody>
      </p:sp>
    </p:spTree>
    <p:extLst>
      <p:ext uri="{BB962C8B-B14F-4D97-AF65-F5344CB8AC3E}">
        <p14:creationId xmlns:p14="http://schemas.microsoft.com/office/powerpoint/2010/main" val="4076509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determining the type of responses, a </a:t>
            </a:r>
            <a:r>
              <a:rPr lang="en-US" b="1" dirty="0"/>
              <a:t>needs assessment</a:t>
            </a:r>
            <a:r>
              <a:rPr lang="en-US" dirty="0"/>
              <a:t> has to be conducted on the extent and nature of the existing services.</a:t>
            </a:r>
          </a:p>
          <a:p>
            <a:r>
              <a:rPr lang="en-US" dirty="0"/>
              <a:t>Different methods may be used to assess the impact of the crises and collection of information.</a:t>
            </a:r>
          </a:p>
          <a:p>
            <a:r>
              <a:rPr lang="en-US" dirty="0"/>
              <a:t>These information can include the following:</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Profile of the affected population</a:t>
            </a:r>
          </a:p>
          <a:p>
            <a:pPr marL="171450" indent="-171450">
              <a:buFont typeface="Arial" panose="020B0604020202020204" pitchFamily="34" charset="0"/>
              <a:buChar char="•"/>
            </a:pPr>
            <a:r>
              <a:rPr lang="en-US" dirty="0"/>
              <a:t>Key groups affected</a:t>
            </a:r>
          </a:p>
          <a:p>
            <a:pPr marL="171450" indent="-171450">
              <a:buFont typeface="Arial" panose="020B0604020202020204" pitchFamily="34" charset="0"/>
              <a:buChar char="•"/>
            </a:pPr>
            <a:r>
              <a:rPr lang="en-US" dirty="0"/>
              <a:t>Status of the PES provider</a:t>
            </a:r>
          </a:p>
          <a:p>
            <a:pPr marL="171450" indent="-171450">
              <a:buFont typeface="Arial" panose="020B0604020202020204" pitchFamily="34" charset="0"/>
              <a:buChar char="•"/>
            </a:pPr>
            <a:r>
              <a:rPr lang="en-US" dirty="0"/>
              <a:t>Geographical coverage</a:t>
            </a:r>
          </a:p>
          <a:p>
            <a:pPr marL="171450" indent="-171450">
              <a:buFont typeface="Arial" panose="020B0604020202020204" pitchFamily="34" charset="0"/>
              <a:buChar char="•"/>
            </a:pPr>
            <a:r>
              <a:rPr lang="en-US" dirty="0"/>
              <a:t>Staffing and clients</a:t>
            </a:r>
          </a:p>
          <a:p>
            <a:pPr marL="171450" indent="-171450">
              <a:buFont typeface="Arial" panose="020B0604020202020204" pitchFamily="34" charset="0"/>
              <a:buChar char="•"/>
            </a:pPr>
            <a:r>
              <a:rPr lang="en-US" dirty="0"/>
              <a:t>Range of services available as emergency response</a:t>
            </a:r>
          </a:p>
          <a:p>
            <a:pPr marL="171450" indent="-171450">
              <a:buFont typeface="Arial" panose="020B0604020202020204" pitchFamily="34" charset="0"/>
              <a:buChar char="•"/>
            </a:pPr>
            <a:r>
              <a:rPr lang="en-US" dirty="0"/>
              <a:t>Jobseeker services</a:t>
            </a:r>
          </a:p>
          <a:p>
            <a:pPr marL="171450" indent="-171450">
              <a:buFont typeface="Arial" panose="020B0604020202020204" pitchFamily="34" charset="0"/>
              <a:buChar char="•"/>
            </a:pPr>
            <a:r>
              <a:rPr lang="en-US" dirty="0"/>
              <a:t>Employer services</a:t>
            </a:r>
          </a:p>
          <a:p>
            <a:pPr marL="171450" indent="-171450">
              <a:buFont typeface="Arial" panose="020B0604020202020204" pitchFamily="34" charset="0"/>
              <a:buChar char="•"/>
            </a:pPr>
            <a:r>
              <a:rPr lang="en-US" dirty="0"/>
              <a:t>Quality and frequency of the services</a:t>
            </a:r>
          </a:p>
          <a:p>
            <a:pPr marL="171450" indent="-171450">
              <a:buFont typeface="Arial" panose="020B0604020202020204" pitchFamily="34" charset="0"/>
              <a:buChar char="•"/>
            </a:pPr>
            <a:r>
              <a:rPr lang="en-US" dirty="0"/>
              <a:t>Availability of LMI</a:t>
            </a:r>
          </a:p>
          <a:p>
            <a:pPr marL="171450" indent="-171450">
              <a:buFont typeface="Arial" panose="020B0604020202020204" pitchFamily="34" charset="0"/>
              <a:buChar char="•"/>
            </a:pPr>
            <a:r>
              <a:rPr lang="en-US" dirty="0"/>
              <a:t>Available </a:t>
            </a:r>
            <a:r>
              <a:rPr lang="en-US" dirty="0" err="1"/>
              <a:t>programmes</a:t>
            </a:r>
            <a:r>
              <a:rPr lang="en-US" dirty="0"/>
              <a:t> for emergency response</a:t>
            </a:r>
          </a:p>
          <a:p>
            <a:pPr marL="171450" indent="-171450">
              <a:buFont typeface="Arial" panose="020B0604020202020204" pitchFamily="34" charset="0"/>
              <a:buChar char="•"/>
            </a:pPr>
            <a:r>
              <a:rPr lang="en-US" dirty="0"/>
              <a:t>Private employment agencies</a:t>
            </a:r>
          </a:p>
          <a:p>
            <a:pPr marL="171450" indent="-171450">
              <a:buFont typeface="Arial" panose="020B0604020202020204" pitchFamily="34" charset="0"/>
              <a:buChar char="•"/>
            </a:pPr>
            <a:r>
              <a:rPr lang="en-US" dirty="0"/>
              <a:t>Resources available</a:t>
            </a:r>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5</a:t>
            </a:fld>
            <a:endParaRPr lang="en-GB"/>
          </a:p>
        </p:txBody>
      </p:sp>
    </p:spTree>
    <p:extLst>
      <p:ext uri="{BB962C8B-B14F-4D97-AF65-F5344CB8AC3E}">
        <p14:creationId xmlns:p14="http://schemas.microsoft.com/office/powerpoint/2010/main" val="1579952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6</a:t>
            </a:fld>
            <a:endParaRPr lang="en-GB"/>
          </a:p>
        </p:txBody>
      </p:sp>
    </p:spTree>
    <p:extLst>
      <p:ext uri="{BB962C8B-B14F-4D97-AF65-F5344CB8AC3E}">
        <p14:creationId xmlns:p14="http://schemas.microsoft.com/office/powerpoint/2010/main" val="734416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Many employers do not have sufficient training in human resources management to conduct an efficient recruitment process, and will often rely on a variety of external sources when they do need additional workers.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As well as being expensive, this can result in the employer not always finding the most qualified candidate. Even when there is no fee for the actual recruitment of new employees, there are costs associated with hiring and orientating new staff, and if they are not suitable and do not remain with the enterprise, this can be a costly undertaking.</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Using occupational information available at the ESC, employment officers can provide:</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 invaluable help in developing job vacancy notices that emphasize the essential qualifications, to guarantee appropriate recruitment efforts.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 employer with a manageable number of pre-screened candidates who meet the basic requirements of the position, which will substantially reduce the amount of time the employer will have to commit to interviewing potential candidates</a:t>
            </a:r>
            <a:endParaRPr lang="en-GB"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7</a:t>
            </a:fld>
            <a:endParaRPr lang="en-GB"/>
          </a:p>
        </p:txBody>
      </p:sp>
    </p:spTree>
    <p:extLst>
      <p:ext uri="{BB962C8B-B14F-4D97-AF65-F5344CB8AC3E}">
        <p14:creationId xmlns:p14="http://schemas.microsoft.com/office/powerpoint/2010/main" val="99918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Comprehensive and reliable </a:t>
            </a:r>
            <a:r>
              <a:rPr lang="en-US" dirty="0" err="1"/>
              <a:t>labour</a:t>
            </a:r>
            <a:r>
              <a:rPr lang="en-US" dirty="0"/>
              <a:t> market information are needed by employers in a </a:t>
            </a:r>
            <a:r>
              <a:rPr lang="en-US" b="1" dirty="0"/>
              <a:t>timely and understandable</a:t>
            </a:r>
            <a:r>
              <a:rPr lang="en-US" dirty="0"/>
              <a:t> manner. </a:t>
            </a:r>
          </a:p>
          <a:p>
            <a:endParaRPr lang="en-US" dirty="0"/>
          </a:p>
          <a:p>
            <a:r>
              <a:rPr lang="en-US" dirty="0"/>
              <a:t>They can use LMI is a variety of ways:</a:t>
            </a:r>
          </a:p>
          <a:p>
            <a:pPr marL="171450" indent="-171450">
              <a:buFont typeface="Arial" panose="020B0604020202020204" pitchFamily="34" charset="0"/>
              <a:buChar char="•"/>
            </a:pPr>
            <a:r>
              <a:rPr lang="en-US" dirty="0"/>
              <a:t>To determine market wage rates for positions they offer</a:t>
            </a:r>
          </a:p>
          <a:p>
            <a:pPr marL="171450" indent="-171450">
              <a:buFont typeface="Arial" panose="020B0604020202020204" pitchFamily="34" charset="0"/>
              <a:buChar char="•"/>
            </a:pPr>
            <a:r>
              <a:rPr lang="en-US" dirty="0"/>
              <a:t>Assess availability of </a:t>
            </a:r>
            <a:r>
              <a:rPr lang="en-US" dirty="0" err="1"/>
              <a:t>labour</a:t>
            </a:r>
            <a:r>
              <a:rPr lang="en-US" dirty="0"/>
              <a:t> both on the demand and supply side</a:t>
            </a:r>
          </a:p>
          <a:p>
            <a:endParaRPr lang="en-US"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8</a:t>
            </a:fld>
            <a:endParaRPr lang="en-GB"/>
          </a:p>
        </p:txBody>
      </p:sp>
    </p:spTree>
    <p:extLst>
      <p:ext uri="{BB962C8B-B14F-4D97-AF65-F5344CB8AC3E}">
        <p14:creationId xmlns:p14="http://schemas.microsoft.com/office/powerpoint/2010/main" val="13957681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Providing LMI is one of the core functions of the ESCs:</a:t>
            </a:r>
          </a:p>
          <a:p>
            <a:pPr marL="171450" indent="-171450">
              <a:buFont typeface="Arial" panose="020B0604020202020204" pitchFamily="34" charset="0"/>
              <a:buChar char="•"/>
            </a:pPr>
            <a:r>
              <a:rPr lang="en-US" dirty="0"/>
              <a:t>Excellent sources of reliable information</a:t>
            </a:r>
          </a:p>
          <a:p>
            <a:pPr marL="171450" indent="-171450">
              <a:buFont typeface="Arial" panose="020B0604020202020204" pitchFamily="34" charset="0"/>
              <a:buChar char="•"/>
            </a:pPr>
            <a:r>
              <a:rPr lang="en-US" dirty="0"/>
              <a:t>Information should be both for the demand and supply sides</a:t>
            </a:r>
          </a:p>
          <a:p>
            <a:pPr marL="171450" indent="-171450">
              <a:buFont typeface="Arial" panose="020B0604020202020204" pitchFamily="34" charset="0"/>
              <a:buChar char="•"/>
            </a:pPr>
            <a:r>
              <a:rPr lang="en-US" dirty="0"/>
              <a:t>Employer directory should be available to complement LMI and enhance the information database</a:t>
            </a:r>
          </a:p>
          <a:p>
            <a:pPr marL="171450" indent="-171450">
              <a:buFont typeface="Arial" panose="020B0604020202020204" pitchFamily="34" charset="0"/>
              <a:buChar char="•"/>
            </a:pPr>
            <a:r>
              <a:rPr lang="en-US" dirty="0"/>
              <a:t>Must also have access to other statistical reports produced by  government institutions </a:t>
            </a:r>
          </a:p>
          <a:p>
            <a:endParaRPr lang="en-US" dirty="0"/>
          </a:p>
          <a:p>
            <a:endParaRPr lang="en-GB" dirty="0"/>
          </a:p>
        </p:txBody>
      </p:sp>
      <p:sp>
        <p:nvSpPr>
          <p:cNvPr id="4" name="Slide Number Placeholder 3"/>
          <p:cNvSpPr>
            <a:spLocks noGrp="1"/>
          </p:cNvSpPr>
          <p:nvPr>
            <p:ph type="sldNum" sz="quarter" idx="10"/>
          </p:nvPr>
        </p:nvSpPr>
        <p:spPr/>
        <p:txBody>
          <a:bodyPr/>
          <a:lstStyle/>
          <a:p>
            <a:fld id="{D0826FEE-2901-4F80-B040-94DEDE5C3ECF}" type="slidenum">
              <a:rPr lang="en-GB" smtClean="0"/>
              <a:t>9</a:t>
            </a:fld>
            <a:endParaRPr lang="en-GB"/>
          </a:p>
        </p:txBody>
      </p:sp>
    </p:spTree>
    <p:extLst>
      <p:ext uri="{BB962C8B-B14F-4D97-AF65-F5344CB8AC3E}">
        <p14:creationId xmlns:p14="http://schemas.microsoft.com/office/powerpoint/2010/main" val="8322227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8" name="Picture 7"/>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Module/Unit 13</a:t>
            </a:r>
            <a:br>
              <a:rPr lang="en-GB" dirty="0"/>
            </a:br>
            <a:endParaRPr lang="en-GB" dirty="0"/>
          </a:p>
        </p:txBody>
      </p:sp>
      <p:sp>
        <p:nvSpPr>
          <p:cNvPr id="3" name="Subtitle 2"/>
          <p:cNvSpPr>
            <a:spLocks noGrp="1"/>
          </p:cNvSpPr>
          <p:nvPr>
            <p:ph type="subTitle" idx="1"/>
          </p:nvPr>
        </p:nvSpPr>
        <p:spPr>
          <a:xfrm>
            <a:off x="490537" y="3481539"/>
            <a:ext cx="8558869" cy="1655762"/>
          </a:xfrm>
        </p:spPr>
        <p:txBody>
          <a:bodyPr/>
          <a:lstStyle/>
          <a:p>
            <a:r>
              <a:rPr lang="en-GB" dirty="0"/>
              <a:t>Providing effective services </a:t>
            </a:r>
            <a:br>
              <a:rPr lang="en-GB" dirty="0"/>
            </a:br>
            <a:r>
              <a:rPr lang="en-GB" dirty="0"/>
              <a:t>to employers</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a:t>
            </a:fld>
            <a:endParaRPr lang="en-GB"/>
          </a:p>
        </p:txBody>
      </p:sp>
      <p:sp>
        <p:nvSpPr>
          <p:cNvPr id="12" name="Picture Placeholder 11"/>
          <p:cNvSpPr>
            <a:spLocks noGrp="1"/>
          </p:cNvSpPr>
          <p:nvPr>
            <p:ph type="pic" sz="quarter" idx="13"/>
          </p:nvPr>
        </p:nvSpPr>
        <p:spPr/>
      </p:sp>
    </p:spTree>
    <p:extLst>
      <p:ext uri="{BB962C8B-B14F-4D97-AF65-F5344CB8AC3E}">
        <p14:creationId xmlns:p14="http://schemas.microsoft.com/office/powerpoint/2010/main" val="900002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Reaching out to employers</a:t>
            </a:r>
          </a:p>
        </p:txBody>
      </p:sp>
      <p:sp>
        <p:nvSpPr>
          <p:cNvPr id="5" name="Content Placeholder 4"/>
          <p:cNvSpPr>
            <a:spLocks noGrp="1"/>
          </p:cNvSpPr>
          <p:nvPr>
            <p:ph idx="1"/>
          </p:nvPr>
        </p:nvSpPr>
        <p:spPr/>
        <p:txBody>
          <a:bodyPr/>
          <a:lstStyle/>
          <a:p>
            <a:pPr lvl="2"/>
            <a:r>
              <a:rPr lang="en-GB" sz="2400" dirty="0"/>
              <a:t>Majority of employers do not typically reach out to ESCs</a:t>
            </a:r>
          </a:p>
          <a:p>
            <a:pPr lvl="2"/>
            <a:r>
              <a:rPr lang="en-GB" sz="2400" dirty="0"/>
              <a:t>Employment officers will need to initiate contact with them to </a:t>
            </a:r>
            <a:r>
              <a:rPr lang="en-GB" sz="2400" b="1" dirty="0"/>
              <a:t>promote the services of the ESC</a:t>
            </a:r>
          </a:p>
          <a:p>
            <a:pPr lvl="2"/>
            <a:r>
              <a:rPr lang="en-GB" sz="2400" dirty="0"/>
              <a:t>ESC must use a </a:t>
            </a:r>
            <a:r>
              <a:rPr lang="en-GB" sz="2400" b="1" dirty="0"/>
              <a:t>marketing approach </a:t>
            </a:r>
            <a:r>
              <a:rPr lang="en-GB" sz="2400" dirty="0"/>
              <a:t>to develop a strategy aimed at assessing and meeting needs of enterprises</a:t>
            </a:r>
          </a:p>
          <a:p>
            <a:pPr lvl="2"/>
            <a:r>
              <a:rPr lang="en-GB" sz="2400" dirty="0"/>
              <a:t>Encourage employers to </a:t>
            </a:r>
            <a:r>
              <a:rPr lang="en-GB" sz="2400" b="1" dirty="0"/>
              <a:t>provide information on vacancies</a:t>
            </a:r>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10</a:t>
            </a:fld>
            <a:endParaRPr lang="en-GB"/>
          </a:p>
        </p:txBody>
      </p:sp>
    </p:spTree>
    <p:extLst>
      <p:ext uri="{BB962C8B-B14F-4D97-AF65-F5344CB8AC3E}">
        <p14:creationId xmlns:p14="http://schemas.microsoft.com/office/powerpoint/2010/main" val="26525321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Reaching out to employers (</a:t>
            </a:r>
            <a:r>
              <a:rPr lang="en-GB" dirty="0" err="1"/>
              <a:t>cont</a:t>
            </a:r>
            <a:r>
              <a:rPr lang="en-GB" dirty="0"/>
              <a:t>)</a:t>
            </a:r>
          </a:p>
        </p:txBody>
      </p:sp>
      <p:sp>
        <p:nvSpPr>
          <p:cNvPr id="5" name="Content Placeholder 4"/>
          <p:cNvSpPr>
            <a:spLocks noGrp="1"/>
          </p:cNvSpPr>
          <p:nvPr>
            <p:ph idx="1"/>
          </p:nvPr>
        </p:nvSpPr>
        <p:spPr/>
        <p:txBody>
          <a:bodyPr/>
          <a:lstStyle/>
          <a:p>
            <a:pPr marL="0" lvl="2" indent="0">
              <a:buNone/>
            </a:pPr>
            <a:r>
              <a:rPr lang="en-GB" sz="2400" dirty="0"/>
              <a:t>Promoting the services of the ESCs through services such as:</a:t>
            </a:r>
          </a:p>
          <a:p>
            <a:pPr lvl="2"/>
            <a:r>
              <a:rPr lang="en-GB" sz="2400" dirty="0"/>
              <a:t>Plan face-to-face employer visit</a:t>
            </a:r>
          </a:p>
          <a:p>
            <a:pPr lvl="2"/>
            <a:r>
              <a:rPr lang="en-GB" sz="2400" dirty="0"/>
              <a:t>Obtain information most useful in assessment of services interesting to individual employers</a:t>
            </a:r>
          </a:p>
          <a:p>
            <a:pPr lvl="2"/>
            <a:r>
              <a:rPr lang="en-GB" sz="2400" dirty="0"/>
              <a:t>Can also conduct telephone discussions</a:t>
            </a:r>
          </a:p>
          <a:p>
            <a:pPr lvl="2"/>
            <a:r>
              <a:rPr lang="en-GB" sz="2400" dirty="0"/>
              <a:t>Develop individual plan for employer visits  </a:t>
            </a:r>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11</a:t>
            </a:fld>
            <a:endParaRPr lang="en-GB"/>
          </a:p>
        </p:txBody>
      </p:sp>
    </p:spTree>
    <p:extLst>
      <p:ext uri="{BB962C8B-B14F-4D97-AF65-F5344CB8AC3E}">
        <p14:creationId xmlns:p14="http://schemas.microsoft.com/office/powerpoint/2010/main" val="2373626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Reaching out to employers (</a:t>
            </a:r>
            <a:r>
              <a:rPr lang="en-GB" dirty="0" err="1"/>
              <a:t>cont</a:t>
            </a:r>
            <a:r>
              <a:rPr lang="en-GB" dirty="0"/>
              <a:t>)</a:t>
            </a:r>
          </a:p>
        </p:txBody>
      </p:sp>
      <p:sp>
        <p:nvSpPr>
          <p:cNvPr id="5" name="Content Placeholder 4"/>
          <p:cNvSpPr>
            <a:spLocks noGrp="1"/>
          </p:cNvSpPr>
          <p:nvPr>
            <p:ph idx="1"/>
          </p:nvPr>
        </p:nvSpPr>
        <p:spPr/>
        <p:txBody>
          <a:bodyPr/>
          <a:lstStyle/>
          <a:p>
            <a:pPr marL="0" lvl="2" indent="0">
              <a:buNone/>
            </a:pPr>
            <a:r>
              <a:rPr lang="en-GB" sz="2400" b="1" dirty="0"/>
              <a:t>Employer visit by the ESC</a:t>
            </a:r>
          </a:p>
          <a:p>
            <a:pPr lvl="2"/>
            <a:endParaRPr lang="en-GB" sz="2400" dirty="0"/>
          </a:p>
          <a:p>
            <a:pPr lvl="2"/>
            <a:r>
              <a:rPr lang="en-GB" sz="2400" dirty="0"/>
              <a:t>ESC has a thorough knowledge of the services they provide</a:t>
            </a:r>
          </a:p>
          <a:p>
            <a:pPr lvl="2"/>
            <a:r>
              <a:rPr lang="en-GB" sz="2400" dirty="0"/>
              <a:t>Good communication skills are essential</a:t>
            </a:r>
          </a:p>
          <a:p>
            <a:pPr lvl="2"/>
            <a:r>
              <a:rPr lang="en-GB" sz="2400" dirty="0"/>
              <a:t>Must know and identify the employer’s needs</a:t>
            </a:r>
          </a:p>
          <a:p>
            <a:pPr lvl="2"/>
            <a:r>
              <a:rPr lang="en-GB" sz="2400" dirty="0"/>
              <a:t>Address needs and draw a concrete plan of action</a:t>
            </a:r>
          </a:p>
          <a:p>
            <a:pPr lvl="2"/>
            <a:r>
              <a:rPr lang="en-GB" sz="2400" dirty="0"/>
              <a:t>Follow-up visit</a:t>
            </a:r>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12</a:t>
            </a:fld>
            <a:endParaRPr lang="en-GB"/>
          </a:p>
        </p:txBody>
      </p:sp>
    </p:spTree>
    <p:extLst>
      <p:ext uri="{BB962C8B-B14F-4D97-AF65-F5344CB8AC3E}">
        <p14:creationId xmlns:p14="http://schemas.microsoft.com/office/powerpoint/2010/main" val="760093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Job placement services to employers</a:t>
            </a:r>
          </a:p>
        </p:txBody>
      </p:sp>
      <p:sp>
        <p:nvSpPr>
          <p:cNvPr id="5" name="Content Placeholder 4"/>
          <p:cNvSpPr>
            <a:spLocks noGrp="1"/>
          </p:cNvSpPr>
          <p:nvPr>
            <p:ph idx="1"/>
          </p:nvPr>
        </p:nvSpPr>
        <p:spPr/>
        <p:txBody>
          <a:bodyPr/>
          <a:lstStyle/>
          <a:p>
            <a:pPr lvl="2"/>
            <a:r>
              <a:rPr lang="en-GB" sz="2400" dirty="0"/>
              <a:t>Completely understand the requirements of the employer</a:t>
            </a:r>
          </a:p>
          <a:p>
            <a:pPr lvl="2"/>
            <a:r>
              <a:rPr lang="en-GB" sz="2400" dirty="0"/>
              <a:t>Job vacancy notice must strike a balance between the employer’s personal preferences and reality of the labour market</a:t>
            </a:r>
          </a:p>
          <a:p>
            <a:pPr lvl="2"/>
            <a:r>
              <a:rPr lang="en-GB" sz="2400" dirty="0"/>
              <a:t>Assist in screening potential candidates</a:t>
            </a:r>
          </a:p>
          <a:p>
            <a:pPr lvl="2"/>
            <a:r>
              <a:rPr lang="en-GB" sz="2400" dirty="0"/>
              <a:t>Match an occupational job description (national occupational classification) to the tasks and requirements by the employer</a:t>
            </a:r>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13</a:t>
            </a:fld>
            <a:endParaRPr lang="en-GB"/>
          </a:p>
        </p:txBody>
      </p:sp>
    </p:spTree>
    <p:extLst>
      <p:ext uri="{BB962C8B-B14F-4D97-AF65-F5344CB8AC3E}">
        <p14:creationId xmlns:p14="http://schemas.microsoft.com/office/powerpoint/2010/main" val="1925616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Any question?</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14</a:t>
            </a:fld>
            <a:endParaRPr lang="en-GB"/>
          </a:p>
        </p:txBody>
      </p:sp>
    </p:spTree>
    <p:extLst>
      <p:ext uri="{BB962C8B-B14F-4D97-AF65-F5344CB8AC3E}">
        <p14:creationId xmlns:p14="http://schemas.microsoft.com/office/powerpoint/2010/main" val="3946213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Group work</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15</a:t>
            </a:fld>
            <a:endParaRPr lang="en-GB"/>
          </a:p>
        </p:txBody>
      </p:sp>
    </p:spTree>
    <p:extLst>
      <p:ext uri="{BB962C8B-B14F-4D97-AF65-F5344CB8AC3E}">
        <p14:creationId xmlns:p14="http://schemas.microsoft.com/office/powerpoint/2010/main" val="793829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Role play</a:t>
            </a:r>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16</a:t>
            </a:fld>
            <a:endParaRPr lang="en-GB"/>
          </a:p>
        </p:txBody>
      </p:sp>
    </p:spTree>
    <p:extLst>
      <p:ext uri="{BB962C8B-B14F-4D97-AF65-F5344CB8AC3E}">
        <p14:creationId xmlns:p14="http://schemas.microsoft.com/office/powerpoint/2010/main" val="943555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Learning objectives</a:t>
            </a:r>
          </a:p>
        </p:txBody>
      </p:sp>
      <p:sp>
        <p:nvSpPr>
          <p:cNvPr id="5" name="Content Placeholder 4"/>
          <p:cNvSpPr>
            <a:spLocks noGrp="1"/>
          </p:cNvSpPr>
          <p:nvPr>
            <p:ph idx="1"/>
          </p:nvPr>
        </p:nvSpPr>
        <p:spPr/>
        <p:txBody>
          <a:bodyPr/>
          <a:lstStyle/>
          <a:p>
            <a:pPr marL="0" lvl="2" indent="0">
              <a:buNone/>
            </a:pPr>
            <a:r>
              <a:rPr lang="en-GB" sz="2400" dirty="0"/>
              <a:t>After completing the unit, the participants will be able to:</a:t>
            </a:r>
          </a:p>
          <a:p>
            <a:pPr lvl="2"/>
            <a:r>
              <a:rPr lang="en-GB" sz="2400" dirty="0"/>
              <a:t>Provide proper advice to employers on their job vacancy notice</a:t>
            </a:r>
          </a:p>
          <a:p>
            <a:pPr lvl="2"/>
            <a:r>
              <a:rPr lang="en-GB" sz="2400" dirty="0"/>
              <a:t>Disseminate mandatory reporting form for employers (AK3: jobseeker placement card) that emphasizes on the essential qualifications needed by employers</a:t>
            </a:r>
          </a:p>
          <a:p>
            <a:pPr lvl="2"/>
            <a:r>
              <a:rPr lang="en-GB" sz="2400" dirty="0"/>
              <a:t>Match vacancies and potential candidates through the AK3 form</a:t>
            </a:r>
          </a:p>
          <a:p>
            <a:pPr lvl="2"/>
            <a:r>
              <a:rPr lang="en-GB" sz="2400" dirty="0"/>
              <a:t>Share useful and up-to-date information to employers like occupational minimum wages information,  regulations and workforce planning information</a:t>
            </a:r>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2</a:t>
            </a:fld>
            <a:endParaRPr lang="en-GB"/>
          </a:p>
        </p:txBody>
      </p:sp>
    </p:spTree>
    <p:extLst>
      <p:ext uri="{BB962C8B-B14F-4D97-AF65-F5344CB8AC3E}">
        <p14:creationId xmlns:p14="http://schemas.microsoft.com/office/powerpoint/2010/main" val="3526921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Role of ESC for employers</a:t>
            </a:r>
          </a:p>
        </p:txBody>
      </p:sp>
      <p:sp>
        <p:nvSpPr>
          <p:cNvPr id="5" name="Content Placeholder 4"/>
          <p:cNvSpPr>
            <a:spLocks noGrp="1"/>
          </p:cNvSpPr>
          <p:nvPr>
            <p:ph idx="1"/>
          </p:nvPr>
        </p:nvSpPr>
        <p:spPr/>
        <p:txBody>
          <a:bodyPr/>
          <a:lstStyle/>
          <a:p>
            <a:pPr lvl="2"/>
            <a:r>
              <a:rPr lang="en-GB" sz="2400" dirty="0"/>
              <a:t>Mandate of the ESC is to assist two key clients:</a:t>
            </a:r>
          </a:p>
          <a:p>
            <a:pPr marL="766763" lvl="2" indent="-219075">
              <a:buFont typeface="Arial" panose="020B0604020202020204" pitchFamily="34" charset="0"/>
              <a:buChar char="•"/>
            </a:pPr>
            <a:r>
              <a:rPr lang="en-GB" sz="2400" dirty="0"/>
              <a:t>jobseeker</a:t>
            </a:r>
          </a:p>
          <a:p>
            <a:pPr marL="766763" lvl="2" indent="-219075">
              <a:buFont typeface="Arial" panose="020B0604020202020204" pitchFamily="34" charset="0"/>
              <a:buChar char="•"/>
            </a:pPr>
            <a:r>
              <a:rPr lang="en-GB" sz="2400" dirty="0"/>
              <a:t>employer</a:t>
            </a:r>
          </a:p>
          <a:p>
            <a:pPr lvl="2"/>
            <a:r>
              <a:rPr lang="en-GB" sz="2400" dirty="0"/>
              <a:t>Interaction with employer is important to understand demand side of labour market</a:t>
            </a:r>
          </a:p>
          <a:p>
            <a:pPr lvl="2"/>
            <a:r>
              <a:rPr lang="en-GB" sz="2400" dirty="0"/>
              <a:t>Need to establish good working relationships with employer community</a:t>
            </a:r>
          </a:p>
          <a:p>
            <a:pPr lvl="2"/>
            <a:r>
              <a:rPr lang="en-GB" sz="2400" dirty="0"/>
              <a:t>Employers are valuable partners of ESCs for planning special labour market interventions and programmes</a:t>
            </a:r>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3</a:t>
            </a:fld>
            <a:endParaRPr lang="en-GB"/>
          </a:p>
        </p:txBody>
      </p:sp>
    </p:spTree>
    <p:extLst>
      <p:ext uri="{BB962C8B-B14F-4D97-AF65-F5344CB8AC3E}">
        <p14:creationId xmlns:p14="http://schemas.microsoft.com/office/powerpoint/2010/main" val="958024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Services provided to employers</a:t>
            </a:r>
          </a:p>
        </p:txBody>
      </p:sp>
      <p:sp>
        <p:nvSpPr>
          <p:cNvPr id="5" name="Content Placeholder 4"/>
          <p:cNvSpPr>
            <a:spLocks noGrp="1"/>
          </p:cNvSpPr>
          <p:nvPr>
            <p:ph idx="1"/>
          </p:nvPr>
        </p:nvSpPr>
        <p:spPr/>
        <p:txBody>
          <a:bodyPr/>
          <a:lstStyle/>
          <a:p>
            <a:pPr lvl="2"/>
            <a:r>
              <a:rPr lang="en-GB" sz="2000" dirty="0"/>
              <a:t>Human resources planning</a:t>
            </a:r>
          </a:p>
          <a:p>
            <a:pPr lvl="2"/>
            <a:r>
              <a:rPr lang="en-GB" sz="2000" dirty="0"/>
              <a:t>Assistance in recruitment</a:t>
            </a:r>
          </a:p>
          <a:p>
            <a:pPr lvl="2"/>
            <a:r>
              <a:rPr lang="en-GB" sz="2000" dirty="0"/>
              <a:t>Provision of labour market information</a:t>
            </a:r>
          </a:p>
          <a:p>
            <a:pPr lvl="2"/>
            <a:endParaRPr lang="en-GB" sz="2000" dirty="0"/>
          </a:p>
          <a:p>
            <a:pPr marL="0" lvl="2" indent="0">
              <a:buNone/>
            </a:pPr>
            <a:r>
              <a:rPr lang="en-GB" sz="2000" dirty="0"/>
              <a:t>Employment officers can provide advice and guidance to employers </a:t>
            </a:r>
          </a:p>
          <a:p>
            <a:pPr lvl="2"/>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4</a:t>
            </a:fld>
            <a:endParaRPr lang="en-GB"/>
          </a:p>
        </p:txBody>
      </p:sp>
    </p:spTree>
    <p:extLst>
      <p:ext uri="{BB962C8B-B14F-4D97-AF65-F5344CB8AC3E}">
        <p14:creationId xmlns:p14="http://schemas.microsoft.com/office/powerpoint/2010/main" val="2932588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Human resources planning</a:t>
            </a:r>
          </a:p>
        </p:txBody>
      </p:sp>
      <p:sp>
        <p:nvSpPr>
          <p:cNvPr id="5" name="Content Placeholder 4"/>
          <p:cNvSpPr>
            <a:spLocks noGrp="1"/>
          </p:cNvSpPr>
          <p:nvPr>
            <p:ph idx="1"/>
          </p:nvPr>
        </p:nvSpPr>
        <p:spPr/>
        <p:txBody>
          <a:bodyPr/>
          <a:lstStyle/>
          <a:p>
            <a:pPr marL="0" lvl="2" indent="0">
              <a:buNone/>
            </a:pPr>
            <a:r>
              <a:rPr lang="en-GB" sz="2400" dirty="0"/>
              <a:t>Human resources planning is necessary to:</a:t>
            </a:r>
          </a:p>
          <a:p>
            <a:pPr lvl="2"/>
            <a:r>
              <a:rPr lang="en-GB" sz="2400" dirty="0"/>
              <a:t>Manage the many personnel requirements of the business</a:t>
            </a:r>
          </a:p>
          <a:p>
            <a:pPr lvl="2"/>
            <a:r>
              <a:rPr lang="en-GB" sz="2400" dirty="0"/>
              <a:t>Develop clear organizational chart and clear job descriptions</a:t>
            </a:r>
          </a:p>
          <a:p>
            <a:pPr lvl="2"/>
            <a:r>
              <a:rPr lang="en-GB" sz="2400" dirty="0"/>
              <a:t>Develop systematic recruitment procedures</a:t>
            </a:r>
          </a:p>
          <a:p>
            <a:pPr lvl="2"/>
            <a:r>
              <a:rPr lang="en-GB" sz="2400" dirty="0"/>
              <a:t>Establish clear policies related to personnel for better employee performance management and satisfaction</a:t>
            </a:r>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dirty="0"/>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5</a:t>
            </a:fld>
            <a:endParaRPr lang="en-GB"/>
          </a:p>
        </p:txBody>
      </p:sp>
    </p:spTree>
    <p:extLst>
      <p:ext uri="{BB962C8B-B14F-4D97-AF65-F5344CB8AC3E}">
        <p14:creationId xmlns:p14="http://schemas.microsoft.com/office/powerpoint/2010/main" val="3462104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Advice and guidance by ESC to employers</a:t>
            </a:r>
            <a:br>
              <a:rPr lang="en-GB" dirty="0"/>
            </a:br>
            <a:br>
              <a:rPr lang="en-GB" dirty="0"/>
            </a:br>
            <a:br>
              <a:rPr lang="en-GB" dirty="0"/>
            </a:br>
            <a:br>
              <a:rPr lang="en-GB" dirty="0"/>
            </a:br>
            <a:endParaRPr lang="en-GB" dirty="0"/>
          </a:p>
        </p:txBody>
      </p:sp>
      <p:sp>
        <p:nvSpPr>
          <p:cNvPr id="5" name="Content Placeholder 4"/>
          <p:cNvSpPr>
            <a:spLocks noGrp="1"/>
          </p:cNvSpPr>
          <p:nvPr>
            <p:ph idx="1"/>
          </p:nvPr>
        </p:nvSpPr>
        <p:spPr/>
        <p:txBody>
          <a:bodyPr/>
          <a:lstStyle/>
          <a:p>
            <a:pPr marL="0" lvl="2" indent="0">
              <a:buNone/>
            </a:pPr>
            <a:r>
              <a:rPr lang="en-GB" sz="2400" dirty="0"/>
              <a:t>Employment officer/ESC can provide advice and guidance  to employers through:</a:t>
            </a:r>
          </a:p>
          <a:p>
            <a:pPr lvl="2"/>
            <a:r>
              <a:rPr lang="en-GB" sz="2400" dirty="0"/>
              <a:t>Developing simple organizational charts including job descriptions</a:t>
            </a:r>
          </a:p>
          <a:p>
            <a:pPr lvl="2"/>
            <a:r>
              <a:rPr lang="en-GB" sz="2400" dirty="0"/>
              <a:t>Introducing performance evaluation systems and training and development strategies</a:t>
            </a:r>
          </a:p>
          <a:p>
            <a:pPr lvl="2"/>
            <a:r>
              <a:rPr lang="en-GB" sz="2400" dirty="0"/>
              <a:t>Anticipate changes in the staffing levels and develop plans to address such changes </a:t>
            </a:r>
          </a:p>
          <a:p>
            <a:pPr marL="0" lvl="2" indent="0">
              <a:buNone/>
            </a:pPr>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6</a:t>
            </a:fld>
            <a:endParaRPr lang="en-GB"/>
          </a:p>
        </p:txBody>
      </p:sp>
    </p:spTree>
    <p:extLst>
      <p:ext uri="{BB962C8B-B14F-4D97-AF65-F5344CB8AC3E}">
        <p14:creationId xmlns:p14="http://schemas.microsoft.com/office/powerpoint/2010/main" val="2371923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Assist in the recruitment process</a:t>
            </a:r>
            <a:br>
              <a:rPr lang="en-GB" dirty="0"/>
            </a:br>
            <a:br>
              <a:rPr lang="en-GB" dirty="0"/>
            </a:br>
            <a:br>
              <a:rPr lang="en-GB" dirty="0"/>
            </a:br>
            <a:endParaRPr lang="en-GB" dirty="0"/>
          </a:p>
        </p:txBody>
      </p:sp>
      <p:sp>
        <p:nvSpPr>
          <p:cNvPr id="5" name="Content Placeholder 4"/>
          <p:cNvSpPr>
            <a:spLocks noGrp="1"/>
          </p:cNvSpPr>
          <p:nvPr>
            <p:ph idx="1"/>
          </p:nvPr>
        </p:nvSpPr>
        <p:spPr/>
        <p:txBody>
          <a:bodyPr/>
          <a:lstStyle/>
          <a:p>
            <a:pPr marL="0" lvl="2" indent="0">
              <a:buNone/>
            </a:pPr>
            <a:r>
              <a:rPr lang="en-GB" sz="2000" b="1" dirty="0"/>
              <a:t>Specifically for Small and Medium Enterprises </a:t>
            </a:r>
          </a:p>
          <a:p>
            <a:pPr lvl="2"/>
            <a:r>
              <a:rPr lang="en-GB" sz="2000" dirty="0"/>
              <a:t>Employers often rely on a variety of external sources when they do need additional workers</a:t>
            </a:r>
          </a:p>
          <a:p>
            <a:pPr lvl="2"/>
            <a:r>
              <a:rPr lang="en-GB" sz="2000" dirty="0"/>
              <a:t>Guide employer in finding the right candidate</a:t>
            </a:r>
          </a:p>
          <a:p>
            <a:pPr lvl="2"/>
            <a:r>
              <a:rPr lang="en-GB" sz="2000" dirty="0"/>
              <a:t>Reduce cost of recruitment process</a:t>
            </a:r>
          </a:p>
          <a:p>
            <a:pPr lvl="2"/>
            <a:r>
              <a:rPr lang="en-GB" sz="2000" dirty="0"/>
              <a:t>ESC can provide invaluable help in developing job vacancy notices that emphasize essential qualifications </a:t>
            </a:r>
          </a:p>
          <a:p>
            <a:pPr lvl="2"/>
            <a:r>
              <a:rPr lang="en-GB" sz="2000" dirty="0"/>
              <a:t>Can pre-screen candidates who meet the basic requirements and reduce time of recruitment process </a:t>
            </a:r>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lvl="2"/>
            <a:endParaRPr lang="en-GB" sz="2000" dirty="0"/>
          </a:p>
          <a:p>
            <a:pPr marL="0" lvl="2" indent="0">
              <a:buNone/>
            </a:pPr>
            <a:endParaRPr lang="en-GB" sz="20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7</a:t>
            </a:fld>
            <a:endParaRPr lang="en-GB"/>
          </a:p>
        </p:txBody>
      </p:sp>
    </p:spTree>
    <p:extLst>
      <p:ext uri="{BB962C8B-B14F-4D97-AF65-F5344CB8AC3E}">
        <p14:creationId xmlns:p14="http://schemas.microsoft.com/office/powerpoint/2010/main" val="392641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Provision of labour market information</a:t>
            </a:r>
          </a:p>
        </p:txBody>
      </p:sp>
      <p:sp>
        <p:nvSpPr>
          <p:cNvPr id="5" name="Content Placeholder 4"/>
          <p:cNvSpPr>
            <a:spLocks noGrp="1"/>
          </p:cNvSpPr>
          <p:nvPr>
            <p:ph idx="1"/>
          </p:nvPr>
        </p:nvSpPr>
        <p:spPr/>
        <p:txBody>
          <a:bodyPr/>
          <a:lstStyle/>
          <a:p>
            <a:pPr marL="0" lvl="2" indent="0">
              <a:buNone/>
            </a:pPr>
            <a:r>
              <a:rPr lang="en-GB" sz="2400" dirty="0"/>
              <a:t>Using comprehensive and reliable labour market information needed by employers:</a:t>
            </a:r>
          </a:p>
          <a:p>
            <a:pPr lvl="2"/>
            <a:r>
              <a:rPr lang="en-GB" sz="2400" dirty="0"/>
              <a:t>Determine market wage rates for positions they offer</a:t>
            </a:r>
          </a:p>
          <a:p>
            <a:pPr lvl="2"/>
            <a:r>
              <a:rPr lang="en-GB" sz="2400" dirty="0"/>
              <a:t>Assess availability of labour on both the supply and demand side</a:t>
            </a:r>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8</a:t>
            </a:fld>
            <a:endParaRPr lang="en-GB"/>
          </a:p>
        </p:txBody>
      </p:sp>
    </p:spTree>
    <p:extLst>
      <p:ext uri="{BB962C8B-B14F-4D97-AF65-F5344CB8AC3E}">
        <p14:creationId xmlns:p14="http://schemas.microsoft.com/office/powerpoint/2010/main" val="3845380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Provision of labour market information (</a:t>
            </a:r>
            <a:r>
              <a:rPr lang="en-GB" dirty="0" err="1"/>
              <a:t>cont</a:t>
            </a:r>
            <a:r>
              <a:rPr lang="en-GB" dirty="0"/>
              <a:t>)</a:t>
            </a:r>
          </a:p>
        </p:txBody>
      </p:sp>
      <p:sp>
        <p:nvSpPr>
          <p:cNvPr id="5" name="Content Placeholder 4"/>
          <p:cNvSpPr>
            <a:spLocks noGrp="1"/>
          </p:cNvSpPr>
          <p:nvPr>
            <p:ph idx="1"/>
          </p:nvPr>
        </p:nvSpPr>
        <p:spPr/>
        <p:txBody>
          <a:bodyPr/>
          <a:lstStyle/>
          <a:p>
            <a:pPr lvl="2"/>
            <a:r>
              <a:rPr lang="en-GB" sz="2400" dirty="0"/>
              <a:t>Providing LMI is one of the core functions of the ESCs:</a:t>
            </a:r>
          </a:p>
          <a:p>
            <a:pPr lvl="2"/>
            <a:r>
              <a:rPr lang="en-GB" sz="2400" dirty="0"/>
              <a:t>Excellent sources of reliable information</a:t>
            </a:r>
          </a:p>
          <a:p>
            <a:pPr lvl="2"/>
            <a:r>
              <a:rPr lang="en-GB" sz="2400" dirty="0"/>
              <a:t>Information should be both for the demand and supply sides</a:t>
            </a:r>
          </a:p>
          <a:p>
            <a:pPr lvl="2"/>
            <a:r>
              <a:rPr lang="en-GB" sz="2400" dirty="0"/>
              <a:t>Employer directory should be available to complement LMI and enhance the information database</a:t>
            </a:r>
          </a:p>
          <a:p>
            <a:pPr lvl="2"/>
            <a:r>
              <a:rPr lang="en-GB" sz="2400" dirty="0"/>
              <a:t>Must also have access to other statistical reports produced by  government institutions </a:t>
            </a:r>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lvl="2"/>
            <a:endParaRPr lang="en-GB" sz="2400" dirty="0"/>
          </a:p>
          <a:p>
            <a:pPr marL="0" lvl="2" indent="0">
              <a:buNone/>
            </a:pPr>
            <a:endParaRPr lang="en-GB" sz="2400" dirty="0"/>
          </a:p>
        </p:txBody>
      </p:sp>
      <p:sp>
        <p:nvSpPr>
          <p:cNvPr id="10" name="Date Placeholder 9"/>
          <p:cNvSpPr>
            <a:spLocks noGrp="1"/>
          </p:cNvSpPr>
          <p:nvPr>
            <p:ph type="dt" sz="half" idx="10"/>
          </p:nvPr>
        </p:nvSpPr>
        <p:spPr/>
        <p:txBody>
          <a:bodyPr/>
          <a:lstStyle/>
          <a:p>
            <a:r>
              <a:rPr lang="en-GB"/>
              <a:t>Date: Monday / 01 / October / 2019</a:t>
            </a:r>
          </a:p>
        </p:txBody>
      </p:sp>
      <p:sp>
        <p:nvSpPr>
          <p:cNvPr id="11" name="Footer Placeholder 10"/>
          <p:cNvSpPr>
            <a:spLocks noGrp="1"/>
          </p:cNvSpPr>
          <p:nvPr>
            <p:ph type="ftr" sz="quarter" idx="11"/>
          </p:nvPr>
        </p:nvSpPr>
        <p:spPr/>
        <p:txBody>
          <a:bodyPr/>
          <a:lstStyle/>
          <a:p>
            <a:r>
              <a:rPr lang="en-GB"/>
              <a:t>Advancing social justice, promoting decent work</a:t>
            </a:r>
          </a:p>
        </p:txBody>
      </p:sp>
      <p:sp>
        <p:nvSpPr>
          <p:cNvPr id="28" name="Slide Number Placeholder 27"/>
          <p:cNvSpPr>
            <a:spLocks noGrp="1"/>
          </p:cNvSpPr>
          <p:nvPr>
            <p:ph type="sldNum" sz="quarter" idx="12"/>
          </p:nvPr>
        </p:nvSpPr>
        <p:spPr/>
        <p:txBody>
          <a:bodyPr/>
          <a:lstStyle/>
          <a:p>
            <a:fld id="{856227C0-AD57-4F9B-BAE3-EEFB0D0EE427}" type="slidenum">
              <a:rPr lang="en-GB" smtClean="0"/>
              <a:t>9</a:t>
            </a:fld>
            <a:endParaRPr lang="en-GB"/>
          </a:p>
        </p:txBody>
      </p:sp>
    </p:spTree>
    <p:extLst>
      <p:ext uri="{BB962C8B-B14F-4D97-AF65-F5344CB8AC3E}">
        <p14:creationId xmlns:p14="http://schemas.microsoft.com/office/powerpoint/2010/main" val="173153664"/>
      </p:ext>
    </p:extLst>
  </p:cSld>
  <p:clrMapOvr>
    <a:masterClrMapping/>
  </p:clrMapOvr>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ILO 2020</Template>
  <TotalTime>445</TotalTime>
  <Words>1567</Words>
  <Application>Microsoft Macintosh PowerPoint</Application>
  <PresentationFormat>Widescreen</PresentationFormat>
  <Paragraphs>291</Paragraphs>
  <Slides>16</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Wingdings 3</vt:lpstr>
      <vt:lpstr>ILO 2020</vt:lpstr>
      <vt:lpstr>Module/Unit 13 </vt:lpstr>
      <vt:lpstr>Learning objectives</vt:lpstr>
      <vt:lpstr>Role of ESC for employers</vt:lpstr>
      <vt:lpstr>Services provided to employers</vt:lpstr>
      <vt:lpstr>Human resources planning</vt:lpstr>
      <vt:lpstr>Advice and guidance by ESC to employers    </vt:lpstr>
      <vt:lpstr>Assist in the recruitment process   </vt:lpstr>
      <vt:lpstr>Provision of labour market information</vt:lpstr>
      <vt:lpstr>Provision of labour market information (cont)</vt:lpstr>
      <vt:lpstr>Reaching out to employers</vt:lpstr>
      <vt:lpstr>Reaching out to employers (cont)</vt:lpstr>
      <vt:lpstr>Reaching out to employers (cont)</vt:lpstr>
      <vt:lpstr>Job placement services to employers</vt:lpstr>
      <vt:lpstr>Any question?</vt:lpstr>
      <vt:lpstr>Group work</vt:lpstr>
      <vt:lpstr>Role play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title here 40pt</dc:title>
  <dc:creator>Ayunda Eka Pratama</dc:creator>
  <cp:lastModifiedBy>Ayunda Eka Pratama</cp:lastModifiedBy>
  <cp:revision>40</cp:revision>
  <dcterms:created xsi:type="dcterms:W3CDTF">2021-09-07T09:14:06Z</dcterms:created>
  <dcterms:modified xsi:type="dcterms:W3CDTF">2021-09-08T07:12:57Z</dcterms:modified>
</cp:coreProperties>
</file>