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7" r:id="rId2"/>
    <p:sldId id="274" r:id="rId3"/>
    <p:sldId id="293" r:id="rId4"/>
    <p:sldId id="323" r:id="rId5"/>
    <p:sldId id="324" r:id="rId6"/>
    <p:sldId id="325" r:id="rId7"/>
    <p:sldId id="326"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380" autoAdjust="0"/>
    <p:restoredTop sz="95788" autoAdjust="0"/>
  </p:normalViewPr>
  <p:slideViewPr>
    <p:cSldViewPr snapToGrid="0">
      <p:cViewPr varScale="1">
        <p:scale>
          <a:sx n="73" d="100"/>
          <a:sy n="73" d="100"/>
        </p:scale>
        <p:origin x="192" y="800"/>
      </p:cViewPr>
      <p:guideLst/>
    </p:cSldViewPr>
  </p:slideViewPr>
  <p:outlineViewPr>
    <p:cViewPr>
      <p:scale>
        <a:sx n="33" d="100"/>
        <a:sy n="33" d="100"/>
      </p:scale>
      <p:origin x="0" y="-8496"/>
    </p:cViewPr>
  </p:outlin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D068C6-7325-408C-921E-B389FF684A63}" type="datetimeFigureOut">
              <a:rPr lang="en-GB" smtClean="0"/>
              <a:t>22/09/2021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26FEE-2901-4F80-B040-94DEDE5C3ECF}" type="slidenum">
              <a:rPr lang="en-GB" smtClean="0"/>
              <a:t>‹#›</a:t>
            </a:fld>
            <a:endParaRPr lang="en-GB"/>
          </a:p>
        </p:txBody>
      </p:sp>
    </p:spTree>
    <p:extLst>
      <p:ext uri="{BB962C8B-B14F-4D97-AF65-F5344CB8AC3E}">
        <p14:creationId xmlns:p14="http://schemas.microsoft.com/office/powerpoint/2010/main" val="1475438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1</a:t>
            </a:fld>
            <a:endParaRPr lang="en-GB"/>
          </a:p>
        </p:txBody>
      </p:sp>
    </p:spTree>
    <p:extLst>
      <p:ext uri="{BB962C8B-B14F-4D97-AF65-F5344CB8AC3E}">
        <p14:creationId xmlns:p14="http://schemas.microsoft.com/office/powerpoint/2010/main" val="29039417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2</a:t>
            </a:fld>
            <a:endParaRPr lang="en-GB"/>
          </a:p>
        </p:txBody>
      </p:sp>
    </p:spTree>
    <p:extLst>
      <p:ext uri="{BB962C8B-B14F-4D97-AF65-F5344CB8AC3E}">
        <p14:creationId xmlns:p14="http://schemas.microsoft.com/office/powerpoint/2010/main" val="3027305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truly understand the </a:t>
            </a:r>
            <a:r>
              <a:rPr lang="en-US" dirty="0" err="1"/>
              <a:t>labour</a:t>
            </a:r>
            <a:r>
              <a:rPr lang="en-US" dirty="0"/>
              <a:t> market, Employment officers must have access to sound occupational information.</a:t>
            </a:r>
          </a:p>
          <a:p>
            <a:endParaRPr lang="en-US" dirty="0"/>
          </a:p>
          <a:p>
            <a:r>
              <a:rPr lang="en-US" b="1" dirty="0"/>
              <a:t>An occupational classification system is the most effective tool related to occupational information</a:t>
            </a:r>
            <a:r>
              <a:rPr lang="en-US" dirty="0"/>
              <a:t> </a:t>
            </a:r>
          </a:p>
          <a:p>
            <a:endParaRPr lang="en-US" dirty="0"/>
          </a:p>
          <a:p>
            <a:r>
              <a:rPr lang="en-US" dirty="0"/>
              <a:t>ISCO (International Standard Classification of Occupation):</a:t>
            </a:r>
          </a:p>
          <a:p>
            <a:pPr marL="171450" indent="-171450">
              <a:buFont typeface="Arial" panose="020B0604020202020204" pitchFamily="34" charset="0"/>
              <a:buChar char="•"/>
            </a:pPr>
            <a:r>
              <a:rPr lang="en-US" dirty="0"/>
              <a:t>Tool for organizing jobs into clearly defined set of groups according to tasks and duties undertaken</a:t>
            </a:r>
          </a:p>
          <a:p>
            <a:pPr marL="171450" indent="-171450">
              <a:buFont typeface="Arial" panose="020B0604020202020204" pitchFamily="34" charset="0"/>
              <a:buChar char="•"/>
            </a:pPr>
            <a:r>
              <a:rPr lang="en-US" dirty="0"/>
              <a:t>For use in statistical application and matching jobseekers with vacancies</a:t>
            </a:r>
          </a:p>
          <a:p>
            <a:pPr marL="171450" indent="-171450">
              <a:buFont typeface="Arial" panose="020B0604020202020204" pitchFamily="34" charset="0"/>
              <a:buChar char="•"/>
            </a:pPr>
            <a:r>
              <a:rPr lang="en-US" dirty="0"/>
              <a:t>Determining salary levels by tasks/duties</a:t>
            </a:r>
          </a:p>
          <a:p>
            <a:pPr marL="171450" indent="-171450">
              <a:buFont typeface="Arial" panose="020B0604020202020204" pitchFamily="34" charset="0"/>
              <a:buChar char="•"/>
            </a:pPr>
            <a:r>
              <a:rPr lang="en-US" dirty="0"/>
              <a:t>Management of short or long term training </a:t>
            </a:r>
            <a:r>
              <a:rPr lang="en-US" dirty="0" err="1"/>
              <a:t>programmes</a:t>
            </a:r>
            <a:endParaRPr lang="en-US" dirty="0"/>
          </a:p>
          <a:p>
            <a:pPr marL="171450" indent="-171450">
              <a:buFont typeface="Arial" panose="020B0604020202020204" pitchFamily="34" charset="0"/>
              <a:buChar char="•"/>
            </a:pPr>
            <a:r>
              <a:rPr lang="en-US" dirty="0"/>
              <a:t>Development of vocational training </a:t>
            </a:r>
            <a:r>
              <a:rPr lang="en-US" dirty="0" err="1"/>
              <a:t>programmes</a:t>
            </a:r>
            <a:endParaRPr lang="en-US" dirty="0"/>
          </a:p>
          <a:p>
            <a:pPr marL="171450" indent="-171450">
              <a:buFont typeface="Arial" panose="020B0604020202020204" pitchFamily="34" charset="0"/>
              <a:buChar char="•"/>
            </a:pPr>
            <a:r>
              <a:rPr lang="en-US" dirty="0"/>
              <a:t>Cross-referencing countries</a:t>
            </a:r>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3</a:t>
            </a:fld>
            <a:endParaRPr lang="en-GB"/>
          </a:p>
        </p:txBody>
      </p:sp>
    </p:spTree>
    <p:extLst>
      <p:ext uri="{BB962C8B-B14F-4D97-AF65-F5344CB8AC3E}">
        <p14:creationId xmlns:p14="http://schemas.microsoft.com/office/powerpoint/2010/main" val="1579952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the initial intake process, the employment officer will assign an </a:t>
            </a:r>
            <a:r>
              <a:rPr lang="en-US" b="1" dirty="0"/>
              <a:t>occupational</a:t>
            </a:r>
            <a:r>
              <a:rPr lang="en-US" b="1" baseline="0" dirty="0"/>
              <a:t> </a:t>
            </a:r>
            <a:r>
              <a:rPr lang="en-US" b="1" dirty="0"/>
              <a:t>code to the jobseeker registration,</a:t>
            </a:r>
            <a:r>
              <a:rPr lang="en-US" dirty="0"/>
              <a:t> which best fits the current work experience and educational background of the jobseeker. This can be done in a quick and efficient</a:t>
            </a:r>
            <a:r>
              <a:rPr lang="en-US" baseline="0" dirty="0"/>
              <a:t> </a:t>
            </a:r>
            <a:r>
              <a:rPr lang="en-US" dirty="0"/>
              <a:t>way by using the information provided</a:t>
            </a:r>
            <a:r>
              <a:rPr lang="en-US" baseline="0" dirty="0"/>
              <a:t> by ESC. ESC can provide list of occupational information for jobseeker to enable them have early figure of their job expectation related to their education background, previous job experience or tier talent. </a:t>
            </a:r>
          </a:p>
          <a:p>
            <a:endParaRPr lang="en-US" baseline="0" dirty="0"/>
          </a:p>
          <a:p>
            <a:r>
              <a:rPr lang="en-US" baseline="0" dirty="0"/>
              <a:t>When an employment officer is discussing the jobseeker’s occupational goal, information contained in the job descriptions in the list of occupations will provide</a:t>
            </a:r>
          </a:p>
          <a:p>
            <a:r>
              <a:rPr lang="en-US" baseline="0" dirty="0"/>
              <a:t>considerable insight into the realities of occupations under consideration. </a:t>
            </a:r>
            <a:r>
              <a:rPr lang="en-US" sz="1200" b="0" i="0" u="none" strike="noStrike" kern="1200" baseline="0" dirty="0">
                <a:solidFill>
                  <a:schemeClr val="tx1"/>
                </a:solidFill>
                <a:latin typeface="+mn-lt"/>
                <a:ea typeface="+mn-ea"/>
                <a:cs typeface="+mn-cs"/>
              </a:rPr>
              <a:t>Occupational job information will provide an indication of how much of a gap may exist between the jobseeker’s current skills and experience compared to what is required for entry into each occupation</a:t>
            </a:r>
          </a:p>
          <a:p>
            <a:endParaRPr lang="en-US" sz="1200" b="0" i="0" u="none" strike="noStrike" kern="1200" baseline="0" dirty="0">
              <a:solidFill>
                <a:schemeClr val="tx1"/>
              </a:solidFill>
              <a:latin typeface="+mn-lt"/>
              <a:ea typeface="+mn-ea"/>
              <a:cs typeface="+mn-cs"/>
            </a:endParaRPr>
          </a:p>
          <a:p>
            <a:r>
              <a:rPr lang="en-US" baseline="0" dirty="0"/>
              <a:t>List of occupational information will also be useful to review the list of other occupations that fall into the same occupational group, as well as to consider related occupations that might be classified elsewhere in the list. This may provide the jobseeker with other potentially more suitable occupational choices than what he or she was originally considering.</a:t>
            </a:r>
          </a:p>
          <a:p>
            <a:endParaRPr lang="en-US" baseline="0" dirty="0"/>
          </a:p>
          <a:p>
            <a:r>
              <a:rPr lang="en-US" b="1" baseline="0" dirty="0"/>
              <a:t>Essentially, a well-structured and reliable occupational classification system will provide a wealth of information for the jobseeker to consider when making a decision on a career path. This information, when combined with reliable, up-to-date LMI, will help to ensure that the jobseeker is able to make an informed career decision.</a:t>
            </a:r>
          </a:p>
          <a:p>
            <a:endParaRPr lang="en-US" dirty="0"/>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4</a:t>
            </a:fld>
            <a:endParaRPr lang="en-GB"/>
          </a:p>
        </p:txBody>
      </p:sp>
    </p:spTree>
    <p:extLst>
      <p:ext uri="{BB962C8B-B14F-4D97-AF65-F5344CB8AC3E}">
        <p14:creationId xmlns:p14="http://schemas.microsoft.com/office/powerpoint/2010/main" val="38623651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Minimum wage rate </a:t>
            </a:r>
            <a:r>
              <a:rPr lang="en-US" dirty="0"/>
              <a:t>is determined annually in accordance with the National Government's wage policy to ensure decent living taking into account productivity and economic growth. Minimum wage is generally </a:t>
            </a:r>
            <a:r>
              <a:rPr lang="en-US" b="1" dirty="0"/>
              <a:t>set at provincial level, district level and sometimes at sectoral levels</a:t>
            </a:r>
            <a:r>
              <a:rPr lang="en-US" dirty="0"/>
              <a:t> by the Governor, following recommendations from the Provincial and/or District Wage Councils.</a:t>
            </a:r>
          </a:p>
          <a:p>
            <a:endParaRPr lang="en-US" dirty="0"/>
          </a:p>
          <a:p>
            <a:r>
              <a:rPr lang="en-US" dirty="0"/>
              <a:t>Having proper information about the minimum wages specifically in occupational wages  in each areas of ESC operate, will greatly facilitate companies in the preparation of their business, especially the planning of human resources.</a:t>
            </a:r>
          </a:p>
          <a:p>
            <a:endParaRPr lang="en-US" dirty="0"/>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6</a:t>
            </a:fld>
            <a:endParaRPr lang="en-GB"/>
          </a:p>
        </p:txBody>
      </p:sp>
    </p:spTree>
    <p:extLst>
      <p:ext uri="{BB962C8B-B14F-4D97-AF65-F5344CB8AC3E}">
        <p14:creationId xmlns:p14="http://schemas.microsoft.com/office/powerpoint/2010/main" val="15783723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b="1" dirty="0"/>
              <a:t>minimum wage information</a:t>
            </a:r>
            <a:r>
              <a:rPr lang="en-US" dirty="0"/>
              <a:t> will also help employers to avoid legal problems because in the formal sector, government with existing regulations, will strictly give  sanctions to companies that violate these regulations. Sanctions for any violations of the provisions will also be a limiting factor for the company.</a:t>
            </a:r>
          </a:p>
          <a:p>
            <a:endParaRPr lang="en-US" dirty="0"/>
          </a:p>
          <a:p>
            <a:r>
              <a:rPr lang="en-US" dirty="0"/>
              <a:t>Compliance with the statutory minimum wages is ensured by the labor inspectorate. In the case of violation on the part of employer, a worker may file a complaint with the labor inspectorate. The Manpower Act on article 185 provides for criminal sanctions as follows: whosoever violates the provisions of law regarding payment of minimum wage is liable to a punishment</a:t>
            </a:r>
          </a:p>
          <a:p>
            <a:endParaRPr lang="en-US" dirty="0"/>
          </a:p>
          <a:p>
            <a:r>
              <a:rPr lang="en-US" dirty="0"/>
              <a:t>Compliance with the statutory minimum wages the right obligations for workers by the employer will be a motivation for improving the performance of workers and will ultimately increase productivity</a:t>
            </a:r>
          </a:p>
          <a:p>
            <a:endParaRPr lang="en-US" dirty="0"/>
          </a:p>
          <a:p>
            <a:r>
              <a:rPr lang="en-US" dirty="0"/>
              <a:t>By this information, the employers can see positive impact to them, this will be a reason for the employers to maintain a close relationship with ESC as their mandate of clients</a:t>
            </a:r>
          </a:p>
          <a:p>
            <a:endParaRPr lang="en-US" dirty="0"/>
          </a:p>
          <a:p>
            <a:endParaRPr lang="en-GB" dirty="0"/>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7</a:t>
            </a:fld>
            <a:endParaRPr lang="en-GB"/>
          </a:p>
        </p:txBody>
      </p:sp>
    </p:spTree>
    <p:extLst>
      <p:ext uri="{BB962C8B-B14F-4D97-AF65-F5344CB8AC3E}">
        <p14:creationId xmlns:p14="http://schemas.microsoft.com/office/powerpoint/2010/main" val="23675231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a:t>Click icon to insert picture, or leave unchanged for plain colour fill</a:t>
            </a:r>
          </a:p>
        </p:txBody>
      </p:sp>
    </p:spTree>
    <p:extLst>
      <p:ext uri="{BB962C8B-B14F-4D97-AF65-F5344CB8AC3E}">
        <p14:creationId xmlns:p14="http://schemas.microsoft.com/office/powerpoint/2010/main" val="3166135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3072045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1319992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602" y="490538"/>
            <a:ext cx="1371472"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642088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Date: Monday / 01 / October / 2019</a:t>
            </a:r>
          </a:p>
        </p:txBody>
      </p:sp>
      <p:sp>
        <p:nvSpPr>
          <p:cNvPr id="3" name="Footer Placeholder 2"/>
          <p:cNvSpPr>
            <a:spLocks noGrp="1"/>
          </p:cNvSpPr>
          <p:nvPr>
            <p:ph type="ftr" sz="quarter" idx="11"/>
          </p:nvPr>
        </p:nvSpPr>
        <p:spPr/>
        <p:txBody>
          <a:bodyPr/>
          <a:lstStyle/>
          <a:p>
            <a:r>
              <a:rPr lang="en-GB"/>
              <a:t>Advancing social justice, promoting decent work</a:t>
            </a:r>
          </a:p>
        </p:txBody>
      </p:sp>
      <p:sp>
        <p:nvSpPr>
          <p:cNvPr id="4" name="Slide Number Placeholder 3"/>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1711956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75829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81085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a:t>Click icon to insert picture</a:t>
            </a: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Tree>
    <p:extLst>
      <p:ext uri="{BB962C8B-B14F-4D97-AF65-F5344CB8AC3E}">
        <p14:creationId xmlns:p14="http://schemas.microsoft.com/office/powerpoint/2010/main" val="259065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a:t>Click icon to insert picture</a:t>
            </a:r>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657128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947130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8" name="Content Placeholder 3"/>
          <p:cNvSpPr>
            <a:spLocks noGrp="1"/>
          </p:cNvSpPr>
          <p:nvPr>
            <p:ph sz="half" idx="13"/>
          </p:nvPr>
        </p:nvSpPr>
        <p:spPr>
          <a:xfrm>
            <a:off x="8288662"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a:t>00.0%</a:t>
            </a:r>
          </a:p>
          <a:p>
            <a:pPr lvl="1"/>
            <a:r>
              <a:rPr lang="en-US"/>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a:t>Quote (level 1)</a:t>
            </a:r>
          </a:p>
          <a:p>
            <a:pPr lvl="1"/>
            <a:r>
              <a:rPr lang="en-US"/>
              <a:t>Continuation paras (level 2)</a:t>
            </a:r>
          </a:p>
          <a:p>
            <a:pPr lvl="2"/>
            <a:r>
              <a:rPr lang="en-GB"/>
              <a:t>Source (level 3)</a:t>
            </a:r>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a:t>Click icon to add picture</a:t>
            </a:r>
            <a:endParaRPr lang="en-GB"/>
          </a:p>
        </p:txBody>
      </p:sp>
    </p:spTree>
    <p:extLst>
      <p:ext uri="{BB962C8B-B14F-4D97-AF65-F5344CB8AC3E}">
        <p14:creationId xmlns:p14="http://schemas.microsoft.com/office/powerpoint/2010/main" val="2610444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a:t>Date: Monday / 01 / October / 2019</a:t>
            </a: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en-GB"/>
              <a:t>Advancing social justice, promoting decent work</a:t>
            </a: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pPr/>
              <a:t>‹#›</a:t>
            </a:fld>
            <a:endParaRPr lang="en-GB"/>
          </a:p>
        </p:txBody>
      </p:sp>
      <p:pic>
        <p:nvPicPr>
          <p:cNvPr id="8" name="Picture 7"/>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11" name="Picture 10"/>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7" r:id="rId3"/>
    <p:sldLayoutId id="2147483665" r:id="rId4"/>
    <p:sldLayoutId id="2147483666" r:id="rId5"/>
    <p:sldLayoutId id="2147483652" r:id="rId6"/>
    <p:sldLayoutId id="2147483664" r:id="rId7"/>
    <p:sldLayoutId id="2147483668" r:id="rId8"/>
    <p:sldLayoutId id="2147483669" r:id="rId9"/>
    <p:sldLayoutId id="2147483651" r:id="rId10"/>
    <p:sldLayoutId id="2147483660" r:id="rId11"/>
    <p:sldLayoutId id="2147483661" r:id="rId12"/>
    <p:sldLayoutId id="2147483662" r:id="rId13"/>
    <p:sldLayoutId id="2147483663" r:id="rId14"/>
    <p:sldLayoutId id="2147483654" r:id="rId15"/>
    <p:sldLayoutId id="2147483655"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Module/Unit 14</a:t>
            </a:r>
            <a:br>
              <a:rPr lang="en-GB" dirty="0"/>
            </a:br>
            <a:endParaRPr lang="en-GB" dirty="0"/>
          </a:p>
        </p:txBody>
      </p:sp>
      <p:sp>
        <p:nvSpPr>
          <p:cNvPr id="3" name="Subtitle 2"/>
          <p:cNvSpPr>
            <a:spLocks noGrp="1"/>
          </p:cNvSpPr>
          <p:nvPr>
            <p:ph type="subTitle" idx="1"/>
          </p:nvPr>
        </p:nvSpPr>
        <p:spPr>
          <a:xfrm>
            <a:off x="490537" y="3481539"/>
            <a:ext cx="8558869" cy="1655762"/>
          </a:xfrm>
        </p:spPr>
        <p:txBody>
          <a:bodyPr/>
          <a:lstStyle/>
          <a:p>
            <a:r>
              <a:rPr lang="en-GB" dirty="0"/>
              <a:t>Make use of minimum rate of occupations wages information</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pPr/>
              <a:t>1</a:t>
            </a:fld>
            <a:endParaRPr lang="en-GB"/>
          </a:p>
        </p:txBody>
      </p:sp>
      <p:sp>
        <p:nvSpPr>
          <p:cNvPr id="12" name="Picture Placeholder 11"/>
          <p:cNvSpPr>
            <a:spLocks noGrp="1"/>
          </p:cNvSpPr>
          <p:nvPr>
            <p:ph type="pic" sz="quarter" idx="13"/>
          </p:nvPr>
        </p:nvSpPr>
        <p:spPr/>
      </p:sp>
    </p:spTree>
    <p:extLst>
      <p:ext uri="{BB962C8B-B14F-4D97-AF65-F5344CB8AC3E}">
        <p14:creationId xmlns:p14="http://schemas.microsoft.com/office/powerpoint/2010/main" val="900002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Learning objectives</a:t>
            </a:r>
          </a:p>
        </p:txBody>
      </p:sp>
      <p:sp>
        <p:nvSpPr>
          <p:cNvPr id="5" name="Content Placeholder 4"/>
          <p:cNvSpPr>
            <a:spLocks noGrp="1"/>
          </p:cNvSpPr>
          <p:nvPr>
            <p:ph idx="1"/>
          </p:nvPr>
        </p:nvSpPr>
        <p:spPr/>
        <p:txBody>
          <a:bodyPr/>
          <a:lstStyle/>
          <a:p>
            <a:pPr marL="0" lvl="2" indent="0">
              <a:buNone/>
            </a:pPr>
            <a:r>
              <a:rPr lang="en-GB" sz="2400" dirty="0"/>
              <a:t>After completing the unit, the participants will be able to:</a:t>
            </a:r>
          </a:p>
          <a:p>
            <a:pPr lvl="2"/>
            <a:r>
              <a:rPr lang="en-GB" sz="2400" dirty="0"/>
              <a:t>Understand how the employer can make good use of the information on regional occupational minimum wage</a:t>
            </a:r>
          </a:p>
          <a:p>
            <a:pPr lvl="2"/>
            <a:r>
              <a:rPr lang="en-GB" sz="2400" dirty="0"/>
              <a:t>Know how to attract employers to regularly be in touch with the ESC on information of mutual benefit</a:t>
            </a:r>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2</a:t>
            </a:fld>
            <a:endParaRPr lang="en-GB"/>
          </a:p>
        </p:txBody>
      </p:sp>
    </p:spTree>
    <p:extLst>
      <p:ext uri="{BB962C8B-B14F-4D97-AF65-F5344CB8AC3E}">
        <p14:creationId xmlns:p14="http://schemas.microsoft.com/office/powerpoint/2010/main" val="3526921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National occupational classification (NOC)</a:t>
            </a:r>
          </a:p>
        </p:txBody>
      </p:sp>
      <p:sp>
        <p:nvSpPr>
          <p:cNvPr id="5" name="Content Placeholder 4"/>
          <p:cNvSpPr>
            <a:spLocks noGrp="1"/>
          </p:cNvSpPr>
          <p:nvPr>
            <p:ph idx="1"/>
          </p:nvPr>
        </p:nvSpPr>
        <p:spPr/>
        <p:txBody>
          <a:bodyPr/>
          <a:lstStyle/>
          <a:p>
            <a:pPr marL="0" lvl="2" indent="0">
              <a:buNone/>
            </a:pPr>
            <a:r>
              <a:rPr lang="en-GB" b="1" dirty="0"/>
              <a:t>An occupational classification system is the most effective tool related to occupational information </a:t>
            </a:r>
          </a:p>
          <a:p>
            <a:pPr marL="0" lvl="2" indent="0">
              <a:buNone/>
            </a:pPr>
            <a:endParaRPr lang="en-GB" dirty="0"/>
          </a:p>
          <a:p>
            <a:pPr marL="0" lvl="2" indent="0">
              <a:buNone/>
            </a:pPr>
            <a:r>
              <a:rPr lang="en-GB" dirty="0"/>
              <a:t>ISCO (International Standard Classification of Occupation):</a:t>
            </a:r>
          </a:p>
          <a:p>
            <a:pPr lvl="2"/>
            <a:r>
              <a:rPr lang="en-GB" dirty="0"/>
              <a:t>Tool for organizing jobs into clearly defined set of groups according to tasks and duties undertaken</a:t>
            </a:r>
          </a:p>
          <a:p>
            <a:pPr lvl="2"/>
            <a:r>
              <a:rPr lang="en-GB" dirty="0"/>
              <a:t>For use in statistical application and matching jobseekers with vacancies</a:t>
            </a:r>
          </a:p>
          <a:p>
            <a:pPr lvl="2"/>
            <a:r>
              <a:rPr lang="en-GB" dirty="0"/>
              <a:t>Determining salary levels by tasks/duties</a:t>
            </a:r>
          </a:p>
          <a:p>
            <a:pPr lvl="2"/>
            <a:r>
              <a:rPr lang="en-GB" dirty="0"/>
              <a:t>Management of short or long term training programmes</a:t>
            </a:r>
          </a:p>
          <a:p>
            <a:pPr lvl="2"/>
            <a:r>
              <a:rPr lang="en-GB" dirty="0"/>
              <a:t>Development of vocational training programmes</a:t>
            </a:r>
          </a:p>
          <a:p>
            <a:pPr lvl="2"/>
            <a:r>
              <a:rPr lang="en-GB" dirty="0"/>
              <a:t>Cross-referencing countries</a:t>
            </a:r>
          </a:p>
          <a:p>
            <a:pPr lvl="2"/>
            <a:endParaRPr lang="en-GB" dirty="0"/>
          </a:p>
          <a:p>
            <a:pPr lvl="2"/>
            <a:endParaRPr lang="en-GB"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dirty="0"/>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3</a:t>
            </a:fld>
            <a:endParaRPr lang="en-GB"/>
          </a:p>
        </p:txBody>
      </p:sp>
    </p:spTree>
    <p:extLst>
      <p:ext uri="{BB962C8B-B14F-4D97-AF65-F5344CB8AC3E}">
        <p14:creationId xmlns:p14="http://schemas.microsoft.com/office/powerpoint/2010/main" val="3462104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Occupational information</a:t>
            </a:r>
          </a:p>
        </p:txBody>
      </p:sp>
      <p:sp>
        <p:nvSpPr>
          <p:cNvPr id="5" name="Content Placeholder 4"/>
          <p:cNvSpPr>
            <a:spLocks noGrp="1"/>
          </p:cNvSpPr>
          <p:nvPr>
            <p:ph idx="1"/>
          </p:nvPr>
        </p:nvSpPr>
        <p:spPr/>
        <p:txBody>
          <a:bodyPr/>
          <a:lstStyle/>
          <a:p>
            <a:pPr lvl="2"/>
            <a:r>
              <a:rPr lang="en-GB" sz="2400" dirty="0"/>
              <a:t>Occupational codes assigned to jobseeker during job registration</a:t>
            </a:r>
          </a:p>
          <a:p>
            <a:pPr lvl="2"/>
            <a:r>
              <a:rPr lang="en-GB" sz="2400" dirty="0"/>
              <a:t>List of occupational information from Employment officer</a:t>
            </a:r>
          </a:p>
          <a:p>
            <a:pPr lvl="2"/>
            <a:r>
              <a:rPr lang="en-GB" sz="2400" dirty="0"/>
              <a:t>Important when discussing occupational goal of jobseeker</a:t>
            </a:r>
          </a:p>
          <a:p>
            <a:pPr lvl="2"/>
            <a:r>
              <a:rPr lang="en-GB" sz="2400" dirty="0"/>
              <a:t>View other occupations belonging to same occupational group</a:t>
            </a:r>
          </a:p>
          <a:p>
            <a:pPr lvl="2"/>
            <a:r>
              <a:rPr lang="en-GB" sz="2400" dirty="0"/>
              <a:t>Will guide jobseeker in deciding on a career path </a:t>
            </a:r>
          </a:p>
          <a:p>
            <a:pPr lvl="2"/>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4</a:t>
            </a:fld>
            <a:endParaRPr lang="en-GB"/>
          </a:p>
        </p:txBody>
      </p:sp>
    </p:spTree>
    <p:extLst>
      <p:ext uri="{BB962C8B-B14F-4D97-AF65-F5344CB8AC3E}">
        <p14:creationId xmlns:p14="http://schemas.microsoft.com/office/powerpoint/2010/main" val="1999039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a:t>SLIDE ON INDONESIAN NATIONAL OCCUPATIONAL CLASSIFICATION</a:t>
            </a:r>
            <a:br>
              <a:rPr lang="en-GB" sz="2800" dirty="0"/>
            </a:br>
            <a:r>
              <a:rPr lang="en-GB" sz="2800" dirty="0"/>
              <a:t>(updated according to latest NOC)</a:t>
            </a:r>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5</a:t>
            </a:fld>
            <a:endParaRPr lang="en-GB"/>
          </a:p>
        </p:txBody>
      </p:sp>
    </p:spTree>
    <p:extLst>
      <p:ext uri="{BB962C8B-B14F-4D97-AF65-F5344CB8AC3E}">
        <p14:creationId xmlns:p14="http://schemas.microsoft.com/office/powerpoint/2010/main" val="2724255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Minimum wage in Indonesia</a:t>
            </a:r>
          </a:p>
        </p:txBody>
      </p:sp>
      <p:sp>
        <p:nvSpPr>
          <p:cNvPr id="5" name="Content Placeholder 4"/>
          <p:cNvSpPr>
            <a:spLocks noGrp="1"/>
          </p:cNvSpPr>
          <p:nvPr>
            <p:ph idx="1"/>
          </p:nvPr>
        </p:nvSpPr>
        <p:spPr/>
        <p:txBody>
          <a:bodyPr/>
          <a:lstStyle/>
          <a:p>
            <a:pPr lvl="2"/>
            <a:r>
              <a:rPr lang="en-GB" sz="2400" dirty="0"/>
              <a:t>Determined annually </a:t>
            </a:r>
            <a:r>
              <a:rPr lang="en-GB" sz="2400" dirty="0" err="1"/>
              <a:t>acc</a:t>
            </a:r>
            <a:r>
              <a:rPr lang="en-GB" sz="2400" dirty="0"/>
              <a:t> to National Government’s wage policy</a:t>
            </a:r>
          </a:p>
          <a:p>
            <a:pPr lvl="2"/>
            <a:r>
              <a:rPr lang="en-GB" sz="2400" dirty="0"/>
              <a:t>Set at provincial, district and sometime sectoral levels</a:t>
            </a:r>
          </a:p>
          <a:p>
            <a:pPr lvl="2"/>
            <a:r>
              <a:rPr lang="en-GB" sz="2400" dirty="0"/>
              <a:t>Wage recommendations to Governor by Provincial and/or District Wage Councils</a:t>
            </a:r>
          </a:p>
          <a:p>
            <a:pPr lvl="2"/>
            <a:r>
              <a:rPr lang="en-GB" sz="2400" dirty="0"/>
              <a:t>Information in ESC on min wages can greatly assist companies for business preparation and planning human resources</a:t>
            </a:r>
          </a:p>
          <a:p>
            <a:pPr lvl="2"/>
            <a:endParaRPr lang="en-GB" sz="2400" dirty="0"/>
          </a:p>
          <a:p>
            <a:pPr lvl="2"/>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6</a:t>
            </a:fld>
            <a:endParaRPr lang="en-GB"/>
          </a:p>
        </p:txBody>
      </p:sp>
    </p:spTree>
    <p:extLst>
      <p:ext uri="{BB962C8B-B14F-4D97-AF65-F5344CB8AC3E}">
        <p14:creationId xmlns:p14="http://schemas.microsoft.com/office/powerpoint/2010/main" val="3745569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Benefits for employers on minimum wage information at ESC</a:t>
            </a:r>
          </a:p>
        </p:txBody>
      </p:sp>
      <p:sp>
        <p:nvSpPr>
          <p:cNvPr id="5" name="Content Placeholder 4"/>
          <p:cNvSpPr>
            <a:spLocks noGrp="1"/>
          </p:cNvSpPr>
          <p:nvPr>
            <p:ph idx="1"/>
          </p:nvPr>
        </p:nvSpPr>
        <p:spPr/>
        <p:txBody>
          <a:bodyPr/>
          <a:lstStyle/>
          <a:p>
            <a:pPr lvl="2"/>
            <a:r>
              <a:rPr lang="en-GB" sz="2400" dirty="0"/>
              <a:t>Well informed on minimum occupational wages</a:t>
            </a:r>
          </a:p>
          <a:p>
            <a:pPr lvl="2"/>
            <a:r>
              <a:rPr lang="en-GB" sz="2400" dirty="0"/>
              <a:t>Avoid legal problems </a:t>
            </a:r>
          </a:p>
          <a:p>
            <a:pPr lvl="2"/>
            <a:r>
              <a:rPr lang="en-GB" sz="2400" dirty="0"/>
              <a:t>Compliance with Government regulation</a:t>
            </a:r>
          </a:p>
          <a:p>
            <a:pPr lvl="2"/>
            <a:r>
              <a:rPr lang="en-GB" sz="2400" dirty="0"/>
              <a:t>Improve worker motivation and productivity</a:t>
            </a:r>
          </a:p>
          <a:p>
            <a:pPr lvl="2"/>
            <a:r>
              <a:rPr lang="en-GB" sz="2400" dirty="0"/>
              <a:t>Attract employer to engage more with ESC </a:t>
            </a:r>
          </a:p>
          <a:p>
            <a:pPr lvl="2"/>
            <a:endParaRPr lang="en-GB" sz="2400" dirty="0"/>
          </a:p>
          <a:p>
            <a:pPr lvl="2"/>
            <a:endParaRPr lang="en-GB" sz="2400" dirty="0"/>
          </a:p>
          <a:p>
            <a:pPr lvl="2"/>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7</a:t>
            </a:fld>
            <a:endParaRPr lang="en-GB"/>
          </a:p>
        </p:txBody>
      </p:sp>
    </p:spTree>
    <p:extLst>
      <p:ext uri="{BB962C8B-B14F-4D97-AF65-F5344CB8AC3E}">
        <p14:creationId xmlns:p14="http://schemas.microsoft.com/office/powerpoint/2010/main" val="2907576763"/>
      </p:ext>
    </p:extLst>
  </p:cSld>
  <p:clrMapOvr>
    <a:masterClrMapping/>
  </p:clrMapOvr>
</p:sld>
</file>

<file path=ppt/theme/theme1.xml><?xml version="1.0" encoding="utf-8"?>
<a:theme xmlns:a="http://schemas.openxmlformats.org/drawingml/2006/main" name="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LO Presentation 16x9.potx" id="{1B78B7CC-6F33-4AED-B988-F1824BC14DB2}" vid="{017B0592-C5E0-43A0-8804-D21738B9040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ILO 2020</Template>
  <TotalTime>501</TotalTime>
  <Words>1014</Words>
  <Application>Microsoft Macintosh PowerPoint</Application>
  <PresentationFormat>Widescreen</PresentationFormat>
  <Paragraphs>93</Paragraphs>
  <Slides>7</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Wingdings 3</vt:lpstr>
      <vt:lpstr>ILO 2020</vt:lpstr>
      <vt:lpstr>Module/Unit 14 </vt:lpstr>
      <vt:lpstr>Learning objectives</vt:lpstr>
      <vt:lpstr>National occupational classification (NOC)</vt:lpstr>
      <vt:lpstr>Occupational information</vt:lpstr>
      <vt:lpstr>SLIDE ON INDONESIAN NATIONAL OCCUPATIONAL CLASSIFICATION (updated according to latest NOC)</vt:lpstr>
      <vt:lpstr>Minimum wage in Indonesia</vt:lpstr>
      <vt:lpstr>Benefits for employers on minimum wage information at ESC</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title here 40pt</dc:title>
  <dc:creator>Ayunda Eka Pratama</dc:creator>
  <cp:lastModifiedBy>Ayunda Eka Pratama</cp:lastModifiedBy>
  <cp:revision>43</cp:revision>
  <dcterms:created xsi:type="dcterms:W3CDTF">2021-09-07T09:14:06Z</dcterms:created>
  <dcterms:modified xsi:type="dcterms:W3CDTF">2021-09-22T05:15:33Z</dcterms:modified>
</cp:coreProperties>
</file>