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4" r:id="rId3"/>
    <p:sldId id="293" r:id="rId4"/>
    <p:sldId id="323" r:id="rId5"/>
    <p:sldId id="325" r:id="rId6"/>
    <p:sldId id="326" r:id="rId7"/>
    <p:sldId id="327" r:id="rId8"/>
    <p:sldId id="328" r:id="rId9"/>
    <p:sldId id="329" r:id="rId10"/>
    <p:sldId id="33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88" autoAdjust="0"/>
    <p:restoredTop sz="95788" autoAdjust="0"/>
  </p:normalViewPr>
  <p:slideViewPr>
    <p:cSldViewPr snapToGrid="0">
      <p:cViewPr varScale="1">
        <p:scale>
          <a:sx n="81" d="100"/>
          <a:sy n="81" d="100"/>
        </p:scale>
        <p:origin x="184" y="624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08/09/2021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941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737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305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Labour</a:t>
            </a:r>
            <a:r>
              <a:rPr lang="en-US" b="1" dirty="0"/>
              <a:t> market </a:t>
            </a:r>
            <a:r>
              <a:rPr lang="en-US" b="1" dirty="0" err="1"/>
              <a:t>programmes</a:t>
            </a:r>
            <a:r>
              <a:rPr lang="en-US" dirty="0"/>
              <a:t> are Interventions of </a:t>
            </a:r>
            <a:r>
              <a:rPr lang="en-US" dirty="0" err="1"/>
              <a:t>labour</a:t>
            </a:r>
            <a:r>
              <a:rPr lang="en-US" dirty="0"/>
              <a:t> market policy which governments use to increase employment probability of job seekers and decrease overall unemployment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There are active </a:t>
            </a:r>
            <a:r>
              <a:rPr lang="en-US" dirty="0" err="1"/>
              <a:t>labour</a:t>
            </a:r>
            <a:r>
              <a:rPr lang="en-US" dirty="0"/>
              <a:t> market </a:t>
            </a:r>
            <a:r>
              <a:rPr lang="en-US" dirty="0" err="1"/>
              <a:t>programmes</a:t>
            </a:r>
            <a:r>
              <a:rPr lang="en-US" dirty="0"/>
              <a:t> (ALMP) and passive </a:t>
            </a:r>
            <a:r>
              <a:rPr lang="en-US" dirty="0" err="1"/>
              <a:t>labour</a:t>
            </a:r>
            <a:r>
              <a:rPr lang="en-US" dirty="0"/>
              <a:t> market </a:t>
            </a:r>
            <a:r>
              <a:rPr lang="en-US" dirty="0" err="1"/>
              <a:t>programmes</a:t>
            </a:r>
            <a:r>
              <a:rPr lang="en-US" dirty="0"/>
              <a:t> (PLMP)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ALMPs actively increases the employment probability of jobseekers while </a:t>
            </a:r>
            <a:r>
              <a:rPr lang="en-US" b="1" dirty="0"/>
              <a:t>PLMP such as unemployment benefits  as earnings replacement.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ALMPs must complement PLMP.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952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Well targeted and tailored to meet individual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Designed to respond to </a:t>
            </a:r>
            <a:r>
              <a:rPr lang="en-US" dirty="0" err="1"/>
              <a:t>labour</a:t>
            </a:r>
            <a:r>
              <a:rPr lang="en-US" dirty="0"/>
              <a:t> market requirements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Linked with work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Part of a comprehensive package of services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Involving the social partners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/>
              <a:t>Programmes</a:t>
            </a:r>
            <a:r>
              <a:rPr lang="en-US" dirty="0"/>
              <a:t> which assist jobless find jobs and increases workers’ productivity and income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365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372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16570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209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160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50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02" y="490538"/>
            <a:ext cx="1371472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8" y="490538"/>
            <a:ext cx="1371600" cy="494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Module/Unit 15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7" y="3481539"/>
            <a:ext cx="8558869" cy="1655762"/>
          </a:xfrm>
        </p:spPr>
        <p:txBody>
          <a:bodyPr/>
          <a:lstStyle/>
          <a:p>
            <a:r>
              <a:rPr lang="en-GB" dirty="0"/>
              <a:t>Labour market programmes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00002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Entrepreneurial promotion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5390000" cy="3482975"/>
          </a:xfrm>
        </p:spPr>
        <p:txBody>
          <a:bodyPr/>
          <a:lstStyle/>
          <a:p>
            <a:pPr marL="0" lvl="2" indent="0">
              <a:buNone/>
            </a:pPr>
            <a:r>
              <a:rPr lang="en-GB" sz="2000" b="1" dirty="0"/>
              <a:t>Advantages</a:t>
            </a:r>
          </a:p>
          <a:p>
            <a:pPr lvl="2"/>
            <a:r>
              <a:rPr lang="en-GB" sz="2000" dirty="0"/>
              <a:t>Can have high employment potential</a:t>
            </a:r>
          </a:p>
          <a:p>
            <a:pPr lvl="2"/>
            <a:r>
              <a:rPr lang="en-GB" sz="2000" dirty="0"/>
              <a:t>May meet jobseeker’s aspirations for flexibility, independence etc.</a:t>
            </a:r>
          </a:p>
          <a:p>
            <a:pPr lvl="2"/>
            <a:r>
              <a:rPr lang="en-GB" sz="2000" dirty="0"/>
              <a:t>More effective when combined with financial and other services, in particular mentoring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10</a:t>
            </a:fld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F7A9342-C39C-2847-8494-B6EBAD102A31}"/>
              </a:ext>
            </a:extLst>
          </p:cNvPr>
          <p:cNvSpPr txBox="1">
            <a:spLocks/>
          </p:cNvSpPr>
          <p:nvPr/>
        </p:nvSpPr>
        <p:spPr>
          <a:xfrm>
            <a:off x="6202567" y="2393949"/>
            <a:ext cx="5390000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GB" b="1" dirty="0"/>
              <a:t>Disadvantages</a:t>
            </a:r>
          </a:p>
          <a:p>
            <a:pPr lvl="2"/>
            <a:r>
              <a:rPr lang="en-GB" dirty="0"/>
              <a:t>May have a high failure rate which limits its capacity to create sustainable employment</a:t>
            </a:r>
          </a:p>
          <a:p>
            <a:pPr lvl="2"/>
            <a:r>
              <a:rPr lang="en-GB" dirty="0"/>
              <a:t>Often difficult for young people due to their lack of networks, experience, technical knowledge and collateral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760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objectives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GB" sz="2400" dirty="0"/>
              <a:t>After completing the unit, the participants will be able to:</a:t>
            </a:r>
          </a:p>
          <a:p>
            <a:pPr lvl="2"/>
            <a:r>
              <a:rPr lang="en-GB" sz="2400" dirty="0"/>
              <a:t>Understand the Indonesian labour market programmes including safety net programme as a protection for unemployment (Employment Benefit programme)</a:t>
            </a:r>
          </a:p>
          <a:p>
            <a:pPr lvl="2"/>
            <a:r>
              <a:rPr lang="en-GB" sz="2400" dirty="0"/>
              <a:t>Know other labour market programmes which can assist the jobseeker</a:t>
            </a:r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92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labour market programmes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Interventions of labour market policy which governments use to increase employment probability of jobseekers and decrease overall unemployment</a:t>
            </a:r>
          </a:p>
          <a:p>
            <a:pPr lvl="2"/>
            <a:r>
              <a:rPr lang="en-GB" sz="2400" dirty="0"/>
              <a:t>Active and passive labour market programmes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lvl="2"/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104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Success of Labour market programmes (LMPs) will increase if…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GB" sz="2400" dirty="0"/>
              <a:t>Well targeted and tailored to meet individual needs</a:t>
            </a:r>
          </a:p>
          <a:p>
            <a:pPr lvl="2"/>
            <a:r>
              <a:rPr lang="en-GB" sz="2400" dirty="0"/>
              <a:t>Designed to respond to labour market requirements</a:t>
            </a:r>
          </a:p>
          <a:p>
            <a:pPr lvl="2"/>
            <a:r>
              <a:rPr lang="en-GB" sz="2400" dirty="0"/>
              <a:t>Linked with work experience</a:t>
            </a:r>
          </a:p>
          <a:p>
            <a:pPr lvl="2"/>
            <a:r>
              <a:rPr lang="en-GB" sz="2400" dirty="0"/>
              <a:t>Part of a comprehensive package of services </a:t>
            </a:r>
          </a:p>
          <a:p>
            <a:pPr lvl="2"/>
            <a:r>
              <a:rPr lang="en-GB" sz="2400" dirty="0"/>
              <a:t>Involving the social partners</a:t>
            </a:r>
          </a:p>
          <a:p>
            <a:pPr lvl="2"/>
            <a:r>
              <a:rPr lang="en-GB" sz="2400" dirty="0"/>
              <a:t>Programmes which assist jobless find jobs and increases workers’ productivity and income</a:t>
            </a:r>
          </a:p>
          <a:p>
            <a:pPr lvl="2"/>
            <a:endParaRPr lang="en-GB" sz="2400" dirty="0"/>
          </a:p>
          <a:p>
            <a:pPr lvl="2"/>
            <a:endParaRPr lang="en-GB" sz="2400" dirty="0"/>
          </a:p>
          <a:p>
            <a:pPr marL="0" lvl="2" indent="0">
              <a:buNone/>
            </a:pPr>
            <a:endParaRPr lang="en-GB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039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Active and Passive labour market programmes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5390000" cy="3482975"/>
          </a:xfrm>
        </p:spPr>
        <p:txBody>
          <a:bodyPr/>
          <a:lstStyle/>
          <a:p>
            <a:pPr marL="0" lvl="2" indent="0">
              <a:buNone/>
            </a:pPr>
            <a:r>
              <a:rPr lang="en-GB" sz="2000" b="1" dirty="0"/>
              <a:t>Active labour market programmes</a:t>
            </a:r>
          </a:p>
          <a:p>
            <a:pPr lvl="2"/>
            <a:r>
              <a:rPr lang="en-GB" sz="2000" dirty="0"/>
              <a:t>Employment services</a:t>
            </a:r>
          </a:p>
          <a:p>
            <a:pPr lvl="2"/>
            <a:r>
              <a:rPr lang="en-GB" sz="2000" dirty="0"/>
              <a:t>Labour market training</a:t>
            </a:r>
          </a:p>
          <a:p>
            <a:pPr lvl="2"/>
            <a:r>
              <a:rPr lang="en-GB" sz="2000" dirty="0"/>
              <a:t>Public works and community services</a:t>
            </a:r>
          </a:p>
          <a:p>
            <a:pPr lvl="2"/>
            <a:r>
              <a:rPr lang="en-GB" sz="2000" dirty="0"/>
              <a:t>Entrepreneurial promotion</a:t>
            </a:r>
          </a:p>
          <a:p>
            <a:pPr lvl="2"/>
            <a:r>
              <a:rPr lang="en-GB" sz="2000" dirty="0"/>
              <a:t>Job subsidies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5</a:t>
            </a:fld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F7A9342-C39C-2847-8494-B6EBAD102A31}"/>
              </a:ext>
            </a:extLst>
          </p:cNvPr>
          <p:cNvSpPr txBox="1">
            <a:spLocks/>
          </p:cNvSpPr>
          <p:nvPr/>
        </p:nvSpPr>
        <p:spPr>
          <a:xfrm>
            <a:off x="6202567" y="2393949"/>
            <a:ext cx="5390000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GB" b="1" dirty="0"/>
              <a:t>Passive labour market programmes</a:t>
            </a:r>
          </a:p>
          <a:p>
            <a:pPr lvl="2"/>
            <a:r>
              <a:rPr lang="en-GB" dirty="0"/>
              <a:t>Unemployment insurance</a:t>
            </a:r>
          </a:p>
          <a:p>
            <a:pPr lvl="2"/>
            <a:r>
              <a:rPr lang="en-GB" dirty="0"/>
              <a:t>Early retirement schemes</a:t>
            </a:r>
          </a:p>
          <a:p>
            <a:pPr lvl="2"/>
            <a:r>
              <a:rPr lang="en-GB" dirty="0"/>
              <a:t>Provision of separation benefits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56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Employment services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5390000" cy="3482975"/>
          </a:xfrm>
        </p:spPr>
        <p:txBody>
          <a:bodyPr/>
          <a:lstStyle/>
          <a:p>
            <a:pPr marL="0" lvl="2" indent="0">
              <a:buNone/>
            </a:pPr>
            <a:r>
              <a:rPr lang="en-GB" sz="2000" b="1" dirty="0"/>
              <a:t>Advantages</a:t>
            </a:r>
          </a:p>
          <a:p>
            <a:pPr lvl="2"/>
            <a:r>
              <a:rPr lang="en-GB" sz="2000" dirty="0"/>
              <a:t>Helps jobseeker make realistic choices and match their aspirations with employment and training opportunities</a:t>
            </a:r>
          </a:p>
          <a:p>
            <a:pPr lvl="2"/>
            <a:r>
              <a:rPr lang="en-GB" sz="2000" dirty="0"/>
              <a:t>Helps them navigate the labour market</a:t>
            </a:r>
          </a:p>
          <a:p>
            <a:pPr lvl="2"/>
            <a:r>
              <a:rPr lang="en-GB" sz="2000" dirty="0"/>
              <a:t>Improves information on job prospects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6</a:t>
            </a:fld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F7A9342-C39C-2847-8494-B6EBAD102A31}"/>
              </a:ext>
            </a:extLst>
          </p:cNvPr>
          <p:cNvSpPr txBox="1">
            <a:spLocks/>
          </p:cNvSpPr>
          <p:nvPr/>
        </p:nvSpPr>
        <p:spPr>
          <a:xfrm>
            <a:off x="6202567" y="2393949"/>
            <a:ext cx="5390000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GB" b="1" dirty="0"/>
              <a:t>Disadvantages</a:t>
            </a:r>
          </a:p>
          <a:p>
            <a:pPr lvl="2"/>
            <a:r>
              <a:rPr lang="en-GB" dirty="0"/>
              <a:t>May create unrealistic expectations if not linked to the labour market</a:t>
            </a:r>
          </a:p>
          <a:p>
            <a:pPr lvl="2"/>
            <a:r>
              <a:rPr lang="en-GB" dirty="0"/>
              <a:t>Not available in all countries or only in urban areas and for the formal economy</a:t>
            </a:r>
          </a:p>
          <a:p>
            <a:pPr lvl="2"/>
            <a:r>
              <a:rPr lang="en-GB" dirty="0"/>
              <a:t>Lack of information can undermine efficiency, effectiveness and relevance of the initiatives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188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Labour market training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5390000" cy="3482975"/>
          </a:xfrm>
        </p:spPr>
        <p:txBody>
          <a:bodyPr/>
          <a:lstStyle/>
          <a:p>
            <a:pPr marL="0" lvl="2" indent="0">
              <a:buNone/>
            </a:pPr>
            <a:r>
              <a:rPr lang="en-GB" sz="2000" b="1" dirty="0"/>
              <a:t>Advantages</a:t>
            </a:r>
          </a:p>
          <a:p>
            <a:pPr lvl="2"/>
            <a:r>
              <a:rPr lang="en-GB" sz="2000" dirty="0"/>
              <a:t>Works better with broad technical skills which are in demand</a:t>
            </a:r>
          </a:p>
          <a:p>
            <a:pPr lvl="2"/>
            <a:r>
              <a:rPr lang="en-GB" sz="2000" dirty="0"/>
              <a:t>Increases employment if it includes work experience</a:t>
            </a:r>
          </a:p>
          <a:p>
            <a:pPr lvl="2"/>
            <a:r>
              <a:rPr lang="en-GB" sz="2000" dirty="0"/>
              <a:t>Better results when combined with other employment and support services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F7A9342-C39C-2847-8494-B6EBAD102A31}"/>
              </a:ext>
            </a:extLst>
          </p:cNvPr>
          <p:cNvSpPr txBox="1">
            <a:spLocks/>
          </p:cNvSpPr>
          <p:nvPr/>
        </p:nvSpPr>
        <p:spPr>
          <a:xfrm>
            <a:off x="6202567" y="2393949"/>
            <a:ext cx="5390000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GB" b="1" dirty="0"/>
              <a:t>Disadvantages</a:t>
            </a:r>
          </a:p>
          <a:p>
            <a:pPr lvl="2"/>
            <a:r>
              <a:rPr lang="en-GB" dirty="0"/>
              <a:t>May produce temporary rather than sustainable solutions</a:t>
            </a:r>
          </a:p>
          <a:p>
            <a:pPr lvl="2"/>
            <a:r>
              <a:rPr lang="en-GB" dirty="0"/>
              <a:t>Training alone may not be sufficient to increase  employment prospects</a:t>
            </a:r>
          </a:p>
          <a:p>
            <a:pPr lvl="2"/>
            <a:r>
              <a:rPr lang="en-GB" dirty="0"/>
              <a:t>May not benefit the most in need if not well targeted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6326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Employment intensive public works and community services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5390000" cy="3482975"/>
          </a:xfrm>
        </p:spPr>
        <p:txBody>
          <a:bodyPr/>
          <a:lstStyle/>
          <a:p>
            <a:pPr marL="0" lvl="2" indent="0">
              <a:buNone/>
            </a:pPr>
            <a:r>
              <a:rPr lang="en-GB" sz="2000" b="1" dirty="0"/>
              <a:t>Advantages</a:t>
            </a:r>
          </a:p>
          <a:p>
            <a:pPr lvl="2"/>
            <a:r>
              <a:rPr lang="en-GB" sz="2000" dirty="0"/>
              <a:t>Help jobseeker gain labour market attachment </a:t>
            </a:r>
          </a:p>
          <a:p>
            <a:pPr lvl="2"/>
            <a:r>
              <a:rPr lang="en-GB" sz="2000" dirty="0"/>
              <a:t>Increases employability if combined with training</a:t>
            </a:r>
          </a:p>
          <a:p>
            <a:pPr lvl="2"/>
            <a:r>
              <a:rPr lang="en-GB" sz="2000" dirty="0"/>
              <a:t>Improves physical &amp; social infrastructure, particularly if combined with development and sectoral strategies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F7A9342-C39C-2847-8494-B6EBAD102A31}"/>
              </a:ext>
            </a:extLst>
          </p:cNvPr>
          <p:cNvSpPr txBox="1">
            <a:spLocks/>
          </p:cNvSpPr>
          <p:nvPr/>
        </p:nvSpPr>
        <p:spPr>
          <a:xfrm>
            <a:off x="6202567" y="2393949"/>
            <a:ext cx="5390000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GB" b="1" dirty="0"/>
              <a:t>Disadvantages</a:t>
            </a:r>
          </a:p>
          <a:p>
            <a:pPr lvl="2"/>
            <a:r>
              <a:rPr lang="en-GB" dirty="0"/>
              <a:t>Low capacity for labour market integration</a:t>
            </a:r>
          </a:p>
          <a:p>
            <a:pPr lvl="2"/>
            <a:r>
              <a:rPr lang="en-GB" dirty="0"/>
              <a:t>Workers may become trapped in a spiral of temporary public works programmes</a:t>
            </a:r>
          </a:p>
          <a:p>
            <a:pPr lvl="2"/>
            <a:r>
              <a:rPr lang="en-GB" dirty="0"/>
              <a:t>Often gender biased</a:t>
            </a:r>
          </a:p>
          <a:p>
            <a:pPr lvl="2"/>
            <a:r>
              <a:rPr lang="en-GB" dirty="0"/>
              <a:t>Potential displacement of private sector enterprises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79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Job placement subsidies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90538" y="2393950"/>
            <a:ext cx="5390000" cy="3482975"/>
          </a:xfrm>
        </p:spPr>
        <p:txBody>
          <a:bodyPr/>
          <a:lstStyle/>
          <a:p>
            <a:pPr marL="0" lvl="2" indent="0">
              <a:buNone/>
            </a:pPr>
            <a:r>
              <a:rPr lang="en-GB" sz="2000" b="1" dirty="0"/>
              <a:t>Advantages</a:t>
            </a:r>
          </a:p>
          <a:p>
            <a:pPr lvl="2"/>
            <a:r>
              <a:rPr lang="en-GB" sz="2000" dirty="0"/>
              <a:t>Can create employment if targeted to specific needs and groups of disadvantaged people</a:t>
            </a:r>
          </a:p>
          <a:p>
            <a:pPr lvl="2"/>
            <a:r>
              <a:rPr lang="en-GB" sz="2000" dirty="0"/>
              <a:t>Can compensate for initial lower productivity and/ or training</a:t>
            </a:r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lvl="2"/>
            <a:endParaRPr lang="en-GB" sz="2000" dirty="0"/>
          </a:p>
          <a:p>
            <a:pPr marL="0" lvl="2" indent="0">
              <a:buNone/>
            </a:pPr>
            <a:endParaRPr lang="en-GB" sz="20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BF7A9342-C39C-2847-8494-B6EBAD102A31}"/>
              </a:ext>
            </a:extLst>
          </p:cNvPr>
          <p:cNvSpPr txBox="1">
            <a:spLocks/>
          </p:cNvSpPr>
          <p:nvPr/>
        </p:nvSpPr>
        <p:spPr>
          <a:xfrm>
            <a:off x="6202567" y="2393949"/>
            <a:ext cx="5390000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None/>
            </a:pPr>
            <a:r>
              <a:rPr lang="en-GB" b="1" dirty="0"/>
              <a:t>Disadvantages</a:t>
            </a:r>
          </a:p>
          <a:p>
            <a:pPr marL="0" lvl="2" indent="0">
              <a:buNone/>
            </a:pPr>
            <a:r>
              <a:rPr lang="en-GB" dirty="0"/>
              <a:t>If not carefully targeted:</a:t>
            </a:r>
          </a:p>
          <a:p>
            <a:pPr lvl="2"/>
            <a:r>
              <a:rPr lang="en-GB" dirty="0"/>
              <a:t>The same result might have been reached without the programme</a:t>
            </a:r>
          </a:p>
          <a:p>
            <a:pPr lvl="2"/>
            <a:r>
              <a:rPr lang="en-GB" dirty="0"/>
              <a:t>Non subsidized workers may be replaced by those who are subsidized</a:t>
            </a:r>
          </a:p>
          <a:p>
            <a:pPr lvl="2"/>
            <a:r>
              <a:rPr lang="en-GB" dirty="0"/>
              <a:t>Employment may last only as long as the subsidy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marL="0" lvl="2" indent="0">
              <a:buFont typeface="Wingdings 3" panose="050401020108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937091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LO Presentation 16x9.potx" id="{1B78B7CC-6F33-4AED-B988-F1824BC14DB2}" vid="{017B0592-C5E0-43A0-8804-D21738B904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ILO 2020</Template>
  <TotalTime>533</TotalTime>
  <Words>767</Words>
  <Application>Microsoft Macintosh PowerPoint</Application>
  <PresentationFormat>Widescreen</PresentationFormat>
  <Paragraphs>172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 3</vt:lpstr>
      <vt:lpstr>ILO 2020</vt:lpstr>
      <vt:lpstr>Module/Unit 15 </vt:lpstr>
      <vt:lpstr>Learning objectives</vt:lpstr>
      <vt:lpstr>What are labour market programmes</vt:lpstr>
      <vt:lpstr>Success of Labour market programmes (LMPs) will increase if…</vt:lpstr>
      <vt:lpstr>Active and Passive labour market programmes</vt:lpstr>
      <vt:lpstr>Employment services</vt:lpstr>
      <vt:lpstr>Labour market training</vt:lpstr>
      <vt:lpstr>Employment intensive public works and community services</vt:lpstr>
      <vt:lpstr>Job placement subsidies</vt:lpstr>
      <vt:lpstr>Entrepreneurial promotion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title here 40pt</dc:title>
  <dc:creator>Ayunda Eka Pratama</dc:creator>
  <cp:lastModifiedBy>Ayunda Eka Pratama</cp:lastModifiedBy>
  <cp:revision>46</cp:revision>
  <dcterms:created xsi:type="dcterms:W3CDTF">2021-09-07T09:14:06Z</dcterms:created>
  <dcterms:modified xsi:type="dcterms:W3CDTF">2021-09-08T08:40:20Z</dcterms:modified>
</cp:coreProperties>
</file>