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274" r:id="rId3"/>
    <p:sldId id="293" r:id="rId4"/>
    <p:sldId id="331" r:id="rId5"/>
    <p:sldId id="332" r:id="rId6"/>
    <p:sldId id="323" r:id="rId7"/>
    <p:sldId id="33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88" autoAdjust="0"/>
    <p:restoredTop sz="95788" autoAdjust="0"/>
  </p:normalViewPr>
  <p:slideViewPr>
    <p:cSldViewPr snapToGrid="0">
      <p:cViewPr varScale="1">
        <p:scale>
          <a:sx n="81" d="100"/>
          <a:sy n="81" d="100"/>
        </p:scale>
        <p:origin x="184" y="624"/>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08/09/2021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a:t>
            </a:fld>
            <a:endParaRPr lang="en-GB"/>
          </a:p>
        </p:txBody>
      </p:sp>
    </p:spTree>
    <p:extLst>
      <p:ext uri="{BB962C8B-B14F-4D97-AF65-F5344CB8AC3E}">
        <p14:creationId xmlns:p14="http://schemas.microsoft.com/office/powerpoint/2010/main" val="2903941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3027305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i="0" u="none" strike="noStrike" kern="1200" baseline="0" dirty="0">
                <a:solidFill>
                  <a:schemeClr val="tx1"/>
                </a:solidFill>
                <a:latin typeface="+mn-lt"/>
                <a:ea typeface="+mn-ea"/>
                <a:cs typeface="+mn-cs"/>
              </a:rPr>
              <a:t>This is a review of ILO Convention No. 88 since laws and policies on employment services can be developed adapting to the provisions of the convention..</a:t>
            </a:r>
          </a:p>
          <a:p>
            <a:endParaRPr lang="en-US" sz="1100" b="1" i="0" u="none" strike="noStrike" kern="1200" baseline="0" dirty="0">
              <a:solidFill>
                <a:schemeClr val="tx1"/>
              </a:solidFill>
              <a:latin typeface="+mn-lt"/>
              <a:ea typeface="+mn-ea"/>
              <a:cs typeface="+mn-cs"/>
            </a:endParaRPr>
          </a:p>
          <a:p>
            <a:r>
              <a:rPr lang="en-US" sz="1100" b="1" i="0" u="none" strike="noStrike" kern="1200" baseline="0" dirty="0">
                <a:solidFill>
                  <a:schemeClr val="tx1"/>
                </a:solidFill>
                <a:latin typeface="+mn-lt"/>
                <a:ea typeface="+mn-ea"/>
                <a:cs typeface="+mn-cs"/>
              </a:rPr>
              <a:t>NOTE: It is important to present the ILO Convention No. 88 in detail as this convention provides a very concrete basis for enacting national laws and developing local  policies on employment services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definition consistent with Convention No. 88 is that a PES is a specific government entity with a variety of functions that support the promotion of employment, depending on national employment policy and its legislated remit.</a:t>
            </a:r>
          </a:p>
          <a:p>
            <a:endParaRPr lang="en-US" sz="1200" b="0" i="0" u="none" strike="noStrike" kern="1200" baseline="0" dirty="0">
              <a:solidFill>
                <a:schemeClr val="tx1"/>
              </a:solidFill>
              <a:latin typeface="+mn-lt"/>
              <a:ea typeface="+mn-ea"/>
              <a:cs typeface="+mn-cs"/>
            </a:endParaRPr>
          </a:p>
          <a:p>
            <a:pPr marL="171450" indent="-171450">
              <a:buFont typeface="Wingdings" panose="05000000000000000000" pitchFamily="2" charset="2"/>
              <a:buChar char="Ø"/>
            </a:pPr>
            <a:r>
              <a:rPr lang="en-US" sz="1200" b="0" i="0" u="none" strike="noStrike" kern="1200" baseline="0" dirty="0">
                <a:solidFill>
                  <a:schemeClr val="tx1"/>
                </a:solidFill>
                <a:latin typeface="+mn-lt"/>
                <a:ea typeface="+mn-ea"/>
                <a:cs typeface="+mn-cs"/>
              </a:rPr>
              <a:t>It is important to emphasize that, while there may often be other organizations, both public and private, that engage in some forms of services aimed at assisting people to find and retain work, PES are the key such institutions.</a:t>
            </a:r>
          </a:p>
          <a:p>
            <a:pPr marL="171450" indent="-171450">
              <a:buFont typeface="Wingdings" panose="05000000000000000000" pitchFamily="2" charset="2"/>
              <a:buChar char="Ø"/>
            </a:pP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ILO has always recognized the importance of PES and offers as its main institutional </a:t>
            </a:r>
            <a:r>
              <a:rPr lang="en-GB" sz="1200" b="0" i="0" u="none" strike="noStrike" kern="1200" baseline="0" dirty="0">
                <a:solidFill>
                  <a:schemeClr val="tx1"/>
                </a:solidFill>
                <a:latin typeface="+mn-lt"/>
                <a:ea typeface="+mn-ea"/>
                <a:cs typeface="+mn-cs"/>
              </a:rPr>
              <a:t>guidance Convention No. 88.</a:t>
            </a:r>
          </a:p>
          <a:p>
            <a:endParaRPr lang="en-US" sz="1200" b="0" i="0" u="none" strike="noStrike" kern="1200" baseline="0" dirty="0">
              <a:solidFill>
                <a:schemeClr val="tx1"/>
              </a:solidFill>
              <a:latin typeface="+mn-lt"/>
              <a:ea typeface="+mn-ea"/>
              <a:cs typeface="+mn-cs"/>
            </a:endParaRPr>
          </a:p>
          <a:p>
            <a:pPr marL="171450" indent="-171450">
              <a:buFont typeface="Wingdings" panose="05000000000000000000" pitchFamily="2" charset="2"/>
              <a:buChar char="Ø"/>
            </a:pPr>
            <a:r>
              <a:rPr lang="en-US" sz="1200" b="0" i="0" u="none" strike="noStrike" kern="1200" baseline="0" dirty="0">
                <a:solidFill>
                  <a:schemeClr val="tx1"/>
                </a:solidFill>
                <a:latin typeface="+mn-lt"/>
                <a:ea typeface="+mn-ea"/>
                <a:cs typeface="+mn-cs"/>
              </a:rPr>
              <a:t>Mention the purpose of the Convention in providing specific guidance to member States on the basic requirements for a PES, and the supporting Employment Service </a:t>
            </a:r>
            <a:r>
              <a:rPr lang="en-GB" sz="1200" b="0" i="0" u="none" strike="noStrike" kern="1200" baseline="0" dirty="0">
                <a:solidFill>
                  <a:schemeClr val="tx1"/>
                </a:solidFill>
                <a:latin typeface="+mn-lt"/>
                <a:ea typeface="+mn-ea"/>
                <a:cs typeface="+mn-cs"/>
              </a:rPr>
              <a:t>Recommendation No. 83.</a:t>
            </a:r>
          </a:p>
          <a:p>
            <a:pPr marL="0" indent="0">
              <a:buFont typeface="Wingdings" panose="05000000000000000000" pitchFamily="2" charset="2"/>
              <a:buNone/>
            </a:pP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of 27 February 2014, 89 ILO member States have ratified this Convention; moreover, many who have not formally ratified the Convention are guided by its general principles.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Emphasize the three points on the slide </a:t>
            </a:r>
          </a:p>
          <a:p>
            <a:endParaRPr lang="en-US" sz="1100" b="0" i="0" u="none" strike="noStrike" kern="1200" baseline="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1579952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1009757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658267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6</a:t>
            </a:fld>
            <a:endParaRPr lang="en-GB"/>
          </a:p>
        </p:txBody>
      </p:sp>
    </p:spTree>
    <p:extLst>
      <p:ext uri="{BB962C8B-B14F-4D97-AF65-F5344CB8AC3E}">
        <p14:creationId xmlns:p14="http://schemas.microsoft.com/office/powerpoint/2010/main" val="3862365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3797642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Module/Unit 16</a:t>
            </a:r>
            <a:br>
              <a:rPr lang="en-GB" dirty="0"/>
            </a:br>
            <a:endParaRPr lang="en-GB" dirty="0"/>
          </a:p>
        </p:txBody>
      </p:sp>
      <p:sp>
        <p:nvSpPr>
          <p:cNvPr id="3" name="Subtitle 2"/>
          <p:cNvSpPr>
            <a:spLocks noGrp="1"/>
          </p:cNvSpPr>
          <p:nvPr>
            <p:ph type="subTitle" idx="1"/>
          </p:nvPr>
        </p:nvSpPr>
        <p:spPr>
          <a:xfrm>
            <a:off x="490537" y="3481539"/>
            <a:ext cx="8558869" cy="1655762"/>
          </a:xfrm>
        </p:spPr>
        <p:txBody>
          <a:bodyPr/>
          <a:lstStyle/>
          <a:p>
            <a:r>
              <a:rPr lang="en-GB" dirty="0"/>
              <a:t>Policy and Regulation</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Learning objectives</a:t>
            </a:r>
          </a:p>
        </p:txBody>
      </p:sp>
      <p:sp>
        <p:nvSpPr>
          <p:cNvPr id="5" name="Content Placeholder 4"/>
          <p:cNvSpPr>
            <a:spLocks noGrp="1"/>
          </p:cNvSpPr>
          <p:nvPr>
            <p:ph idx="1"/>
          </p:nvPr>
        </p:nvSpPr>
        <p:spPr/>
        <p:txBody>
          <a:bodyPr/>
          <a:lstStyle/>
          <a:p>
            <a:pPr marL="0" lvl="2" indent="0">
              <a:buNone/>
            </a:pPr>
            <a:r>
              <a:rPr lang="en-GB" sz="2400" dirty="0"/>
              <a:t>After completing the unit, the participants will be able to:</a:t>
            </a:r>
          </a:p>
          <a:p>
            <a:pPr lvl="2"/>
            <a:r>
              <a:rPr lang="en-GB" sz="2400" dirty="0"/>
              <a:t>Know existing Indonesian policies and regulations on employment services</a:t>
            </a:r>
          </a:p>
          <a:p>
            <a:pPr marL="0" lvl="2" indent="0">
              <a:buNone/>
            </a:pPr>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3526921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Employment service convention 1948 (No 88)</a:t>
            </a:r>
          </a:p>
        </p:txBody>
      </p:sp>
      <p:sp>
        <p:nvSpPr>
          <p:cNvPr id="5" name="Content Placeholder 4"/>
          <p:cNvSpPr>
            <a:spLocks noGrp="1"/>
          </p:cNvSpPr>
          <p:nvPr>
            <p:ph idx="1"/>
          </p:nvPr>
        </p:nvSpPr>
        <p:spPr/>
        <p:txBody>
          <a:bodyPr/>
          <a:lstStyle/>
          <a:p>
            <a:pPr lvl="2"/>
            <a:r>
              <a:rPr lang="en-GB" sz="2400" dirty="0"/>
              <a:t>Ensure the maintenance of a free public employment service</a:t>
            </a:r>
          </a:p>
          <a:p>
            <a:pPr lvl="2"/>
            <a:r>
              <a:rPr lang="en-GB" sz="2400" dirty="0"/>
              <a:t>Ensure, in cooperation with other public and private bodies, the best possible organization of the employment market as an integral part of the national programme for the achievement and maintenance of full employment and the development and use of productive resources</a:t>
            </a:r>
          </a:p>
          <a:p>
            <a:pPr lvl="2"/>
            <a:r>
              <a:rPr lang="en-GB" sz="2400" dirty="0"/>
              <a:t>Advisory committees comprised of representatives of employers and workers</a:t>
            </a:r>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dirty="0"/>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3</a:t>
            </a:fld>
            <a:endParaRPr lang="en-GB"/>
          </a:p>
        </p:txBody>
      </p:sp>
    </p:spTree>
    <p:extLst>
      <p:ext uri="{BB962C8B-B14F-4D97-AF65-F5344CB8AC3E}">
        <p14:creationId xmlns:p14="http://schemas.microsoft.com/office/powerpoint/2010/main" val="3462104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Employment service convention 1948 (No 88) (</a:t>
            </a:r>
            <a:r>
              <a:rPr lang="en-GB" dirty="0" err="1"/>
              <a:t>cont</a:t>
            </a:r>
            <a:r>
              <a:rPr lang="en-GB" dirty="0"/>
              <a:t>)</a:t>
            </a:r>
          </a:p>
        </p:txBody>
      </p:sp>
      <p:sp>
        <p:nvSpPr>
          <p:cNvPr id="5" name="Content Placeholder 4"/>
          <p:cNvSpPr>
            <a:spLocks noGrp="1"/>
          </p:cNvSpPr>
          <p:nvPr>
            <p:ph idx="1"/>
          </p:nvPr>
        </p:nvSpPr>
        <p:spPr/>
        <p:txBody>
          <a:bodyPr/>
          <a:lstStyle/>
          <a:p>
            <a:pPr lvl="2"/>
            <a:r>
              <a:rPr lang="en-GB" sz="2400" dirty="0"/>
              <a:t>Regular applicants for employment</a:t>
            </a:r>
          </a:p>
          <a:p>
            <a:pPr lvl="2"/>
            <a:r>
              <a:rPr lang="en-GB" sz="2400" dirty="0"/>
              <a:t>Obtain precise information on vacancies from employers</a:t>
            </a:r>
          </a:p>
          <a:p>
            <a:pPr lvl="2"/>
            <a:r>
              <a:rPr lang="en-GB" sz="2400" dirty="0"/>
              <a:t>Facilitate occupational and geographical mobility</a:t>
            </a:r>
          </a:p>
          <a:p>
            <a:pPr lvl="2"/>
            <a:r>
              <a:rPr lang="en-GB" sz="2400" dirty="0"/>
              <a:t>Facilitate temporary transfers of workers from one area to another or from one country to another</a:t>
            </a:r>
          </a:p>
          <a:p>
            <a:pPr lvl="2"/>
            <a:r>
              <a:rPr lang="en-GB" sz="2400" dirty="0"/>
              <a:t>Collect, </a:t>
            </a:r>
            <a:r>
              <a:rPr lang="en-GB" sz="2400" dirty="0" err="1"/>
              <a:t>analyze</a:t>
            </a:r>
            <a:r>
              <a:rPr lang="en-GB" sz="2400" dirty="0"/>
              <a:t> and systematically make available information on the labour market</a:t>
            </a:r>
          </a:p>
          <a:p>
            <a:pPr lvl="2"/>
            <a:endParaRPr lang="en-GB" sz="2400" dirty="0"/>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dirty="0"/>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4</a:t>
            </a:fld>
            <a:endParaRPr lang="en-GB"/>
          </a:p>
        </p:txBody>
      </p:sp>
    </p:spTree>
    <p:extLst>
      <p:ext uri="{BB962C8B-B14F-4D97-AF65-F5344CB8AC3E}">
        <p14:creationId xmlns:p14="http://schemas.microsoft.com/office/powerpoint/2010/main" val="2743094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Employment service convention 1948 (No 88) (</a:t>
            </a:r>
            <a:r>
              <a:rPr lang="en-GB" dirty="0" err="1"/>
              <a:t>cont</a:t>
            </a:r>
            <a:r>
              <a:rPr lang="en-GB" dirty="0"/>
              <a:t>)</a:t>
            </a:r>
          </a:p>
        </p:txBody>
      </p:sp>
      <p:sp>
        <p:nvSpPr>
          <p:cNvPr id="5" name="Content Placeholder 4"/>
          <p:cNvSpPr>
            <a:spLocks noGrp="1"/>
          </p:cNvSpPr>
          <p:nvPr>
            <p:ph idx="1"/>
          </p:nvPr>
        </p:nvSpPr>
        <p:spPr/>
        <p:txBody>
          <a:bodyPr/>
          <a:lstStyle/>
          <a:p>
            <a:pPr lvl="2"/>
            <a:r>
              <a:rPr lang="en-GB" sz="2400" dirty="0"/>
              <a:t>Cooperate in the administration of unemployment insurance and other measures for the relief of the unemployed</a:t>
            </a:r>
          </a:p>
          <a:p>
            <a:pPr lvl="2"/>
            <a:r>
              <a:rPr lang="en-GB" sz="2400" dirty="0"/>
              <a:t>Adequately meet the needs of special categories of applicants such as disabled persons</a:t>
            </a:r>
          </a:p>
          <a:p>
            <a:pPr lvl="2"/>
            <a:r>
              <a:rPr lang="en-GB" sz="2400" dirty="0"/>
              <a:t>Initiate special measures for youth within the framework of employment and vocational guidance services</a:t>
            </a:r>
          </a:p>
          <a:p>
            <a:pPr lvl="2"/>
            <a:endParaRPr lang="en-GB" sz="2400" dirty="0"/>
          </a:p>
          <a:p>
            <a:pPr lvl="2"/>
            <a:endParaRPr lang="en-GB" sz="2400" dirty="0"/>
          </a:p>
          <a:p>
            <a:pPr lvl="2"/>
            <a:endParaRPr lang="en-GB" sz="2400" dirty="0"/>
          </a:p>
          <a:p>
            <a:pPr lvl="2"/>
            <a:endParaRPr lang="en-GB" sz="2400" dirty="0"/>
          </a:p>
          <a:p>
            <a:pPr lvl="2"/>
            <a:endParaRPr lang="en-GB" sz="2400" dirty="0"/>
          </a:p>
          <a:p>
            <a:pPr lvl="2"/>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dirty="0"/>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5</a:t>
            </a:fld>
            <a:endParaRPr lang="en-GB"/>
          </a:p>
        </p:txBody>
      </p:sp>
    </p:spTree>
    <p:extLst>
      <p:ext uri="{BB962C8B-B14F-4D97-AF65-F5344CB8AC3E}">
        <p14:creationId xmlns:p14="http://schemas.microsoft.com/office/powerpoint/2010/main" val="4194425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Legal basis of ESC in Indonesia</a:t>
            </a:r>
          </a:p>
        </p:txBody>
      </p:sp>
      <p:sp>
        <p:nvSpPr>
          <p:cNvPr id="5" name="Content Placeholder 4"/>
          <p:cNvSpPr>
            <a:spLocks noGrp="1"/>
          </p:cNvSpPr>
          <p:nvPr>
            <p:ph idx="1"/>
          </p:nvPr>
        </p:nvSpPr>
        <p:spPr/>
        <p:txBody>
          <a:bodyPr/>
          <a:lstStyle/>
          <a:p>
            <a:pPr lvl="2"/>
            <a:r>
              <a:rPr lang="en-GB" sz="2400" dirty="0"/>
              <a:t>Constitution 1945 Article 27 Paragraph (2) and Article 28 D </a:t>
            </a:r>
            <a:r>
              <a:rPr lang="en-GB" sz="2400" dirty="0" err="1"/>
              <a:t>paragrah</a:t>
            </a:r>
            <a:r>
              <a:rPr lang="en-GB" sz="2400" dirty="0"/>
              <a:t> (2)</a:t>
            </a:r>
          </a:p>
          <a:p>
            <a:pPr lvl="2"/>
            <a:r>
              <a:rPr lang="en-GB" sz="2400" dirty="0"/>
              <a:t>Law No 13,  2003 regarding manpower </a:t>
            </a:r>
          </a:p>
          <a:p>
            <a:pPr lvl="2"/>
            <a:r>
              <a:rPr lang="en-GB" sz="2400" dirty="0"/>
              <a:t>President Decree No 4, 1980 concerning mandatory job </a:t>
            </a:r>
            <a:r>
              <a:rPr lang="en-GB" sz="2400" dirty="0" err="1"/>
              <a:t>vacany</a:t>
            </a:r>
            <a:r>
              <a:rPr lang="en-GB" sz="2400" dirty="0"/>
              <a:t> report by employers </a:t>
            </a:r>
          </a:p>
          <a:p>
            <a:pPr lvl="2"/>
            <a:r>
              <a:rPr lang="en-GB" sz="2400" dirty="0"/>
              <a:t>President decree No 36, 2002 concerning ratification of ILO convention No 88 about Employment Service for placement</a:t>
            </a:r>
          </a:p>
          <a:p>
            <a:pPr lvl="2"/>
            <a:r>
              <a:rPr lang="en-GB" sz="2400" dirty="0"/>
              <a:t>Ministerial decree PER.07/MEN/IV/2008 concerning job placement </a:t>
            </a:r>
          </a:p>
          <a:p>
            <a:pPr lvl="2"/>
            <a:endParaRPr lang="en-GB" sz="2400" dirty="0"/>
          </a:p>
          <a:p>
            <a:pPr lvl="2"/>
            <a:endParaRPr lang="en-GB" sz="2400" dirty="0"/>
          </a:p>
          <a:p>
            <a:pPr lvl="2"/>
            <a:endParaRPr lang="en-GB" sz="2400" dirty="0"/>
          </a:p>
          <a:p>
            <a:pPr marL="0" lvl="2" indent="0">
              <a:buNone/>
            </a:pPr>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6</a:t>
            </a:fld>
            <a:endParaRPr lang="en-GB"/>
          </a:p>
        </p:txBody>
      </p:sp>
    </p:spTree>
    <p:extLst>
      <p:ext uri="{BB962C8B-B14F-4D97-AF65-F5344CB8AC3E}">
        <p14:creationId xmlns:p14="http://schemas.microsoft.com/office/powerpoint/2010/main" val="1999039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Indonesia’s Social Security Organizing Body (BPJS)</a:t>
            </a:r>
          </a:p>
        </p:txBody>
      </p:sp>
      <p:sp>
        <p:nvSpPr>
          <p:cNvPr id="5" name="Content Placeholder 4"/>
          <p:cNvSpPr>
            <a:spLocks noGrp="1"/>
          </p:cNvSpPr>
          <p:nvPr>
            <p:ph idx="1"/>
          </p:nvPr>
        </p:nvSpPr>
        <p:spPr/>
        <p:txBody>
          <a:bodyPr/>
          <a:lstStyle/>
          <a:p>
            <a:pPr lvl="2"/>
            <a:r>
              <a:rPr lang="en-GB" sz="2400" dirty="0"/>
              <a:t>Legal basis: Law No. 40/2004; and Law No. 24/2011</a:t>
            </a:r>
          </a:p>
          <a:p>
            <a:pPr lvl="2"/>
            <a:r>
              <a:rPr lang="en-GB" sz="2400" dirty="0"/>
              <a:t>Mandate: provide basic protection for all workers: (1) Old- age benefits: (2) Employment injury benefits; (3) Death benefits; and (4) Pension benefits </a:t>
            </a:r>
          </a:p>
          <a:p>
            <a:pPr lvl="2"/>
            <a:r>
              <a:rPr lang="en-GB" sz="2400" dirty="0"/>
              <a:t>Coverage: covers all workers, both formal and informal</a:t>
            </a:r>
          </a:p>
          <a:p>
            <a:pPr lvl="2"/>
            <a:r>
              <a:rPr lang="en-GB" sz="2400" dirty="0"/>
              <a:t>Government entity</a:t>
            </a:r>
          </a:p>
          <a:p>
            <a:pPr lvl="2"/>
            <a:endParaRPr lang="en-GB" sz="2400" dirty="0"/>
          </a:p>
          <a:p>
            <a:pPr lvl="2"/>
            <a:endParaRPr lang="en-GB" sz="2400" dirty="0"/>
          </a:p>
          <a:p>
            <a:pPr marL="0" lvl="2" indent="0">
              <a:buNone/>
            </a:pPr>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7</a:t>
            </a:fld>
            <a:endParaRPr lang="en-GB"/>
          </a:p>
        </p:txBody>
      </p:sp>
    </p:spTree>
    <p:extLst>
      <p:ext uri="{BB962C8B-B14F-4D97-AF65-F5344CB8AC3E}">
        <p14:creationId xmlns:p14="http://schemas.microsoft.com/office/powerpoint/2010/main" val="1850800717"/>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ILO 2020</Template>
  <TotalTime>542</TotalTime>
  <Words>704</Words>
  <Application>Microsoft Macintosh PowerPoint</Application>
  <PresentationFormat>Widescreen</PresentationFormat>
  <Paragraphs>84</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Wingdings</vt:lpstr>
      <vt:lpstr>Wingdings 3</vt:lpstr>
      <vt:lpstr>ILO 2020</vt:lpstr>
      <vt:lpstr>Module/Unit 16 </vt:lpstr>
      <vt:lpstr>Learning objectives</vt:lpstr>
      <vt:lpstr>Employment service convention 1948 (No 88)</vt:lpstr>
      <vt:lpstr>Employment service convention 1948 (No 88) (cont)</vt:lpstr>
      <vt:lpstr>Employment service convention 1948 (No 88) (cont)</vt:lpstr>
      <vt:lpstr>Legal basis of ESC in Indonesia</vt:lpstr>
      <vt:lpstr>Indonesia’s Social Security Organizing Body (BPJS)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Ayunda Eka Pratama</dc:creator>
  <cp:lastModifiedBy>Ayunda Eka Pratama</cp:lastModifiedBy>
  <cp:revision>47</cp:revision>
  <dcterms:created xsi:type="dcterms:W3CDTF">2021-09-07T09:14:06Z</dcterms:created>
  <dcterms:modified xsi:type="dcterms:W3CDTF">2021-09-08T08:49:27Z</dcterms:modified>
</cp:coreProperties>
</file>