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74" r:id="rId3"/>
    <p:sldId id="293" r:id="rId4"/>
    <p:sldId id="334" r:id="rId5"/>
    <p:sldId id="331" r:id="rId6"/>
    <p:sldId id="332" r:id="rId7"/>
    <p:sldId id="323" r:id="rId8"/>
    <p:sldId id="33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88" autoAdjust="0"/>
    <p:restoredTop sz="95788" autoAdjust="0"/>
  </p:normalViewPr>
  <p:slideViewPr>
    <p:cSldViewPr snapToGrid="0">
      <p:cViewPr varScale="1">
        <p:scale>
          <a:sx n="81" d="100"/>
          <a:sy n="81" d="100"/>
        </p:scale>
        <p:origin x="184" y="624"/>
      </p:cViewPr>
      <p:guideLst/>
    </p:cSldViewPr>
  </p:slideViewPr>
  <p:outlineViewPr>
    <p:cViewPr>
      <p:scale>
        <a:sx n="33" d="100"/>
        <a:sy n="33" d="100"/>
      </p:scale>
      <p:origin x="0" y="-8496"/>
    </p:cViewPr>
  </p:outlineViewPr>
  <p:notesTextViewPr>
    <p:cViewPr>
      <p:scale>
        <a:sx n="1" d="1"/>
        <a:sy n="1" d="1"/>
      </p:scale>
      <p:origin x="0" y="-312"/>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08/09/2021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2903941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Job fairs</a:t>
            </a:r>
            <a:r>
              <a:rPr lang="en-US" sz="1400" dirty="0"/>
              <a:t> are events in which jobseekers meet representative of companies and get access to a series of services.</a:t>
            </a:r>
          </a:p>
          <a:p>
            <a:endParaRPr lang="en-US" dirty="0"/>
          </a:p>
          <a:p>
            <a:r>
              <a:rPr lang="en-US" dirty="0"/>
              <a:t>These services include:</a:t>
            </a:r>
          </a:p>
          <a:p>
            <a:pPr marL="171450" indent="-171450">
              <a:buFont typeface="Arial" panose="020B0604020202020204" pitchFamily="34" charset="0"/>
              <a:buChar char="•"/>
            </a:pPr>
            <a:r>
              <a:rPr lang="en-US" dirty="0"/>
              <a:t>Databases</a:t>
            </a:r>
          </a:p>
          <a:p>
            <a:pPr marL="171450" indent="-171450">
              <a:buFont typeface="Arial" panose="020B0604020202020204" pitchFamily="34" charset="0"/>
              <a:buChar char="•"/>
            </a:pPr>
            <a:r>
              <a:rPr lang="en-US" dirty="0"/>
              <a:t>Counselling on employment or human resources management</a:t>
            </a:r>
          </a:p>
          <a:p>
            <a:pPr marL="171450" indent="-171450">
              <a:buFont typeface="Arial" panose="020B0604020202020204" pitchFamily="34" charset="0"/>
              <a:buChar char="•"/>
            </a:pPr>
            <a:r>
              <a:rPr lang="en-US" dirty="0"/>
              <a:t>Information on training offers</a:t>
            </a:r>
          </a:p>
          <a:p>
            <a:pPr marL="171450" indent="-171450">
              <a:buFont typeface="Arial" panose="020B0604020202020204" pitchFamily="34" charset="0"/>
              <a:buChar char="•"/>
            </a:pPr>
            <a:r>
              <a:rPr lang="en-US" dirty="0"/>
              <a:t>Job vacancies</a:t>
            </a: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1579952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Enhanced employment services</a:t>
            </a:r>
            <a:r>
              <a:rPr lang="en-US" sz="1200" kern="1200" dirty="0">
                <a:solidFill>
                  <a:schemeClr val="tx1"/>
                </a:solidFill>
                <a:effectLst/>
                <a:latin typeface="+mn-lt"/>
                <a:ea typeface="+mn-ea"/>
                <a:cs typeface="+mn-cs"/>
              </a:rPr>
              <a:t> may include enrolment in job-finding clubs or inclusion in job fairs, focusing on specific industries and occupations or particular target groups. It is also important to note that, in most offices, employment counselling does not end with the provision of information on how to get a job but will extend to information that is needed in order to retain the job as well as to advance in the job. To this end, employment offices provide information on basic life skills and work habits, such as developing good interpersonal relations, the importance of reliability and timeliness in the workplace and how to respond appropriately to supervision. It is also at this stage in the counselling process that the importance of selecting a realistic occupational career path is evident.</a:t>
            </a:r>
            <a:endParaRPr lang="en-GB" sz="1200" kern="1200" dirty="0">
              <a:solidFill>
                <a:schemeClr val="tx1"/>
              </a:solidFill>
              <a:effectLst/>
              <a:latin typeface="+mn-lt"/>
              <a:ea typeface="+mn-ea"/>
              <a:cs typeface="+mn-cs"/>
            </a:endParaRP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1462186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Job fair is an opportunity to find workers and get jobs for job seekers and employers.</a:t>
            </a:r>
            <a:r>
              <a:rPr lang="en-US" dirty="0"/>
              <a:t> Here companies that are usually represented by HRD meet, inform and interview hundreds of potential applicants. As for job seekers, this is a way to get the opportunity to ask questions, talk about their skills and connect. Once jobseeker come</a:t>
            </a:r>
            <a:r>
              <a:rPr lang="en-US" baseline="0" dirty="0"/>
              <a:t> to </a:t>
            </a:r>
            <a:r>
              <a:rPr lang="en-US" dirty="0"/>
              <a:t>a job fair event, remember that jobseekers</a:t>
            </a:r>
            <a:r>
              <a:rPr lang="en-US" baseline="0" dirty="0"/>
              <a:t> </a:t>
            </a:r>
            <a:r>
              <a:rPr lang="en-US" dirty="0"/>
              <a:t>will talk to many people, and appearance will be a concern for recruiters. For final year students, you can also come to the job fair to find out what it is like to look for work at a job search event</a:t>
            </a:r>
          </a:p>
          <a:p>
            <a:endParaRPr lang="en-US" dirty="0"/>
          </a:p>
          <a:p>
            <a:r>
              <a:rPr lang="en-US" dirty="0"/>
              <a:t>Taking part in a job fair means </a:t>
            </a:r>
            <a:r>
              <a:rPr lang="en-US" b="1" dirty="0"/>
              <a:t>having very good networking opportunities</a:t>
            </a:r>
            <a:r>
              <a:rPr lang="en-US" dirty="0"/>
              <a:t> because these are filled with potential contacts who are already working in</a:t>
            </a:r>
            <a:r>
              <a:rPr lang="en-US" baseline="0" dirty="0"/>
              <a:t> a</a:t>
            </a:r>
            <a:r>
              <a:rPr lang="en-US" dirty="0"/>
              <a:t> chosen field, as well as people who want to succeed like others. Job fairs give you the opportunity to est</a:t>
            </a:r>
            <a:r>
              <a:rPr lang="en-US" b="1" dirty="0"/>
              <a:t>ablish relationships with potential employers</a:t>
            </a:r>
            <a:r>
              <a:rPr lang="en-US" dirty="0"/>
              <a:t>, mentors and coworkers. Jobseeker could bring lots of cover letters and CVs, or business cards to convey the</a:t>
            </a:r>
            <a:r>
              <a:rPr lang="en-US" baseline="0" dirty="0"/>
              <a:t> </a:t>
            </a:r>
            <a:r>
              <a:rPr lang="en-US" dirty="0"/>
              <a:t>contact information. Also be prepared to talk about, Feel free to discuss talents, skills, experience and education.</a:t>
            </a:r>
          </a:p>
          <a:p>
            <a:endParaRPr lang="en-US" dirty="0"/>
          </a:p>
          <a:p>
            <a:r>
              <a:rPr lang="en-US" dirty="0"/>
              <a:t>Through job fair, job seekers</a:t>
            </a:r>
            <a:r>
              <a:rPr lang="en-US" baseline="0" dirty="0"/>
              <a:t> can an </a:t>
            </a:r>
            <a:r>
              <a:rPr lang="en-US" b="1" baseline="0" dirty="0"/>
              <a:t>opportunity to </a:t>
            </a:r>
            <a:r>
              <a:rPr lang="en-US" b="1" dirty="0"/>
              <a:t>learn general information about the company they choose</a:t>
            </a:r>
          </a:p>
          <a:p>
            <a:endParaRPr lang="en-GB" dirty="0"/>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1009757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658267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3862365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important elements needed after organizing the job fair events: feedback on whether the job fair event was successful or not especially with the jobseekers and employers</a:t>
            </a:r>
          </a:p>
          <a:p>
            <a:endParaRPr lang="en-GB" dirty="0"/>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379764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Module/Unit 17</a:t>
            </a:r>
            <a:br>
              <a:rPr lang="en-GB" dirty="0"/>
            </a:br>
            <a:endParaRPr lang="en-GB" dirty="0"/>
          </a:p>
        </p:txBody>
      </p:sp>
      <p:sp>
        <p:nvSpPr>
          <p:cNvPr id="3" name="Subtitle 2"/>
          <p:cNvSpPr>
            <a:spLocks noGrp="1"/>
          </p:cNvSpPr>
          <p:nvPr>
            <p:ph type="subTitle" idx="1"/>
          </p:nvPr>
        </p:nvSpPr>
        <p:spPr>
          <a:xfrm>
            <a:off x="490537" y="3481539"/>
            <a:ext cx="8558869" cy="1655762"/>
          </a:xfrm>
        </p:spPr>
        <p:txBody>
          <a:bodyPr/>
          <a:lstStyle/>
          <a:p>
            <a:r>
              <a:rPr lang="en-GB" dirty="0"/>
              <a:t>Job fairs</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Learning objectives</a:t>
            </a:r>
          </a:p>
        </p:txBody>
      </p:sp>
      <p:sp>
        <p:nvSpPr>
          <p:cNvPr id="5" name="Content Placeholder 4"/>
          <p:cNvSpPr>
            <a:spLocks noGrp="1"/>
          </p:cNvSpPr>
          <p:nvPr>
            <p:ph idx="1"/>
          </p:nvPr>
        </p:nvSpPr>
        <p:spPr/>
        <p:txBody>
          <a:bodyPr/>
          <a:lstStyle/>
          <a:p>
            <a:pPr marL="0" lvl="2" indent="0">
              <a:buNone/>
            </a:pPr>
            <a:r>
              <a:rPr lang="en-GB" sz="2400" dirty="0"/>
              <a:t>After completing the unit, the participants will be able to:</a:t>
            </a:r>
          </a:p>
          <a:p>
            <a:pPr lvl="2"/>
            <a:r>
              <a:rPr lang="en-GB" sz="2400" dirty="0"/>
              <a:t>Know the advantages of job fairs</a:t>
            </a:r>
          </a:p>
          <a:p>
            <a:pPr lvl="2"/>
            <a:r>
              <a:rPr lang="en-GB" sz="2400" dirty="0"/>
              <a:t>Understand how it complements the services of the ESC </a:t>
            </a:r>
          </a:p>
          <a:p>
            <a:pPr lvl="2"/>
            <a:endParaRPr lang="en-GB" sz="2400" dirty="0"/>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Concept of job fair</a:t>
            </a:r>
          </a:p>
        </p:txBody>
      </p:sp>
      <p:sp>
        <p:nvSpPr>
          <p:cNvPr id="5" name="Content Placeholder 4"/>
          <p:cNvSpPr>
            <a:spLocks noGrp="1"/>
          </p:cNvSpPr>
          <p:nvPr>
            <p:ph idx="1"/>
          </p:nvPr>
        </p:nvSpPr>
        <p:spPr/>
        <p:txBody>
          <a:bodyPr/>
          <a:lstStyle/>
          <a:p>
            <a:pPr lvl="2"/>
            <a:r>
              <a:rPr lang="en-GB" sz="2400" dirty="0"/>
              <a:t>Events where jobseekers meet representatives of companies and get access to a series of services</a:t>
            </a:r>
          </a:p>
          <a:p>
            <a:pPr lvl="2"/>
            <a:r>
              <a:rPr lang="en-GB" sz="2400" dirty="0"/>
              <a:t>These services include:</a:t>
            </a:r>
          </a:p>
          <a:p>
            <a:pPr marL="987425" lvl="2" indent="-220663">
              <a:buFont typeface="Arial" panose="020B0604020202020204" pitchFamily="34" charset="0"/>
              <a:buChar char="•"/>
            </a:pPr>
            <a:r>
              <a:rPr lang="en-GB" sz="2400" dirty="0"/>
              <a:t>Databases</a:t>
            </a:r>
          </a:p>
          <a:p>
            <a:pPr marL="987425" lvl="2" indent="-220663">
              <a:buFont typeface="Arial" panose="020B0604020202020204" pitchFamily="34" charset="0"/>
              <a:buChar char="•"/>
            </a:pPr>
            <a:r>
              <a:rPr lang="en-GB" sz="2400" dirty="0"/>
              <a:t>Counselling on employment or human resources management</a:t>
            </a:r>
          </a:p>
          <a:p>
            <a:pPr marL="987425" lvl="2" indent="-220663">
              <a:buFont typeface="Arial" panose="020B0604020202020204" pitchFamily="34" charset="0"/>
              <a:buChar char="•"/>
            </a:pPr>
            <a:r>
              <a:rPr lang="en-GB" sz="2400" dirty="0"/>
              <a:t>Information on training offers</a:t>
            </a:r>
          </a:p>
          <a:p>
            <a:pPr marL="987425" lvl="2" indent="-220663">
              <a:buFont typeface="Arial" panose="020B0604020202020204" pitchFamily="34" charset="0"/>
              <a:buChar char="•"/>
            </a:pPr>
            <a:r>
              <a:rPr lang="en-GB" sz="2400" dirty="0"/>
              <a:t>Job vacancies</a:t>
            </a:r>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spTree>
    <p:extLst>
      <p:ext uri="{BB962C8B-B14F-4D97-AF65-F5344CB8AC3E}">
        <p14:creationId xmlns:p14="http://schemas.microsoft.com/office/powerpoint/2010/main" val="346210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Enhanced employment services through job fair event</a:t>
            </a:r>
          </a:p>
        </p:txBody>
      </p:sp>
      <p:sp>
        <p:nvSpPr>
          <p:cNvPr id="5" name="Content Placeholder 4"/>
          <p:cNvSpPr>
            <a:spLocks noGrp="1"/>
          </p:cNvSpPr>
          <p:nvPr>
            <p:ph idx="1"/>
          </p:nvPr>
        </p:nvSpPr>
        <p:spPr/>
        <p:txBody>
          <a:bodyPr/>
          <a:lstStyle/>
          <a:p>
            <a:pPr lvl="2"/>
            <a:r>
              <a:rPr lang="en-GB" sz="2400" dirty="0"/>
              <a:t>Organize regularly in certain period of time</a:t>
            </a:r>
          </a:p>
          <a:p>
            <a:pPr lvl="2"/>
            <a:r>
              <a:rPr lang="en-GB" sz="2400" dirty="0"/>
              <a:t>Job fair events offer the opportunity to learn general information about the Employers</a:t>
            </a:r>
          </a:p>
          <a:p>
            <a:pPr lvl="2"/>
            <a:r>
              <a:rPr lang="en-GB" sz="2400" dirty="0"/>
              <a:t>Job fair events offer the opportunity to learn general condition of jobseeker</a:t>
            </a:r>
          </a:p>
          <a:p>
            <a:pPr lvl="2"/>
            <a:r>
              <a:rPr lang="en-GB" sz="2400" dirty="0"/>
              <a:t>ESC can compile general information form both employer and jobseeker for </a:t>
            </a:r>
            <a:r>
              <a:rPr lang="en-GB" sz="2400" dirty="0" err="1"/>
              <a:t>Labor</a:t>
            </a:r>
            <a:r>
              <a:rPr lang="en-GB" sz="2400" dirty="0"/>
              <a:t> Market Programme formulation</a:t>
            </a:r>
          </a:p>
          <a:p>
            <a:pPr marL="0" lvl="2" indent="0">
              <a:buNone/>
            </a:pPr>
            <a:endParaRPr lang="en-GB" sz="2400" dirty="0"/>
          </a:p>
          <a:p>
            <a:pPr marL="0" lvl="2" indent="0">
              <a:buNone/>
            </a:pPr>
            <a:endParaRPr lang="en-GB" sz="2400" dirty="0"/>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3063746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Job fair event can help…</a:t>
            </a:r>
          </a:p>
        </p:txBody>
      </p:sp>
      <p:sp>
        <p:nvSpPr>
          <p:cNvPr id="5" name="Content Placeholder 4"/>
          <p:cNvSpPr>
            <a:spLocks noGrp="1"/>
          </p:cNvSpPr>
          <p:nvPr>
            <p:ph idx="1"/>
          </p:nvPr>
        </p:nvSpPr>
        <p:spPr/>
        <p:txBody>
          <a:bodyPr/>
          <a:lstStyle/>
          <a:p>
            <a:pPr lvl="2"/>
            <a:r>
              <a:rPr lang="en-GB" sz="2400" dirty="0"/>
              <a:t>Be a place to meet directly in the event between the employer and job seeker</a:t>
            </a:r>
          </a:p>
          <a:p>
            <a:pPr lvl="2"/>
            <a:r>
              <a:rPr lang="en-GB" sz="2400" dirty="0"/>
              <a:t>The recruitment process can be done directly on the event</a:t>
            </a:r>
          </a:p>
          <a:p>
            <a:pPr lvl="2"/>
            <a:r>
              <a:rPr lang="en-GB" sz="2400" dirty="0"/>
              <a:t>Very good networking opportunities</a:t>
            </a:r>
          </a:p>
          <a:p>
            <a:pPr lvl="2"/>
            <a:r>
              <a:rPr lang="en-GB" sz="2400" dirty="0"/>
              <a:t>Opportunity to establish relationships with potential employers</a:t>
            </a:r>
          </a:p>
          <a:p>
            <a:pPr lvl="2"/>
            <a:r>
              <a:rPr lang="en-GB" sz="2400" dirty="0"/>
              <a:t>Jobseekers can learn general information about company they choose</a:t>
            </a:r>
          </a:p>
          <a:p>
            <a:pPr lvl="2"/>
            <a:endParaRPr lang="en-GB" sz="2400" dirty="0"/>
          </a:p>
          <a:p>
            <a:pPr lvl="2"/>
            <a:endParaRPr lang="en-GB" sz="2400"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2743094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Preparing for a job fair event</a:t>
            </a:r>
          </a:p>
        </p:txBody>
      </p:sp>
      <p:sp>
        <p:nvSpPr>
          <p:cNvPr id="5" name="Content Placeholder 4"/>
          <p:cNvSpPr>
            <a:spLocks noGrp="1"/>
          </p:cNvSpPr>
          <p:nvPr>
            <p:ph idx="1"/>
          </p:nvPr>
        </p:nvSpPr>
        <p:spPr/>
        <p:txBody>
          <a:bodyPr/>
          <a:lstStyle/>
          <a:p>
            <a:pPr marL="0" lvl="2" indent="0">
              <a:buNone/>
            </a:pPr>
            <a:r>
              <a:rPr lang="en-GB" sz="2400" dirty="0"/>
              <a:t>Organizing job fairs require good preparation:</a:t>
            </a:r>
          </a:p>
          <a:p>
            <a:pPr lvl="2"/>
            <a:r>
              <a:rPr lang="en-GB" sz="2400" dirty="0"/>
              <a:t>Making decisions based on accurate information</a:t>
            </a:r>
          </a:p>
          <a:p>
            <a:pPr lvl="2"/>
            <a:r>
              <a:rPr lang="en-GB" sz="2400" dirty="0"/>
              <a:t>Selecting the right target group</a:t>
            </a:r>
          </a:p>
          <a:p>
            <a:pPr lvl="2"/>
            <a:r>
              <a:rPr lang="en-GB" sz="2400" dirty="0"/>
              <a:t>Properly reaching out to the target group</a:t>
            </a:r>
          </a:p>
          <a:p>
            <a:pPr lvl="2"/>
            <a:r>
              <a:rPr lang="en-GB" sz="2400" dirty="0"/>
              <a:t>Using existing resources efficiently</a:t>
            </a:r>
          </a:p>
          <a:p>
            <a:pPr lvl="2"/>
            <a:r>
              <a:rPr lang="en-GB" sz="2400" dirty="0"/>
              <a:t>Cooperating with relevant stakeholders to avoid unnecessary investment and duplication of work</a:t>
            </a:r>
          </a:p>
          <a:p>
            <a:pPr lvl="2"/>
            <a:endParaRPr lang="en-GB" sz="2400" dirty="0"/>
          </a:p>
          <a:p>
            <a:pPr lvl="2"/>
            <a:endParaRPr lang="en-GB" sz="2400" dirty="0"/>
          </a:p>
          <a:p>
            <a:pPr lvl="2"/>
            <a:endParaRPr lang="en-GB" sz="2400"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4194425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Job fair priorities/purpose</a:t>
            </a:r>
          </a:p>
        </p:txBody>
      </p:sp>
      <p:sp>
        <p:nvSpPr>
          <p:cNvPr id="5" name="Content Placeholder 4"/>
          <p:cNvSpPr>
            <a:spLocks noGrp="1"/>
          </p:cNvSpPr>
          <p:nvPr>
            <p:ph idx="1"/>
          </p:nvPr>
        </p:nvSpPr>
        <p:spPr/>
        <p:txBody>
          <a:bodyPr/>
          <a:lstStyle/>
          <a:p>
            <a:pPr lvl="2"/>
            <a:r>
              <a:rPr lang="en-GB" sz="2400" dirty="0"/>
              <a:t>Strengthen visibility of a particular organization</a:t>
            </a:r>
          </a:p>
          <a:p>
            <a:pPr lvl="2"/>
            <a:r>
              <a:rPr lang="en-GB" sz="2400" dirty="0"/>
              <a:t>Place a particular number of individuals of a certain target group into jobs</a:t>
            </a:r>
          </a:p>
          <a:p>
            <a:pPr lvl="2"/>
            <a:r>
              <a:rPr lang="en-GB" sz="2400" dirty="0"/>
              <a:t>Support an industry or sector suffering from labour shortage</a:t>
            </a:r>
          </a:p>
          <a:p>
            <a:pPr lvl="2"/>
            <a:r>
              <a:rPr lang="en-GB" sz="2400" dirty="0"/>
              <a:t>Enhance and update databases oof jobseekers and vacancies</a:t>
            </a:r>
          </a:p>
          <a:p>
            <a:pPr lvl="2"/>
            <a:endParaRPr lang="en-GB" sz="2400" dirty="0"/>
          </a:p>
          <a:p>
            <a:pPr lvl="2"/>
            <a:endParaRPr lang="en-GB" sz="2400" dirty="0"/>
          </a:p>
          <a:p>
            <a:pPr lvl="2"/>
            <a:endParaRPr lang="en-GB" sz="2400" dirty="0"/>
          </a:p>
          <a:p>
            <a:pPr lvl="2"/>
            <a:endParaRPr lang="en-GB" sz="2400" dirty="0"/>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1999039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Follow-up activities after the job fair</a:t>
            </a:r>
          </a:p>
        </p:txBody>
      </p:sp>
      <p:sp>
        <p:nvSpPr>
          <p:cNvPr id="5" name="Content Placeholder 4"/>
          <p:cNvSpPr>
            <a:spLocks noGrp="1"/>
          </p:cNvSpPr>
          <p:nvPr>
            <p:ph idx="1"/>
          </p:nvPr>
        </p:nvSpPr>
        <p:spPr/>
        <p:txBody>
          <a:bodyPr/>
          <a:lstStyle/>
          <a:p>
            <a:pPr lvl="2"/>
            <a:r>
              <a:rPr lang="en-GB" sz="2400" dirty="0"/>
              <a:t>Internal evaluation</a:t>
            </a:r>
          </a:p>
          <a:p>
            <a:pPr lvl="2"/>
            <a:r>
              <a:rPr lang="en-GB" sz="2400" dirty="0"/>
              <a:t>Feedback from jobseekers</a:t>
            </a:r>
          </a:p>
          <a:p>
            <a:pPr lvl="2"/>
            <a:r>
              <a:rPr lang="en-GB" sz="2400" dirty="0"/>
              <a:t>Feedback from companies</a:t>
            </a:r>
          </a:p>
          <a:p>
            <a:pPr lvl="2"/>
            <a:endParaRPr lang="en-GB" sz="2400" dirty="0"/>
          </a:p>
          <a:p>
            <a:pPr lvl="2"/>
            <a:endParaRPr lang="en-GB" sz="2400" dirty="0"/>
          </a:p>
          <a:p>
            <a:pPr lvl="2"/>
            <a:endParaRPr lang="en-GB" sz="2400" dirty="0"/>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1850800717"/>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548</TotalTime>
  <Words>848</Words>
  <Application>Microsoft Macintosh PowerPoint</Application>
  <PresentationFormat>Widescreen</PresentationFormat>
  <Paragraphs>101</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Wingdings 3</vt:lpstr>
      <vt:lpstr>ILO 2020</vt:lpstr>
      <vt:lpstr>Module/Unit 17 </vt:lpstr>
      <vt:lpstr>Learning objectives</vt:lpstr>
      <vt:lpstr>Concept of job fair</vt:lpstr>
      <vt:lpstr>Enhanced employment services through job fair event</vt:lpstr>
      <vt:lpstr>Job fair event can help…</vt:lpstr>
      <vt:lpstr>Preparing for a job fair event</vt:lpstr>
      <vt:lpstr>Job fair priorities/purpose</vt:lpstr>
      <vt:lpstr>Follow-up activities after the job fair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48</cp:revision>
  <dcterms:created xsi:type="dcterms:W3CDTF">2021-09-07T09:14:06Z</dcterms:created>
  <dcterms:modified xsi:type="dcterms:W3CDTF">2021-09-08T08:55:04Z</dcterms:modified>
</cp:coreProperties>
</file>