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74" r:id="rId3"/>
    <p:sldId id="334" r:id="rId4"/>
    <p:sldId id="331" r:id="rId5"/>
    <p:sldId id="323" r:id="rId6"/>
    <p:sldId id="332" r:id="rId7"/>
    <p:sldId id="333" r:id="rId8"/>
    <p:sldId id="33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80" autoAdjust="0"/>
    <p:restoredTop sz="95788" autoAdjust="0"/>
  </p:normalViewPr>
  <p:slideViewPr>
    <p:cSldViewPr snapToGrid="0">
      <p:cViewPr varScale="1">
        <p:scale>
          <a:sx n="73" d="100"/>
          <a:sy n="73" d="100"/>
        </p:scale>
        <p:origin x="192" y="800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22/09/2021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941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305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186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i="0" dirty="0"/>
              <a:t>standardized occupational classification system</a:t>
            </a:r>
            <a:r>
              <a:rPr lang="en-US" dirty="0"/>
              <a:t>: a coding system that makes it possible to register the skills of jobseekers and job vacancies listed by enterprises for efficient matching and job placement services </a:t>
            </a:r>
          </a:p>
          <a:p>
            <a:r>
              <a:rPr lang="en-US" b="1" dirty="0"/>
              <a:t>Indonesia should have one</a:t>
            </a:r>
          </a:p>
          <a:p>
            <a:endParaRPr lang="en-US" dirty="0"/>
          </a:p>
          <a:p>
            <a:r>
              <a:rPr lang="en-US" dirty="0"/>
              <a:t>The ILO encourages countries to develop their </a:t>
            </a:r>
            <a:r>
              <a:rPr lang="en-US" b="1" dirty="0"/>
              <a:t>national classification code within the guidelines of then International Standard Classification of Occupations (ISCO)</a:t>
            </a:r>
            <a:endParaRPr lang="en-US" b="0" dirty="0"/>
          </a:p>
          <a:p>
            <a:endParaRPr lang="en-US" b="0" dirty="0"/>
          </a:p>
          <a:p>
            <a:r>
              <a:rPr lang="en-US" b="0" dirty="0"/>
              <a:t>Occupational classification or codes are needed for: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Job vacancy notice by comparing the job duties and entry requirements provided by the employer with the occupational descriptions available in the national occupational classification (NOC)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Skills of jobseekers when they register for work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757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365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267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64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497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Module/Unit 18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7" y="3481539"/>
            <a:ext cx="8558869" cy="1655762"/>
          </a:xfrm>
        </p:spPr>
        <p:txBody>
          <a:bodyPr/>
          <a:lstStyle/>
          <a:p>
            <a:r>
              <a:rPr lang="en-GB" dirty="0"/>
              <a:t>Occupational classification system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00002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GB" sz="2400" dirty="0"/>
              <a:t>After completing the unit, the participants will be able to:</a:t>
            </a:r>
          </a:p>
          <a:p>
            <a:pPr lvl="2"/>
            <a:r>
              <a:rPr lang="en-GB" sz="2400" dirty="0"/>
              <a:t>Understand the importance of having a reliable standard occupational classification system</a:t>
            </a:r>
          </a:p>
          <a:p>
            <a:pPr lvl="2"/>
            <a:r>
              <a:rPr lang="en-GB" sz="2400" dirty="0"/>
              <a:t>Know Indonesia’s occupational classification system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92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Understanding the labour market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A clearly defined, standard occupational classification system: Indonesia should have one</a:t>
            </a:r>
          </a:p>
          <a:p>
            <a:pPr lvl="2"/>
            <a:r>
              <a:rPr lang="en-GB" sz="2400" dirty="0"/>
              <a:t>Robust, timely and credible labour market information</a:t>
            </a:r>
          </a:p>
          <a:p>
            <a:pPr lvl="2"/>
            <a:r>
              <a:rPr lang="en-GB" sz="2400" dirty="0"/>
              <a:t>A system to analyse and disseminate information</a:t>
            </a:r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  <a:p>
            <a:pPr marL="0" lvl="2" indent="0">
              <a:buNone/>
            </a:pPr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746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Standardized occupational classification system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Coding system that makes possible to register skills of jobseekers and vacancies by employers</a:t>
            </a:r>
          </a:p>
          <a:p>
            <a:pPr lvl="2"/>
            <a:r>
              <a:rPr lang="en-GB" sz="2400" dirty="0"/>
              <a:t>ILO encourages countries to develop their national classification code within the International Standard Classification of Occupations (ISCO)</a:t>
            </a:r>
          </a:p>
          <a:p>
            <a:pPr lvl="2"/>
            <a:r>
              <a:rPr lang="en-GB" sz="2400" dirty="0"/>
              <a:t>Occupational codes are needed for: </a:t>
            </a:r>
          </a:p>
          <a:p>
            <a:pPr marL="1347788" lvl="2" indent="-314325">
              <a:buFont typeface="Arial" panose="020B0604020202020204" pitchFamily="34" charset="0"/>
              <a:buChar char="•"/>
            </a:pPr>
            <a:r>
              <a:rPr lang="en-GB" sz="2400" dirty="0"/>
              <a:t>Job vacancy notice by comparing the job duties and entry  requirements provided by the employer</a:t>
            </a:r>
          </a:p>
          <a:p>
            <a:pPr marL="1347788" lvl="2" indent="-314325">
              <a:buFont typeface="Arial" panose="020B0604020202020204" pitchFamily="34" charset="0"/>
              <a:buChar char="•"/>
            </a:pPr>
            <a:r>
              <a:rPr lang="en-GB" sz="2400" dirty="0"/>
              <a:t>Skills of jobseekers when they register for work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094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International Standard Classification of Occupations (ISCO)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Classification tool for organizing jobs into a clearly defined set of groups according to tasks and duties undertaken in any job</a:t>
            </a:r>
          </a:p>
          <a:p>
            <a:pPr lvl="2"/>
            <a:r>
              <a:rPr lang="en-GB" sz="2400" dirty="0"/>
              <a:t>Intended for use in statistical application and in a variety of client-oriented applications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039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Client-oriented applications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Matching of jobseekers with job vacancies</a:t>
            </a:r>
          </a:p>
          <a:p>
            <a:pPr lvl="2"/>
            <a:r>
              <a:rPr lang="en-GB" sz="2400" dirty="0"/>
              <a:t>Management of short or long term migration of workers between countries</a:t>
            </a:r>
          </a:p>
          <a:p>
            <a:pPr lvl="2"/>
            <a:r>
              <a:rPr lang="en-GB" sz="2400" dirty="0"/>
              <a:t>Development of vocational training programmes and guidance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425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ISCO Details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Classifies the world of work into </a:t>
            </a:r>
            <a:r>
              <a:rPr lang="en-GB" sz="2400" b="1" dirty="0"/>
              <a:t>10 major groups </a:t>
            </a:r>
            <a:r>
              <a:rPr lang="en-GB" sz="2400" dirty="0"/>
              <a:t>of occupations and each designated by a unique one-digit code</a:t>
            </a:r>
          </a:p>
          <a:p>
            <a:pPr lvl="2"/>
            <a:r>
              <a:rPr lang="en-GB" sz="2400" dirty="0"/>
              <a:t>Has also </a:t>
            </a:r>
            <a:r>
              <a:rPr lang="en-GB" sz="2400" b="1" dirty="0"/>
              <a:t>sub-major groups </a:t>
            </a:r>
            <a:r>
              <a:rPr lang="en-GB" sz="2400" dirty="0"/>
              <a:t>at the two-digit level</a:t>
            </a:r>
          </a:p>
          <a:p>
            <a:pPr lvl="2"/>
            <a:r>
              <a:rPr lang="en-GB" sz="2400" b="1" dirty="0"/>
              <a:t>Minor groups </a:t>
            </a:r>
            <a:r>
              <a:rPr lang="en-GB" sz="2400" dirty="0"/>
              <a:t>within the sub major group at three-digit level: employment officers are able to discuss with jobseeker on career and occupation choices and with employers on job vacancies </a:t>
            </a:r>
          </a:p>
          <a:p>
            <a:pPr lvl="2"/>
            <a:r>
              <a:rPr lang="en-GB" sz="2400" b="1" dirty="0"/>
              <a:t>Unit group </a:t>
            </a:r>
            <a:r>
              <a:rPr lang="en-GB" sz="2400" dirty="0"/>
              <a:t>level designated by a four-digit code: more details of job descriptions related to specific educational requirements 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800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SLIDE ON INDONESIA’s NOC (updated regularly according to latest NOC)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537414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ILO 2020</Template>
  <TotalTime>560</TotalTime>
  <Words>532</Words>
  <Application>Microsoft Macintosh PowerPoint</Application>
  <PresentationFormat>Widescreen</PresentationFormat>
  <Paragraphs>88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 3</vt:lpstr>
      <vt:lpstr>ILO 2020</vt:lpstr>
      <vt:lpstr>Module/Unit 18 </vt:lpstr>
      <vt:lpstr>Learning objectives</vt:lpstr>
      <vt:lpstr>Understanding the labour market</vt:lpstr>
      <vt:lpstr>Standardized occupational classification system</vt:lpstr>
      <vt:lpstr>International Standard Classification of Occupations (ISCO)</vt:lpstr>
      <vt:lpstr>Client-oriented applications</vt:lpstr>
      <vt:lpstr>ISCO Details</vt:lpstr>
      <vt:lpstr>SLIDE ON INDONESIA’s NOC (updated regularly according to latest NOC)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Ayunda Eka Pratama</dc:creator>
  <cp:lastModifiedBy>Ayunda Eka Pratama</cp:lastModifiedBy>
  <cp:revision>50</cp:revision>
  <dcterms:created xsi:type="dcterms:W3CDTF">2021-09-07T09:14:06Z</dcterms:created>
  <dcterms:modified xsi:type="dcterms:W3CDTF">2021-09-22T05:21:40Z</dcterms:modified>
</cp:coreProperties>
</file>