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0" r:id="rId4"/>
    <p:sldId id="262" r:id="rId5"/>
    <p:sldId id="263" r:id="rId6"/>
    <p:sldId id="264" r:id="rId7"/>
    <p:sldId id="259" r:id="rId8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94"/>
  </p:normalViewPr>
  <p:slideViewPr>
    <p:cSldViewPr snapToGrid="0" snapToObjects="1">
      <p:cViewPr varScale="1">
        <p:scale>
          <a:sx n="81" d="100"/>
          <a:sy n="81" d="100"/>
        </p:scale>
        <p:origin x="96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33DCB-4843-7B48-A69D-C431D13F3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0BAE585-D002-644F-8BCB-3D33A6B8A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4162AE-2522-B74C-938D-CC9CCE0D9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2F6A2E-149B-7544-88C8-E21A89751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DF1D4F-E2D1-CA46-A060-82834AAEF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202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F25BB3-C742-F141-9F7B-C88377DB4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BEDD48-E809-304E-8C74-094CA5A67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A0B20D-9421-6645-9AA4-EBCF48507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EF7C312-0E6E-5247-9D1F-5CB8F96C1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B5C040-D3C6-CE43-BAFC-E23235874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0227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B95534-19CF-B84D-97DD-4A80BA7C0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CDCDE3-5C9C-0649-B1B9-391A726B0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7D3C4D4-9BF8-F449-B29E-87DAE1898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D7D0BB-655B-EF40-8CB7-9705A480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0E6573-4DC8-014A-8E71-1AD4566F3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1045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43A12F-3E61-4744-A7D9-61B3B4E8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B1489C-EFEF-9243-9638-3D0B0619B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5CA40A6-F02B-8B4F-A7D8-ACE2036C6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09501F9-6070-E746-9CB2-5D9FE0F4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1AC3376-A5D8-2841-A7E7-1D3D13F4F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82AD58D-012F-C74B-A657-464713A0E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727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310F2A-FD22-F94C-A797-375CF904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5FFC7C-1B58-5F45-BA46-0BC1906B7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AD90672-EF63-804C-BDC1-6081BFB9F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16DE031-BF6C-8F44-9436-E9BF594D9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4768892-30C4-FE4B-B984-C0CCC52D0E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EC905FF-7470-B949-8B7C-FE610157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CF3447E-381C-5545-AA77-5CD18E58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A5EDB7C-CD5C-024B-932F-FE337537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691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D5ADB-0BDD-8A45-8695-DB0024437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9BB8F39-C124-0A40-BAF2-B4B1E140A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80141AB-C9F1-B144-8F5C-BC4A885C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BE78DA4-694A-7744-BE68-8A32DA2A1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598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88F4AF6-60F2-E141-B010-1CFB91BDD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DB4A7CE-C867-044D-9EC0-230D6D003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52CA89-19E4-8448-8024-B24DCCE19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6252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E8262-F46D-9740-8CED-7280BDA0F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075F98-4C96-594C-BA83-68E11909B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F34EA02-40D6-6D46-B938-1E4FAD4A0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46A33D2-3DC8-A24D-91FD-2F82285A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36182E4-8C85-D54C-9BB1-30129EA69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E7ECDFF-FABB-3F42-AD1E-64E4A498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454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3EE5CB-9AF5-324E-A977-1672AD715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B72AD7A-E273-474C-ADEE-48EA339B9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B1F53D8-AF71-D44C-B1D0-55903DB3A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702F474-0359-8B49-8CAD-87AD62D62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9961777-25FB-0B43-9877-8B80AD31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3E76474-E1D5-5A40-B1C6-A6E900E6C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406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DC2EE-3919-2B4C-B56A-6A1066D8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9F27922-7DF0-AC43-AFB3-68E7C819E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106766-50CB-7D4A-9D59-1BF12F4E5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315AA6-0FF6-2F47-BEDA-7A9E9A1C0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7D9657-562E-574D-B3AF-8513FCC98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7436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3702D0F-11D9-0F49-B3FB-67992973C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1F8DDC5-D9B8-E14A-9991-50B8FFE42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D96E22-0103-7646-BE29-270F61A0D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1788F3-E7B7-5A43-A14C-B938E2867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2EF31D-53BB-6E4A-92E1-E650DE186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445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34F13AF-5D1D-C74F-AA62-A8694063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BAA196F-2E92-C040-A3E1-7B7D8EA63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8468F0-FA14-294E-AAC9-2FCBB22D8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BA45A3-92E6-3542-9DC3-62F0E64BA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025623-D326-0349-A08C-064669D10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645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1.emf"/><Relationship Id="rId5" Type="http://schemas.openxmlformats.org/officeDocument/2006/relationships/image" Target="../media/image4.emf"/><Relationship Id="rId10" Type="http://schemas.openxmlformats.org/officeDocument/2006/relationships/image" Target="../media/image10.emf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5.emf"/><Relationship Id="rId5" Type="http://schemas.openxmlformats.org/officeDocument/2006/relationships/image" Target="../media/image4.emf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hyperlink" Target="https://www.afd.fr/fr/ressources/education-formation-emploi-bilan-dactivite-2020" TargetMode="External"/><Relationship Id="rId7" Type="http://schemas.openxmlformats.org/officeDocument/2006/relationships/image" Target="../media/image3.png"/><Relationship Id="rId2" Type="http://schemas.openxmlformats.org/officeDocument/2006/relationships/hyperlink" Target="mailto:berthondumurgiera@afd.f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0" Type="http://schemas.openxmlformats.org/officeDocument/2006/relationships/image" Target="../media/image6.jpeg"/><Relationship Id="rId4" Type="http://schemas.openxmlformats.org/officeDocument/2006/relationships/hyperlink" Target="https://www.afd.fr/en/ressources/education-training-employment-2020-activity-report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420" y="1521141"/>
            <a:ext cx="6629400" cy="2306637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ATELIER REGIONAL DE PARTAGE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9420" y="3914138"/>
            <a:ext cx="8053137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Les modes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alternatifs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formation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professionnelle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Afrique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face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aux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défis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futur</a:t>
            </a:r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A539B6B0-D348-7A47-9829-69F82D02EEE6}"/>
              </a:ext>
            </a:extLst>
          </p:cNvPr>
          <p:cNvSpPr txBox="1">
            <a:spLocks/>
          </p:cNvSpPr>
          <p:nvPr/>
        </p:nvSpPr>
        <p:spPr>
          <a:xfrm>
            <a:off x="1269420" y="4838698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0265"/>
              </a:buClr>
              <a:buFont typeface="Wingdings" pitchFamily="2" charset="2"/>
              <a:buNone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itchFamily="2" charset="2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Tx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Saly-Portudal</a:t>
            </a:r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(Sénégal), 16-18 </a:t>
            </a:r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novembre</a:t>
            </a:r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2021</a:t>
            </a:r>
            <a:endParaRPr lang="nl-BE" sz="16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6847" y="612849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9526" y="6080975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657784" y="6298338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6133B98-0A37-5A45-BD9A-7F7D582A70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25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419" y="1521141"/>
            <a:ext cx="8053137" cy="2306637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 algn="l">
              <a:defRPr sz="6000"/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Les fonds et les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modalités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formation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professionnelle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9420" y="3914138"/>
            <a:ext cx="8053137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L’expérience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l’AFD</a:t>
            </a:r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A539B6B0-D348-7A47-9829-69F82D02EEE6}"/>
              </a:ext>
            </a:extLst>
          </p:cNvPr>
          <p:cNvSpPr txBox="1">
            <a:spLocks/>
          </p:cNvSpPr>
          <p:nvPr/>
        </p:nvSpPr>
        <p:spPr>
          <a:xfrm>
            <a:off x="1269420" y="4838698"/>
            <a:ext cx="9647962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0265"/>
              </a:buClr>
              <a:buFont typeface="Wingdings" pitchFamily="2" charset="2"/>
              <a:buNone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itchFamily="2" charset="2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Tx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Alexandre BERTHON-DUMURGIER, référent AFD pour les </a:t>
            </a:r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financements</a:t>
            </a:r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en </a:t>
            </a:r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formation</a:t>
            </a:r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professionnelle</a:t>
            </a:r>
            <a:endParaRPr lang="nl-BE" sz="16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6847" y="612849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8008" y="6080975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303136" y="6343252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FC729981-D952-8A48-BF27-81E5E67CC6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7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02FDA2F0-E64F-1E44-A545-3BDFD345D9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9"/>
          <a:srcRect l="21389" t="17325" r="23056" b="7613"/>
          <a:stretch/>
        </p:blipFill>
        <p:spPr>
          <a:xfrm>
            <a:off x="2186113" y="856665"/>
            <a:ext cx="7759974" cy="589758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650900" y="4555067"/>
            <a:ext cx="7061200" cy="10837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71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sp>
        <p:nvSpPr>
          <p:cNvPr id="14" name="Titre 13"/>
          <p:cNvSpPr>
            <a:spLocks noGrp="1"/>
          </p:cNvSpPr>
          <p:nvPr>
            <p:ph type="title"/>
          </p:nvPr>
        </p:nvSpPr>
        <p:spPr>
          <a:xfrm>
            <a:off x="838200" y="618111"/>
            <a:ext cx="10515600" cy="1325563"/>
          </a:xfrm>
        </p:spPr>
        <p:txBody>
          <a:bodyPr/>
          <a:lstStyle/>
          <a:p>
            <a:r>
              <a:rPr lang="fr-FR" b="1" dirty="0"/>
              <a:t>2005 - 2012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fr-FR" b="1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fr-FR" b="1" dirty="0"/>
              <a:t>2005, Déclaration de Paris sur l’efficacité de l’aide</a:t>
            </a:r>
          </a:p>
          <a:p>
            <a:pPr algn="just"/>
            <a:r>
              <a:rPr lang="fr-FR" b="1" dirty="0"/>
              <a:t>2006, création du RAFPRO, du réseau FAR</a:t>
            </a:r>
          </a:p>
          <a:p>
            <a:pPr algn="just"/>
            <a:r>
              <a:rPr lang="fr-FR" b="1" dirty="0"/>
              <a:t>2008 et 2012, triennales de l’ADEA (de l’ETFP au DCTP)</a:t>
            </a:r>
          </a:p>
          <a:p>
            <a:pPr algn="just"/>
            <a:r>
              <a:rPr lang="fr-FR" b="1" dirty="0"/>
              <a:t>Septembre 2011, première rencontre RAFRO-AFD à Paris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33977" y="1880470"/>
            <a:ext cx="5199187" cy="389939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10"/>
          <a:srcRect r="2559"/>
          <a:stretch/>
        </p:blipFill>
        <p:spPr>
          <a:xfrm>
            <a:off x="59267" y="2148737"/>
            <a:ext cx="6112933" cy="3275635"/>
          </a:xfrm>
          <a:prstGeom prst="rect">
            <a:avLst/>
          </a:prstGeom>
        </p:spPr>
      </p:pic>
      <p:pic>
        <p:nvPicPr>
          <p:cNvPr id="17" name="Espace réservé du contenu 16"/>
          <p:cNvPicPr>
            <a:picLocks noGrp="1" noChangeAspect="1"/>
          </p:cNvPicPr>
          <p:nvPr>
            <p:ph sz="half" idx="1"/>
          </p:nvPr>
        </p:nvPicPr>
        <p:blipFill>
          <a:blip r:embed="rId11"/>
          <a:stretch>
            <a:fillRect/>
          </a:stretch>
        </p:blipFill>
        <p:spPr>
          <a:xfrm>
            <a:off x="1499989" y="1825625"/>
            <a:ext cx="3817867" cy="4340862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39"/>
          <a:stretch/>
        </p:blipFill>
        <p:spPr>
          <a:xfrm>
            <a:off x="872228" y="1825625"/>
            <a:ext cx="4819368" cy="434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3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sp>
        <p:nvSpPr>
          <p:cNvPr id="14" name="Titre 13"/>
          <p:cNvSpPr>
            <a:spLocks noGrp="1"/>
          </p:cNvSpPr>
          <p:nvPr>
            <p:ph type="title"/>
          </p:nvPr>
        </p:nvSpPr>
        <p:spPr>
          <a:xfrm>
            <a:off x="838200" y="618111"/>
            <a:ext cx="10515600" cy="1325563"/>
          </a:xfrm>
        </p:spPr>
        <p:txBody>
          <a:bodyPr/>
          <a:lstStyle/>
          <a:p>
            <a:r>
              <a:rPr lang="fr-FR" b="1" dirty="0"/>
              <a:t>2013-2016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fr-FR" b="1" dirty="0"/>
              <a:t>25 octobre 2013, Déclaration de N’Djamena</a:t>
            </a:r>
          </a:p>
          <a:p>
            <a:pPr algn="just"/>
            <a:r>
              <a:rPr lang="fr-FR" b="1" dirty="0"/>
              <a:t>Mai et Septembre 2013, rencontres RAFPRO-AFD</a:t>
            </a:r>
          </a:p>
          <a:p>
            <a:pPr algn="just"/>
            <a:r>
              <a:rPr lang="fr-FR" b="1" dirty="0"/>
              <a:t>Janvier 2014, note conceptuelle d’un projet d’appui de l’AFD</a:t>
            </a:r>
          </a:p>
          <a:p>
            <a:pPr algn="just"/>
            <a:r>
              <a:rPr lang="fr-FR" b="1" dirty="0"/>
              <a:t>Décembre 2015, présentation de l’étude sur les fonds de formation financée par l’AFD</a:t>
            </a:r>
          </a:p>
          <a:p>
            <a:pPr algn="just"/>
            <a:r>
              <a:rPr lang="fr-FR" b="1" dirty="0"/>
              <a:t>Mars 2016, plan stratégique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918" y="1502700"/>
            <a:ext cx="4366833" cy="511523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10"/>
          <a:srcRect l="15093" t="22757" r="54259" b="15350"/>
          <a:stretch/>
        </p:blipFill>
        <p:spPr>
          <a:xfrm>
            <a:off x="957174" y="1570636"/>
            <a:ext cx="4539284" cy="515640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86028" y="1936149"/>
            <a:ext cx="3881575" cy="479089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12"/>
          <a:srcRect l="25093" t="25062" r="42870" b="10247"/>
          <a:stretch/>
        </p:blipFill>
        <p:spPr>
          <a:xfrm>
            <a:off x="1046174" y="1540247"/>
            <a:ext cx="4333448" cy="492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2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sp>
        <p:nvSpPr>
          <p:cNvPr id="14" name="Titre 13"/>
          <p:cNvSpPr>
            <a:spLocks noGrp="1"/>
          </p:cNvSpPr>
          <p:nvPr>
            <p:ph type="title"/>
          </p:nvPr>
        </p:nvSpPr>
        <p:spPr>
          <a:xfrm>
            <a:off x="838200" y="618111"/>
            <a:ext cx="10515600" cy="1325563"/>
          </a:xfrm>
        </p:spPr>
        <p:txBody>
          <a:bodyPr/>
          <a:lstStyle/>
          <a:p>
            <a:r>
              <a:rPr lang="fr-FR" b="1" dirty="0"/>
              <a:t>2017-2021</a:t>
            </a:r>
          </a:p>
        </p:txBody>
      </p:sp>
      <p:sp>
        <p:nvSpPr>
          <p:cNvPr id="16" name="Espace réservé du contenu 15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9057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b="1" dirty="0"/>
              <a:t>Financement du FMFP :</a:t>
            </a:r>
          </a:p>
          <a:p>
            <a:pPr lvl="1" algn="just"/>
            <a:r>
              <a:rPr lang="fr-FR" b="1" dirty="0"/>
              <a:t>Étude de faisabilité</a:t>
            </a:r>
          </a:p>
          <a:p>
            <a:pPr lvl="1" algn="just"/>
            <a:r>
              <a:rPr lang="fr-FR" b="1" dirty="0"/>
              <a:t>3 financements successifs</a:t>
            </a:r>
          </a:p>
          <a:p>
            <a:pPr algn="just"/>
            <a:r>
              <a:rPr lang="fr-FR" b="1" dirty="0"/>
              <a:t>Enjeux du financement de l’apprentissage professionnel informel</a:t>
            </a:r>
          </a:p>
          <a:p>
            <a:pPr algn="just"/>
            <a:r>
              <a:rPr lang="fr-FR" b="1" dirty="0"/>
              <a:t>RAFPRO-UEMOA (PROFOR)</a:t>
            </a:r>
          </a:p>
          <a:p>
            <a:pPr algn="just"/>
            <a:r>
              <a:rPr lang="fr-FR" b="1" dirty="0"/>
              <a:t>Financements axés sur les résultats :</a:t>
            </a:r>
          </a:p>
          <a:p>
            <a:pPr lvl="1" algn="just"/>
            <a:r>
              <a:rPr lang="fr-FR" b="1" dirty="0"/>
              <a:t>Appuis budgétaires, en lien avec les nouvelles LOLF, aux politiques emploi-formation</a:t>
            </a:r>
          </a:p>
          <a:p>
            <a:pPr lvl="1" algn="just"/>
            <a:r>
              <a:rPr lang="fr-FR" b="1" dirty="0"/>
              <a:t>Fonds de financement de la formation professionnelle?</a:t>
            </a:r>
          </a:p>
          <a:p>
            <a:pPr lvl="1" algn="just"/>
            <a:endParaRPr lang="fr-FR" b="1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58" y="1604434"/>
            <a:ext cx="5673940" cy="491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15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420" y="1521141"/>
            <a:ext cx="6629400" cy="2306637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MERCI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9420" y="3914138"/>
            <a:ext cx="8053137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berthondumurgiera@afd.fr</a:t>
            </a:r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u="sng" dirty="0">
                <a:hlinkClick r:id="rId3"/>
              </a:rPr>
              <a:t>Bilan d’activité 2020</a:t>
            </a:r>
            <a:r>
              <a:rPr lang="fr-FR" dirty="0"/>
              <a:t> - </a:t>
            </a:r>
            <a:r>
              <a:rPr lang="fr-FR" u="sng" dirty="0">
                <a:hlinkClick r:id="rId4"/>
              </a:rPr>
              <a:t>2020 Activity report</a:t>
            </a:r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6367" y="606272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32052" y="6022593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303136" y="6343252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48DDAC8C-2097-E646-874A-53EFCAB1AF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4406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Biotif</vt:lpstr>
      <vt:lpstr>Calibri</vt:lpstr>
      <vt:lpstr>Calibri Light</vt:lpstr>
      <vt:lpstr>Wingdings</vt:lpstr>
      <vt:lpstr>Kantoorthema</vt:lpstr>
      <vt:lpstr>ATELIER REGIONAL DE PARTAGE</vt:lpstr>
      <vt:lpstr>Les fonds et les modalités de financement de la formation professionnelle</vt:lpstr>
      <vt:lpstr>PowerPoint Presentation</vt:lpstr>
      <vt:lpstr>2005 - 2012</vt:lpstr>
      <vt:lpstr>2013-2016</vt:lpstr>
      <vt:lpstr>2017-2021</vt:lpstr>
      <vt:lpstr>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REGIONAL DE PARTAGE</dc:title>
  <dc:creator>DE RUYCK, Maarten</dc:creator>
  <cp:lastModifiedBy>Keser, Jelena</cp:lastModifiedBy>
  <cp:revision>18</cp:revision>
  <dcterms:created xsi:type="dcterms:W3CDTF">2021-11-05T17:48:37Z</dcterms:created>
  <dcterms:modified xsi:type="dcterms:W3CDTF">2021-11-29T16:19:42Z</dcterms:modified>
</cp:coreProperties>
</file>