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4" r:id="rId3"/>
    <p:sldId id="273" r:id="rId4"/>
    <p:sldId id="281" r:id="rId5"/>
    <p:sldId id="263" r:id="rId6"/>
    <p:sldId id="278" r:id="rId7"/>
    <p:sldId id="280" r:id="rId8"/>
    <p:sldId id="279" r:id="rId9"/>
    <p:sldId id="258" r:id="rId10"/>
    <p:sldId id="265" r:id="rId11"/>
    <p:sldId id="282" r:id="rId12"/>
    <p:sldId id="283" r:id="rId13"/>
    <p:sldId id="259" r:id="rId1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174"/>
    <p:restoredTop sz="94694"/>
  </p:normalViewPr>
  <p:slideViewPr>
    <p:cSldViewPr snapToGrid="0" snapToObjects="1">
      <p:cViewPr varScale="1">
        <p:scale>
          <a:sx n="76" d="100"/>
          <a:sy n="76" d="100"/>
        </p:scale>
        <p:origin x="120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033DCB-4843-7B48-A69D-C431D13F39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0BAE585-D002-644F-8BCB-3D33A6B8A2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A4162AE-2522-B74C-938D-CC9CCE0D9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02F6A2E-149B-7544-88C8-E21A89751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DF1D4F-E2D1-CA46-A060-82834AAEF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5202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F25BB3-C742-F141-9F7B-C88377DB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BBEDD48-E809-304E-8C74-094CA5A67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1A0B20D-9421-6645-9AA4-EBCF48507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EF7C312-0E6E-5247-9D1F-5CB8F96C1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3B5C040-D3C6-CE43-BAFC-E23235874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02272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B95534-19CF-B84D-97DD-4A80BA7C0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2CDCDE3-5C9C-0649-B1B9-391A726B0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7D3C4D4-9BF8-F449-B29E-87DAE1898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ED7D0BB-655B-EF40-8CB7-9705A480E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0E6573-4DC8-014A-8E71-1AD4566F3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10456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D43A12F-3E61-4744-A7D9-61B3B4E8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B1489C-EFEF-9243-9638-3D0B0619B2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D5CA40A6-F02B-8B4F-A7D8-ACE2036C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09501F9-6070-E746-9CB2-5D9FE0F4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1AC3376-A5D8-2841-A7E7-1D3D13F4F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82AD58D-012F-C74B-A657-464713A0E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17279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310F2A-FD22-F94C-A797-375CF9042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A5FFC7C-1B58-5F45-BA46-0BC1906B7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AD90672-EF63-804C-BDC1-6081BFB9F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16DE031-BF6C-8F44-9436-E9BF594D98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24768892-30C4-FE4B-B984-C0CCC52D0E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0EC905FF-7470-B949-8B7C-FE610157F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CF3447E-381C-5545-AA77-5CD18E58D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A5EDB7C-CD5C-024B-932F-FE337537A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6915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5D5ADB-0BDD-8A45-8695-DB0024437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9BB8F39-C124-0A40-BAF2-B4B1E140A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F80141AB-C9F1-B144-8F5C-BC4A885C3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BE78DA4-694A-7744-BE68-8A32DA2A1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5985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88F4AF6-60F2-E141-B010-1CFB91BDD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DB4A7CE-C867-044D-9EC0-230D6D003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652CA89-19E4-8448-8024-B24DCCE19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6252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D1E8262-F46D-9740-8CED-7280BDA0F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4075F98-4C96-594C-BA83-68E11909B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F34EA02-40D6-6D46-B938-1E4FAD4A04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46A33D2-3DC8-A24D-91FD-2F82285A1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6182E4-8C85-D54C-9BB1-30129EA69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E7ECDFF-FABB-3F42-AD1E-64E4A4987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1454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3EE5CB-9AF5-324E-A977-1672AD7155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B72AD7A-E273-474C-ADEE-48EA339B93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B1F53D8-AF71-D44C-B1D0-55903DB3A2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702F474-0359-8B49-8CAD-87AD62D62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9961777-25FB-0B43-9877-8B80AD314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3E76474-E1D5-5A40-B1C6-A6E900E6C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44060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FDC2EE-3919-2B4C-B56A-6A1066D8B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F27922-7DF0-AC43-AFB3-68E7C819E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0106766-50CB-7D4A-9D59-1BF12F4E5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1315AA6-0FF6-2F47-BEDA-7A9E9A1C0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77D9657-562E-574D-B3AF-8513FCC98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74367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73702D0F-11D9-0F49-B3FB-67992973C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1F8DDC5-D9B8-E14A-9991-50B8FFE42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2D96E22-0103-7646-BE29-270F61A0D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1788F3-E7B7-5A43-A14C-B938E2867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92EF31D-53BB-6E4A-92E1-E650DE186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94450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34F13AF-5D1D-C74F-AA62-A8694063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BAA196F-2E92-C040-A3E1-7B7D8EA63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A8468F0-FA14-294E-AAC9-2FCBB22D8A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2A0068-82C3-A948-B7EF-F779433627D3}" type="datetimeFigureOut">
              <a:rPr lang="nl-BE" smtClean="0"/>
              <a:t>29/11/2021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0BA45A3-92E6-3542-9DC3-62F0E64BAA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025623-D326-0349-A08C-064669D104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11733-22BD-FC4F-81D9-750B6B7A1F24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96450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ATELIER REGIONAL DE PARTAGE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Ondertitel 2">
            <a:extLst>
              <a:ext uri="{FF2B5EF4-FFF2-40B4-BE49-F238E27FC236}">
                <a16:creationId xmlns:a16="http://schemas.microsoft.com/office/drawing/2014/main" id="{30020EAC-38CE-2C46-9660-C3E11718938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9420" y="3914138"/>
            <a:ext cx="8053137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>
                <a:latin typeface="+mj-lt"/>
                <a:cs typeface="Calibri" panose="020F0502020204030204" pitchFamily="34" charset="0"/>
              </a:rPr>
              <a:t>Les modes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alternatifs</a:t>
            </a:r>
            <a:r>
              <a:rPr lang="nl-NL" dirty="0">
                <a:latin typeface="+mj-lt"/>
                <a:cs typeface="Calibri" panose="020F0502020204030204" pitchFamily="34" charset="0"/>
              </a:rPr>
              <a:t> de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financement</a:t>
            </a:r>
            <a:r>
              <a:rPr lang="nl-NL" dirty="0">
                <a:latin typeface="+mj-lt"/>
                <a:cs typeface="Calibri" panose="020F0502020204030204" pitchFamily="34" charset="0"/>
              </a:rPr>
              <a:t> de la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formation</a:t>
            </a:r>
            <a:r>
              <a:rPr lang="nl-NL" dirty="0">
                <a:latin typeface="+mj-lt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professionnelle</a:t>
            </a:r>
            <a:r>
              <a:rPr lang="nl-NL" dirty="0">
                <a:latin typeface="+mj-lt"/>
                <a:cs typeface="Calibri" panose="020F0502020204030204" pitchFamily="34" charset="0"/>
              </a:rPr>
              <a:t> en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Afrique</a:t>
            </a:r>
            <a:r>
              <a:rPr lang="nl-NL" dirty="0">
                <a:latin typeface="+mj-lt"/>
                <a:cs typeface="Calibri" panose="020F0502020204030204" pitchFamily="34" charset="0"/>
              </a:rPr>
              <a:t> face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aux</a:t>
            </a:r>
            <a:r>
              <a:rPr lang="nl-NL" dirty="0">
                <a:latin typeface="+mj-lt"/>
                <a:cs typeface="Calibri" panose="020F0502020204030204" pitchFamily="34" charset="0"/>
              </a:rPr>
              <a:t>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défis</a:t>
            </a:r>
            <a:r>
              <a:rPr lang="nl-NL" dirty="0">
                <a:latin typeface="+mj-lt"/>
                <a:cs typeface="Calibri" panose="020F0502020204030204" pitchFamily="34" charset="0"/>
              </a:rPr>
              <a:t> du </a:t>
            </a:r>
            <a:r>
              <a:rPr lang="nl-NL" dirty="0" err="1">
                <a:latin typeface="+mj-lt"/>
                <a:cs typeface="Calibri" panose="020F0502020204030204" pitchFamily="34" charset="0"/>
              </a:rPr>
              <a:t>futur</a:t>
            </a:r>
            <a:endParaRPr lang="nl-BE" dirty="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Saly-Portudal</a:t>
            </a:r>
            <a:r>
              <a:rPr lang="nl-NL" sz="16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(Sénégal), 16-18 </a:t>
            </a:r>
            <a:r>
              <a:rPr lang="nl-NL" sz="16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novembre</a:t>
            </a:r>
            <a:r>
              <a:rPr lang="nl-NL" sz="16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  <a:endParaRPr lang="nl-BE" sz="16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9526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657784" y="6298338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6133B98-0A37-5A45-BD9A-7F7D582A7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259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10427" y="2095656"/>
            <a:ext cx="8880420" cy="1034415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Synthèse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du questionnaire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Ondertitel 2">
            <a:extLst>
              <a:ext uri="{FF2B5EF4-FFF2-40B4-BE49-F238E27FC236}">
                <a16:creationId xmlns:a16="http://schemas.microsoft.com/office/drawing/2014/main" id="{A539B6B0-D348-7A47-9829-69F82D02EEE6}"/>
              </a:ext>
            </a:extLst>
          </p:cNvPr>
          <p:cNvSpPr txBox="1">
            <a:spLocks/>
          </p:cNvSpPr>
          <p:nvPr/>
        </p:nvSpPr>
        <p:spPr>
          <a:xfrm>
            <a:off x="1269420" y="4838698"/>
            <a:ext cx="91440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B0265"/>
              </a:buClr>
              <a:buFont typeface="Wingdings" pitchFamily="2" charset="2"/>
              <a:buNone/>
              <a:defRPr sz="3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65000"/>
                  <a:lumOff val="35000"/>
                </a:schemeClr>
              </a:buClr>
              <a:buSzPct val="80000"/>
              <a:buFont typeface="Wingdings" pitchFamily="2" charset="2"/>
              <a:buNone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Biotif" pitchFamily="2" charset="77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8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 typeface="Wingdings" pitchFamily="2" charset="2"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>
                  <a:lumMod val="50000"/>
                  <a:lumOff val="50000"/>
                </a:schemeClr>
              </a:buClr>
              <a:buSzPct val="40000"/>
              <a:buFontTx/>
              <a:buNone/>
              <a:tabLst/>
              <a:defRPr sz="1600" b="0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iotif" pitchFamily="2" charset="77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16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Saly-Portudal</a:t>
            </a:r>
            <a:r>
              <a:rPr lang="nl-NL" sz="16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(Sénégal), 16-18 </a:t>
            </a:r>
            <a:r>
              <a:rPr lang="nl-NL" sz="1600" err="1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novembre</a:t>
            </a:r>
            <a:r>
              <a:rPr lang="nl-NL" sz="1600">
                <a:solidFill>
                  <a:schemeClr val="tx1">
                    <a:lumMod val="50000"/>
                    <a:lumOff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2021</a:t>
            </a:r>
            <a:endParaRPr lang="nl-BE" sz="16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26847" y="612849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19526" y="6080975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657784" y="6298338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6133B98-0A37-5A45-BD9A-7F7D582A7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68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24603" y="1212277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Principaux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mécanismes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733977" y="2825516"/>
            <a:ext cx="6700520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itchFamily="2" charset="2"/>
              <a:buChar char="§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Financement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prioritaire des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centres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publics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formation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Financement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des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projets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formation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des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entreprises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Financement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des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projets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individuel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formation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136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324603" y="1212277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Collecte des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contributions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 et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taxes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733977" y="2825516"/>
            <a:ext cx="6700520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buFont typeface="Wingdings" pitchFamily="2" charset="2"/>
              <a:buChar char="§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Versement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direct des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subventions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publiques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lvl="1">
              <a:buFont typeface="Wingdings" pitchFamily="2" charset="2"/>
              <a:buChar char="§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Contribution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des PTF</a:t>
            </a:r>
          </a:p>
          <a:p>
            <a:pPr lvl="1">
              <a:buFont typeface="Wingdings" pitchFamily="2" charset="2"/>
              <a:buChar char="§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Direct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via service public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ou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parapubllic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lvl="2">
              <a:buFont typeface="Wingdings" pitchFamily="2" charset="2"/>
              <a:buChar char="§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Impôts</a:t>
            </a:r>
            <a:endParaRPr lang="nl-NL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2">
              <a:buFont typeface="Wingdings" pitchFamily="2" charset="2"/>
              <a:buChar char="§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Caisse nationale de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prévoyance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sociale </a:t>
            </a:r>
          </a:p>
          <a:p>
            <a:pPr lvl="1">
              <a:buFont typeface="Wingdings" pitchFamily="2" charset="2"/>
              <a:buChar char="§"/>
            </a:pP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Taxes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lvl="2">
              <a:buFont typeface="Wingdings" pitchFamily="2" charset="2"/>
              <a:buChar char="§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général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entre</a:t>
            </a: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3% et 5% de la masse </a:t>
            </a:r>
            <a:r>
              <a:rPr lang="nl-NL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salariale</a:t>
            </a:r>
            <a:endParaRPr lang="nl-NL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 lvl="2">
              <a:buFont typeface="Wingdings" pitchFamily="2" charset="2"/>
              <a:buChar char="§"/>
            </a:pPr>
            <a:r>
              <a:rPr lang="nl-NL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Togo , patente = 5% du CA </a:t>
            </a:r>
          </a:p>
          <a:p>
            <a:pPr lvl="1">
              <a:buFont typeface="Wingdings" pitchFamily="2" charset="2"/>
              <a:buChar char="§"/>
            </a:pPr>
            <a:endParaRPr lang="nl-NL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6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2456427" y="1321013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Poids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importance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du Fonds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ds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financement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FP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733977" y="2637038"/>
            <a:ext cx="6250460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>
                <a:latin typeface="+mj-lt"/>
              </a:rPr>
              <a:t>En </a:t>
            </a:r>
            <a:r>
              <a:rPr lang="nl-NL" sz="2400" dirty="0" err="1">
                <a:latin typeface="+mj-lt"/>
              </a:rPr>
              <a:t>général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entre</a:t>
            </a:r>
            <a:r>
              <a:rPr lang="nl-NL" sz="2400" dirty="0">
                <a:latin typeface="+mj-lt"/>
              </a:rPr>
              <a:t> 8 et 9% du budget de </a:t>
            </a:r>
            <a:r>
              <a:rPr lang="nl-NL" sz="2400" dirty="0" err="1">
                <a:latin typeface="+mj-lt"/>
              </a:rPr>
              <a:t>l’éducation</a:t>
            </a:r>
            <a:r>
              <a:rPr lang="nl-NL" sz="2400" dirty="0">
                <a:latin typeface="+mj-lt"/>
              </a:rPr>
              <a:t> </a:t>
            </a:r>
          </a:p>
          <a:p>
            <a:r>
              <a:rPr lang="nl-NL" sz="2400" dirty="0" err="1">
                <a:latin typeface="+mj-lt"/>
              </a:rPr>
              <a:t>Poids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très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faible</a:t>
            </a:r>
            <a:r>
              <a:rPr lang="nl-NL" sz="2400" dirty="0">
                <a:latin typeface="+mj-lt"/>
              </a:rPr>
              <a:t> des fonds dans </a:t>
            </a:r>
            <a:r>
              <a:rPr lang="nl-NL" sz="2400" dirty="0" err="1">
                <a:latin typeface="+mj-lt"/>
              </a:rPr>
              <a:t>le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financement</a:t>
            </a:r>
            <a:r>
              <a:rPr lang="nl-NL" sz="2400" dirty="0">
                <a:latin typeface="+mj-lt"/>
              </a:rPr>
              <a:t> du </a:t>
            </a:r>
            <a:r>
              <a:rPr lang="nl-NL" sz="2400" dirty="0" err="1">
                <a:latin typeface="+mj-lt"/>
              </a:rPr>
              <a:t>secteur</a:t>
            </a:r>
            <a:r>
              <a:rPr lang="nl-NL" sz="2400" dirty="0">
                <a:latin typeface="+mj-lt"/>
              </a:rPr>
              <a:t> de </a:t>
            </a:r>
            <a:r>
              <a:rPr lang="nl-NL" sz="2400" dirty="0" err="1">
                <a:latin typeface="+mj-lt"/>
              </a:rPr>
              <a:t>l’éducation</a:t>
            </a:r>
            <a:r>
              <a:rPr lang="nl-NL" sz="2400" dirty="0">
                <a:latin typeface="+mj-lt"/>
              </a:rPr>
              <a:t> </a:t>
            </a:r>
          </a:p>
          <a:p>
            <a:r>
              <a:rPr lang="nl-NL" sz="2400" dirty="0" err="1">
                <a:latin typeface="+mj-lt"/>
              </a:rPr>
              <a:t>Peu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d’information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disponible</a:t>
            </a:r>
            <a:r>
              <a:rPr lang="nl-NL" sz="2400" dirty="0">
                <a:latin typeface="+mj-lt"/>
              </a:rPr>
              <a:t> = </a:t>
            </a:r>
            <a:r>
              <a:rPr lang="nl-NL" sz="2400" dirty="0" err="1">
                <a:latin typeface="+mj-lt"/>
              </a:rPr>
              <a:t>difficile</a:t>
            </a:r>
            <a:r>
              <a:rPr lang="nl-NL" sz="2400" dirty="0">
                <a:latin typeface="+mj-lt"/>
              </a:rPr>
              <a:t> à </a:t>
            </a:r>
            <a:r>
              <a:rPr lang="nl-NL" sz="2400" dirty="0" err="1">
                <a:latin typeface="+mj-lt"/>
              </a:rPr>
              <a:t>évaluer</a:t>
            </a:r>
            <a:r>
              <a:rPr lang="nl-NL" sz="2400" dirty="0">
                <a:latin typeface="+mj-lt"/>
              </a:rPr>
              <a:t> </a:t>
            </a:r>
          </a:p>
          <a:p>
            <a:pPr marL="0" indent="0">
              <a:buNone/>
            </a:pPr>
            <a:r>
              <a:rPr lang="nl-NL" dirty="0">
                <a:latin typeface="+mj-lt"/>
              </a:rPr>
              <a:t>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849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529656" y="1179498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Coûts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moyens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754686" y="2676186"/>
            <a:ext cx="6250460" cy="11932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Beaucoup de “sans </a:t>
            </a:r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réponse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”   </a:t>
            </a:r>
          </a:p>
          <a:p>
            <a:pPr lvl="1"/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20 USD et 40 USD / jour </a:t>
            </a:r>
          </a:p>
          <a:p>
            <a:pPr lvl="1"/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??</a:t>
            </a:r>
          </a:p>
          <a:p>
            <a:pPr marL="457200" lvl="1" indent="0">
              <a:buNone/>
            </a:pPr>
            <a:endParaRPr lang="nl-NL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114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529656" y="1179498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Ciblage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754686" y="2676186"/>
            <a:ext cx="6250460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Salariés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 </a:t>
            </a:r>
          </a:p>
          <a:p>
            <a:pPr lvl="1"/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Demandeurs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d’emploi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lvl="1"/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Jeunes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désoeuvrés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 </a:t>
            </a:r>
          </a:p>
          <a:p>
            <a:pPr marL="457200" lvl="1" indent="0">
              <a:buNone/>
            </a:pPr>
            <a:endParaRPr lang="nl-NL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36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529656" y="1179498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Ciblage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des fonds, type de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formation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guichet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 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754686" y="2676186"/>
            <a:ext cx="6250460" cy="3353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Formation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continue </a:t>
            </a:r>
          </a:p>
          <a:p>
            <a:pPr lvl="1"/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Formation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qualifiante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et complémentaire </a:t>
            </a:r>
          </a:p>
          <a:p>
            <a:pPr lvl="1"/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Apprentissage </a:t>
            </a:r>
          </a:p>
          <a:p>
            <a:pPr lvl="1"/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Projets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collectifs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de </a:t>
            </a:r>
            <a:r>
              <a:rPr lang="nl-NL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formation</a:t>
            </a:r>
            <a:r>
              <a:rPr lang="nl-NL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</a:p>
          <a:p>
            <a:pPr marL="457200" lvl="1" indent="0">
              <a:buNone/>
            </a:pPr>
            <a:endParaRPr lang="nl-NL" sz="2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06C2B1AD-9E9E-F246-BFBA-BAF10A8E64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439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110359" y="1128911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Acteurs de la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gestion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des fonds et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leurs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rôles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110359" y="2629330"/>
            <a:ext cx="6836212" cy="31144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>
                <a:latin typeface="+mj-lt"/>
              </a:rPr>
              <a:t>Ministères et </a:t>
            </a:r>
            <a:r>
              <a:rPr lang="nl-NL" dirty="0" err="1">
                <a:latin typeface="+mj-lt"/>
              </a:rPr>
              <a:t>départements</a:t>
            </a:r>
            <a:r>
              <a:rPr lang="nl-NL" dirty="0">
                <a:latin typeface="+mj-lt"/>
              </a:rPr>
              <a:t> </a:t>
            </a:r>
          </a:p>
          <a:p>
            <a:r>
              <a:rPr lang="nl-NL" dirty="0" err="1">
                <a:latin typeface="+mj-lt"/>
              </a:rPr>
              <a:t>Représentants</a:t>
            </a:r>
            <a:r>
              <a:rPr lang="nl-NL" dirty="0">
                <a:latin typeface="+mj-lt"/>
              </a:rPr>
              <a:t> des </a:t>
            </a:r>
            <a:r>
              <a:rPr lang="nl-NL" dirty="0" err="1">
                <a:latin typeface="+mj-lt"/>
              </a:rPr>
              <a:t>employeurs</a:t>
            </a:r>
            <a:r>
              <a:rPr lang="nl-NL" dirty="0">
                <a:latin typeface="+mj-lt"/>
              </a:rPr>
              <a:t> </a:t>
            </a:r>
          </a:p>
          <a:p>
            <a:r>
              <a:rPr lang="nl-NL" dirty="0" err="1">
                <a:latin typeface="+mj-lt"/>
              </a:rPr>
              <a:t>Représentants</a:t>
            </a:r>
            <a:r>
              <a:rPr lang="nl-NL" dirty="0">
                <a:latin typeface="+mj-lt"/>
              </a:rPr>
              <a:t> des </a:t>
            </a:r>
            <a:r>
              <a:rPr lang="nl-NL" dirty="0" err="1">
                <a:latin typeface="+mj-lt"/>
              </a:rPr>
              <a:t>travailleurs</a:t>
            </a:r>
            <a:r>
              <a:rPr lang="nl-NL" dirty="0">
                <a:latin typeface="+mj-lt"/>
              </a:rPr>
              <a:t> 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504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1437628" y="1114184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Mécanisme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transparence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et performance    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1110359" y="2629330"/>
            <a:ext cx="6836212" cy="1987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400" dirty="0">
                <a:latin typeface="+mj-lt"/>
              </a:rPr>
              <a:t>Audit interne et externe</a:t>
            </a:r>
          </a:p>
          <a:p>
            <a:r>
              <a:rPr lang="nl-NL" sz="2400" dirty="0" err="1">
                <a:latin typeface="+mj-lt"/>
              </a:rPr>
              <a:t>Séparation</a:t>
            </a:r>
            <a:r>
              <a:rPr lang="nl-NL" sz="2400" dirty="0">
                <a:latin typeface="+mj-lt"/>
              </a:rPr>
              <a:t> des </a:t>
            </a:r>
            <a:r>
              <a:rPr lang="nl-NL" sz="2400" dirty="0" err="1">
                <a:latin typeface="+mj-lt"/>
              </a:rPr>
              <a:t>pouvoirs</a:t>
            </a:r>
            <a:r>
              <a:rPr lang="nl-NL" sz="2400" dirty="0">
                <a:latin typeface="+mj-lt"/>
              </a:rPr>
              <a:t> des </a:t>
            </a:r>
            <a:r>
              <a:rPr lang="nl-NL" sz="2400" dirty="0" err="1">
                <a:latin typeface="+mj-lt"/>
              </a:rPr>
              <a:t>organes</a:t>
            </a:r>
            <a:r>
              <a:rPr lang="nl-NL" sz="2400" dirty="0">
                <a:latin typeface="+mj-lt"/>
              </a:rPr>
              <a:t> de </a:t>
            </a:r>
            <a:r>
              <a:rPr lang="nl-NL" sz="2400" dirty="0" err="1">
                <a:latin typeface="+mj-lt"/>
              </a:rPr>
              <a:t>décision</a:t>
            </a:r>
            <a:r>
              <a:rPr lang="nl-NL" sz="2400" dirty="0">
                <a:latin typeface="+mj-lt"/>
              </a:rPr>
              <a:t>  </a:t>
            </a:r>
          </a:p>
          <a:p>
            <a:r>
              <a:rPr lang="nl-NL" sz="2400" dirty="0" err="1">
                <a:latin typeface="+mj-lt"/>
              </a:rPr>
              <a:t>Contrat</a:t>
            </a:r>
            <a:r>
              <a:rPr lang="nl-NL" sz="2400" dirty="0">
                <a:latin typeface="+mj-lt"/>
              </a:rPr>
              <a:t> de performance </a:t>
            </a:r>
          </a:p>
          <a:p>
            <a:pPr marL="0" indent="0">
              <a:buNone/>
            </a:pPr>
            <a:r>
              <a:rPr lang="nl-NL" sz="2400" dirty="0">
                <a:latin typeface="+mj-lt"/>
              </a:rPr>
              <a:t>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75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844722" y="1105954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Regard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du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secteur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privé      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844722" y="2612870"/>
            <a:ext cx="9360688" cy="4025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Manque</a:t>
            </a:r>
            <a:r>
              <a:rPr lang="nl-NL" sz="2400" dirty="0">
                <a:latin typeface="+mj-lt"/>
              </a:rPr>
              <a:t> de </a:t>
            </a:r>
            <a:r>
              <a:rPr lang="nl-NL" sz="2400" dirty="0" err="1">
                <a:latin typeface="+mj-lt"/>
              </a:rPr>
              <a:t>ciblage</a:t>
            </a:r>
            <a:endParaRPr lang="nl-NL" sz="2400" dirty="0">
              <a:latin typeface="+mj-lt"/>
            </a:endParaRPr>
          </a:p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Manque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d’information</a:t>
            </a:r>
            <a:r>
              <a:rPr lang="nl-NL" sz="2400" dirty="0">
                <a:latin typeface="+mj-lt"/>
              </a:rPr>
              <a:t> et de </a:t>
            </a:r>
            <a:r>
              <a:rPr lang="nl-NL" sz="2400" dirty="0" err="1">
                <a:latin typeface="+mj-lt"/>
              </a:rPr>
              <a:t>communication</a:t>
            </a:r>
            <a:r>
              <a:rPr lang="nl-NL" sz="2400" dirty="0">
                <a:latin typeface="+mj-lt"/>
              </a:rPr>
              <a:t> </a:t>
            </a:r>
          </a:p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Lourdeur</a:t>
            </a:r>
            <a:r>
              <a:rPr lang="nl-NL" sz="2400" dirty="0">
                <a:latin typeface="+mj-lt"/>
              </a:rPr>
              <a:t> des procédures </a:t>
            </a:r>
            <a:r>
              <a:rPr lang="nl-NL" sz="2400" dirty="0" err="1">
                <a:latin typeface="+mj-lt"/>
              </a:rPr>
              <a:t>d’accès</a:t>
            </a:r>
            <a:r>
              <a:rPr lang="nl-NL" sz="2400" dirty="0">
                <a:latin typeface="+mj-lt"/>
              </a:rPr>
              <a:t> / </a:t>
            </a:r>
            <a:r>
              <a:rPr lang="nl-NL" sz="2400" dirty="0" err="1">
                <a:latin typeface="+mj-lt"/>
              </a:rPr>
              <a:t>lenteurs</a:t>
            </a:r>
            <a:r>
              <a:rPr lang="nl-NL" sz="2400" dirty="0">
                <a:latin typeface="+mj-lt"/>
              </a:rPr>
              <a:t> </a:t>
            </a:r>
          </a:p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Manque</a:t>
            </a:r>
            <a:r>
              <a:rPr lang="nl-NL" sz="2400" dirty="0">
                <a:latin typeface="+mj-lt"/>
              </a:rPr>
              <a:t> de </a:t>
            </a:r>
            <a:r>
              <a:rPr lang="nl-NL" sz="2400" dirty="0" err="1">
                <a:latin typeface="+mj-lt"/>
              </a:rPr>
              <a:t>transparence</a:t>
            </a:r>
            <a:r>
              <a:rPr lang="nl-NL" sz="2400" dirty="0">
                <a:latin typeface="+mj-lt"/>
              </a:rPr>
              <a:t> dans la </a:t>
            </a:r>
            <a:r>
              <a:rPr lang="nl-NL" sz="2400" dirty="0" err="1">
                <a:latin typeface="+mj-lt"/>
              </a:rPr>
              <a:t>gestion</a:t>
            </a:r>
            <a:r>
              <a:rPr lang="nl-NL" sz="2400" dirty="0">
                <a:latin typeface="+mj-lt"/>
              </a:rPr>
              <a:t> des ressources   </a:t>
            </a:r>
          </a:p>
          <a:p>
            <a:pPr marL="9525" lvl="4" indent="1588">
              <a:lnSpc>
                <a:spcPct val="114000"/>
              </a:lnSpc>
              <a:buNone/>
            </a:pPr>
            <a:endParaRPr lang="nl-NL" sz="2400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84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titel 1">
            <a:extLst>
              <a:ext uri="{FF2B5EF4-FFF2-40B4-BE49-F238E27FC236}">
                <a16:creationId xmlns:a16="http://schemas.microsoft.com/office/drawing/2014/main" id="{70CACE9C-93A1-0140-8EE8-82BF4EA16AF2}"/>
              </a:ext>
            </a:extLst>
          </p:cNvPr>
          <p:cNvSpPr txBox="1">
            <a:spLocks/>
          </p:cNvSpPr>
          <p:nvPr/>
        </p:nvSpPr>
        <p:spPr>
          <a:xfrm>
            <a:off x="844722" y="1105954"/>
            <a:ext cx="67005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Propositions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pour </a:t>
            </a:r>
            <a:r>
              <a:rPr lang="nl-NL" b="1" dirty="0" err="1">
                <a:latin typeface="Calibri" panose="020F0502020204030204" pitchFamily="34" charset="0"/>
                <a:cs typeface="Calibri" panose="020F0502020204030204" pitchFamily="34" charset="0"/>
              </a:rPr>
              <a:t>améliorer</a:t>
            </a:r>
            <a:r>
              <a:rPr lang="nl-NL" b="1" dirty="0">
                <a:latin typeface="Calibri" panose="020F0502020204030204" pitchFamily="34" charset="0"/>
                <a:cs typeface="Calibri" panose="020F0502020204030204" pitchFamily="34" charset="0"/>
              </a:rPr>
              <a:t> les Fonds        </a:t>
            </a:r>
            <a:endParaRPr lang="nl-BE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ijdelijke aanduiding voor tekst 2">
            <a:extLst>
              <a:ext uri="{FF2B5EF4-FFF2-40B4-BE49-F238E27FC236}">
                <a16:creationId xmlns:a16="http://schemas.microsoft.com/office/drawing/2014/main" id="{D44E4691-CE84-CF40-9F1B-A2C5DB6A5A45}"/>
              </a:ext>
            </a:extLst>
          </p:cNvPr>
          <p:cNvSpPr txBox="1">
            <a:spLocks/>
          </p:cNvSpPr>
          <p:nvPr/>
        </p:nvSpPr>
        <p:spPr>
          <a:xfrm>
            <a:off x="844722" y="2612870"/>
            <a:ext cx="9360688" cy="4025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Mieux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intégrer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le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secteur</a:t>
            </a:r>
            <a:r>
              <a:rPr lang="nl-NL" sz="2400" dirty="0">
                <a:latin typeface="+mj-lt"/>
              </a:rPr>
              <a:t> privé dans </a:t>
            </a:r>
            <a:r>
              <a:rPr lang="nl-NL" sz="2400" dirty="0" err="1">
                <a:latin typeface="+mj-lt"/>
              </a:rPr>
              <a:t>organe</a:t>
            </a:r>
            <a:r>
              <a:rPr lang="nl-NL" sz="2400" dirty="0">
                <a:latin typeface="+mj-lt"/>
              </a:rPr>
              <a:t> de </a:t>
            </a:r>
            <a:r>
              <a:rPr lang="nl-NL" sz="2400" dirty="0" err="1">
                <a:latin typeface="+mj-lt"/>
              </a:rPr>
              <a:t>gouvernance</a:t>
            </a:r>
            <a:r>
              <a:rPr lang="nl-NL" sz="2400" dirty="0">
                <a:latin typeface="+mj-lt"/>
              </a:rPr>
              <a:t>  </a:t>
            </a:r>
          </a:p>
          <a:p>
            <a:pPr marL="352425" lvl="4" indent="-342900">
              <a:lnSpc>
                <a:spcPct val="114000"/>
              </a:lnSpc>
            </a:pPr>
            <a:r>
              <a:rPr lang="nl-NL" sz="2400" dirty="0">
                <a:latin typeface="+mj-lt"/>
              </a:rPr>
              <a:t>Verser </a:t>
            </a:r>
            <a:r>
              <a:rPr lang="nl-NL" sz="2400" dirty="0" err="1">
                <a:latin typeface="+mj-lt"/>
              </a:rPr>
              <a:t>toute</a:t>
            </a:r>
            <a:r>
              <a:rPr lang="nl-NL" sz="2400" dirty="0">
                <a:latin typeface="+mj-lt"/>
              </a:rPr>
              <a:t> la Taxe FP au fonds </a:t>
            </a:r>
          </a:p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Mener</a:t>
            </a:r>
            <a:r>
              <a:rPr lang="nl-NL" sz="2400" dirty="0">
                <a:latin typeface="+mj-lt"/>
              </a:rPr>
              <a:t> des campagnes </a:t>
            </a:r>
            <a:r>
              <a:rPr lang="nl-NL" sz="2400" dirty="0" err="1">
                <a:latin typeface="+mj-lt"/>
              </a:rPr>
              <a:t>d’information</a:t>
            </a:r>
            <a:r>
              <a:rPr lang="nl-NL" sz="2400" dirty="0">
                <a:latin typeface="+mj-lt"/>
              </a:rPr>
              <a:t> / </a:t>
            </a:r>
            <a:r>
              <a:rPr lang="nl-NL" sz="2400" dirty="0" err="1">
                <a:latin typeface="+mj-lt"/>
              </a:rPr>
              <a:t>communication</a:t>
            </a:r>
            <a:r>
              <a:rPr lang="nl-NL" sz="2400" dirty="0">
                <a:latin typeface="+mj-lt"/>
              </a:rPr>
              <a:t>  </a:t>
            </a:r>
          </a:p>
          <a:p>
            <a:pPr marL="352425" lvl="4" indent="-342900">
              <a:lnSpc>
                <a:spcPct val="114000"/>
              </a:lnSpc>
            </a:pPr>
            <a:r>
              <a:rPr lang="nl-NL" sz="2400" dirty="0" err="1">
                <a:latin typeface="+mj-lt"/>
              </a:rPr>
              <a:t>Appuyer</a:t>
            </a:r>
            <a:r>
              <a:rPr lang="nl-NL" sz="2400" dirty="0">
                <a:latin typeface="+mj-lt"/>
              </a:rPr>
              <a:t> la </a:t>
            </a:r>
            <a:r>
              <a:rPr lang="nl-NL" sz="2400" dirty="0" err="1">
                <a:latin typeface="+mj-lt"/>
              </a:rPr>
              <a:t>formalisation</a:t>
            </a:r>
            <a:r>
              <a:rPr lang="nl-NL" sz="2400" dirty="0">
                <a:latin typeface="+mj-lt"/>
              </a:rPr>
              <a:t> des </a:t>
            </a:r>
            <a:r>
              <a:rPr lang="nl-NL" sz="2400" dirty="0" err="1">
                <a:latin typeface="+mj-lt"/>
              </a:rPr>
              <a:t>entreprises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informelles</a:t>
            </a:r>
            <a:r>
              <a:rPr lang="nl-NL" sz="2400" dirty="0">
                <a:latin typeface="+mj-lt"/>
              </a:rPr>
              <a:t> pour </a:t>
            </a:r>
            <a:r>
              <a:rPr lang="nl-NL" sz="2400" dirty="0" err="1">
                <a:latin typeface="+mj-lt"/>
              </a:rPr>
              <a:t>élargir</a:t>
            </a:r>
            <a:r>
              <a:rPr lang="nl-NL" sz="2400" dirty="0">
                <a:latin typeface="+mj-lt"/>
              </a:rPr>
              <a:t> </a:t>
            </a:r>
            <a:r>
              <a:rPr lang="nl-NL" sz="2400" dirty="0" err="1">
                <a:latin typeface="+mj-lt"/>
              </a:rPr>
              <a:t>l’assiette</a:t>
            </a:r>
            <a:r>
              <a:rPr lang="nl-NL" sz="2400" dirty="0">
                <a:latin typeface="+mj-lt"/>
              </a:rPr>
              <a:t> de la taxe </a:t>
            </a:r>
          </a:p>
          <a:p>
            <a:pPr marL="9525" lvl="4" indent="1588">
              <a:lnSpc>
                <a:spcPct val="114000"/>
              </a:lnSpc>
              <a:buNone/>
            </a:pPr>
            <a:endParaRPr lang="nl-NL" sz="2400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  <a:p>
            <a:pPr marL="9525" lvl="4" indent="1588">
              <a:lnSpc>
                <a:spcPct val="114000"/>
              </a:lnSpc>
              <a:buNone/>
            </a:pPr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D5C93EE-016A-DE47-9D9F-B3F0144F9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034" y="219712"/>
            <a:ext cx="1253136" cy="70488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77DABE4-55D5-8042-8A01-194CC2969F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596" y="219712"/>
            <a:ext cx="752763" cy="636953"/>
          </a:xfrm>
          <a:prstGeom prst="rect">
            <a:avLst/>
          </a:prstGeom>
        </p:spPr>
      </p:pic>
      <p:pic>
        <p:nvPicPr>
          <p:cNvPr id="9" name="Afbeelding 8" descr="Afbeelding met tekst&#10;&#10;Automatisch gegenereerde beschrijving">
            <a:extLst>
              <a:ext uri="{FF2B5EF4-FFF2-40B4-BE49-F238E27FC236}">
                <a16:creationId xmlns:a16="http://schemas.microsoft.com/office/drawing/2014/main" id="{A715EE0B-F112-4346-A422-90FC4EE135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9745" y="484136"/>
            <a:ext cx="842295" cy="23224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4E5C8299-7D90-064A-8BC3-13F582B0F3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13" y="413974"/>
            <a:ext cx="467974" cy="327050"/>
          </a:xfrm>
          <a:prstGeom prst="rect">
            <a:avLst/>
          </a:prstGeom>
        </p:spPr>
      </p:pic>
      <p:pic>
        <p:nvPicPr>
          <p:cNvPr id="11" name="Afbeelding 10" descr="Afbeelding met tekst&#10;&#10;Automatisch gegenereerde beschrijving">
            <a:extLst>
              <a:ext uri="{FF2B5EF4-FFF2-40B4-BE49-F238E27FC236}">
                <a16:creationId xmlns:a16="http://schemas.microsoft.com/office/drawing/2014/main" id="{37539492-C519-4845-A0B4-F4585634A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5410" y="451608"/>
            <a:ext cx="996556" cy="251276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B46D08E4-3C36-494A-810B-260A1F491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47278" y="361634"/>
            <a:ext cx="487126" cy="35788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FF558CF-0371-1F48-A3A1-42A18BF498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59054" y="367804"/>
            <a:ext cx="532138" cy="408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73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C5CD8395-75FE-524A-AB01-C36FFD20F4E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69420" y="1521141"/>
            <a:ext cx="6629400" cy="2306637"/>
          </a:xfrm>
          <a:prstGeom prst="rect">
            <a:avLst/>
          </a:prstGeom>
        </p:spPr>
        <p:txBody>
          <a:bodyPr anchor="b"/>
          <a:lstStyle>
            <a:lvl1pPr algn="l">
              <a:defRPr sz="6000"/>
            </a:lvl1pPr>
          </a:lstStyle>
          <a:p>
            <a:r>
              <a:rPr lang="nl-NL" b="1">
                <a:latin typeface="Calibri" panose="020F0502020204030204" pitchFamily="34" charset="0"/>
                <a:cs typeface="Calibri" panose="020F0502020204030204" pitchFamily="34" charset="0"/>
              </a:rPr>
              <a:t>MERCI</a:t>
            </a:r>
            <a:endParaRPr lang="nl-BE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D5D611D7-D4E4-4849-A79D-987B92916E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9840" y="477519"/>
            <a:ext cx="1838960" cy="1034415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EDB0819-B121-D84A-A55B-91B9DEF7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6540" y="486726"/>
            <a:ext cx="1104669" cy="934720"/>
          </a:xfrm>
          <a:prstGeom prst="rect">
            <a:avLst/>
          </a:prstGeom>
        </p:spPr>
      </p:pic>
      <p:pic>
        <p:nvPicPr>
          <p:cNvPr id="10" name="Afbeelding 9" descr="Afbeelding met tekst&#10;&#10;Automatisch gegenereerde beschrijving">
            <a:extLst>
              <a:ext uri="{FF2B5EF4-FFF2-40B4-BE49-F238E27FC236}">
                <a16:creationId xmlns:a16="http://schemas.microsoft.com/office/drawing/2014/main" id="{9F44C2A3-2464-1042-8971-18C432501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3735" y="6186878"/>
            <a:ext cx="1297940" cy="357875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0A6975E-A26A-064D-BED1-5FBDBBEB23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6367" y="6062725"/>
            <a:ext cx="721129" cy="503971"/>
          </a:xfrm>
          <a:prstGeom prst="rect">
            <a:avLst/>
          </a:prstGeom>
        </p:spPr>
      </p:pic>
      <p:pic>
        <p:nvPicPr>
          <p:cNvPr id="12" name="Afbeelding 11" descr="Afbeelding met tekst&#10;&#10;Automatisch gegenereerde beschrijving">
            <a:extLst>
              <a:ext uri="{FF2B5EF4-FFF2-40B4-BE49-F238E27FC236}">
                <a16:creationId xmlns:a16="http://schemas.microsoft.com/office/drawing/2014/main" id="{DC5A6406-8761-DC43-B446-62DEC85B0D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3148" y="6186878"/>
            <a:ext cx="1535652" cy="38720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C1F2ECE5-374D-204E-A254-43074BE9C7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32052" y="6022593"/>
            <a:ext cx="750641" cy="551491"/>
          </a:xfrm>
          <a:prstGeom prst="rect">
            <a:avLst/>
          </a:prstGeom>
        </p:spPr>
      </p:pic>
      <p:sp>
        <p:nvSpPr>
          <p:cNvPr id="14" name="Rechthoek 13">
            <a:extLst>
              <a:ext uri="{FF2B5EF4-FFF2-40B4-BE49-F238E27FC236}">
                <a16:creationId xmlns:a16="http://schemas.microsoft.com/office/drawing/2014/main" id="{9C1EB6BB-F9ED-DF49-955C-CE45BDC87C4E}"/>
              </a:ext>
            </a:extLst>
          </p:cNvPr>
          <p:cNvSpPr/>
          <p:nvPr/>
        </p:nvSpPr>
        <p:spPr>
          <a:xfrm>
            <a:off x="3303136" y="6343252"/>
            <a:ext cx="199285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sz="9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Calibri Light" panose="020F0302020204030204" pitchFamily="34" charset="0"/>
                <a:cs typeface="Calibri Light" panose="020F0302020204030204" pitchFamily="34" charset="0"/>
              </a:rPr>
              <a:t>Avec l’appui technique et financier de :</a:t>
            </a:r>
            <a:endParaRPr lang="nl-BE" sz="900">
              <a:solidFill>
                <a:schemeClr val="tx1">
                  <a:lumMod val="50000"/>
                  <a:lumOff val="50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48DDAC8C-2097-E646-874A-53EFCAB1AF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8540" y="6027312"/>
            <a:ext cx="822716" cy="63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440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318</Words>
  <Application>Microsoft Office PowerPoint</Application>
  <PresentationFormat>Widescreen</PresentationFormat>
  <Paragraphs>61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Kantoorthema</vt:lpstr>
      <vt:lpstr>ATELIER REGIONAL DE PARTAGE</vt:lpstr>
      <vt:lpstr>Synthèse du questionnaire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MERCI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ATELIER REGIONAL DE PARTAGE</dc:title>
  <dc:creator>DE RUYCK, Maarten</dc:creator>
  <cp:lastModifiedBy>Keser, Jelena</cp:lastModifiedBy>
  <cp:revision>23</cp:revision>
  <dcterms:created xsi:type="dcterms:W3CDTF">2021-11-05T17:48:37Z</dcterms:created>
  <dcterms:modified xsi:type="dcterms:W3CDTF">2021-11-29T18:01:01Z</dcterms:modified>
</cp:coreProperties>
</file>