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61" r:id="rId3"/>
    <p:sldId id="257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59" r:id="rId17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81" d="100"/>
          <a:sy n="81" d="100"/>
        </p:scale>
        <p:origin x="9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84A822-9093-4323-BF55-88C0B45D56B6}" type="datetimeFigureOut">
              <a:rPr lang="en-GB" smtClean="0"/>
              <a:t>30/11/2021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5C781D-1BA2-426D-8EF5-025AC64C47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399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H" dirty="0"/>
              <a:t>I have a note for </a:t>
            </a:r>
            <a:r>
              <a:rPr lang="fr-CH" dirty="0" err="1"/>
              <a:t>this</a:t>
            </a:r>
            <a:r>
              <a:rPr lang="fr-CH" dirty="0"/>
              <a:t> slide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5C781D-1BA2-426D-8EF5-025AC64C474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100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33DCB-4843-7B48-A69D-C431D13F39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0BAE585-D002-644F-8BCB-3D33A6B8A2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A4162AE-2522-B74C-938D-CC9CCE0D9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30/11/2021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02F6A2E-149B-7544-88C8-E21A89751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DF1D4F-E2D1-CA46-A060-82834AAEF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2022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F25BB3-C742-F141-9F7B-C88377DB4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BBEDD48-E809-304E-8C74-094CA5A67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1A0B20D-9421-6645-9AA4-EBCF48507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30/11/2021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EF7C312-0E6E-5247-9D1F-5CB8F96C1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3B5C040-D3C6-CE43-BAFC-E23235874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02272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B95534-19CF-B84D-97DD-4A80BA7C0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2CDCDE3-5C9C-0649-B1B9-391A726B0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7D3C4D4-9BF8-F449-B29E-87DAE1898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30/11/2021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ED7D0BB-655B-EF40-8CB7-9705A480E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90E6573-4DC8-014A-8E71-1AD4566F3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10456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43A12F-3E61-4744-A7D9-61B3B4E87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B1489C-EFEF-9243-9638-3D0B0619B2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5CA40A6-F02B-8B4F-A7D8-ACE2036C60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09501F9-6070-E746-9CB2-5D9FE0F4D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30/11/2021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1AC3376-A5D8-2841-A7E7-1D3D13F4F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82AD58D-012F-C74B-A657-464713A0E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17279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310F2A-FD22-F94C-A797-375CF9042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A5FFC7C-1B58-5F45-BA46-0BC1906B7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AD90672-EF63-804C-BDC1-6081BFB9F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16DE031-BF6C-8F44-9436-E9BF594D98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24768892-30C4-FE4B-B984-C0CCC52D0E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EC905FF-7470-B949-8B7C-FE610157F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30/11/2021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CF3447E-381C-5545-AA77-5CD18E58D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A5EDB7C-CD5C-024B-932F-FE337537A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6915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5D5ADB-0BDD-8A45-8695-DB0024437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9BB8F39-C124-0A40-BAF2-B4B1E140A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30/11/2021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80141AB-C9F1-B144-8F5C-BC4A885C3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BE78DA4-694A-7744-BE68-8A32DA2A1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25985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88F4AF6-60F2-E141-B010-1CFB91BDD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30/11/2021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DB4A7CE-C867-044D-9EC0-230D6D003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52CA89-19E4-8448-8024-B24DCCE19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6252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E8262-F46D-9740-8CED-7280BDA0F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075F98-4C96-594C-BA83-68E11909B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F34EA02-40D6-6D46-B938-1E4FAD4A04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46A33D2-3DC8-A24D-91FD-2F82285A1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30/11/2021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36182E4-8C85-D54C-9BB1-30129EA69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E7ECDFF-FABB-3F42-AD1E-64E4A4987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1454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3EE5CB-9AF5-324E-A977-1672AD715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B72AD7A-E273-474C-ADEE-48EA339B93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B1F53D8-AF71-D44C-B1D0-55903DB3A2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702F474-0359-8B49-8CAD-87AD62D62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30/11/2021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9961777-25FB-0B43-9877-8B80AD314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3E76474-E1D5-5A40-B1C6-A6E900E6C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44060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FDC2EE-3919-2B4C-B56A-6A1066D8B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9F27922-7DF0-AC43-AFB3-68E7C819E3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0106766-50CB-7D4A-9D59-1BF12F4E5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30/11/2021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1315AA6-0FF6-2F47-BEDA-7A9E9A1C0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77D9657-562E-574D-B3AF-8513FCC98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74367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3702D0F-11D9-0F49-B3FB-67992973C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1F8DDC5-D9B8-E14A-9991-50B8FFE42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2D96E22-0103-7646-BE29-270F61A0D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30/11/2021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71788F3-E7B7-5A43-A14C-B938E2867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92EF31D-53BB-6E4A-92E1-E650DE186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94450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34F13AF-5D1D-C74F-AA62-A8694063B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BAA196F-2E92-C040-A3E1-7B7D8EA63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A8468F0-FA14-294E-AAC9-2FCBB22D8A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A0068-82C3-A948-B7EF-F779433627D3}" type="datetimeFigureOut">
              <a:rPr lang="nl-BE" smtClean="0"/>
              <a:t>30/11/2021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0BA45A3-92E6-3542-9DC3-62F0E64BA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2025623-D326-0349-A08C-064669D104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9645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Relationship Id="rId9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Relationship Id="rId9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hyperlink" Target="https://www.ilo.org/skills/areas/skills-policies-and-systems/WCMS_753306/lang--en/index.htm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C5CD8395-75FE-524A-AB01-C36FFD20F4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69420" y="1521141"/>
            <a:ext cx="6629400" cy="2306637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ATELIER REGIONAL DE PARTAGE</a:t>
            </a:r>
            <a:endParaRPr lang="nl-B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30020EAC-38CE-2C46-9660-C3E1171893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9420" y="3914138"/>
            <a:ext cx="8053137" cy="838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Les modes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alternatifs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financement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de la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formation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professionnelle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en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Afrique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face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aux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défis</a:t>
            </a:r>
            <a:r>
              <a:rPr lang="nl-NL" dirty="0">
                <a:latin typeface="Calibri" panose="020F0502020204030204" pitchFamily="34" charset="0"/>
                <a:cs typeface="Calibri" panose="020F0502020204030204" pitchFamily="34" charset="0"/>
              </a:rPr>
              <a:t> du </a:t>
            </a:r>
            <a:r>
              <a:rPr lang="nl-NL" dirty="0" err="1">
                <a:latin typeface="Calibri" panose="020F0502020204030204" pitchFamily="34" charset="0"/>
                <a:cs typeface="Calibri" panose="020F0502020204030204" pitchFamily="34" charset="0"/>
              </a:rPr>
              <a:t>futur</a:t>
            </a:r>
            <a:endParaRPr lang="nl-B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A539B6B0-D348-7A47-9829-69F82D02EEE6}"/>
              </a:ext>
            </a:extLst>
          </p:cNvPr>
          <p:cNvSpPr txBox="1">
            <a:spLocks/>
          </p:cNvSpPr>
          <p:nvPr/>
        </p:nvSpPr>
        <p:spPr>
          <a:xfrm>
            <a:off x="1269420" y="4838698"/>
            <a:ext cx="91440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0265"/>
              </a:buClr>
              <a:buFont typeface="Wingdings" pitchFamily="2" charset="2"/>
              <a:buNone/>
              <a:defRPr sz="3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pitchFamily="2" charset="2"/>
              <a:buNone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 typeface="Wingdings" pitchFamily="2" charset="2"/>
              <a:buNone/>
              <a:tabLst/>
              <a:defRPr sz="1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 typeface="Wingdings" pitchFamily="2" charset="2"/>
              <a:buNone/>
              <a:tabLst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Tx/>
              <a:buNone/>
              <a:tabLst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Saly-Portudal</a:t>
            </a:r>
            <a:r>
              <a:rPr lang="nl-N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(Sénégal), 16-18 </a:t>
            </a:r>
            <a:r>
              <a:rPr lang="nl-NL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novembre</a:t>
            </a:r>
            <a:r>
              <a:rPr lang="nl-NL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2021</a:t>
            </a:r>
            <a:endParaRPr lang="nl-BE" sz="16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5D611D7-D4E4-4849-A79D-987B92916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0" y="477519"/>
            <a:ext cx="1838960" cy="103441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EDB0819-B121-D84A-A55B-91B9DEF79B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6540" y="486726"/>
            <a:ext cx="1104669" cy="934720"/>
          </a:xfrm>
          <a:prstGeom prst="rect">
            <a:avLst/>
          </a:prstGeom>
        </p:spPr>
      </p:pic>
      <p:pic>
        <p:nvPicPr>
          <p:cNvPr id="10" name="Afbeelding 9" descr="Afbeelding met tekst&#10;&#10;Automatisch gegenereerde beschrijving">
            <a:extLst>
              <a:ext uri="{FF2B5EF4-FFF2-40B4-BE49-F238E27FC236}">
                <a16:creationId xmlns:a16="http://schemas.microsoft.com/office/drawing/2014/main" id="{9F44C2A3-2464-1042-8971-18C4325016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35" y="6186878"/>
            <a:ext cx="1297940" cy="35787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0A6975E-A26A-064D-BED1-5FBDBBEB23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6847" y="6128495"/>
            <a:ext cx="721129" cy="503971"/>
          </a:xfrm>
          <a:prstGeom prst="rect">
            <a:avLst/>
          </a:prstGeom>
        </p:spPr>
      </p:pic>
      <p:pic>
        <p:nvPicPr>
          <p:cNvPr id="12" name="Afbeelding 11" descr="Afbeelding met tekst&#10;&#10;Automatisch gegenereerde beschrijving">
            <a:extLst>
              <a:ext uri="{FF2B5EF4-FFF2-40B4-BE49-F238E27FC236}">
                <a16:creationId xmlns:a16="http://schemas.microsoft.com/office/drawing/2014/main" id="{DC5A6406-8761-DC43-B446-62DEC85B0D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3148" y="6186878"/>
            <a:ext cx="1535652" cy="387206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C1F2ECE5-374D-204E-A254-43074BE9C7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19526" y="6080975"/>
            <a:ext cx="750641" cy="551491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9C1EB6BB-F9ED-DF49-955C-CE45BDC87C4E}"/>
              </a:ext>
            </a:extLst>
          </p:cNvPr>
          <p:cNvSpPr/>
          <p:nvPr/>
        </p:nvSpPr>
        <p:spPr>
          <a:xfrm>
            <a:off x="3657784" y="6298338"/>
            <a:ext cx="199285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9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Avec l’appui technique et financier de :</a:t>
            </a:r>
            <a:endParaRPr lang="nl-B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B6133B98-0A37-5A45-BD9A-7F7D582A70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8540" y="6027312"/>
            <a:ext cx="822716" cy="63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02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35"/>
    </mc:Choice>
    <mc:Fallback xmlns="">
      <p:transition spd="slow" advTm="893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C5CD8395-75FE-524A-AB01-C36FFD20F4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69420" y="1521141"/>
            <a:ext cx="6629400" cy="2306637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fr-CH" dirty="0">
                <a:latin typeface="+mn-lt"/>
              </a:rPr>
              <a:t>Fonds de formation</a:t>
            </a:r>
            <a:endParaRPr lang="nl-BE" b="1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30020EAC-38CE-2C46-9660-C3E1171893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9420" y="3914138"/>
            <a:ext cx="8053137" cy="838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Défis</a:t>
            </a:r>
            <a:r>
              <a:rPr lang="en-GB" dirty="0"/>
              <a:t> et </a:t>
            </a:r>
            <a:r>
              <a:rPr lang="en-GB" dirty="0" err="1"/>
              <a:t>recommandations</a:t>
            </a:r>
            <a:endParaRPr lang="en-GB" dirty="0"/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A539B6B0-D348-7A47-9829-69F82D02EEE6}"/>
              </a:ext>
            </a:extLst>
          </p:cNvPr>
          <p:cNvSpPr txBox="1">
            <a:spLocks/>
          </p:cNvSpPr>
          <p:nvPr/>
        </p:nvSpPr>
        <p:spPr>
          <a:xfrm>
            <a:off x="806974" y="4879123"/>
            <a:ext cx="91440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0265"/>
              </a:buClr>
              <a:buFont typeface="Wingdings" pitchFamily="2" charset="2"/>
              <a:buNone/>
              <a:defRPr sz="3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pitchFamily="2" charset="2"/>
              <a:buNone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 typeface="Wingdings" pitchFamily="2" charset="2"/>
              <a:buNone/>
              <a:tabLst/>
              <a:defRPr sz="1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 typeface="Wingdings" pitchFamily="2" charset="2"/>
              <a:buNone/>
              <a:tabLst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Tx/>
              <a:buNone/>
              <a:tabLst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l"/>
            <a:r>
              <a:rPr lang="en-GB" sz="1600" dirty="0">
                <a:latin typeface="+mj-lt"/>
              </a:rPr>
              <a:t>Pedro Moreno da Fonseca,</a:t>
            </a:r>
          </a:p>
          <a:p>
            <a:pPr lvl="1" algn="l"/>
            <a:r>
              <a:rPr lang="fr-FR" sz="1600" dirty="0">
                <a:latin typeface="+mj-lt"/>
              </a:rPr>
              <a:t>Spécialiste de l'apprentissage tout au long de la vie,</a:t>
            </a:r>
            <a:r>
              <a:rPr lang="en-GB" sz="1600" dirty="0">
                <a:latin typeface="+mj-lt"/>
              </a:rPr>
              <a:t> OIT, Genève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5D611D7-D4E4-4849-A79D-987B92916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0" y="477519"/>
            <a:ext cx="1838960" cy="103441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EDB0819-B121-D84A-A55B-91B9DEF79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6540" y="486726"/>
            <a:ext cx="1104669" cy="934720"/>
          </a:xfrm>
          <a:prstGeom prst="rect">
            <a:avLst/>
          </a:prstGeom>
        </p:spPr>
      </p:pic>
      <p:pic>
        <p:nvPicPr>
          <p:cNvPr id="10" name="Afbeelding 9" descr="Afbeelding met tekst&#10;&#10;Automatisch gegenereerde beschrijving">
            <a:extLst>
              <a:ext uri="{FF2B5EF4-FFF2-40B4-BE49-F238E27FC236}">
                <a16:creationId xmlns:a16="http://schemas.microsoft.com/office/drawing/2014/main" id="{9F44C2A3-2464-1042-8971-18C4325016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3735" y="6186878"/>
            <a:ext cx="1297940" cy="35787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0A6975E-A26A-064D-BED1-5FBDBBEB23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6847" y="6128495"/>
            <a:ext cx="721129" cy="503971"/>
          </a:xfrm>
          <a:prstGeom prst="rect">
            <a:avLst/>
          </a:prstGeom>
        </p:spPr>
      </p:pic>
      <p:pic>
        <p:nvPicPr>
          <p:cNvPr id="12" name="Afbeelding 11" descr="Afbeelding met tekst&#10;&#10;Automatisch gegenereerde beschrijving">
            <a:extLst>
              <a:ext uri="{FF2B5EF4-FFF2-40B4-BE49-F238E27FC236}">
                <a16:creationId xmlns:a16="http://schemas.microsoft.com/office/drawing/2014/main" id="{DC5A6406-8761-DC43-B446-62DEC85B0D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3148" y="6186878"/>
            <a:ext cx="1535652" cy="387206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C1F2ECE5-374D-204E-A254-43074BE9C7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78008" y="6080975"/>
            <a:ext cx="750641" cy="551491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9C1EB6BB-F9ED-DF49-955C-CE45BDC87C4E}"/>
              </a:ext>
            </a:extLst>
          </p:cNvPr>
          <p:cNvSpPr/>
          <p:nvPr/>
        </p:nvSpPr>
        <p:spPr>
          <a:xfrm>
            <a:off x="3303136" y="6343252"/>
            <a:ext cx="199285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9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Avec l’appui technique et financier de :</a:t>
            </a:r>
            <a:endParaRPr lang="nl-B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FC729981-D952-8A48-BF27-81E5E67CC6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8540" y="6027312"/>
            <a:ext cx="822716" cy="63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5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3"/>
    </mc:Choice>
    <mc:Fallback xmlns="">
      <p:transition spd="slow" advTm="1743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1336040" y="1321013"/>
            <a:ext cx="6700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Contexte</a:t>
            </a:r>
            <a:endParaRPr lang="nl-B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1336040" y="2964294"/>
            <a:ext cx="6250460" cy="33535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§"/>
            </a:pPr>
            <a:r>
              <a:rPr lang="fr-FR" sz="2400" dirty="0"/>
              <a:t>Covid19 a intensifié les défis existants </a:t>
            </a:r>
            <a:endParaRPr lang="nl-NL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/>
            <a:r>
              <a:rPr lang="fr-FR" sz="1600" dirty="0"/>
              <a:t>Numérique, changements dans la mondialisation, retour des migrants, groupes vulnérables plus touchés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/>
              <a:t>Les fonds peuvent jouer un rôle important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CH" sz="1600" dirty="0"/>
              <a:t>Compétences numériques, reconversion et requalification, formalisation, </a:t>
            </a:r>
            <a:r>
              <a:rPr lang="fr-CH" sz="1600" dirty="0" err="1"/>
              <a:t>réintegration</a:t>
            </a:r>
            <a:endParaRPr lang="fr-CH" sz="1600" dirty="0"/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/>
              <a:t>Des situations différentes mais des défis communs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sz="1600" dirty="0"/>
              <a:t>Nécessité de renforcement, diversification des sources, ciblage</a:t>
            </a:r>
            <a:endParaRPr lang="fr-CH" sz="17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br>
              <a:rPr lang="nl-NL" dirty="0"/>
            </a:br>
            <a:endParaRPr lang="nl-NL" dirty="0"/>
          </a:p>
          <a:p>
            <a:pPr marL="9525" lvl="4" indent="1588">
              <a:lnSpc>
                <a:spcPct val="114000"/>
              </a:lnSpc>
              <a:buNone/>
            </a:pP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C2B1AD-9E9E-F246-BFBA-BAF10A8E64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  <p:pic>
        <p:nvPicPr>
          <p:cNvPr id="14" name="Picture Placeholder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847" y="1983794"/>
            <a:ext cx="4402479" cy="2931313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6984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7"/>
    </mc:Choice>
    <mc:Fallback xmlns="">
      <p:transition spd="slow" advTm="977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1336039" y="1321013"/>
            <a:ext cx="75031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7000" b="1" dirty="0"/>
              <a:t>Cinque domaines d'amélioration</a:t>
            </a:r>
            <a:br>
              <a:rPr lang="fr-CH" dirty="0"/>
            </a:br>
            <a:r>
              <a:rPr lang="fr-FR" sz="3300" dirty="0"/>
              <a:t>Systèmes de prélèvement dans les pays de la SADC</a:t>
            </a:r>
            <a:endParaRPr lang="nl-BE" sz="33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1336040" y="2670446"/>
            <a:ext cx="6250460" cy="3353507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GB" sz="8000" dirty="0"/>
              <a:t>Botswana, Malawi, Mauritius, Namibia, South Africa, Tanzania, Zambia and Zimbabwe</a:t>
            </a:r>
            <a:endParaRPr lang="fr-FR" sz="8000" dirty="0"/>
          </a:p>
          <a:p>
            <a:pPr>
              <a:lnSpc>
                <a:spcPct val="150000"/>
              </a:lnSpc>
            </a:pPr>
            <a:r>
              <a:rPr lang="fr-FR" sz="8000" dirty="0"/>
              <a:t>Mobilisation des fonds</a:t>
            </a:r>
          </a:p>
          <a:p>
            <a:pPr>
              <a:lnSpc>
                <a:spcPct val="150000"/>
              </a:lnSpc>
            </a:pPr>
            <a:r>
              <a:rPr lang="fr-FR" sz="8000" dirty="0"/>
              <a:t>Dépenses des fonds</a:t>
            </a:r>
          </a:p>
          <a:p>
            <a:pPr>
              <a:lnSpc>
                <a:spcPct val="150000"/>
              </a:lnSpc>
            </a:pPr>
            <a:r>
              <a:rPr lang="fr-FR" sz="8000" dirty="0"/>
              <a:t>Allocation des fonds</a:t>
            </a:r>
          </a:p>
          <a:p>
            <a:pPr>
              <a:lnSpc>
                <a:spcPct val="150000"/>
              </a:lnSpc>
            </a:pPr>
            <a:r>
              <a:rPr lang="fr-FR" sz="8000" dirty="0"/>
              <a:t>Efficacité des fonds </a:t>
            </a:r>
          </a:p>
          <a:p>
            <a:pPr>
              <a:lnSpc>
                <a:spcPct val="150000"/>
              </a:lnSpc>
            </a:pPr>
            <a:r>
              <a:rPr lang="fr-FR" sz="8000" dirty="0"/>
              <a:t>Gestion et gouvernance des fonds</a:t>
            </a:r>
            <a:endParaRPr lang="fr-CH" sz="80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br>
              <a:rPr lang="nl-NL" dirty="0"/>
            </a:br>
            <a:endParaRPr lang="nl-NL" dirty="0"/>
          </a:p>
          <a:p>
            <a:pPr marL="9525" lvl="4" indent="1588">
              <a:lnSpc>
                <a:spcPct val="114000"/>
              </a:lnSpc>
              <a:buNone/>
            </a:pP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C2B1AD-9E9E-F246-BFBA-BAF10A8E64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  <p:pic>
        <p:nvPicPr>
          <p:cNvPr id="15" name="Picture Placeholder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693" y="2070170"/>
            <a:ext cx="2343369" cy="3530501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8081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7"/>
    </mc:Choice>
    <mc:Fallback xmlns="">
      <p:transition spd="slow" advTm="977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1336039" y="1321013"/>
            <a:ext cx="75031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6300" b="1" dirty="0"/>
              <a:t>Mobilisation des fonds </a:t>
            </a:r>
          </a:p>
          <a:p>
            <a:r>
              <a:rPr lang="fr-CH" sz="3300" dirty="0"/>
              <a:t>Caractéristiques et défis</a:t>
            </a:r>
            <a:br>
              <a:rPr lang="fr-CH" dirty="0"/>
            </a:br>
            <a:endParaRPr lang="nl-BE" sz="33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1336040" y="2802929"/>
            <a:ext cx="7503160" cy="3353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fr-FR" sz="2000" dirty="0"/>
              <a:t>Principalement basés sur les salaires 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Autorité fiscale nationale en charge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Manque de données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Perçue comme « une taxe de plus » 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Faible engagement des partenaires sociaux</a:t>
            </a:r>
            <a:endParaRPr lang="en-GB" sz="2000" dirty="0"/>
          </a:p>
          <a:p>
            <a:pPr marL="0" indent="0">
              <a:buNone/>
            </a:pPr>
            <a:br>
              <a:rPr lang="nl-NL" sz="2000" dirty="0"/>
            </a:br>
            <a:endParaRPr lang="nl-NL" sz="2000" dirty="0"/>
          </a:p>
          <a:p>
            <a:pPr marL="9525" lvl="4" indent="1588">
              <a:lnSpc>
                <a:spcPct val="114000"/>
              </a:lnSpc>
              <a:buNone/>
            </a:pPr>
            <a:endParaRPr lang="nl-NL" sz="20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C2B1AD-9E9E-F246-BFBA-BAF10A8E64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  <p:pic>
        <p:nvPicPr>
          <p:cNvPr id="14" name="Picture 2" descr="Image result for caveat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5263" y="4536141"/>
            <a:ext cx="1792728" cy="162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145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7"/>
    </mc:Choice>
    <mc:Fallback xmlns="">
      <p:transition spd="slow" advTm="97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1336039" y="1321013"/>
            <a:ext cx="75031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6300" b="1" dirty="0"/>
              <a:t>Mobilisation des fonds </a:t>
            </a:r>
          </a:p>
          <a:p>
            <a:r>
              <a:rPr lang="fr-CH" sz="3300" dirty="0"/>
              <a:t>Recommandations</a:t>
            </a:r>
            <a:br>
              <a:rPr lang="fr-CH" dirty="0"/>
            </a:br>
            <a:endParaRPr lang="nl-BE" sz="33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1336039" y="2802929"/>
            <a:ext cx="8610047" cy="3353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fr-FR" sz="2000" dirty="0"/>
              <a:t>Maintenir les taux à des niveaux raisonnables 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Introduire un seuil pour le paiement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Améliorer la collecte de données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Améliorer la transparence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Séparer la collecte de la gestion du fonds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br>
              <a:rPr lang="nl-NL" sz="2000" dirty="0"/>
            </a:br>
            <a:endParaRPr lang="nl-NL" sz="2000" dirty="0"/>
          </a:p>
          <a:p>
            <a:pPr marL="9525" lvl="4" indent="1588">
              <a:lnSpc>
                <a:spcPct val="114000"/>
              </a:lnSpc>
              <a:buNone/>
            </a:pPr>
            <a:endParaRPr lang="nl-NL" sz="20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C2B1AD-9E9E-F246-BFBA-BAF10A8E64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31491" y="4243899"/>
            <a:ext cx="1854662" cy="163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09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7"/>
    </mc:Choice>
    <mc:Fallback xmlns="">
      <p:transition spd="slow" advTm="977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1336039" y="1321013"/>
            <a:ext cx="75031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6300" b="1" dirty="0"/>
              <a:t>Dépenses des fonds </a:t>
            </a:r>
          </a:p>
          <a:p>
            <a:r>
              <a:rPr lang="fr-CH" sz="3300" dirty="0"/>
              <a:t>Caractéristiques et défis</a:t>
            </a:r>
            <a:br>
              <a:rPr lang="fr-CH" dirty="0"/>
            </a:br>
            <a:endParaRPr lang="nl-BE" sz="33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1336040" y="2802929"/>
            <a:ext cx="9690548" cy="3353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fr-FR" sz="2000" dirty="0"/>
              <a:t>Le gouvernement a le dernier mot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Formation en entreprise par le biais de subventions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Faible remboursement de la taxe 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Le financement va aux centres de formation publics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Large typologie de dépenses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Coûts de fonctionnement élevés + excédents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br>
              <a:rPr lang="nl-NL" sz="2000" dirty="0"/>
            </a:br>
            <a:endParaRPr lang="nl-NL" sz="2000" dirty="0"/>
          </a:p>
          <a:p>
            <a:pPr marL="9525" lvl="4" indent="1588">
              <a:lnSpc>
                <a:spcPct val="114000"/>
              </a:lnSpc>
              <a:buNone/>
            </a:pPr>
            <a:endParaRPr lang="nl-NL" sz="20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C2B1AD-9E9E-F246-BFBA-BAF10A8E64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  <p:pic>
        <p:nvPicPr>
          <p:cNvPr id="14" name="Picture 2" descr="Image result for caveat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0224" y="4479682"/>
            <a:ext cx="1792728" cy="162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208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7"/>
    </mc:Choice>
    <mc:Fallback xmlns="">
      <p:transition spd="slow" advTm="977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1336039" y="1321013"/>
            <a:ext cx="75031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6300" b="1" dirty="0"/>
              <a:t>Dépenses des fonds </a:t>
            </a:r>
          </a:p>
          <a:p>
            <a:r>
              <a:rPr lang="fr-CH" sz="3300" dirty="0"/>
              <a:t>Recommandations</a:t>
            </a:r>
            <a:br>
              <a:rPr lang="fr-CH" dirty="0"/>
            </a:br>
            <a:endParaRPr lang="nl-BE" sz="33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1336039" y="2802929"/>
            <a:ext cx="8610047" cy="3353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fr-FR" sz="2000" dirty="0"/>
              <a:t>Augmenter l'allocation directe aux employeurs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Réduire les dépenses opérationnelles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Revoir le taux et discuter de l'utilisation des excédents</a:t>
            </a:r>
          </a:p>
          <a:p>
            <a:pPr marL="0" indent="0">
              <a:buNone/>
            </a:pPr>
            <a:br>
              <a:rPr lang="nl-NL" sz="2000" dirty="0"/>
            </a:br>
            <a:endParaRPr lang="nl-NL" sz="2000" dirty="0"/>
          </a:p>
          <a:p>
            <a:pPr marL="9525" lvl="4" indent="1588">
              <a:lnSpc>
                <a:spcPct val="114000"/>
              </a:lnSpc>
              <a:buNone/>
            </a:pPr>
            <a:endParaRPr lang="nl-NL" sz="20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C2B1AD-9E9E-F246-BFBA-BAF10A8E64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31491" y="4243899"/>
            <a:ext cx="1854662" cy="163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65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7"/>
    </mc:Choice>
    <mc:Fallback xmlns="">
      <p:transition spd="slow" advTm="977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1336039" y="1321013"/>
            <a:ext cx="75031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6300" b="1" dirty="0"/>
              <a:t>Allocation des fonds </a:t>
            </a:r>
          </a:p>
          <a:p>
            <a:r>
              <a:rPr lang="fr-CH" sz="3300" dirty="0"/>
              <a:t>Caractéristiques et défis</a:t>
            </a:r>
            <a:br>
              <a:rPr lang="fr-CH" dirty="0"/>
            </a:br>
            <a:endParaRPr lang="nl-BE" sz="33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1336040" y="2462270"/>
            <a:ext cx="10174642" cy="3353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fr-FR" sz="2000" dirty="0"/>
              <a:t>Normalement prélèvement-subvention 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Subventions obligatoires ou discriminatoires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Les processus de demande complexes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Manque de conscience des entreprises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Pas de financement pour les programmes individuels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Faible financement dans l'économie informelle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br>
              <a:rPr lang="nl-NL" sz="2000" dirty="0"/>
            </a:br>
            <a:endParaRPr lang="nl-NL" sz="2000" dirty="0"/>
          </a:p>
          <a:p>
            <a:pPr marL="9525" lvl="4" indent="1588">
              <a:lnSpc>
                <a:spcPct val="114000"/>
              </a:lnSpc>
              <a:buNone/>
            </a:pPr>
            <a:endParaRPr lang="nl-NL" sz="20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C2B1AD-9E9E-F246-BFBA-BAF10A8E64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  <p:pic>
        <p:nvPicPr>
          <p:cNvPr id="14" name="Picture 2" descr="Image result for caveat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5410" y="4784482"/>
            <a:ext cx="1792728" cy="162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4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7"/>
    </mc:Choice>
    <mc:Fallback xmlns="">
      <p:transition spd="slow" advTm="97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1336039" y="1321013"/>
            <a:ext cx="75031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6300" b="1" dirty="0"/>
              <a:t>Allocation des fonds </a:t>
            </a:r>
          </a:p>
          <a:p>
            <a:r>
              <a:rPr lang="fr-CH" sz="3300" dirty="0"/>
              <a:t>Recommandations</a:t>
            </a:r>
            <a:br>
              <a:rPr lang="fr-CH" dirty="0"/>
            </a:br>
            <a:endParaRPr lang="nl-BE" sz="33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1336038" y="2802929"/>
            <a:ext cx="9865927" cy="3353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fr-FR" sz="2000" dirty="0"/>
              <a:t>Augmenter l'efficacité des remboursements 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Sensibiliser aux mécanismes de financement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Clarifier l'allocation des fonds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Sensibiliser les secteurs informels </a:t>
            </a:r>
            <a:br>
              <a:rPr lang="nl-NL" sz="2000" dirty="0"/>
            </a:br>
            <a:endParaRPr lang="nl-NL" sz="2000" dirty="0"/>
          </a:p>
          <a:p>
            <a:pPr marL="9525" lvl="4" indent="1588">
              <a:lnSpc>
                <a:spcPct val="114000"/>
              </a:lnSpc>
              <a:buNone/>
            </a:pPr>
            <a:endParaRPr lang="nl-NL" sz="20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C2B1AD-9E9E-F246-BFBA-BAF10A8E64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31491" y="4243899"/>
            <a:ext cx="1854662" cy="163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96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7"/>
    </mc:Choice>
    <mc:Fallback xmlns="">
      <p:transition spd="slow" advTm="977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1336039" y="1321013"/>
            <a:ext cx="75031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6300" b="1" dirty="0"/>
              <a:t>Efficacité des fonds </a:t>
            </a:r>
          </a:p>
          <a:p>
            <a:r>
              <a:rPr lang="fr-CH" sz="3300" dirty="0"/>
              <a:t>Caractéristiques et défis</a:t>
            </a:r>
            <a:br>
              <a:rPr lang="fr-CH" dirty="0"/>
            </a:br>
            <a:endParaRPr lang="nl-BE" sz="33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1336040" y="2462270"/>
            <a:ext cx="10174642" cy="3353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fr-FR" sz="2000" dirty="0"/>
              <a:t>Faiblesse du suivi et de l'évaluation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Les évaluations de performance sont rares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Rarement informé par l'anticipation des compétences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La plupart ont des objectifs d'équité inefficaces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Création de distorsions du marché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br>
              <a:rPr lang="nl-NL" sz="2000" dirty="0"/>
            </a:br>
            <a:endParaRPr lang="nl-NL" sz="2000" dirty="0"/>
          </a:p>
          <a:p>
            <a:pPr marL="9525" lvl="4" indent="1588">
              <a:lnSpc>
                <a:spcPct val="114000"/>
              </a:lnSpc>
              <a:buNone/>
            </a:pPr>
            <a:endParaRPr lang="nl-NL" sz="20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C2B1AD-9E9E-F246-BFBA-BAF10A8E64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  <p:pic>
        <p:nvPicPr>
          <p:cNvPr id="14" name="Picture 2" descr="Image result for caveat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5410" y="4784482"/>
            <a:ext cx="1792728" cy="162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118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7"/>
    </mc:Choice>
    <mc:Fallback xmlns="">
      <p:transition spd="slow" advTm="977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1336039" y="1321013"/>
            <a:ext cx="75031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6300" b="1" dirty="0"/>
              <a:t>Efficacité des fonds </a:t>
            </a:r>
          </a:p>
          <a:p>
            <a:r>
              <a:rPr lang="fr-CH" sz="3300" dirty="0"/>
              <a:t>Recommandations</a:t>
            </a:r>
            <a:br>
              <a:rPr lang="fr-CH" dirty="0"/>
            </a:br>
            <a:endParaRPr lang="nl-BE" sz="33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1336038" y="2802929"/>
            <a:ext cx="9865927" cy="3353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2000" dirty="0"/>
          </a:p>
          <a:p>
            <a:pPr>
              <a:lnSpc>
                <a:spcPct val="150000"/>
              </a:lnSpc>
            </a:pPr>
            <a:r>
              <a:rPr lang="fr-FR" sz="2000" dirty="0"/>
              <a:t>Renforcer le suivi et l'évaluation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Mesures d'efficacité concernant les processus</a:t>
            </a:r>
            <a:br>
              <a:rPr lang="nl-NL" sz="2000" dirty="0"/>
            </a:br>
            <a:endParaRPr lang="nl-NL" sz="2000" dirty="0"/>
          </a:p>
          <a:p>
            <a:pPr marL="9525" lvl="4" indent="1588">
              <a:lnSpc>
                <a:spcPct val="114000"/>
              </a:lnSpc>
              <a:buNone/>
            </a:pPr>
            <a:endParaRPr lang="nl-NL" sz="20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C2B1AD-9E9E-F246-BFBA-BAF10A8E64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20066" y="4613709"/>
            <a:ext cx="1854662" cy="163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45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7"/>
    </mc:Choice>
    <mc:Fallback xmlns="">
      <p:transition spd="slow" advTm="977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1336039" y="1321013"/>
            <a:ext cx="75031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6300" b="1" dirty="0"/>
              <a:t>Gestion et gouvernance des fonds </a:t>
            </a:r>
          </a:p>
          <a:p>
            <a:r>
              <a:rPr lang="fr-CH" sz="3300" dirty="0"/>
              <a:t>Caractéristiques et défis</a:t>
            </a:r>
            <a:br>
              <a:rPr lang="fr-CH" dirty="0"/>
            </a:br>
            <a:endParaRPr lang="nl-BE" sz="33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1336040" y="2462270"/>
            <a:ext cx="10174642" cy="3353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fr-FR" sz="2000" dirty="0"/>
              <a:t>Tous les fonds ont un conseil de gestion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…mais pas très indépendant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Les conflits d'intérêts sont fréquents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Faible influence des employeurs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br>
              <a:rPr lang="nl-NL" sz="2000" dirty="0"/>
            </a:br>
            <a:endParaRPr lang="nl-NL" sz="2000" dirty="0"/>
          </a:p>
          <a:p>
            <a:pPr marL="9525" lvl="4" indent="1588">
              <a:lnSpc>
                <a:spcPct val="114000"/>
              </a:lnSpc>
              <a:buNone/>
            </a:pPr>
            <a:endParaRPr lang="nl-NL" sz="20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C2B1AD-9E9E-F246-BFBA-BAF10A8E64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  <p:pic>
        <p:nvPicPr>
          <p:cNvPr id="14" name="Picture 2" descr="Image result for caveat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2100" y="4139023"/>
            <a:ext cx="1792728" cy="162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275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7"/>
    </mc:Choice>
    <mc:Fallback xmlns="">
      <p:transition spd="slow" advTm="977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1336039" y="1321013"/>
            <a:ext cx="75031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6300" b="1" dirty="0"/>
              <a:t>Gestion et gouvernance fonds </a:t>
            </a:r>
          </a:p>
          <a:p>
            <a:r>
              <a:rPr lang="fr-CH" sz="3300" dirty="0"/>
              <a:t>Recommandations</a:t>
            </a:r>
            <a:br>
              <a:rPr lang="fr-CH" dirty="0"/>
            </a:br>
            <a:endParaRPr lang="nl-BE" sz="33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1336039" y="2646576"/>
            <a:ext cx="9865927" cy="3353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fr-FR" sz="2000" dirty="0"/>
              <a:t>Augmenter l'autonomie des fonds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Impliquer davantage les partenaires sociaux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Accroître la transparence de la gestion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Rendre compte des dépenses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Résoudre les conflits d'intérêts</a:t>
            </a:r>
            <a:br>
              <a:rPr lang="nl-NL" sz="2000" dirty="0"/>
            </a:br>
            <a:endParaRPr lang="nl-NL" sz="2000" dirty="0"/>
          </a:p>
          <a:p>
            <a:pPr marL="9525" lvl="4" indent="1588">
              <a:lnSpc>
                <a:spcPct val="114000"/>
              </a:lnSpc>
              <a:buNone/>
            </a:pPr>
            <a:endParaRPr lang="nl-NL" sz="20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C2B1AD-9E9E-F246-BFBA-BAF10A8E64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95759" y="4680242"/>
            <a:ext cx="1854662" cy="163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03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7"/>
    </mc:Choice>
    <mc:Fallback xmlns="">
      <p:transition spd="slow" advTm="977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1336039" y="1321013"/>
            <a:ext cx="75031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6300" b="1" dirty="0"/>
              <a:t>Conclusions</a:t>
            </a:r>
          </a:p>
          <a:p>
            <a:br>
              <a:rPr lang="fr-CH" dirty="0"/>
            </a:br>
            <a:endParaRPr lang="nl-BE" sz="33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1336039" y="2139541"/>
            <a:ext cx="9865927" cy="3353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fr-FR" sz="2000" dirty="0"/>
              <a:t>Les fonds peuvent jouer un rôle important 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Meilleure gestion, diversification des sources, ciblage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Engagement des partenaires sociaux et transparence 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Collecte de données et gestion de l'information</a:t>
            </a:r>
            <a:br>
              <a:rPr lang="nl-NL" sz="2000" dirty="0"/>
            </a:br>
            <a:endParaRPr lang="nl-NL" sz="2000" dirty="0"/>
          </a:p>
          <a:p>
            <a:pPr marL="9525" lvl="4" indent="1588">
              <a:lnSpc>
                <a:spcPct val="114000"/>
              </a:lnSpc>
              <a:buNone/>
            </a:pPr>
            <a:endParaRPr lang="nl-NL" sz="20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C2B1AD-9E9E-F246-BFBA-BAF10A8E64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658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7"/>
    </mc:Choice>
    <mc:Fallback xmlns="">
      <p:transition spd="slow" advTm="977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C5CD8395-75FE-524A-AB01-C36FFD20F4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69420" y="1107902"/>
            <a:ext cx="6629400" cy="2306637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MERCI</a:t>
            </a:r>
            <a:endParaRPr lang="nl-B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30020EAC-38CE-2C46-9660-C3E1171893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7925" y="3914138"/>
            <a:ext cx="11083945" cy="838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z="2200" dirty="0">
                <a:latin typeface="Calibri" panose="020F0502020204030204" pitchFamily="34" charset="0"/>
                <a:cs typeface="Calibri" panose="020F0502020204030204" pitchFamily="34" charset="0"/>
              </a:rPr>
              <a:t>Vous pouvez accéder à l'étude sur les systèmes de taxe sur les compétences dans les pays de la SADC à l'adresse suivante</a:t>
            </a:r>
          </a:p>
          <a:p>
            <a:r>
              <a:rPr lang="nl-NL" sz="22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https://www.ilo.org/skills/areas/skills-policies-and-systems/WCMS_753306/lang--en/index.htm</a:t>
            </a:r>
            <a:endParaRPr lang="nl-NL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nl-B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5D611D7-D4E4-4849-A79D-987B92916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0" y="477519"/>
            <a:ext cx="1838960" cy="103441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EDB0819-B121-D84A-A55B-91B9DEF79B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6540" y="486726"/>
            <a:ext cx="1104669" cy="934720"/>
          </a:xfrm>
          <a:prstGeom prst="rect">
            <a:avLst/>
          </a:prstGeom>
        </p:spPr>
      </p:pic>
      <p:pic>
        <p:nvPicPr>
          <p:cNvPr id="10" name="Afbeelding 9" descr="Afbeelding met tekst&#10;&#10;Automatisch gegenereerde beschrijving">
            <a:extLst>
              <a:ext uri="{FF2B5EF4-FFF2-40B4-BE49-F238E27FC236}">
                <a16:creationId xmlns:a16="http://schemas.microsoft.com/office/drawing/2014/main" id="{9F44C2A3-2464-1042-8971-18C4325016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735" y="6186878"/>
            <a:ext cx="1297940" cy="35787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0A6975E-A26A-064D-BED1-5FBDBBEB23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6367" y="6062725"/>
            <a:ext cx="721129" cy="503971"/>
          </a:xfrm>
          <a:prstGeom prst="rect">
            <a:avLst/>
          </a:prstGeom>
        </p:spPr>
      </p:pic>
      <p:pic>
        <p:nvPicPr>
          <p:cNvPr id="12" name="Afbeelding 11" descr="Afbeelding met tekst&#10;&#10;Automatisch gegenereerde beschrijving">
            <a:extLst>
              <a:ext uri="{FF2B5EF4-FFF2-40B4-BE49-F238E27FC236}">
                <a16:creationId xmlns:a16="http://schemas.microsoft.com/office/drawing/2014/main" id="{DC5A6406-8761-DC43-B446-62DEC85B0D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3148" y="6186878"/>
            <a:ext cx="1535652" cy="387206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C1F2ECE5-374D-204E-A254-43074BE9C7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32052" y="6022593"/>
            <a:ext cx="750641" cy="551491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9C1EB6BB-F9ED-DF49-955C-CE45BDC87C4E}"/>
              </a:ext>
            </a:extLst>
          </p:cNvPr>
          <p:cNvSpPr/>
          <p:nvPr/>
        </p:nvSpPr>
        <p:spPr>
          <a:xfrm>
            <a:off x="3303136" y="6343252"/>
            <a:ext cx="199285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90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Avec l’appui technique et financier de :</a:t>
            </a:r>
            <a:endParaRPr lang="nl-BE" sz="900" dirty="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48DDAC8C-2097-E646-874A-53EFCAB1AF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8540" y="6027312"/>
            <a:ext cx="822716" cy="63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24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47"/>
    </mc:Choice>
    <mc:Fallback xmlns="">
      <p:transition spd="slow" advTm="8847"/>
    </mc:Fallback>
  </mc:AlternateContent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575</Words>
  <Application>Microsoft Office PowerPoint</Application>
  <PresentationFormat>Widescreen</PresentationFormat>
  <Paragraphs>117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Biotif</vt:lpstr>
      <vt:lpstr>Calibri</vt:lpstr>
      <vt:lpstr>Calibri Light</vt:lpstr>
      <vt:lpstr>Wingdings</vt:lpstr>
      <vt:lpstr>Kantoorthema</vt:lpstr>
      <vt:lpstr>ATELIER REGIONAL DE PARTAGE</vt:lpstr>
      <vt:lpstr>Fonds de formation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MERCI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 REGIONAL DE PARTAGE</dc:title>
  <dc:creator>DE RUYCK, Maarten</dc:creator>
  <cp:lastModifiedBy>Keser, Jelena</cp:lastModifiedBy>
  <cp:revision>14</cp:revision>
  <dcterms:created xsi:type="dcterms:W3CDTF">2021-11-05T17:48:37Z</dcterms:created>
  <dcterms:modified xsi:type="dcterms:W3CDTF">2021-11-30T14:15:34Z</dcterms:modified>
</cp:coreProperties>
</file>