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37"/>
  </p:notesMasterIdLst>
  <p:sldIdLst>
    <p:sldId id="328" r:id="rId3"/>
    <p:sldId id="329" r:id="rId4"/>
    <p:sldId id="257" r:id="rId5"/>
    <p:sldId id="258" r:id="rId6"/>
    <p:sldId id="259" r:id="rId7"/>
    <p:sldId id="261" r:id="rId8"/>
    <p:sldId id="262" r:id="rId9"/>
    <p:sldId id="294" r:id="rId10"/>
    <p:sldId id="295" r:id="rId11"/>
    <p:sldId id="324" r:id="rId12"/>
    <p:sldId id="326" r:id="rId13"/>
    <p:sldId id="327" r:id="rId14"/>
    <p:sldId id="299" r:id="rId15"/>
    <p:sldId id="300" r:id="rId16"/>
    <p:sldId id="301" r:id="rId17"/>
    <p:sldId id="320" r:id="rId18"/>
    <p:sldId id="321" r:id="rId19"/>
    <p:sldId id="322" r:id="rId20"/>
    <p:sldId id="323" r:id="rId21"/>
    <p:sldId id="325" r:id="rId22"/>
    <p:sldId id="273" r:id="rId23"/>
    <p:sldId id="274" r:id="rId24"/>
    <p:sldId id="275" r:id="rId25"/>
    <p:sldId id="276" r:id="rId26"/>
    <p:sldId id="277" r:id="rId27"/>
    <p:sldId id="278" r:id="rId28"/>
    <p:sldId id="281" r:id="rId29"/>
    <p:sldId id="279" r:id="rId30"/>
    <p:sldId id="286" r:id="rId31"/>
    <p:sldId id="288" r:id="rId32"/>
    <p:sldId id="289" r:id="rId33"/>
    <p:sldId id="305" r:id="rId34"/>
    <p:sldId id="306" r:id="rId35"/>
    <p:sldId id="292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F642357D-EBEC-EF43-8767-6D55E3BB88E9}">
          <p14:sldIdLst>
            <p14:sldId id="328"/>
            <p14:sldId id="329"/>
          </p14:sldIdLst>
        </p14:section>
        <p14:section name="Sección sin título" id="{F72F9EBD-8091-4740-84E9-0D69D390774E}">
          <p14:sldIdLst>
            <p14:sldId id="257"/>
            <p14:sldId id="258"/>
            <p14:sldId id="259"/>
            <p14:sldId id="261"/>
            <p14:sldId id="262"/>
            <p14:sldId id="294"/>
            <p14:sldId id="295"/>
            <p14:sldId id="324"/>
            <p14:sldId id="326"/>
            <p14:sldId id="327"/>
            <p14:sldId id="299"/>
            <p14:sldId id="300"/>
            <p14:sldId id="301"/>
            <p14:sldId id="320"/>
            <p14:sldId id="321"/>
            <p14:sldId id="322"/>
            <p14:sldId id="323"/>
            <p14:sldId id="325"/>
            <p14:sldId id="273"/>
            <p14:sldId id="274"/>
            <p14:sldId id="275"/>
            <p14:sldId id="276"/>
            <p14:sldId id="277"/>
            <p14:sldId id="278"/>
            <p14:sldId id="281"/>
            <p14:sldId id="279"/>
            <p14:sldId id="286"/>
            <p14:sldId id="288"/>
            <p14:sldId id="289"/>
            <p14:sldId id="305"/>
            <p14:sldId id="306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A2BA"/>
    <a:srgbClr val="3C3C3B"/>
    <a:srgbClr val="B2CC3B"/>
    <a:srgbClr val="EF7B08"/>
    <a:srgbClr val="82AEC2"/>
    <a:srgbClr val="ACC3D4"/>
    <a:srgbClr val="458AA6"/>
    <a:srgbClr val="CBDDE4"/>
    <a:srgbClr val="FFFFFF"/>
    <a:srgbClr val="8899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597" autoAdjust="0"/>
  </p:normalViewPr>
  <p:slideViewPr>
    <p:cSldViewPr snapToGrid="0" snapToObjects="1">
      <p:cViewPr varScale="1">
        <p:scale>
          <a:sx n="101" d="100"/>
          <a:sy n="101" d="100"/>
        </p:scale>
        <p:origin x="2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E1791-B22D-FE4E-80C1-D3D6D8C7FF7B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E64A5-8570-5049-982F-616FAF858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81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CE64A5-8570-5049-982F-616FAF858F5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0A8A8F1-09A1-4F51-8559-C4BB8EF28E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7650" y="4891407"/>
            <a:ext cx="1463040" cy="1463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002" y="1573042"/>
            <a:ext cx="8826488" cy="1470025"/>
          </a:xfrm>
          <a:solidFill>
            <a:srgbClr val="272727"/>
          </a:solidFill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fr-CH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28813"/>
            <a:ext cx="6400800" cy="147602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H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FFF0F05-F576-47C7-8576-E931A8DD04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05" y="5424585"/>
            <a:ext cx="2900443" cy="73152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A94340B-87BD-429D-880B-7CA4585EB65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24064" y="5059764"/>
            <a:ext cx="1401228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58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9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75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89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117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4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30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0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H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94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3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fr-CH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03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3DCB-4843-7B48-A69D-C431D13F3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BAE585-D002-644F-8BCB-3D33A6B8A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4162AE-2522-B74C-938D-CC9CCE0D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2F6A2E-149B-7544-88C8-E21A8975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DF1D4F-E2D1-CA46-A060-82834AAE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814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5BB3-C742-F141-9F7B-C88377DB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BEDD48-E809-304E-8C74-094CA5A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A0B20D-9421-6645-9AA4-EBCF4850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F7C312-0E6E-5247-9D1F-5CB8F96C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B5C040-D3C6-CE43-BAFC-E2323587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3164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5534-19CF-B84D-97DD-4A80BA7C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6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CDCDE3-5C9C-0649-B1B9-391A726B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9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D3C4D4-9BF8-F449-B29E-87DAE18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7D0BB-655B-EF40-8CB7-9705A480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0E6573-4DC8-014A-8E71-1AD4566F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0489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3A12F-3E61-4744-A7D9-61B3B4E8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1489C-EFEF-9243-9638-3D0B0619B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CA40A6-F02B-8B4F-A7D8-ACE2036C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9501F9-6070-E746-9CB2-5D9FE0F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AC3376-A5D8-2841-A7E7-1D3D13F4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2AD58D-012F-C74B-A657-464713A0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7406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10F2A-FD22-F94C-A797-375CF904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5FFC7C-1B58-5F45-BA46-0BC1906B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D90672-EF63-804C-BDC1-6081BFB9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6DE031-BF6C-8F44-9436-E9BF594D9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5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4768892-30C4-FE4B-B984-C0CCC52D0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5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C905FF-7470-B949-8B7C-FE610157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3447E-381C-5545-AA77-5CD18E5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5EDB7C-CD5C-024B-932F-FE33753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7747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D5ADB-0BDD-8A45-8695-DB002443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B8F39-C124-0A40-BAF2-B4B1E140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0141AB-C9F1-B144-8F5C-BC4A885C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E78DA4-694A-7744-BE68-8A32DA2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948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8F4AF6-60F2-E141-B010-1CFB91BD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B4A7CE-C867-044D-9EC0-230D6D0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52CA89-19E4-8448-8024-B24DCCE1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9047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E8262-F46D-9740-8CED-7280BDA0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75F98-4C96-594C-BA83-68E11909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33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34EA02-40D6-6D46-B938-1E4FAD4A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6A33D2-3DC8-A24D-91FD-2F82285A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6182E4-8C85-D54C-9BB1-30129EA6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ECDFF-FABB-3F42-AD1E-64E4A498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79638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EE5CB-9AF5-324E-A977-1672AD71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72AD7A-E273-474C-ADEE-48EA339B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33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1F53D8-AF71-D44C-B1D0-55903DB3A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2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02F474-0359-8B49-8CAD-87AD62D6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961777-25FB-0B43-9877-8B80AD3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3E76474-E1D5-5A40-B1C6-A6E900E6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595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DC2EE-3919-2B4C-B56A-6A1066D8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7922-7DF0-AC43-AFB3-68E7C819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106766-50CB-7D4A-9D59-1BF12F4E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15AA6-0FF6-2F47-BEDA-7A9E9A1C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D9657-562E-574D-B3AF-8513FCC9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9773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702D0F-11D9-0F49-B3FB-67992973C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31"/>
            <a:ext cx="1971675" cy="5811839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F8DDC5-D9B8-E14A-9991-50B8FFE4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5" y="365131"/>
            <a:ext cx="5800725" cy="581183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D96E22-0103-7646-BE29-270F61A0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788F3-E7B7-5A43-A14C-B938E286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EF31D-53BB-6E4A-92E1-E650DE18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3136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2" y="274639"/>
            <a:ext cx="8840678" cy="1143000"/>
          </a:xfrm>
          <a:prstGeom prst="rect">
            <a:avLst/>
          </a:prstGeom>
          <a:solidFill>
            <a:srgbClr val="272727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H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H"/>
              <a:t>Click to edit Master text styles</a:t>
            </a:r>
          </a:p>
          <a:p>
            <a:pPr lvl="1"/>
            <a:r>
              <a:rPr lang="fr-CH"/>
              <a:t>Second level</a:t>
            </a:r>
          </a:p>
          <a:p>
            <a:pPr lvl="2"/>
            <a:r>
              <a:rPr lang="fr-CH"/>
              <a:t>Third level</a:t>
            </a:r>
          </a:p>
          <a:p>
            <a:pPr lvl="3"/>
            <a:r>
              <a:rPr lang="fr-CH"/>
              <a:t>Fourth level</a:t>
            </a:r>
          </a:p>
          <a:p>
            <a:pPr lvl="4"/>
            <a:r>
              <a:rPr lang="fr-CH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10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FF1CD55A-A9DD-BE41-93DB-70FD4FA7178C}" type="datetimeFigureOut">
              <a:rPr lang="en-US" smtClean="0"/>
              <a:t>11/30/2021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4102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441028"/>
            <a:ext cx="12502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DA9ACB5A-920D-8246-816F-A5FB686FA2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5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4F13AF-5D1D-C74F-AA62-A8694063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AA196F-2E92-C040-A3E1-7B7D8EA63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8468F0-FA14-294E-AAC9-2FCBB22D8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02A0068-82C3-A948-B7EF-F779433627D3}" type="datetimeFigureOut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30/11/2021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A45A3-92E6-3542-9DC3-62F0E64BA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25623-D326-0349-A08C-064669D1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34C11733-22BD-FC4F-81D9-750B6B7A1F24}" type="slidenum">
              <a:rPr lang="nl-B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914400"/>
              <a:t>‹#›</a:t>
            </a:fld>
            <a:endParaRPr lang="nl-B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715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NUL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065" y="1521148"/>
            <a:ext cx="4972050" cy="2306637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ATELIER REGIONAL DE PARTAGE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070" y="3914137"/>
            <a:ext cx="6039853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Les modes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alternatifs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professionnelle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Afrique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face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défis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futur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952068" y="5035020"/>
            <a:ext cx="6858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 dirty="0">
              <a:solidFill>
                <a:prstClr val="black">
                  <a:lumMod val="50000"/>
                  <a:lumOff val="5000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142" y="6128504"/>
            <a:ext cx="540847" cy="50397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2743345" y="6298339"/>
            <a:ext cx="197677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nl-BE" sz="9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</a:p>
        </p:txBody>
      </p:sp>
      <p:pic>
        <p:nvPicPr>
          <p:cNvPr id="10" name="Imagen 9" descr="Captura de pantalla 2021-11-15 a las 19.16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82" y="5968837"/>
            <a:ext cx="4141873" cy="605247"/>
          </a:xfrm>
          <a:prstGeom prst="rect">
            <a:avLst/>
          </a:prstGeom>
        </p:spPr>
      </p:pic>
      <p:pic>
        <p:nvPicPr>
          <p:cNvPr id="12" name="Imagen 11" descr="Captura de pantalla 2021-11-15 a las 19.19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24" y="155767"/>
            <a:ext cx="2949024" cy="124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8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065" y="1521148"/>
            <a:ext cx="6161964" cy="2306637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FINANCEMENT ALTERNATIF DE LA FORMATION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070" y="3914137"/>
            <a:ext cx="6039853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Qui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devrait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payer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952070" y="4744157"/>
            <a:ext cx="6858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nl-NL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Alexis </a:t>
            </a:r>
            <a:r>
              <a:rPr lang="nl-NL" sz="19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Hoyaux</a:t>
            </a:r>
            <a:r>
              <a:rPr lang="nl-NL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nl-NL" sz="1900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Conseiller ETFP 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LuxDev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</a:t>
            </a:r>
            <a:r>
              <a:rPr lang="fr-FR" sz="1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Vettoolbox</a:t>
            </a:r>
            <a:b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E2 DG-INTPA</a:t>
            </a:r>
          </a:p>
          <a:p>
            <a:pPr>
              <a:lnSpc>
                <a:spcPct val="140000"/>
              </a:lnSpc>
            </a:pPr>
            <a:endParaRPr lang="fr-FR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nl-BE" sz="1600" dirty="0">
              <a:solidFill>
                <a:prstClr val="black">
                  <a:lumMod val="50000"/>
                  <a:lumOff val="50000"/>
                </a:prst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142" y="6128504"/>
            <a:ext cx="540847" cy="50397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2477359" y="6343252"/>
            <a:ext cx="197677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nl-BE" sz="900" dirty="0">
                <a:solidFill>
                  <a:prstClr val="black">
                    <a:lumMod val="50000"/>
                    <a:lumOff val="50000"/>
                  </a:prst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</a:p>
        </p:txBody>
      </p:sp>
      <p:pic>
        <p:nvPicPr>
          <p:cNvPr id="2" name="Imagen 1" descr="Captura de pantalla 2021-11-15 a las 19.16.3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82" y="5968837"/>
            <a:ext cx="4141873" cy="605247"/>
          </a:xfrm>
          <a:prstGeom prst="rect">
            <a:avLst/>
          </a:prstGeom>
        </p:spPr>
      </p:pic>
      <p:pic>
        <p:nvPicPr>
          <p:cNvPr id="3" name="Imagen 2" descr="Captura de pantalla 2021-11-15 a las 19.19.5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24" y="155767"/>
            <a:ext cx="2949024" cy="124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4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Comprendre: </a:t>
            </a:r>
          </a:p>
          <a:p>
            <a:pPr lvl="1"/>
            <a:r>
              <a:rPr lang="fr-FR" sz="2800" dirty="0"/>
              <a:t>les raisons du financement alternatif ;  </a:t>
            </a:r>
          </a:p>
          <a:p>
            <a:pPr lvl="1"/>
            <a:r>
              <a:rPr lang="fr-FR" sz="2800" dirty="0"/>
              <a:t>les sources alternatives de financement de la formation  ;</a:t>
            </a:r>
          </a:p>
          <a:p>
            <a:pPr lvl="1"/>
            <a:r>
              <a:rPr lang="fr-FR" sz="2800" dirty="0"/>
              <a:t>les avantages et les inconvénients ;</a:t>
            </a:r>
          </a:p>
          <a:p>
            <a:pPr lvl="1"/>
            <a:r>
              <a:rPr lang="fr-FR" sz="2800" dirty="0"/>
              <a:t>les implications des politiques de formation ;</a:t>
            </a:r>
          </a:p>
          <a:p>
            <a:pPr lvl="1"/>
            <a:r>
              <a:rPr lang="fr-FR" sz="2800" dirty="0"/>
              <a:t>la gestion et la responsabilité des fonds de formation.</a:t>
            </a:r>
          </a:p>
        </p:txBody>
      </p:sp>
    </p:spTree>
    <p:extLst>
      <p:ext uri="{BB962C8B-B14F-4D97-AF65-F5344CB8AC3E}">
        <p14:creationId xmlns:p14="http://schemas.microsoft.com/office/powerpoint/2010/main" val="17396557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Financement</a:t>
            </a:r>
            <a:r>
              <a:rPr lang="en-US"/>
              <a:t> : QUID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COÛTS</a:t>
            </a:r>
            <a:r>
              <a:rPr lang="fr-FR" dirty="0"/>
              <a:t> : estimation des coûts pour l’implémentation des politiques en relation avec le système récurrent ?</a:t>
            </a:r>
          </a:p>
          <a:p>
            <a:endParaRPr lang="fr-FR" dirty="0"/>
          </a:p>
          <a:p>
            <a:r>
              <a:rPr lang="fr-FR" b="1" dirty="0"/>
              <a:t>BUDGE</a:t>
            </a:r>
            <a:r>
              <a:rPr lang="fr-FR" dirty="0"/>
              <a:t>T: comment planifier le budget (annuel) pour couvrir les coûts de la politique FP? </a:t>
            </a:r>
          </a:p>
          <a:p>
            <a:endParaRPr lang="fr-FR" dirty="0"/>
          </a:p>
          <a:p>
            <a:r>
              <a:rPr lang="fr-FR" b="1" dirty="0"/>
              <a:t>FINANCEMENT/Dotation en ressources</a:t>
            </a:r>
            <a:r>
              <a:rPr lang="fr-FR" dirty="0"/>
              <a:t>: comment obtenir les fonds pour tout financer (d’ou vient-il) ?</a:t>
            </a:r>
          </a:p>
          <a:p>
            <a:endParaRPr lang="fr-FR" dirty="0"/>
          </a:p>
          <a:p>
            <a:r>
              <a:rPr lang="fr-FR" b="1" dirty="0"/>
              <a:t>FONDS</a:t>
            </a:r>
            <a:r>
              <a:rPr lang="fr-FR" dirty="0"/>
              <a:t>: comment distribuer le budget au sein du système de la FP (y compris, ou vont-ils) ?</a:t>
            </a:r>
          </a:p>
        </p:txBody>
      </p:sp>
    </p:spTree>
    <p:extLst>
      <p:ext uri="{BB962C8B-B14F-4D97-AF65-F5344CB8AC3E}">
        <p14:creationId xmlns:p14="http://schemas.microsoft.com/office/powerpoint/2010/main" val="1205029485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fr-FR" dirty="0"/>
              <a:t>Enseignement et formation </a:t>
            </a:r>
          </a:p>
        </p:txBody>
      </p:sp>
      <p:sp>
        <p:nvSpPr>
          <p:cNvPr id="5" name="AutoShape 77"/>
          <p:cNvSpPr>
            <a:spLocks noChangeArrowheads="1"/>
          </p:cNvSpPr>
          <p:nvPr/>
        </p:nvSpPr>
        <p:spPr bwMode="auto">
          <a:xfrm>
            <a:off x="2586044" y="1541466"/>
            <a:ext cx="3624263" cy="987425"/>
          </a:xfrm>
          <a:prstGeom prst="flowChartAlternateProcess">
            <a:avLst/>
          </a:prstGeom>
          <a:solidFill>
            <a:srgbClr val="EF7B08"/>
          </a:solidFill>
          <a:ln w="25400">
            <a:solidFill>
              <a:srgbClr val="4A5D6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000" b="1" dirty="0">
              <a:solidFill>
                <a:srgbClr val="FFFFFF"/>
              </a:solidFill>
            </a:endParaRPr>
          </a:p>
          <a:p>
            <a:pPr algn="ctr"/>
            <a:r>
              <a:rPr lang="fr-CH" sz="2000" b="1" dirty="0">
                <a:solidFill>
                  <a:srgbClr val="FFFFFF"/>
                </a:solidFill>
                <a:latin typeface="Arial"/>
                <a:cs typeface="Arial"/>
              </a:rPr>
              <a:t>Formation initiale/pré-emploi</a:t>
            </a:r>
          </a:p>
          <a:p>
            <a:pPr algn="ctr"/>
            <a:r>
              <a:rPr lang="fr-CH" sz="1600" b="1" dirty="0">
                <a:solidFill>
                  <a:srgbClr val="4A5D6F"/>
                </a:solidFill>
                <a:latin typeface="Arial"/>
                <a:cs typeface="Arial"/>
              </a:rPr>
              <a:t>Préparer le futur de l'emploi</a:t>
            </a:r>
          </a:p>
          <a:p>
            <a:pPr algn="ctr"/>
            <a:r>
              <a:rPr lang="fr-CH" dirty="0">
                <a:solidFill>
                  <a:srgbClr val="0066FF"/>
                </a:solidFill>
              </a:rPr>
              <a:t>	</a:t>
            </a:r>
          </a:p>
        </p:txBody>
      </p:sp>
      <p:sp>
        <p:nvSpPr>
          <p:cNvPr id="6" name="AutoShape 77"/>
          <p:cNvSpPr>
            <a:spLocks noChangeArrowheads="1"/>
          </p:cNvSpPr>
          <p:nvPr/>
        </p:nvSpPr>
        <p:spPr bwMode="auto">
          <a:xfrm>
            <a:off x="3387726" y="3273425"/>
            <a:ext cx="2495550" cy="9906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000" b="1" dirty="0">
                <a:solidFill>
                  <a:srgbClr val="000000"/>
                </a:solidFill>
              </a:rPr>
              <a:t>  </a:t>
            </a:r>
            <a:r>
              <a:rPr lang="fr-CH" sz="2400" b="1" dirty="0">
                <a:solidFill>
                  <a:srgbClr val="000000"/>
                </a:solidFill>
                <a:latin typeface="Arial"/>
                <a:cs typeface="Arial"/>
              </a:rPr>
              <a:t>Ens./formation</a:t>
            </a:r>
            <a:r>
              <a:rPr lang="fr-CH" dirty="0">
                <a:solidFill>
                  <a:srgbClr val="0066FF"/>
                </a:solidFill>
              </a:rPr>
              <a:t>	</a:t>
            </a:r>
          </a:p>
        </p:txBody>
      </p:sp>
      <p:sp>
        <p:nvSpPr>
          <p:cNvPr id="9" name="AutoShape 77"/>
          <p:cNvSpPr>
            <a:spLocks noChangeArrowheads="1"/>
          </p:cNvSpPr>
          <p:nvPr/>
        </p:nvSpPr>
        <p:spPr bwMode="auto">
          <a:xfrm>
            <a:off x="2678327" y="4972056"/>
            <a:ext cx="3760788" cy="987425"/>
          </a:xfrm>
          <a:prstGeom prst="flowChartAlternateProcess">
            <a:avLst/>
          </a:prstGeom>
          <a:solidFill>
            <a:srgbClr val="64A2BA"/>
          </a:solidFill>
          <a:ln w="9525">
            <a:solidFill>
              <a:srgbClr val="4A5D6F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fr-CH" sz="2000" b="1" dirty="0">
              <a:solidFill>
                <a:srgbClr val="FFFFFF"/>
              </a:solidFill>
              <a:cs typeface="+mn-cs"/>
            </a:endParaRPr>
          </a:p>
          <a:p>
            <a:pPr algn="ctr">
              <a:defRPr/>
            </a:pPr>
            <a:r>
              <a:rPr lang="fr-CH" sz="2000" b="1" dirty="0">
                <a:solidFill>
                  <a:srgbClr val="000000"/>
                </a:solidFill>
                <a:latin typeface="Arial"/>
                <a:cs typeface="Arial"/>
              </a:rPr>
              <a:t>Recyclage</a:t>
            </a:r>
            <a:r>
              <a:rPr lang="fr-CH" sz="20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fr-CH" sz="1400" b="1" dirty="0">
                <a:solidFill>
                  <a:srgbClr val="4A5D6F"/>
                </a:solidFill>
                <a:latin typeface="Arial"/>
                <a:cs typeface="Arial"/>
              </a:rPr>
              <a:t>Changements de profession/compétences</a:t>
            </a:r>
          </a:p>
          <a:p>
            <a:pPr algn="ctr">
              <a:defRPr/>
            </a:pPr>
            <a:endParaRPr lang="fr-CH" sz="2000" b="1" dirty="0">
              <a:solidFill>
                <a:srgbClr val="FFFFFF"/>
              </a:solidFill>
              <a:cs typeface="+mn-cs"/>
            </a:endParaRPr>
          </a:p>
          <a:p>
            <a:pPr algn="ctr">
              <a:defRPr/>
            </a:pPr>
            <a:r>
              <a:rPr lang="fr-CH" dirty="0">
                <a:solidFill>
                  <a:srgbClr val="0066FF"/>
                </a:solidFill>
                <a:cs typeface="+mn-cs"/>
              </a:rPr>
              <a:t>	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5881693" y="3833812"/>
            <a:ext cx="6254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4546601" y="4265616"/>
            <a:ext cx="0" cy="706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2586039" y="3689351"/>
            <a:ext cx="801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V="1">
            <a:off x="4546601" y="2559056"/>
            <a:ext cx="0" cy="706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AutoShape 77"/>
          <p:cNvSpPr>
            <a:spLocks noChangeArrowheads="1"/>
          </p:cNvSpPr>
          <p:nvPr/>
        </p:nvSpPr>
        <p:spPr bwMode="auto">
          <a:xfrm>
            <a:off x="6507167" y="3186112"/>
            <a:ext cx="2333625" cy="1295400"/>
          </a:xfrm>
          <a:prstGeom prst="flowChartAlternateProcess">
            <a:avLst/>
          </a:prstGeom>
          <a:solidFill>
            <a:srgbClr val="3C3C3B"/>
          </a:solidFill>
          <a:ln w="25400">
            <a:solidFill>
              <a:srgbClr val="4A5D6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000" b="1" dirty="0">
              <a:solidFill>
                <a:srgbClr val="FFFFFF"/>
              </a:solidFill>
            </a:endParaRPr>
          </a:p>
          <a:p>
            <a:pPr algn="ctr"/>
            <a:r>
              <a:rPr lang="fr-CH" b="1" dirty="0">
                <a:solidFill>
                  <a:srgbClr val="000000"/>
                </a:solidFill>
                <a:latin typeface="Arial"/>
                <a:cs typeface="Arial"/>
              </a:rPr>
              <a:t>Groupes cibles</a:t>
            </a:r>
          </a:p>
          <a:p>
            <a:pPr algn="ctr"/>
            <a:r>
              <a:rPr lang="fr-CH" b="1" dirty="0">
                <a:solidFill>
                  <a:srgbClr val="000000"/>
                </a:solidFill>
                <a:latin typeface="Arial"/>
                <a:cs typeface="Arial"/>
              </a:rPr>
              <a:t>Groupes défavorisés</a:t>
            </a:r>
          </a:p>
          <a:p>
            <a:pPr algn="ctr"/>
            <a:r>
              <a:rPr lang="fr-CH" sz="1600" b="1" dirty="0">
                <a:solidFill>
                  <a:srgbClr val="FFFFFF"/>
                </a:solidFill>
                <a:latin typeface="Arial"/>
                <a:cs typeface="Arial"/>
              </a:rPr>
              <a:t>Initiative pour l'emploi</a:t>
            </a:r>
          </a:p>
          <a:p>
            <a:pPr algn="ctr"/>
            <a:r>
              <a:rPr lang="fr-CH" sz="1600" b="1" dirty="0">
                <a:solidFill>
                  <a:srgbClr val="FFFFFF"/>
                </a:solidFill>
                <a:latin typeface="Arial"/>
                <a:cs typeface="Arial"/>
              </a:rPr>
              <a:t>des jeunes</a:t>
            </a:r>
          </a:p>
          <a:p>
            <a:pPr algn="ctr"/>
            <a:endParaRPr lang="fr-CH" dirty="0">
              <a:solidFill>
                <a:srgbClr val="0066FF"/>
              </a:solidFill>
            </a:endParaRPr>
          </a:p>
        </p:txBody>
      </p:sp>
      <p:sp>
        <p:nvSpPr>
          <p:cNvPr id="21" name="AutoShape 77"/>
          <p:cNvSpPr>
            <a:spLocks noChangeArrowheads="1"/>
          </p:cNvSpPr>
          <p:nvPr/>
        </p:nvSpPr>
        <p:spPr bwMode="auto">
          <a:xfrm>
            <a:off x="252416" y="3041651"/>
            <a:ext cx="2333625" cy="1295400"/>
          </a:xfrm>
          <a:prstGeom prst="flowChartAlternateProcess">
            <a:avLst/>
          </a:prstGeom>
          <a:solidFill>
            <a:srgbClr val="B2CC3B"/>
          </a:solidFill>
          <a:ln w="25400">
            <a:solidFill>
              <a:srgbClr val="4A5D6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1600" b="1" dirty="0">
                <a:solidFill>
                  <a:srgbClr val="000000"/>
                </a:solidFill>
                <a:latin typeface="Garamond" charset="0"/>
              </a:rPr>
              <a:t> </a:t>
            </a:r>
            <a:r>
              <a:rPr lang="fr-CH" sz="2400" b="1" dirty="0">
                <a:solidFill>
                  <a:srgbClr val="000000"/>
                </a:solidFill>
                <a:latin typeface="Arial"/>
                <a:cs typeface="Arial"/>
              </a:rPr>
              <a:t>Ens. continu</a:t>
            </a:r>
          </a:p>
          <a:p>
            <a:pPr algn="ctr"/>
            <a:r>
              <a:rPr lang="fr-CH" sz="1600" b="1" dirty="0">
                <a:solidFill>
                  <a:srgbClr val="4A5D6F"/>
                </a:solidFill>
                <a:latin typeface="Arial"/>
                <a:cs typeface="Arial"/>
              </a:rPr>
              <a:t>Apprentissage continu </a:t>
            </a:r>
          </a:p>
          <a:p>
            <a:pPr algn="ctr"/>
            <a:r>
              <a:rPr lang="fr-CH" sz="1600" b="1" dirty="0">
                <a:solidFill>
                  <a:srgbClr val="4A5D6F"/>
                </a:solidFill>
                <a:latin typeface="Arial"/>
                <a:cs typeface="Arial"/>
              </a:rPr>
              <a:t>pour l'employabilité</a:t>
            </a:r>
            <a:r>
              <a:rPr lang="fr-CH" sz="2000" dirty="0">
                <a:solidFill>
                  <a:srgbClr val="0066FF"/>
                </a:solidFill>
                <a:latin typeface="Arial"/>
                <a:cs typeface="Arial"/>
              </a:rPr>
              <a:t>	</a:t>
            </a:r>
            <a:endParaRPr lang="fr-CH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7057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Principales formes de fourniture de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200" b="1" dirty="0"/>
              <a:t> </a:t>
            </a:r>
            <a:r>
              <a:rPr lang="fr-FR" sz="8400" b="1" dirty="0">
                <a:solidFill>
                  <a:srgbClr val="EF7B08"/>
                </a:solidFill>
              </a:rPr>
              <a:t>Les prestataires de formation et le type de formation fournie</a:t>
            </a:r>
          </a:p>
          <a:p>
            <a:endParaRPr lang="fr-FR" dirty="0"/>
          </a:p>
          <a:p>
            <a:r>
              <a:rPr lang="fr-FR" sz="8000" b="1" dirty="0"/>
              <a:t>Établissements d'enseignement professionnel</a:t>
            </a:r>
            <a:endParaRPr lang="fr-FR" dirty="0"/>
          </a:p>
          <a:p>
            <a:pPr lvl="1"/>
            <a:r>
              <a:rPr lang="fr-FR" sz="5800" dirty="0"/>
              <a:t>Formation préalable à l'emploi </a:t>
            </a:r>
            <a:r>
              <a:rPr lang="fr-FR" sz="5800" i="1" dirty="0"/>
              <a:t>('initiale')</a:t>
            </a:r>
          </a:p>
          <a:p>
            <a:endParaRPr lang="fr-FR" sz="3200" dirty="0"/>
          </a:p>
          <a:p>
            <a:r>
              <a:rPr lang="fr-FR" sz="8000" b="1" dirty="0"/>
              <a:t>Centres publics de formation</a:t>
            </a:r>
            <a:endParaRPr lang="fr-FR" sz="6200" dirty="0"/>
          </a:p>
          <a:p>
            <a:pPr lvl="1"/>
            <a:r>
              <a:rPr lang="fr-FR" sz="5800" dirty="0"/>
              <a:t>Formation préalable à l'emploi </a:t>
            </a:r>
            <a:r>
              <a:rPr lang="fr-FR" sz="5800" i="1" dirty="0"/>
              <a:t>('initiale’)</a:t>
            </a:r>
            <a:endParaRPr lang="fr-FR" sz="6200" i="1" dirty="0"/>
          </a:p>
          <a:p>
            <a:pPr lvl="1"/>
            <a:r>
              <a:rPr lang="fr-FR" sz="5800" dirty="0"/>
              <a:t>Formation continue</a:t>
            </a:r>
            <a:endParaRPr lang="fr-FR" sz="6200" dirty="0"/>
          </a:p>
          <a:p>
            <a:pPr lvl="1"/>
            <a:r>
              <a:rPr lang="fr-FR" sz="5800" dirty="0"/>
              <a:t>Groupes spécifiques</a:t>
            </a:r>
          </a:p>
          <a:p>
            <a:endParaRPr lang="fr-FR" sz="3200" dirty="0"/>
          </a:p>
          <a:p>
            <a:r>
              <a:rPr lang="fr-FR" sz="8000" b="1" dirty="0"/>
              <a:t>Instituts de formation privés</a:t>
            </a:r>
            <a:endParaRPr lang="fr-FR" sz="6200" dirty="0"/>
          </a:p>
          <a:p>
            <a:pPr lvl="1"/>
            <a:r>
              <a:rPr lang="fr-FR" sz="6000" dirty="0"/>
              <a:t>Formation</a:t>
            </a:r>
            <a:r>
              <a:rPr lang="fr-FR" sz="5800" dirty="0"/>
              <a:t> préalable à l'emploi </a:t>
            </a:r>
            <a:r>
              <a:rPr lang="fr-FR" sz="5800" i="1" dirty="0"/>
              <a:t>('initiale') </a:t>
            </a:r>
            <a:endParaRPr lang="fr-FR" sz="6200" dirty="0"/>
          </a:p>
          <a:p>
            <a:pPr lvl="1"/>
            <a:r>
              <a:rPr lang="fr-FR" sz="5800" dirty="0"/>
              <a:t>Formation continue</a:t>
            </a:r>
          </a:p>
          <a:p>
            <a:endParaRPr lang="fr-FR" sz="3200" dirty="0"/>
          </a:p>
          <a:p>
            <a:r>
              <a:rPr lang="fr-FR" sz="8000" b="1" dirty="0"/>
              <a:t>Employeurs </a:t>
            </a:r>
            <a:r>
              <a:rPr lang="fr-FR" sz="5800" dirty="0"/>
              <a:t>(formation en milieu de travail)</a:t>
            </a:r>
            <a:endParaRPr lang="fr-FR" sz="6200" dirty="0"/>
          </a:p>
          <a:p>
            <a:pPr lvl="1"/>
            <a:r>
              <a:rPr lang="fr-FR" sz="5800" dirty="0"/>
              <a:t>Formation initiale (dont les apprentissages formels)</a:t>
            </a:r>
            <a:endParaRPr lang="fr-FR" sz="6200" dirty="0"/>
          </a:p>
          <a:p>
            <a:pPr lvl="1"/>
            <a:r>
              <a:rPr lang="fr-FR" sz="5800" dirty="0"/>
              <a:t>Formation continue</a:t>
            </a:r>
          </a:p>
          <a:p>
            <a:endParaRPr lang="fr-FR" sz="3200" dirty="0"/>
          </a:p>
          <a:p>
            <a:r>
              <a:rPr lang="fr-FR" sz="8000" b="1" dirty="0"/>
              <a:t>Secteur informel</a:t>
            </a:r>
            <a:endParaRPr lang="fr-FR" sz="6200" dirty="0"/>
          </a:p>
          <a:p>
            <a:pPr lvl="1"/>
            <a:r>
              <a:rPr lang="fr-FR" sz="5800" dirty="0"/>
              <a:t>Apprentissages informels</a:t>
            </a:r>
          </a:p>
        </p:txBody>
      </p:sp>
    </p:spTree>
    <p:extLst>
      <p:ext uri="{BB962C8B-B14F-4D97-AF65-F5344CB8AC3E}">
        <p14:creationId xmlns:p14="http://schemas.microsoft.com/office/powerpoint/2010/main" val="2389551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Type de formation et source de financement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sz="9600" b="1" dirty="0">
                <a:solidFill>
                  <a:srgbClr val="EF7B08"/>
                </a:solidFill>
              </a:rPr>
              <a:t>Les sources de financement</a:t>
            </a:r>
          </a:p>
          <a:p>
            <a:pPr marL="0" indent="0">
              <a:buNone/>
            </a:pPr>
            <a:endParaRPr lang="fr-FR" sz="4800" b="1" dirty="0">
              <a:solidFill>
                <a:srgbClr val="EF7B08"/>
              </a:solidFill>
            </a:endParaRPr>
          </a:p>
          <a:p>
            <a:endParaRPr lang="fr-FR" dirty="0"/>
          </a:p>
          <a:p>
            <a:r>
              <a:rPr lang="fr-FR" sz="8000" b="1" dirty="0"/>
              <a:t>Établissements d'enseignement professionnel</a:t>
            </a:r>
            <a:endParaRPr lang="fr-FR" dirty="0"/>
          </a:p>
          <a:p>
            <a:pPr lvl="1"/>
            <a:r>
              <a:rPr lang="fr-FR" sz="5800" dirty="0"/>
              <a:t>Formation préalable à l'emploi : </a:t>
            </a:r>
            <a:r>
              <a:rPr lang="fr-FR" sz="5800" b="1" dirty="0">
                <a:solidFill>
                  <a:srgbClr val="EF7B08"/>
                </a:solidFill>
              </a:rPr>
              <a:t>État ou apprenant</a:t>
            </a:r>
            <a:endParaRPr lang="fr-FR" sz="3200" b="1" dirty="0">
              <a:solidFill>
                <a:srgbClr val="EF7B08"/>
              </a:solidFill>
            </a:endParaRPr>
          </a:p>
          <a:p>
            <a:r>
              <a:rPr lang="fr-FR" sz="8000" b="1" dirty="0"/>
              <a:t>Centres publics de formation</a:t>
            </a:r>
            <a:endParaRPr lang="fr-FR" sz="6200" dirty="0"/>
          </a:p>
          <a:p>
            <a:pPr lvl="1"/>
            <a:r>
              <a:rPr lang="fr-FR" sz="5800" dirty="0"/>
              <a:t>Formation préalable à l'emploi: </a:t>
            </a:r>
            <a:r>
              <a:rPr lang="fr-FR" sz="5800" b="1" dirty="0">
                <a:solidFill>
                  <a:srgbClr val="EF7B08"/>
                </a:solidFill>
              </a:rPr>
              <a:t>État </a:t>
            </a:r>
            <a:endParaRPr lang="fr-FR" sz="5800" dirty="0"/>
          </a:p>
          <a:p>
            <a:pPr lvl="1"/>
            <a:r>
              <a:rPr lang="fr-FR" sz="5800" dirty="0"/>
              <a:t>Formation continue: </a:t>
            </a:r>
            <a:r>
              <a:rPr lang="fr-FR" sz="6000" b="1" dirty="0">
                <a:solidFill>
                  <a:srgbClr val="EF7B08"/>
                </a:solidFill>
              </a:rPr>
              <a:t>État  ou employeur</a:t>
            </a:r>
            <a:endParaRPr lang="fr-FR" sz="6000" dirty="0"/>
          </a:p>
          <a:p>
            <a:pPr lvl="1"/>
            <a:r>
              <a:rPr lang="fr-FR" sz="5800" dirty="0"/>
              <a:t>Groupes spécifiques: </a:t>
            </a:r>
            <a:r>
              <a:rPr lang="fr-FR" sz="5800" b="1" dirty="0">
                <a:solidFill>
                  <a:srgbClr val="EF7B08"/>
                </a:solidFill>
              </a:rPr>
              <a:t>État </a:t>
            </a:r>
            <a:endParaRPr lang="fr-FR" sz="5800" dirty="0"/>
          </a:p>
          <a:p>
            <a:endParaRPr lang="fr-FR" sz="3200" dirty="0"/>
          </a:p>
          <a:p>
            <a:r>
              <a:rPr lang="fr-FR" sz="8000" b="1" dirty="0"/>
              <a:t>Instituts de formation privés</a:t>
            </a:r>
            <a:endParaRPr lang="fr-FR" sz="6200" dirty="0"/>
          </a:p>
          <a:p>
            <a:pPr lvl="1"/>
            <a:r>
              <a:rPr lang="fr-FR" sz="6000" dirty="0"/>
              <a:t>Formation</a:t>
            </a:r>
            <a:r>
              <a:rPr lang="fr-FR" sz="5800" dirty="0"/>
              <a:t> préalable à l'emploi: </a:t>
            </a:r>
            <a:r>
              <a:rPr lang="fr-FR" sz="6000" b="1" dirty="0">
                <a:solidFill>
                  <a:srgbClr val="EF7B08"/>
                </a:solidFill>
              </a:rPr>
              <a:t>Apprenant</a:t>
            </a:r>
            <a:endParaRPr lang="fr-FR" sz="6200" dirty="0"/>
          </a:p>
          <a:p>
            <a:pPr lvl="1"/>
            <a:r>
              <a:rPr lang="fr-FR" sz="5800" dirty="0"/>
              <a:t>Formation continue: </a:t>
            </a:r>
            <a:r>
              <a:rPr lang="fr-FR" sz="5800" b="1" dirty="0">
                <a:solidFill>
                  <a:srgbClr val="EF7B08"/>
                </a:solidFill>
              </a:rPr>
              <a:t>Travailleur ou employeur</a:t>
            </a:r>
          </a:p>
          <a:p>
            <a:endParaRPr lang="fr-FR" sz="3200" dirty="0"/>
          </a:p>
          <a:p>
            <a:r>
              <a:rPr lang="fr-FR" sz="8000" b="1" dirty="0"/>
              <a:t>Employeurs </a:t>
            </a:r>
            <a:r>
              <a:rPr lang="fr-FR" sz="5800" dirty="0"/>
              <a:t>(formation en milieu de travail)</a:t>
            </a:r>
            <a:endParaRPr lang="fr-FR" sz="6200" dirty="0"/>
          </a:p>
          <a:p>
            <a:pPr lvl="1"/>
            <a:r>
              <a:rPr lang="fr-FR" sz="5800" dirty="0"/>
              <a:t>Formation initiale (dont les apprentissages formels): </a:t>
            </a:r>
            <a:r>
              <a:rPr lang="fr-FR" sz="5800" b="1" dirty="0">
                <a:solidFill>
                  <a:srgbClr val="EF7B08"/>
                </a:solidFill>
              </a:rPr>
              <a:t>Employeur, stagiaire ou état</a:t>
            </a:r>
            <a:endParaRPr lang="fr-FR" sz="6200" b="1" dirty="0">
              <a:solidFill>
                <a:srgbClr val="EF7B08"/>
              </a:solidFill>
            </a:endParaRPr>
          </a:p>
          <a:p>
            <a:pPr lvl="1"/>
            <a:r>
              <a:rPr lang="fr-FR" sz="5800" dirty="0"/>
              <a:t>Formation continue: </a:t>
            </a:r>
            <a:r>
              <a:rPr lang="fr-FR" sz="5800" b="1" dirty="0">
                <a:solidFill>
                  <a:srgbClr val="EF7B08"/>
                </a:solidFill>
              </a:rPr>
              <a:t>Travailleur ou employeur</a:t>
            </a:r>
            <a:endParaRPr lang="fr-FR" sz="5800" dirty="0"/>
          </a:p>
          <a:p>
            <a:endParaRPr lang="fr-FR" sz="3200" dirty="0"/>
          </a:p>
          <a:p>
            <a:r>
              <a:rPr lang="fr-FR" sz="8000" b="1" dirty="0"/>
              <a:t>Secteur informel</a:t>
            </a:r>
            <a:endParaRPr lang="fr-FR" sz="6200" dirty="0"/>
          </a:p>
          <a:p>
            <a:pPr lvl="1"/>
            <a:r>
              <a:rPr lang="fr-FR" sz="5800" dirty="0"/>
              <a:t>Apprentissages informels: </a:t>
            </a:r>
            <a:r>
              <a:rPr lang="fr-FR" sz="5800" b="1" dirty="0">
                <a:solidFill>
                  <a:srgbClr val="EF7B08"/>
                </a:solidFill>
              </a:rPr>
              <a:t>Stagiaire</a:t>
            </a:r>
          </a:p>
        </p:txBody>
      </p:sp>
    </p:spTree>
    <p:extLst>
      <p:ext uri="{BB962C8B-B14F-4D97-AF65-F5344CB8AC3E}">
        <p14:creationId xmlns:p14="http://schemas.microsoft.com/office/powerpoint/2010/main" val="27533815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 de financement unique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3200" b="1" dirty="0">
                <a:solidFill>
                  <a:srgbClr val="EF7B08"/>
                </a:solidFill>
              </a:rPr>
              <a:t>Problèmes</a:t>
            </a:r>
          </a:p>
          <a:p>
            <a:pPr marL="0" indent="0">
              <a:buNone/>
            </a:pPr>
            <a:endParaRPr lang="fr-FR" sz="2000" dirty="0"/>
          </a:p>
          <a:p>
            <a:pPr lvl="1"/>
            <a:r>
              <a:rPr lang="fr-FR" sz="2800" b="1" dirty="0"/>
              <a:t>Financement inadapté</a:t>
            </a:r>
          </a:p>
          <a:p>
            <a:pPr lvl="1"/>
            <a:endParaRPr lang="fr-FR" sz="1000" b="1" dirty="0"/>
          </a:p>
          <a:p>
            <a:pPr lvl="1"/>
            <a:r>
              <a:rPr lang="fr-FR" sz="2800" b="1" dirty="0"/>
              <a:t>Difficulté pour combler les besoins en compétences des employeurs  </a:t>
            </a:r>
          </a:p>
          <a:p>
            <a:pPr marL="457200" lvl="1" indent="0">
              <a:buNone/>
            </a:pPr>
            <a:endParaRPr lang="fr-FR" sz="1000" b="1" dirty="0"/>
          </a:p>
          <a:p>
            <a:pPr lvl="1"/>
            <a:r>
              <a:rPr lang="fr-FR" sz="2800" b="1" dirty="0"/>
              <a:t>Manque de culture d'apprentissage continu de qualité</a:t>
            </a:r>
          </a:p>
          <a:p>
            <a:pPr marL="457200" lvl="1" indent="0">
              <a:buNone/>
            </a:pPr>
            <a:endParaRPr lang="fr-FR" sz="1000" b="1" dirty="0"/>
          </a:p>
          <a:p>
            <a:pPr marL="457200" lvl="1" indent="0">
              <a:buNone/>
            </a:pP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21583398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Source de financement unique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3500" b="1" dirty="0">
                <a:solidFill>
                  <a:srgbClr val="EF7B08"/>
                </a:solidFill>
              </a:rPr>
              <a:t>Problèmes</a:t>
            </a:r>
          </a:p>
          <a:p>
            <a:endParaRPr lang="fr-FR" sz="2000" b="1" dirty="0"/>
          </a:p>
          <a:p>
            <a:pPr lvl="1"/>
            <a:r>
              <a:rPr lang="fr-FR" sz="2800" b="1" dirty="0"/>
              <a:t>Manque de structures de responsabilité</a:t>
            </a:r>
          </a:p>
          <a:p>
            <a:pPr marL="457200" lvl="1" indent="0">
              <a:buNone/>
            </a:pPr>
            <a:endParaRPr lang="fr-FR" sz="2800" b="1" dirty="0"/>
          </a:p>
          <a:p>
            <a:pPr lvl="1"/>
            <a:r>
              <a:rPr lang="fr-FR" sz="2800" b="1" dirty="0"/>
              <a:t>Impact des changements politiques et économiques sur la source de financement</a:t>
            </a:r>
          </a:p>
          <a:p>
            <a:pPr marL="457200" lvl="1" indent="0">
              <a:buNone/>
            </a:pPr>
            <a:endParaRPr lang="fr-FR" sz="2800" b="1" dirty="0"/>
          </a:p>
          <a:p>
            <a:pPr lvl="1"/>
            <a:r>
              <a:rPr lang="fr-FR" sz="2800" b="1" dirty="0"/>
              <a:t>Manque de continuité - politiques de mise en œuvre des formation</a:t>
            </a:r>
          </a:p>
          <a:p>
            <a:pPr marL="457200" lvl="1" indent="0">
              <a:buNone/>
            </a:pPr>
            <a:endParaRPr lang="fr-FR" sz="2800" b="1" dirty="0"/>
          </a:p>
          <a:p>
            <a:pPr lvl="1"/>
            <a:r>
              <a:rPr lang="fr-FR" sz="2800" b="1" dirty="0">
                <a:solidFill>
                  <a:srgbClr val="FF0000"/>
                </a:solidFill>
              </a:rPr>
              <a:t>Mauvaise gestion des fonds publics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4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Avantages du système alternatif de financement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EF7B08"/>
                </a:solidFill>
              </a:rPr>
              <a:t>Avantages</a:t>
            </a:r>
            <a:endParaRPr lang="fr-FR" dirty="0">
              <a:solidFill>
                <a:srgbClr val="EF7B08"/>
              </a:solidFill>
            </a:endParaRPr>
          </a:p>
          <a:p>
            <a:pPr lvl="1"/>
            <a:r>
              <a:rPr lang="fr-FR" sz="2200" b="1" dirty="0"/>
              <a:t>Continuité</a:t>
            </a:r>
          </a:p>
          <a:p>
            <a:pPr lvl="1"/>
            <a:r>
              <a:rPr lang="fr-FR" sz="2200" b="1" dirty="0"/>
              <a:t>Durabilité</a:t>
            </a:r>
          </a:p>
          <a:p>
            <a:pPr lvl="1"/>
            <a:r>
              <a:rPr lang="fr-FR" sz="2200" b="1" dirty="0"/>
              <a:t>Assurance quant à la responsabilité des fonds</a:t>
            </a:r>
          </a:p>
          <a:p>
            <a:pPr lvl="1"/>
            <a:r>
              <a:rPr lang="fr-FR" sz="2200" b="1" dirty="0"/>
              <a:t>Maximisation de la production/augmentation de la productivité</a:t>
            </a:r>
          </a:p>
          <a:p>
            <a:pPr lvl="1"/>
            <a:r>
              <a:rPr lang="fr-FR" sz="2200" b="1" dirty="0"/>
              <a:t>Égalité d'accès aux possibilités de formation</a:t>
            </a:r>
          </a:p>
          <a:p>
            <a:pPr lvl="1"/>
            <a:r>
              <a:rPr lang="fr-FR" sz="2200" b="1" dirty="0"/>
              <a:t>Promotion de la culture d'apprentissage continu</a:t>
            </a:r>
          </a:p>
          <a:p>
            <a:pPr lvl="1"/>
            <a:r>
              <a:rPr lang="fr-FR" sz="2200" b="1" dirty="0"/>
              <a:t>Stimulation de l'investissement de l'employeur dans la formation</a:t>
            </a:r>
          </a:p>
          <a:p>
            <a:pPr lvl="1"/>
            <a:r>
              <a:rPr lang="fr-FR" sz="2200" b="1" dirty="0"/>
              <a:t>Responsabilités partagées</a:t>
            </a:r>
          </a:p>
        </p:txBody>
      </p:sp>
    </p:spTree>
    <p:extLst>
      <p:ext uri="{BB962C8B-B14F-4D97-AF65-F5344CB8AC3E}">
        <p14:creationId xmlns:p14="http://schemas.microsoft.com/office/powerpoint/2010/main" val="17974392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Gestion des fonds/responsabilité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b="1" dirty="0"/>
              <a:t>Fonds placés dans un compte sécurisé pour être utilisés seulement à des fins d'enseignement et formation</a:t>
            </a:r>
          </a:p>
          <a:p>
            <a:endParaRPr lang="fr-FR" sz="1100" b="1" dirty="0"/>
          </a:p>
          <a:p>
            <a:r>
              <a:rPr lang="fr-FR" b="1" dirty="0">
                <a:solidFill>
                  <a:srgbClr val="EF7B08"/>
                </a:solidFill>
              </a:rPr>
              <a:t>Un comité tripartite au moins pour gérer les fonds</a:t>
            </a:r>
          </a:p>
          <a:p>
            <a:pPr marL="0" indent="0">
              <a:buNone/>
            </a:pPr>
            <a:endParaRPr lang="fr-FR" sz="1100" b="1" dirty="0">
              <a:solidFill>
                <a:srgbClr val="EF7B08"/>
              </a:solidFill>
            </a:endParaRPr>
          </a:p>
          <a:p>
            <a:r>
              <a:rPr lang="fr-FR" b="1" dirty="0">
                <a:solidFill>
                  <a:srgbClr val="EF7B08"/>
                </a:solidFill>
              </a:rPr>
              <a:t>Fonds protégés par la législation</a:t>
            </a:r>
          </a:p>
          <a:p>
            <a:pPr marL="0" indent="0">
              <a:buNone/>
            </a:pPr>
            <a:endParaRPr lang="fr-FR" sz="1100" b="1" dirty="0"/>
          </a:p>
          <a:p>
            <a:r>
              <a:rPr lang="fr-FR" b="1" dirty="0"/>
              <a:t>Fonds utilisés en fonction des orientations convenues</a:t>
            </a:r>
          </a:p>
          <a:p>
            <a:pPr marL="0" indent="0">
              <a:buNone/>
            </a:pPr>
            <a:endParaRPr lang="fr-FR" sz="1100" b="1" dirty="0"/>
          </a:p>
          <a:p>
            <a:r>
              <a:rPr lang="fr-FR" b="1" dirty="0"/>
              <a:t>Transparence dans la gestion des fonds</a:t>
            </a:r>
          </a:p>
          <a:p>
            <a:pPr marL="0" indent="0">
              <a:buNone/>
            </a:pPr>
            <a:endParaRPr lang="fr-FR" sz="1100" b="1" dirty="0"/>
          </a:p>
          <a:p>
            <a:r>
              <a:rPr lang="fr-FR" b="1" dirty="0"/>
              <a:t>Rapport trimestriel des dépenses</a:t>
            </a:r>
          </a:p>
        </p:txBody>
      </p:sp>
    </p:spTree>
    <p:extLst>
      <p:ext uri="{BB962C8B-B14F-4D97-AF65-F5344CB8AC3E}">
        <p14:creationId xmlns:p14="http://schemas.microsoft.com/office/powerpoint/2010/main" val="32726325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Responsabilité des fonds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b="1" dirty="0"/>
              <a:t>Éliminer la mauvaise gestion des fonds</a:t>
            </a:r>
          </a:p>
          <a:p>
            <a:pPr marL="0" indent="0">
              <a:buNone/>
            </a:pPr>
            <a:endParaRPr lang="fr-FR" sz="1000" b="1" dirty="0"/>
          </a:p>
          <a:p>
            <a:r>
              <a:rPr lang="fr-FR" b="1" dirty="0"/>
              <a:t>Les besoins de formation sont comblés</a:t>
            </a:r>
          </a:p>
          <a:p>
            <a:pPr marL="0" indent="0">
              <a:buNone/>
            </a:pPr>
            <a:endParaRPr lang="fr-FR" sz="1000" b="1" dirty="0"/>
          </a:p>
          <a:p>
            <a:r>
              <a:rPr lang="fr-FR" b="1" dirty="0"/>
              <a:t>De nouveaux programmes peuvent être élaborés</a:t>
            </a:r>
          </a:p>
          <a:p>
            <a:pPr marL="0" indent="0">
              <a:buNone/>
            </a:pPr>
            <a:endParaRPr lang="fr-FR" sz="1000" b="1" dirty="0"/>
          </a:p>
          <a:p>
            <a:r>
              <a:rPr lang="fr-FR" b="1" dirty="0"/>
              <a:t>Une formation ciblée est offerte</a:t>
            </a:r>
          </a:p>
          <a:p>
            <a:pPr marL="0" indent="0">
              <a:buNone/>
            </a:pPr>
            <a:endParaRPr lang="fr-FR" sz="1000" b="1" dirty="0"/>
          </a:p>
          <a:p>
            <a:r>
              <a:rPr lang="fr-FR" b="1" dirty="0"/>
              <a:t>Les besoins en compétences des employeurs sont comblés</a:t>
            </a:r>
          </a:p>
          <a:p>
            <a:pPr marL="0" indent="0">
              <a:buNone/>
            </a:pPr>
            <a:endParaRPr lang="fr-FR" sz="1000" b="1" dirty="0"/>
          </a:p>
          <a:p>
            <a:r>
              <a:rPr lang="fr-FR" b="1" dirty="0"/>
              <a:t>Les contributeurs sont encouragés </a:t>
            </a:r>
          </a:p>
        </p:txBody>
      </p:sp>
    </p:spTree>
    <p:extLst>
      <p:ext uri="{BB962C8B-B14F-4D97-AF65-F5344CB8AC3E}">
        <p14:creationId xmlns:p14="http://schemas.microsoft.com/office/powerpoint/2010/main" val="3909573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Mobilisation de fonds à travers le partage des coûts: les prélèvements pour la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/>
              <a:t>La plupart des dispositifs de prélèvements pour la formation sont basés sur la masse salariale</a:t>
            </a:r>
          </a:p>
          <a:p>
            <a:endParaRPr lang="fr-FR" dirty="0"/>
          </a:p>
          <a:p>
            <a:r>
              <a:rPr lang="fr-FR" dirty="0"/>
              <a:t>Deux types d'objectifs pour les dispositifs de prélèvements:</a:t>
            </a:r>
          </a:p>
          <a:p>
            <a:endParaRPr lang="fr-FR" dirty="0"/>
          </a:p>
          <a:p>
            <a:pPr lvl="1"/>
            <a:r>
              <a:rPr lang="fr-FR" b="1" dirty="0"/>
              <a:t>la génération de revenus </a:t>
            </a:r>
            <a:r>
              <a:rPr lang="fr-FR" dirty="0"/>
              <a:t>(partage des coûts) : modèle sud-américain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le dispositif de </a:t>
            </a:r>
            <a:r>
              <a:rPr lang="fr-FR" b="1" dirty="0"/>
              <a:t>prélèvements-subvention </a:t>
            </a:r>
            <a:r>
              <a:rPr lang="fr-FR" dirty="0"/>
              <a:t>(incitation des entreprises): Nouvelle-Zélande, Afrique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de nombreux mécanismes de prélèvements ont des objectifs </a:t>
            </a:r>
            <a:r>
              <a:rPr lang="fr-FR" b="1" dirty="0"/>
              <a:t>mixtes</a:t>
            </a:r>
            <a:r>
              <a:rPr lang="fr-FR" dirty="0"/>
              <a:t> Afrique du Sud</a:t>
            </a:r>
          </a:p>
        </p:txBody>
      </p:sp>
    </p:spTree>
    <p:extLst>
      <p:ext uri="{BB962C8B-B14F-4D97-AF65-F5344CB8AC3E}">
        <p14:creationId xmlns:p14="http://schemas.microsoft.com/office/powerpoint/2010/main" val="855547322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Types de financement par prélèvement </a:t>
            </a:r>
            <a:r>
              <a:rPr lang="fr-FR" sz="2700" dirty="0"/>
              <a:t>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EF7B08"/>
                </a:solidFill>
              </a:rPr>
              <a:t>Prélèvements sur salaires: Génération de revenus</a:t>
            </a:r>
            <a:endParaRPr lang="fr-FR" dirty="0"/>
          </a:p>
          <a:p>
            <a:pPr lvl="1"/>
            <a:r>
              <a:rPr lang="fr-FR" dirty="0"/>
              <a:t>Soutien des formations du secteur public - formation initiale</a:t>
            </a:r>
          </a:p>
          <a:p>
            <a:pPr lvl="1"/>
            <a:r>
              <a:rPr lang="fr-FR" dirty="0"/>
              <a:t>Plus grande diversification des fonds</a:t>
            </a:r>
          </a:p>
          <a:p>
            <a:pPr marL="457200" lvl="1" indent="0">
              <a:buNone/>
            </a:pPr>
            <a:endParaRPr lang="fr-FR" sz="1000" dirty="0"/>
          </a:p>
          <a:p>
            <a:r>
              <a:rPr lang="fr-FR" b="1" dirty="0">
                <a:solidFill>
                  <a:srgbClr val="EF7B08"/>
                </a:solidFill>
              </a:rPr>
              <a:t>Régime de subvention par les prélèvements</a:t>
            </a:r>
            <a:endParaRPr lang="fr-FR" dirty="0"/>
          </a:p>
          <a:p>
            <a:pPr lvl="1"/>
            <a:r>
              <a:rPr lang="fr-FR" dirty="0"/>
              <a:t>Axés sur la formation sur le tas dans l'entreprise</a:t>
            </a:r>
          </a:p>
          <a:p>
            <a:pPr lvl="2"/>
            <a:r>
              <a:rPr lang="fr-FR" dirty="0"/>
              <a:t>Formation en cours d'emploi ou à l'extérieur</a:t>
            </a:r>
          </a:p>
          <a:p>
            <a:pPr lvl="2"/>
            <a:endParaRPr lang="fr-FR" sz="1000" dirty="0"/>
          </a:p>
          <a:p>
            <a:r>
              <a:rPr lang="fr-FR" b="1" dirty="0"/>
              <a:t>Remboursement des frais</a:t>
            </a:r>
            <a:endParaRPr lang="fr-FR" dirty="0"/>
          </a:p>
          <a:p>
            <a:pPr lvl="1"/>
            <a:r>
              <a:rPr lang="fr-FR" dirty="0"/>
              <a:t>Subventions accordées aux entreprises pour entreprendre des formation</a:t>
            </a:r>
          </a:p>
          <a:p>
            <a:pPr lvl="1"/>
            <a:r>
              <a:rPr lang="fr-FR" dirty="0"/>
              <a:t>But: encourager les entreprises à former les employés</a:t>
            </a:r>
          </a:p>
        </p:txBody>
      </p:sp>
    </p:spTree>
    <p:extLst>
      <p:ext uri="{BB962C8B-B14F-4D97-AF65-F5344CB8AC3E}">
        <p14:creationId xmlns:p14="http://schemas.microsoft.com/office/powerpoint/2010/main" val="35948580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Types de financement par prélèvement </a:t>
            </a:r>
            <a:r>
              <a:rPr lang="fr-FR" sz="2700" dirty="0"/>
              <a:t>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Redistribution des frais</a:t>
            </a:r>
            <a:endParaRPr lang="fr-FR" dirty="0"/>
          </a:p>
          <a:p>
            <a:pPr lvl="1"/>
            <a:r>
              <a:rPr lang="fr-FR" dirty="0"/>
              <a:t>Distribution nette des fonds prélevés loin des entreprises qui ne forment pas</a:t>
            </a:r>
          </a:p>
          <a:p>
            <a:pPr marL="457200" lvl="1" indent="0">
              <a:buNone/>
            </a:pPr>
            <a:endParaRPr lang="fr-FR" sz="1000" dirty="0"/>
          </a:p>
          <a:p>
            <a:r>
              <a:rPr lang="fr-FR" b="1" dirty="0"/>
              <a:t>Exonération des prélèvements	</a:t>
            </a:r>
            <a:endParaRPr lang="fr-FR" dirty="0"/>
          </a:p>
          <a:p>
            <a:pPr lvl="1"/>
            <a:r>
              <a:rPr lang="fr-FR" dirty="0"/>
              <a:t>Les entreprises qui comblent leurs besoins de formation sont autorisées à retirer de la subvention par prélèvement</a:t>
            </a:r>
          </a:p>
          <a:p>
            <a:pPr marL="0" indent="0">
              <a:buNone/>
            </a:pPr>
            <a:endParaRPr lang="fr-FR" sz="1000" dirty="0"/>
          </a:p>
          <a:p>
            <a:r>
              <a:rPr lang="fr-FR" b="1" dirty="0">
                <a:solidFill>
                  <a:srgbClr val="EF7B08"/>
                </a:solidFill>
              </a:rPr>
              <a:t>Régimes mixtes</a:t>
            </a:r>
            <a:endParaRPr lang="fr-FR" dirty="0"/>
          </a:p>
          <a:p>
            <a:pPr lvl="1"/>
            <a:r>
              <a:rPr lang="fr-FR" dirty="0"/>
              <a:t>Doubles objectifs pouvant intégrer le régime de subvention par prélèvement et la génération des revenus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31967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lide Number Placeholder 2">
            <a:extLst>
              <a:ext uri="{FF2B5EF4-FFF2-40B4-BE49-F238E27FC236}">
                <a16:creationId xmlns:a16="http://schemas.microsoft.com/office/drawing/2014/main" id="{4AB85D53-D5AE-A84D-90F4-DD35089EB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833AFD-709F-BF45-A291-013F7E0E37C5}" type="slidenum">
              <a:rPr lang="he-IL" altLang="en-US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CD76D2-92ED-5241-BFB1-BD4C508C6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222439"/>
              </p:ext>
            </p:extLst>
          </p:nvPr>
        </p:nvGraphicFramePr>
        <p:xfrm>
          <a:off x="268243" y="1094122"/>
          <a:ext cx="8581910" cy="5139040"/>
        </p:xfrm>
        <a:graphic>
          <a:graphicData uri="http://schemas.openxmlformats.org/drawingml/2006/table">
            <a:tbl>
              <a:tblPr rtl="1"/>
              <a:tblGrid>
                <a:gridCol w="2079346">
                  <a:extLst>
                    <a:ext uri="{9D8B030D-6E8A-4147-A177-3AD203B41FA5}">
                      <a16:colId xmlns:a16="http://schemas.microsoft.com/office/drawing/2014/main" val="1655828361"/>
                    </a:ext>
                  </a:extLst>
                </a:gridCol>
                <a:gridCol w="2026440">
                  <a:extLst>
                    <a:ext uri="{9D8B030D-6E8A-4147-A177-3AD203B41FA5}">
                      <a16:colId xmlns:a16="http://schemas.microsoft.com/office/drawing/2014/main" val="2949682718"/>
                    </a:ext>
                  </a:extLst>
                </a:gridCol>
                <a:gridCol w="2214013">
                  <a:extLst>
                    <a:ext uri="{9D8B030D-6E8A-4147-A177-3AD203B41FA5}">
                      <a16:colId xmlns:a16="http://schemas.microsoft.com/office/drawing/2014/main" val="3711672796"/>
                    </a:ext>
                  </a:extLst>
                </a:gridCol>
                <a:gridCol w="2262111">
                  <a:extLst>
                    <a:ext uri="{9D8B030D-6E8A-4147-A177-3AD203B41FA5}">
                      <a16:colId xmlns:a16="http://schemas.microsoft.com/office/drawing/2014/main" val="2626604524"/>
                    </a:ext>
                  </a:extLst>
                </a:gridCol>
              </a:tblGrid>
              <a:tr h="1417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Exonération</a:t>
                      </a: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prélèvements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Coût</a:t>
                      </a: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rédistribution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Coût</a:t>
                      </a: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remboursement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Région</a:t>
                      </a: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184340"/>
                  </a:ext>
                </a:extLst>
              </a:tr>
              <a:tr h="9601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Latin America , Central America &amp; Caribbean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7661748"/>
                  </a:ext>
                </a:extLst>
              </a:tr>
              <a:tr h="652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  <a:endParaRPr kumimoji="0" lang="he-IL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9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Sub-Saharan Africa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784323"/>
                  </a:ext>
                </a:extLst>
              </a:tr>
              <a:tr h="4793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9 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Europe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715677"/>
                  </a:ext>
                </a:extLst>
              </a:tr>
              <a:tr h="6705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Middle East  &amp; North Africa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4192812"/>
                  </a:ext>
                </a:extLst>
              </a:tr>
              <a:tr h="4793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Asia &amp; pacific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1165910"/>
                  </a:ext>
                </a:extLst>
              </a:tr>
              <a:tr h="4793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13</a:t>
                      </a:r>
                      <a:endParaRPr kumimoji="0" lang="he-IL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5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Total </a:t>
                      </a:r>
                      <a:endParaRPr kumimoji="0" lang="he-IL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669926"/>
                  </a:ext>
                </a:extLst>
              </a:tr>
            </a:tbl>
          </a:graphicData>
        </a:graphic>
      </p:graphicFrame>
      <p:sp>
        <p:nvSpPr>
          <p:cNvPr id="54317" name="TextBox 4">
            <a:extLst>
              <a:ext uri="{FF2B5EF4-FFF2-40B4-BE49-F238E27FC236}">
                <a16:creationId xmlns:a16="http://schemas.microsoft.com/office/drawing/2014/main" id="{33C85EBB-41D4-2640-8455-97B2666D1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09" y="336869"/>
            <a:ext cx="8683349" cy="52322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subvention par les </a:t>
            </a:r>
            <a:r>
              <a:rPr lang="en-GB" alt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prélèvements</a:t>
            </a:r>
            <a:endParaRPr lang="he-IL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90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Number Placeholder 2">
            <a:extLst>
              <a:ext uri="{FF2B5EF4-FFF2-40B4-BE49-F238E27FC236}">
                <a16:creationId xmlns:a16="http://schemas.microsoft.com/office/drawing/2014/main" id="{9FB562BF-3674-7B4C-B6FF-08ED1A2F1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B4E38B-2781-1341-9EE6-EA1EE5CE24F4}" type="slidenum">
              <a:rPr lang="he-IL" altLang="en-US" sz="1200">
                <a:solidFill>
                  <a:srgbClr val="898989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GB" altLang="en-US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F8EEE8F-3BD4-F749-B41D-876CC589CA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405308"/>
              </p:ext>
            </p:extLst>
          </p:nvPr>
        </p:nvGraphicFramePr>
        <p:xfrm>
          <a:off x="191540" y="825987"/>
          <a:ext cx="8698465" cy="5740200"/>
        </p:xfrm>
        <a:graphic>
          <a:graphicData uri="http://schemas.openxmlformats.org/drawingml/2006/table">
            <a:tbl>
              <a:tblPr rtl="1"/>
              <a:tblGrid>
                <a:gridCol w="2541453">
                  <a:extLst>
                    <a:ext uri="{9D8B030D-6E8A-4147-A177-3AD203B41FA5}">
                      <a16:colId xmlns:a16="http://schemas.microsoft.com/office/drawing/2014/main" val="206479101"/>
                    </a:ext>
                  </a:extLst>
                </a:gridCol>
                <a:gridCol w="2075087">
                  <a:extLst>
                    <a:ext uri="{9D8B030D-6E8A-4147-A177-3AD203B41FA5}">
                      <a16:colId xmlns:a16="http://schemas.microsoft.com/office/drawing/2014/main" val="4173387413"/>
                    </a:ext>
                  </a:extLst>
                </a:gridCol>
                <a:gridCol w="1639594">
                  <a:extLst>
                    <a:ext uri="{9D8B030D-6E8A-4147-A177-3AD203B41FA5}">
                      <a16:colId xmlns:a16="http://schemas.microsoft.com/office/drawing/2014/main" val="622300900"/>
                    </a:ext>
                  </a:extLst>
                </a:gridCol>
                <a:gridCol w="2442331">
                  <a:extLst>
                    <a:ext uri="{9D8B030D-6E8A-4147-A177-3AD203B41FA5}">
                      <a16:colId xmlns:a16="http://schemas.microsoft.com/office/drawing/2014/main" val="397943028"/>
                    </a:ext>
                  </a:extLst>
                </a:gridCol>
              </a:tblGrid>
              <a:tr h="503284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Objectif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Pays avec </a:t>
                      </a: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prélèvements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Région</a:t>
                      </a:r>
                      <a:r>
                        <a:rPr kumimoji="0" lang="en-GB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endParaRPr kumimoji="0" lang="he-IL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7546049"/>
                  </a:ext>
                </a:extLst>
              </a:tr>
              <a:tr h="155448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Subvention par </a:t>
                      </a:r>
                      <a:r>
                        <a:rPr kumimoji="0" lang="en-GB" alt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prélèvement</a:t>
                      </a: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(</a:t>
                      </a:r>
                      <a:r>
                        <a:rPr kumimoji="0" lang="en-GB" alt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incentiver</a:t>
                      </a: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les </a:t>
                      </a:r>
                      <a:r>
                        <a:rPr kumimoji="0" lang="en-GB" alt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entreprises</a:t>
                      </a: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)/</a:t>
                      </a: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Fonds</a:t>
                      </a:r>
                      <a:endParaRPr kumimoji="0" lang="he-IL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Génération</a:t>
                      </a: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 des </a:t>
                      </a:r>
                      <a:r>
                        <a:rPr kumimoji="0" lang="en-GB" alt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revenus</a:t>
                      </a:r>
                      <a:r>
                        <a:rPr kumimoji="0" lang="en-GB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/CFP </a:t>
                      </a:r>
                      <a:endParaRPr kumimoji="0" lang="he-IL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402750"/>
                  </a:ext>
                </a:extLst>
              </a:tr>
              <a:tr h="9601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16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17</a:t>
                      </a:r>
                    </a:p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Latin America , Central America &amp; Caribbean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235501"/>
                  </a:ext>
                </a:extLst>
              </a:tr>
              <a:tr h="63914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17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Sub-Saharan Africa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527317"/>
                  </a:ext>
                </a:extLst>
              </a:tr>
              <a:tr h="4708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14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Europe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369926"/>
                  </a:ext>
                </a:extLst>
              </a:tr>
              <a:tr h="6705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Middle East  &amp; North Africa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709311"/>
                  </a:ext>
                </a:extLst>
              </a:tr>
              <a:tr h="4708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7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Asia &amp; pacific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557873"/>
                  </a:ext>
                </a:extLst>
              </a:tr>
              <a:tr h="47086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34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27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61</a:t>
                      </a:r>
                      <a:endParaRPr kumimoji="0" lang="he-IL" altLang="en-US" sz="19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ＭＳ Ｐゴシック" panose="020B0600070205080204" pitchFamily="34" charset="-128"/>
                        </a:rPr>
                        <a:t>Total </a:t>
                      </a:r>
                      <a:endParaRPr kumimoji="0" lang="he-IL" alt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1450" marR="91450" marT="45723" marB="45723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275553"/>
                  </a:ext>
                </a:extLst>
              </a:tr>
            </a:tbl>
          </a:graphicData>
        </a:graphic>
      </p:graphicFrame>
      <p:sp>
        <p:nvSpPr>
          <p:cNvPr id="55345" name="TextBox 4">
            <a:extLst>
              <a:ext uri="{FF2B5EF4-FFF2-40B4-BE49-F238E27FC236}">
                <a16:creationId xmlns:a16="http://schemas.microsoft.com/office/drawing/2014/main" id="{70E5C28C-16C3-524F-9ABE-43E7B46FB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" y="287339"/>
            <a:ext cx="8670925" cy="523220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 region , les </a:t>
            </a:r>
            <a:r>
              <a:rPr lang="en-GB" alt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prélèvements</a:t>
            </a:r>
            <a:endParaRPr lang="he-IL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53676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3982D-3A38-4037-8C1A-EE26B932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B55489B0-4EAE-4CA8-995B-1FAEA8A38E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233135"/>
              </p:ext>
            </p:extLst>
          </p:nvPr>
        </p:nvGraphicFramePr>
        <p:xfrm>
          <a:off x="149006" y="274639"/>
          <a:ext cx="8840679" cy="630816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82270">
                  <a:extLst>
                    <a:ext uri="{9D8B030D-6E8A-4147-A177-3AD203B41FA5}">
                      <a16:colId xmlns:a16="http://schemas.microsoft.com/office/drawing/2014/main" val="3597101050"/>
                    </a:ext>
                  </a:extLst>
                </a:gridCol>
                <a:gridCol w="1420819">
                  <a:extLst>
                    <a:ext uri="{9D8B030D-6E8A-4147-A177-3AD203B41FA5}">
                      <a16:colId xmlns:a16="http://schemas.microsoft.com/office/drawing/2014/main" val="1360855368"/>
                    </a:ext>
                  </a:extLst>
                </a:gridCol>
                <a:gridCol w="1541123">
                  <a:extLst>
                    <a:ext uri="{9D8B030D-6E8A-4147-A177-3AD203B41FA5}">
                      <a16:colId xmlns:a16="http://schemas.microsoft.com/office/drawing/2014/main" val="3132442427"/>
                    </a:ext>
                  </a:extLst>
                </a:gridCol>
                <a:gridCol w="544531">
                  <a:extLst>
                    <a:ext uri="{9D8B030D-6E8A-4147-A177-3AD203B41FA5}">
                      <a16:colId xmlns:a16="http://schemas.microsoft.com/office/drawing/2014/main" val="2005849850"/>
                    </a:ext>
                  </a:extLst>
                </a:gridCol>
                <a:gridCol w="1084105">
                  <a:extLst>
                    <a:ext uri="{9D8B030D-6E8A-4147-A177-3AD203B41FA5}">
                      <a16:colId xmlns:a16="http://schemas.microsoft.com/office/drawing/2014/main" val="3662251679"/>
                    </a:ext>
                  </a:extLst>
                </a:gridCol>
                <a:gridCol w="390071">
                  <a:extLst>
                    <a:ext uri="{9D8B030D-6E8A-4147-A177-3AD203B41FA5}">
                      <a16:colId xmlns:a16="http://schemas.microsoft.com/office/drawing/2014/main" val="3594017067"/>
                    </a:ext>
                  </a:extLst>
                </a:gridCol>
                <a:gridCol w="3477760">
                  <a:extLst>
                    <a:ext uri="{9D8B030D-6E8A-4147-A177-3AD203B41FA5}">
                      <a16:colId xmlns:a16="http://schemas.microsoft.com/office/drawing/2014/main" val="1534845085"/>
                    </a:ext>
                  </a:extLst>
                </a:gridCol>
              </a:tblGrid>
              <a:tr h="51313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N°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PAYS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TAXES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OBSERVATIONS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632923134"/>
                  </a:ext>
                </a:extLst>
              </a:tr>
              <a:tr h="938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en-US" sz="1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BENIN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d’Apprentissage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2%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Cette taxe est intégrée au Versement Patronal sur Salaires qui est de 6% actuellement [n’est pas reversée au Fonds]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122130852"/>
                  </a:ext>
                </a:extLst>
              </a:tr>
              <a:tr h="938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en-US" sz="1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BURKINA FASO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 Taxe assise sur la masse salariale des entreprises [n’est pas reversée au FAFPA]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864297086"/>
                  </a:ext>
                </a:extLst>
              </a:tr>
              <a:tr h="938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en-US" sz="1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CENTRAFRIQUE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Contribution patronale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assise sur la masse salariale et collectée directement par l’Agence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273665442"/>
                  </a:ext>
                </a:extLst>
              </a:tr>
              <a:tr h="78272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en-US" sz="1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COTE-D’IVOIRE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Taxe à la formation professionnelle continue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1,2%.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Taxe d’apprentissage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0,4%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reversée au Fonds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807917005"/>
                  </a:ext>
                </a:extLst>
              </a:tr>
              <a:tr h="93893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 </a:t>
                      </a:r>
                      <a:endParaRPr lang="en-US" sz="16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GUINEE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1,5%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collectée directement par l’Office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2930037227"/>
                  </a:ext>
                </a:extLst>
              </a:tr>
              <a:tr h="125657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6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MALI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de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Taxe assise sur la masse salariale des entreprises publiques et privées sauf les entreprises minières. [Reversée au FAFPA avec quelques difficultés actuellement]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193658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115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345A9-F1F2-4DF5-8B2B-DDD149C0F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61EF1168-5594-4DCB-A8ED-6C25A2F806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386176"/>
              </p:ext>
            </p:extLst>
          </p:nvPr>
        </p:nvGraphicFramePr>
        <p:xfrm>
          <a:off x="149002" y="274641"/>
          <a:ext cx="8840678" cy="608506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82269">
                  <a:extLst>
                    <a:ext uri="{9D8B030D-6E8A-4147-A177-3AD203B41FA5}">
                      <a16:colId xmlns:a16="http://schemas.microsoft.com/office/drawing/2014/main" val="2630403052"/>
                    </a:ext>
                  </a:extLst>
                </a:gridCol>
                <a:gridCol w="1234295">
                  <a:extLst>
                    <a:ext uri="{9D8B030D-6E8A-4147-A177-3AD203B41FA5}">
                      <a16:colId xmlns:a16="http://schemas.microsoft.com/office/drawing/2014/main" val="3676775325"/>
                    </a:ext>
                  </a:extLst>
                </a:gridCol>
                <a:gridCol w="1552989">
                  <a:extLst>
                    <a:ext uri="{9D8B030D-6E8A-4147-A177-3AD203B41FA5}">
                      <a16:colId xmlns:a16="http://schemas.microsoft.com/office/drawing/2014/main" val="3132696053"/>
                    </a:ext>
                  </a:extLst>
                </a:gridCol>
                <a:gridCol w="924674">
                  <a:extLst>
                    <a:ext uri="{9D8B030D-6E8A-4147-A177-3AD203B41FA5}">
                      <a16:colId xmlns:a16="http://schemas.microsoft.com/office/drawing/2014/main" val="3680385192"/>
                    </a:ext>
                  </a:extLst>
                </a:gridCol>
                <a:gridCol w="308225">
                  <a:extLst>
                    <a:ext uri="{9D8B030D-6E8A-4147-A177-3AD203B41FA5}">
                      <a16:colId xmlns:a16="http://schemas.microsoft.com/office/drawing/2014/main" val="813117387"/>
                    </a:ext>
                  </a:extLst>
                </a:gridCol>
                <a:gridCol w="390418">
                  <a:extLst>
                    <a:ext uri="{9D8B030D-6E8A-4147-A177-3AD203B41FA5}">
                      <a16:colId xmlns:a16="http://schemas.microsoft.com/office/drawing/2014/main" val="3213010170"/>
                    </a:ext>
                  </a:extLst>
                </a:gridCol>
                <a:gridCol w="4047808">
                  <a:extLst>
                    <a:ext uri="{9D8B030D-6E8A-4147-A177-3AD203B41FA5}">
                      <a16:colId xmlns:a16="http://schemas.microsoft.com/office/drawing/2014/main" val="1412292674"/>
                    </a:ext>
                  </a:extLst>
                </a:gridCol>
              </a:tblGrid>
              <a:tr h="387169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N°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PAYS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TAXES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OBSERVATIONS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4286138657"/>
                  </a:ext>
                </a:extLst>
              </a:tr>
              <a:tr h="7084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7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NIGER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Taxe assise sur la masse salariale des entreprises. [Reversée au FAFPA]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533316275"/>
                  </a:ext>
                </a:extLst>
              </a:tr>
              <a:tr h="118778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SENEGAL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Contribution Forfaitaire à la Charge des Employeurs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3%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assise sur la masse salariale des entreprises sauf l’Etat, les collectivités locales, les organismes publics ou parapublics, étrangers ou internationaux. [Reversée aux organismes]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3528528242"/>
                  </a:ext>
                </a:extLst>
              </a:tr>
              <a:tr h="70844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 </a:t>
                      </a:r>
                      <a:endParaRPr lang="en-US" sz="15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9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TCHAD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2%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collectée directement par le Fonds.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645126578"/>
                  </a:ext>
                </a:extLst>
              </a:tr>
              <a:tr h="21464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10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TOGO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5% de la patente sur le Chiffre d’affaires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La taxe de 1% sur la masse salariale est remplacée par une patente de 5% sur le chiffre d’affaires des entreprises depuis janvier 2019. 5% de la collecte de cette taxe sur le chiffre d’affaires sont ristournés au Fonds National d’Apprentissage, de Formation et de Perfectionnement Professionnels (FNAFPP). Le reste est affecté comme suit : 30% au Budget Général de l’Etat, 50% aux collectivités territoriales, 5% au Fonds Spécial de Développement et 10% à l’Office Togolais des recettes.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375637716"/>
                  </a:ext>
                </a:extLst>
              </a:tr>
              <a:tr h="9467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11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CONGO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Taxe à la formation professionnelle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2%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Le Congo vient de créer un nouveau Fonds dont le fonctionnement échappe pour le moment aux services du RAFPRO.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022" marR="56022" marT="0" marB="0"/>
                </a:tc>
                <a:extLst>
                  <a:ext uri="{0D108BD9-81ED-4DB2-BD59-A6C34878D82A}">
                    <a16:rowId xmlns:a16="http://schemas.microsoft.com/office/drawing/2014/main" val="1991434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4596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b="1" dirty="0"/>
              <a:t>Certains prélèvements pour la formation ne sont pas basés sur le % des salaires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85225" y="2348346"/>
          <a:ext cx="8051777" cy="413578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86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5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fr-FR" sz="1500" noProof="0"/>
                        <a:t>Base du prélèvement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noProof="0"/>
                        <a:t>Pays</a:t>
                      </a:r>
                    </a:p>
                    <a:p>
                      <a:endParaRPr lang="fr-FR" sz="15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fr-FR" sz="1500" noProof="0"/>
                        <a:t>Montant forfaitaire par travailleur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noProof="0"/>
                        <a:t>Danemark</a:t>
                      </a:r>
                    </a:p>
                    <a:p>
                      <a:endParaRPr lang="fr-FR" sz="15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745">
                <a:tc>
                  <a:txBody>
                    <a:bodyPr/>
                    <a:lstStyle/>
                    <a:p>
                      <a:r>
                        <a:rPr lang="fr-FR" sz="1500" noProof="0"/>
                        <a:t>Prélèvement sur les travailleurs étrangers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noProof="0"/>
                        <a:t>Îles Marshall Jordanie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fr-FR" sz="1500" noProof="0"/>
                        <a:t>Prélèvement sur les bénéfices des entreprises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fr-FR" sz="1500" noProof="0" dirty="0"/>
                        <a:t>Egypte</a:t>
                      </a:r>
                    </a:p>
                    <a:p>
                      <a:pPr>
                        <a:defRPr/>
                      </a:pPr>
                      <a:r>
                        <a:rPr lang="fr-FR" sz="1500" noProof="0" dirty="0"/>
                        <a:t>Jordanie (auparavant)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lang="fr-FR" sz="1500" noProof="0"/>
                        <a:t>Prélèvement sur le chiffre d'affaire des entreprises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  <a:defRPr/>
                      </a:pPr>
                      <a:r>
                        <a:rPr lang="fr-FR" sz="1500" noProof="0" dirty="0"/>
                        <a:t>Botswana</a:t>
                      </a:r>
                    </a:p>
                    <a:p>
                      <a:pPr>
                        <a:defRPr/>
                      </a:pPr>
                      <a:r>
                        <a:rPr lang="fr-FR" sz="1500" noProof="0" dirty="0"/>
                        <a:t>Kenya (secteur du bois)</a:t>
                      </a:r>
                    </a:p>
                    <a:p>
                      <a:pPr>
                        <a:defRPr/>
                      </a:pPr>
                      <a:r>
                        <a:rPr lang="fr-FR" sz="1500" noProof="0" dirty="0"/>
                        <a:t>Gambie (auparavant)</a:t>
                      </a:r>
                    </a:p>
                    <a:p>
                      <a:endParaRPr lang="fr-FR" sz="15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fr-FR" sz="1500" noProof="0"/>
                        <a:t>Prélèvement sur les grands projets de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500" noProof="0" dirty="0"/>
                        <a:t>Hong Kong, Kenya (secteur de la construction)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fr-FR" sz="1500" noProof="0"/>
                        <a:t>Prélèvement sur les produits agricoles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noProof="0" dirty="0"/>
                        <a:t>SENAR - Brésil</a:t>
                      </a:r>
                    </a:p>
                    <a:p>
                      <a:endParaRPr lang="fr-FR" sz="15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560654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Amérique latine &amp; les Caraïbes (1/2)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681107"/>
              </p:ext>
            </p:extLst>
          </p:nvPr>
        </p:nvGraphicFramePr>
        <p:xfrm>
          <a:off x="457200" y="1899051"/>
          <a:ext cx="8229600" cy="3550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Taux de prélèvement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La Barbade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Conseil d'EFTP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 (0,5 % et 0,5 %)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Jamaïque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HEART/Trust NTA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Bolivie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INFOCAL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Brésil</a:t>
                      </a:r>
                      <a:endParaRPr kumimoji="0" lang="fr-CH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SENAI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Colombie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SENA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Costa Rica</a:t>
                      </a:r>
                      <a:endParaRPr kumimoji="0" lang="fr-CH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INA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1,5%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République dominicaine</a:t>
                      </a:r>
                      <a:endParaRPr kumimoji="0" lang="fr-CH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INFOTEP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Équateur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SECAP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0,5%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8874949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Amérique latine &amp; les Caraïbes (2/2)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5817500"/>
              </p:ext>
            </p:extLst>
          </p:nvPr>
        </p:nvGraphicFramePr>
        <p:xfrm>
          <a:off x="457200" y="1849245"/>
          <a:ext cx="8229600" cy="400818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Taux de prélèvement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Salvador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INSAFORP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Guatemala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INTECAP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0,98%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Honduras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INFOP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Nicaragua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INATEC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2%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Panama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INADEH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15 % Fonds de séc soc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Paraguay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SNPP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601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Pérou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SENCICO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.0025% de dépenses liées au matériel de travail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Uruguay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CONET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0,25%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906059"/>
      </p:ext>
    </p:extLst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Afrique subsaharienne (1/2)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8076635"/>
              </p:ext>
            </p:extLst>
          </p:nvPr>
        </p:nvGraphicFramePr>
        <p:xfrm>
          <a:off x="400697" y="2063103"/>
          <a:ext cx="8283447" cy="387186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63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8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1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Taux de prélèvement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Bénin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FODEFCA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4%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Burkina Faso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FAFPA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Botswana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BOTA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0,2%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Cote d</a:t>
                      </a:r>
                      <a:r>
                        <a:rPr kumimoji="0" lang="ja-JP" alt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’</a:t>
                      </a: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Ivoire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FDFP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1,6%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84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Gambie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Guinée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NTA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ONFPP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0,25%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1,5 %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Kenya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NTC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…………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Malawi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TEVETA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2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Mali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FAFPA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2 % (?)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183538"/>
      </p:ext>
    </p:extLst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Afrique subsaharienne (2/2)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100879"/>
              </p:ext>
            </p:extLst>
          </p:nvPr>
        </p:nvGraphicFramePr>
        <p:xfrm>
          <a:off x="503438" y="1736337"/>
          <a:ext cx="8183367" cy="46233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277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77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Taux de prélèvement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02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Îles Maurice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Mauritanie</a:t>
                      </a: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HRDC/NTF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FAP-FTP</a:t>
                      </a: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0.6%</a:t>
                      </a: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Namibie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NTF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Nigeria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ITF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1,25%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Sénégal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3FPT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3%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Afrique du S.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SETA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909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Tanzanie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Tchad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Togo</a:t>
                      </a: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VETA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FONAP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FNAFPP</a:t>
                      </a: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4,5%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1,2 %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1%</a:t>
                      </a: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Zaïre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5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Zimbabwe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ZIMDEF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6" marB="45716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7810628"/>
      </p:ext>
    </p:extLst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Moyen-Orient et Afrique du Nord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9161"/>
              </p:ext>
            </p:extLst>
          </p:nvPr>
        </p:nvGraphicFramePr>
        <p:xfrm>
          <a:off x="457200" y="2484293"/>
          <a:ext cx="8229600" cy="25756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Taux de prélèvement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Algérie 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FNAC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0,5%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Bahreïn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1-3%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6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Jordanie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Fonds de soutien à l'EFTP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0,5%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Maroc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OFPPT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1,6%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Tunisie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FOPROFA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2%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0129689"/>
      </p:ext>
    </p:extLst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Europe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650187"/>
              </p:ext>
            </p:extLst>
          </p:nvPr>
        </p:nvGraphicFramePr>
        <p:xfrm>
          <a:off x="457200" y="1529303"/>
          <a:ext cx="8229600" cy="467868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09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3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7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99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Taux de prélèvement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Belgique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Fonds de form. sectoriel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0,1-0,6%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Chypre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HRDA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0,5%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Danemark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Montant fixe par employé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France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OPCA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1,5%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Hongrie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DTF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1,5%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Italie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14 Fonds sectoriels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0,3%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Irlande</a:t>
                      </a:r>
                      <a:endParaRPr kumimoji="0" lang="fr-CH" sz="15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NTF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0,7%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Pays-Bas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89 Fonds sectoriels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0,67-2,5%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Pologne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0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ＭＳ Ｐゴシック" charset="0"/>
                          <a:cs typeface="Arial"/>
                        </a:rPr>
                        <a:t>Slovénie</a:t>
                      </a: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5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  <a:defRPr/>
                      </a:pPr>
                      <a:r>
                        <a:rPr kumimoji="0" lang="fr-CH" sz="15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1%</a:t>
                      </a:r>
                      <a:endParaRPr kumimoji="0" lang="fr-CH" sz="15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0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Espagne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FORCEM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0,6-1,0%</a:t>
                      </a: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00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RU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25 Comptes de compétences sectorielles</a:t>
                      </a:r>
                    </a:p>
                  </a:txBody>
                  <a:tcPr marT="45724" marB="4572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0,5-2,5%</a:t>
                      </a:r>
                    </a:p>
                  </a:txBody>
                  <a:tcPr marT="45724" marB="45724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558718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Asie</a:t>
            </a:r>
            <a:r>
              <a:rPr lang="en-US" dirty="0"/>
              <a:t> &amp; </a:t>
            </a:r>
            <a:r>
              <a:rPr lang="en-US" dirty="0" err="1"/>
              <a:t>Pacifique</a:t>
            </a:r>
            <a:r>
              <a:rPr lang="en-US" dirty="0"/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09654"/>
              </p:ext>
            </p:extLst>
          </p:nvPr>
        </p:nvGraphicFramePr>
        <p:xfrm>
          <a:off x="457200" y="2397129"/>
          <a:ext cx="8229600" cy="288018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Taux de prélèvement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Corée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0,5%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Malaisie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HRDF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0,5 -1,0%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5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Marshall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NTF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Prélèvements sur les travailleurs étrangers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05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Nouvelle Zélande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FR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Le taux varie par secteur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Singapour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SDF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1%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5" marB="45705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683069"/>
      </p:ext>
    </p:extLst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double système de financement de la formation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2417120"/>
              </p:ext>
            </p:extLst>
          </p:nvPr>
        </p:nvGraphicFramePr>
        <p:xfrm>
          <a:off x="457200" y="1749631"/>
          <a:ext cx="8229600" cy="390138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Europe</a:t>
                      </a:r>
                      <a:endParaRPr kumimoji="0" lang="fr-CH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Formation</a:t>
                      </a:r>
                      <a:endParaRPr kumimoji="0" lang="fr-CH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8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Financement</a:t>
                      </a:r>
                      <a:endParaRPr kumimoji="0" lang="fr-CH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325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7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Allemagne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7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Suisse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7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Danemark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7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Autriche</a:t>
                      </a:r>
                      <a:endParaRPr kumimoji="0" lang="fr-CH" sz="2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7B08"/>
                          </a:solidFill>
                          <a:effectLst/>
                          <a:latin typeface="Arial"/>
                          <a:cs typeface="Arial"/>
                        </a:rPr>
                        <a:t>Formation en cours d'emploi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CH" sz="2000" b="1" u="none" strike="noStrike" cap="none" normalizeH="0" baseline="0" dirty="0">
                        <a:ln>
                          <a:noFill/>
                        </a:ln>
                        <a:solidFill>
                          <a:srgbClr val="EF7B08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7B08"/>
                          </a:solidFill>
                          <a:effectLst/>
                          <a:latin typeface="Arial"/>
                          <a:cs typeface="Arial"/>
                        </a:rPr>
                        <a:t>Enseignement scolaire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EF7B08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latin typeface="Arial"/>
                          <a:cs typeface="Arial"/>
                        </a:rPr>
                        <a:t>Contribution de l'employeur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CH" sz="2000" b="1" u="none" strike="noStrike" cap="none" normalizeH="0" baseline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latin typeface="Arial"/>
                          <a:cs typeface="Arial"/>
                        </a:rPr>
                        <a:t>Fonds publics offerts par le gouvernement fédéral et d'État (Lander)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endParaRPr kumimoji="0" lang="fr-CH" sz="2000" b="1" u="none" strike="noStrike" cap="none" normalizeH="0" baseline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3C3C3B"/>
                          </a:solidFill>
                          <a:effectLst/>
                          <a:latin typeface="Arial"/>
                          <a:cs typeface="Arial"/>
                        </a:rPr>
                        <a:t>Autres………</a:t>
                      </a:r>
                      <a:endParaRPr kumimoji="0" lang="fr-CH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C3C3B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07" marB="45707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11645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Caractéristiques institutionnelles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296572"/>
              </p:ext>
            </p:extLst>
          </p:nvPr>
        </p:nvGraphicFramePr>
        <p:xfrm>
          <a:off x="457200" y="1911504"/>
          <a:ext cx="8229600" cy="377653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Pays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Institution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Structure du conseil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4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Brésil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SENAI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SENAC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Bipartite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Colombie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Chili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SENCE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La Barbade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Conseil d'EFTP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  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Costa Rica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INA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Équateur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SECAP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Panama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INAFORP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Pérou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SENATI</a:t>
                      </a:r>
                      <a:endParaRPr kumimoji="0" lang="fr-CH" sz="19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charset="0"/>
                        <a:buNone/>
                        <a:tabLst/>
                      </a:pPr>
                      <a:r>
                        <a:rPr kumimoji="0" lang="fr-CH" sz="19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/>
                          <a:cs typeface="Arial"/>
                        </a:rPr>
                        <a:t>Tripartite</a:t>
                      </a:r>
                      <a:endParaRPr kumimoji="0" lang="fr-CH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ＭＳ Ｐゴシック" charset="0"/>
                        <a:cs typeface="Arial"/>
                      </a:endParaRPr>
                    </a:p>
                  </a:txBody>
                  <a:tcPr marT="45723" marB="45723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7720052"/>
      </p:ext>
    </p:extLst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Financement alternatif et questions politiques (1/2)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EF7B08"/>
                </a:solidFill>
              </a:rPr>
              <a:t>Dialogue social</a:t>
            </a:r>
          </a:p>
        </p:txBody>
      </p:sp>
      <p:sp>
        <p:nvSpPr>
          <p:cNvPr id="5" name="AutoShape 49"/>
          <p:cNvSpPr>
            <a:spLocks noChangeArrowheads="1"/>
          </p:cNvSpPr>
          <p:nvPr/>
        </p:nvSpPr>
        <p:spPr bwMode="auto">
          <a:xfrm>
            <a:off x="3171573" y="2426220"/>
            <a:ext cx="2736850" cy="720725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400" b="1" kern="1200" dirty="0">
                <a:solidFill>
                  <a:srgbClr val="458AA6"/>
                </a:solidFill>
              </a:rPr>
              <a:t>Qui est impliqué?</a:t>
            </a:r>
          </a:p>
        </p:txBody>
      </p:sp>
      <p:sp>
        <p:nvSpPr>
          <p:cNvPr id="6" name="Line 15"/>
          <p:cNvSpPr>
            <a:spLocks noChangeShapeType="1"/>
          </p:cNvSpPr>
          <p:nvPr/>
        </p:nvSpPr>
        <p:spPr bwMode="auto">
          <a:xfrm flipH="1">
            <a:off x="2955677" y="3146947"/>
            <a:ext cx="1584325" cy="790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7" name="AutoShape 49"/>
          <p:cNvSpPr>
            <a:spLocks noChangeArrowheads="1"/>
          </p:cNvSpPr>
          <p:nvPr/>
        </p:nvSpPr>
        <p:spPr bwMode="auto">
          <a:xfrm>
            <a:off x="723652" y="4586803"/>
            <a:ext cx="2193925" cy="10795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000" b="1" kern="1200" dirty="0">
                <a:solidFill>
                  <a:srgbClr val="B2CC3B"/>
                </a:solidFill>
              </a:rPr>
              <a:t>Autres ministères</a:t>
            </a:r>
          </a:p>
          <a:p>
            <a:pPr algn="ctr"/>
            <a:r>
              <a:rPr lang="fr-CH" sz="2000" b="1" kern="1200" dirty="0">
                <a:solidFill>
                  <a:srgbClr val="B2CC3B"/>
                </a:solidFill>
              </a:rPr>
              <a:t>pertinents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1731708" y="4297884"/>
            <a:ext cx="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9" name="AutoShape 49"/>
          <p:cNvSpPr>
            <a:spLocks noChangeArrowheads="1"/>
          </p:cNvSpPr>
          <p:nvPr/>
        </p:nvSpPr>
        <p:spPr bwMode="auto">
          <a:xfrm>
            <a:off x="652211" y="3289815"/>
            <a:ext cx="2341563" cy="1001713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400" b="1" kern="1200" dirty="0">
                <a:solidFill>
                  <a:srgbClr val="FF0000"/>
                </a:solidFill>
              </a:rPr>
              <a:t>Ministère</a:t>
            </a:r>
          </a:p>
          <a:p>
            <a:pPr algn="ctr"/>
            <a:r>
              <a:rPr lang="fr-CH" sz="2400" b="1" kern="1200" dirty="0">
                <a:solidFill>
                  <a:srgbClr val="FF0000"/>
                </a:solidFill>
              </a:rPr>
              <a:t>du travail</a:t>
            </a: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4540002" y="3146942"/>
            <a:ext cx="73025" cy="1511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4540001" y="3146944"/>
            <a:ext cx="1800225" cy="1800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540002" y="3146940"/>
            <a:ext cx="2016125" cy="574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3" name="AutoShape 49"/>
          <p:cNvSpPr>
            <a:spLocks noChangeArrowheads="1"/>
          </p:cNvSpPr>
          <p:nvPr/>
        </p:nvSpPr>
        <p:spPr bwMode="auto">
          <a:xfrm>
            <a:off x="6556127" y="3146942"/>
            <a:ext cx="2016125" cy="10795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000" b="1" kern="1200">
                <a:solidFill>
                  <a:srgbClr val="000000"/>
                </a:solidFill>
              </a:rPr>
              <a:t>Agences </a:t>
            </a:r>
          </a:p>
          <a:p>
            <a:pPr algn="ctr"/>
            <a:r>
              <a:rPr lang="fr-CH" sz="2000" b="1" kern="1200">
                <a:solidFill>
                  <a:srgbClr val="000000"/>
                </a:solidFill>
              </a:rPr>
              <a:t>Société civile</a:t>
            </a:r>
          </a:p>
        </p:txBody>
      </p:sp>
      <p:sp>
        <p:nvSpPr>
          <p:cNvPr id="14" name="AutoShape 49"/>
          <p:cNvSpPr>
            <a:spLocks noChangeArrowheads="1"/>
          </p:cNvSpPr>
          <p:nvPr/>
        </p:nvSpPr>
        <p:spPr bwMode="auto">
          <a:xfrm>
            <a:off x="6327526" y="4713809"/>
            <a:ext cx="2244725" cy="1008063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400" b="1" kern="1200" dirty="0">
                <a:solidFill>
                  <a:srgbClr val="EF7B08"/>
                </a:solidFill>
              </a:rPr>
              <a:t>Employeurs</a:t>
            </a:r>
          </a:p>
        </p:txBody>
      </p:sp>
      <p:sp>
        <p:nvSpPr>
          <p:cNvPr id="15" name="AutoShape 49"/>
          <p:cNvSpPr>
            <a:spLocks noChangeArrowheads="1"/>
          </p:cNvSpPr>
          <p:nvPr/>
        </p:nvSpPr>
        <p:spPr bwMode="auto">
          <a:xfrm>
            <a:off x="3892297" y="4658240"/>
            <a:ext cx="1655762" cy="863600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rgbClr val="3C3C3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400" b="1" kern="1200">
                <a:solidFill>
                  <a:srgbClr val="000000"/>
                </a:solidFill>
              </a:rPr>
              <a:t>Travailleurs</a:t>
            </a:r>
          </a:p>
        </p:txBody>
      </p:sp>
    </p:spTree>
    <p:extLst>
      <p:ext uri="{BB962C8B-B14F-4D97-AF65-F5344CB8AC3E}">
        <p14:creationId xmlns:p14="http://schemas.microsoft.com/office/powerpoint/2010/main" val="5079373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Financement alternatif et questions politiques (2/2)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3000" b="1" dirty="0"/>
              <a:t>Les politiques de formation</a:t>
            </a:r>
            <a:endParaRPr lang="fr-FR" dirty="0"/>
          </a:p>
          <a:p>
            <a:pPr lvl="1"/>
            <a:r>
              <a:rPr lang="fr-FR" sz="2400" dirty="0"/>
              <a:t>Passent du type axé sur l'offre au type axé sur la demande</a:t>
            </a:r>
          </a:p>
          <a:p>
            <a:pPr lvl="1"/>
            <a:r>
              <a:rPr lang="fr-FR" sz="2400" dirty="0"/>
              <a:t>S'adaptent à des micro, petites et moyennes entreprises</a:t>
            </a:r>
          </a:p>
          <a:p>
            <a:pPr lvl="1"/>
            <a:r>
              <a:rPr lang="fr-FR" sz="2400" dirty="0"/>
              <a:t>Clarifient les objectifs des fonds</a:t>
            </a:r>
          </a:p>
          <a:p>
            <a:pPr lvl="1"/>
            <a:r>
              <a:rPr lang="fr-FR" sz="2400" dirty="0"/>
              <a:t>Types de formation axée sur les compétence à soutenir</a:t>
            </a:r>
          </a:p>
          <a:p>
            <a:pPr lvl="1"/>
            <a:r>
              <a:rPr lang="fr-FR" sz="2400" dirty="0"/>
              <a:t>Gestion des fonds</a:t>
            </a:r>
          </a:p>
          <a:p>
            <a:pPr lvl="2"/>
            <a:r>
              <a:rPr lang="fr-FR" sz="1900" dirty="0"/>
              <a:t>Formation à court et à long terme</a:t>
            </a:r>
          </a:p>
          <a:p>
            <a:pPr lvl="1"/>
            <a:r>
              <a:rPr lang="fr-FR" sz="2400" dirty="0"/>
              <a:t>Formation pour le secteur informel</a:t>
            </a:r>
          </a:p>
        </p:txBody>
      </p:sp>
    </p:spTree>
    <p:extLst>
      <p:ext uri="{BB962C8B-B14F-4D97-AF65-F5344CB8AC3E}">
        <p14:creationId xmlns:p14="http://schemas.microsoft.com/office/powerpoint/2010/main" val="13753365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CEDEFOP : </a:t>
            </a:r>
            <a:r>
              <a:rPr lang="en-US" dirty="0" err="1"/>
              <a:t>congé</a:t>
            </a:r>
            <a:r>
              <a:rPr lang="en-US" dirty="0"/>
              <a:t> de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Congé de formation </a:t>
            </a:r>
            <a:r>
              <a:rPr lang="en-US" dirty="0" err="1"/>
              <a:t>rémunére</a:t>
            </a:r>
            <a:r>
              <a:rPr lang="en-US" dirty="0"/>
              <a:t>́: absence du poste de travail pour </a:t>
            </a:r>
            <a:r>
              <a:rPr lang="en-US" dirty="0" err="1"/>
              <a:t>suivre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formation; le </a:t>
            </a:r>
            <a:r>
              <a:rPr lang="en-US" dirty="0" err="1"/>
              <a:t>salaire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versé pendant </a:t>
            </a:r>
            <a:r>
              <a:rPr lang="en-US" dirty="0" err="1"/>
              <a:t>ce</a:t>
            </a:r>
            <a:r>
              <a:rPr lang="en-US" dirty="0"/>
              <a:t> congé </a:t>
            </a:r>
          </a:p>
          <a:p>
            <a:r>
              <a:rPr lang="en-US" dirty="0" err="1"/>
              <a:t>Objectif</a:t>
            </a:r>
            <a:r>
              <a:rPr lang="en-US" dirty="0"/>
              <a:t>: </a:t>
            </a:r>
            <a:r>
              <a:rPr lang="en-US" dirty="0" err="1"/>
              <a:t>surmonter</a:t>
            </a:r>
            <a:r>
              <a:rPr lang="en-US" dirty="0"/>
              <a:t> les </a:t>
            </a:r>
            <a:r>
              <a:rPr lang="en-US" dirty="0" err="1"/>
              <a:t>contraintes</a:t>
            </a:r>
            <a:r>
              <a:rPr lang="en-US" dirty="0"/>
              <a:t> de temps et de </a:t>
            </a:r>
            <a:r>
              <a:rPr lang="en-US" dirty="0" err="1"/>
              <a:t>coûts</a:t>
            </a:r>
            <a:r>
              <a:rPr lang="en-US" dirty="0"/>
              <a:t> </a:t>
            </a:r>
          </a:p>
          <a:p>
            <a:r>
              <a:rPr lang="en-US" b="1" dirty="0" err="1"/>
              <a:t>salaire</a:t>
            </a:r>
            <a:r>
              <a:rPr lang="en-US" b="1" dirty="0"/>
              <a:t>/</a:t>
            </a:r>
            <a:r>
              <a:rPr lang="en-US" b="1" dirty="0" err="1"/>
              <a:t>perte</a:t>
            </a:r>
            <a:r>
              <a:rPr lang="en-US" b="1" dirty="0"/>
              <a:t> de </a:t>
            </a:r>
            <a:r>
              <a:rPr lang="en-US" b="1" dirty="0" err="1"/>
              <a:t>revenu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 err="1"/>
              <a:t>L'employeur</a:t>
            </a:r>
            <a:r>
              <a:rPr lang="en-US" dirty="0"/>
              <a:t> assume la </a:t>
            </a:r>
            <a:r>
              <a:rPr lang="en-US" dirty="0" err="1"/>
              <a:t>totalite</a:t>
            </a:r>
            <a:r>
              <a:rPr lang="en-US" dirty="0"/>
              <a:t>́ des </a:t>
            </a:r>
            <a:r>
              <a:rPr lang="en-US" dirty="0" err="1"/>
              <a:t>coûts</a:t>
            </a:r>
            <a:r>
              <a:rPr lang="en-US" dirty="0"/>
              <a:t> </a:t>
            </a:r>
          </a:p>
          <a:p>
            <a:r>
              <a:rPr lang="en-US" dirty="0" err="1"/>
              <a:t>L'employeur</a:t>
            </a:r>
            <a:r>
              <a:rPr lang="en-US" dirty="0"/>
              <a:t> </a:t>
            </a:r>
            <a:r>
              <a:rPr lang="en-US" dirty="0" err="1"/>
              <a:t>reçoit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compensation </a:t>
            </a:r>
            <a:r>
              <a:rPr lang="en-US" dirty="0" err="1"/>
              <a:t>salariale</a:t>
            </a:r>
            <a:r>
              <a:rPr lang="en-US" dirty="0"/>
              <a:t> (</a:t>
            </a:r>
            <a:r>
              <a:rPr lang="en-US" dirty="0" err="1"/>
              <a:t>État</a:t>
            </a:r>
            <a:r>
              <a:rPr lang="en-US" dirty="0"/>
              <a:t>/</a:t>
            </a:r>
            <a:r>
              <a:rPr lang="en-US" dirty="0" err="1"/>
              <a:t>sp</a:t>
            </a:r>
            <a:r>
              <a:rPr lang="en-US" dirty="0"/>
              <a:t>) </a:t>
            </a:r>
          </a:p>
          <a:p>
            <a:r>
              <a:rPr lang="en-US" dirty="0" err="1"/>
              <a:t>L'individu</a:t>
            </a:r>
            <a:r>
              <a:rPr lang="en-US" dirty="0"/>
              <a:t> </a:t>
            </a:r>
            <a:r>
              <a:rPr lang="en-US" dirty="0" err="1"/>
              <a:t>reçoit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indemnite</a:t>
            </a:r>
            <a:r>
              <a:rPr lang="en-US" dirty="0"/>
              <a:t>́ pour la </a:t>
            </a:r>
            <a:r>
              <a:rPr lang="en-US" dirty="0" err="1"/>
              <a:t>perte</a:t>
            </a:r>
            <a:r>
              <a:rPr lang="en-US" dirty="0"/>
              <a:t> de </a:t>
            </a:r>
            <a:r>
              <a:rPr lang="en-US" dirty="0" err="1"/>
              <a:t>revenu</a:t>
            </a:r>
            <a:r>
              <a:rPr lang="en-US" dirty="0"/>
              <a:t> (</a:t>
            </a:r>
            <a:r>
              <a:rPr lang="en-US" dirty="0" err="1"/>
              <a:t>État</a:t>
            </a:r>
            <a:r>
              <a:rPr lang="en-US" dirty="0"/>
              <a:t>/</a:t>
            </a:r>
            <a:r>
              <a:rPr lang="en-US" dirty="0" err="1"/>
              <a:t>sp</a:t>
            </a:r>
            <a:r>
              <a:rPr lang="en-US" dirty="0"/>
              <a:t>) </a:t>
            </a:r>
          </a:p>
          <a:p>
            <a:r>
              <a:rPr lang="en-US" b="1" dirty="0" err="1"/>
              <a:t>frais</a:t>
            </a:r>
            <a:r>
              <a:rPr lang="en-US" b="1" dirty="0"/>
              <a:t> </a:t>
            </a:r>
            <a:r>
              <a:rPr lang="en-US" b="1" dirty="0" err="1"/>
              <a:t>d'inscription</a:t>
            </a:r>
            <a:r>
              <a:rPr lang="en-US" b="1" dirty="0"/>
              <a:t>, </a:t>
            </a:r>
            <a:r>
              <a:rPr lang="en-US" b="1" dirty="0" err="1"/>
              <a:t>matériel</a:t>
            </a:r>
            <a:r>
              <a:rPr lang="en-US" b="1" dirty="0"/>
              <a:t>, </a:t>
            </a:r>
            <a:r>
              <a:rPr lang="en-US" b="1" dirty="0" err="1"/>
              <a:t>déplacement</a:t>
            </a:r>
            <a:r>
              <a:rPr lang="en-US" b="1" dirty="0"/>
              <a:t>, </a:t>
            </a:r>
            <a:r>
              <a:rPr lang="en-US" b="1" dirty="0" err="1"/>
              <a:t>logement</a:t>
            </a:r>
            <a:r>
              <a:rPr lang="en-US" b="1" dirty="0"/>
              <a:t> </a:t>
            </a:r>
            <a:endParaRPr lang="en-US" dirty="0"/>
          </a:p>
          <a:p>
            <a:r>
              <a:rPr lang="en-US" dirty="0" err="1"/>
              <a:t>Payés</a:t>
            </a:r>
            <a:r>
              <a:rPr lang="en-US" dirty="0"/>
              <a:t> par </a:t>
            </a:r>
            <a:r>
              <a:rPr lang="en-US" dirty="0" err="1"/>
              <a:t>l'État</a:t>
            </a:r>
            <a:r>
              <a:rPr lang="en-US" dirty="0"/>
              <a:t>/</a:t>
            </a:r>
            <a:r>
              <a:rPr lang="en-US" dirty="0" err="1"/>
              <a:t>sp</a:t>
            </a:r>
            <a:r>
              <a:rPr lang="en-US" dirty="0"/>
              <a:t> </a:t>
            </a:r>
          </a:p>
          <a:p>
            <a:r>
              <a:rPr lang="en-US" dirty="0" err="1"/>
              <a:t>L'employeur</a:t>
            </a:r>
            <a:r>
              <a:rPr lang="en-US" dirty="0"/>
              <a:t> </a:t>
            </a:r>
            <a:r>
              <a:rPr lang="en-US" dirty="0" err="1"/>
              <a:t>contribue</a:t>
            </a:r>
            <a:r>
              <a:rPr lang="en-US" dirty="0"/>
              <a:t> </a:t>
            </a:r>
            <a:r>
              <a:rPr lang="en-US" dirty="0" err="1"/>
              <a:t>volontairement</a:t>
            </a:r>
            <a:r>
              <a:rPr lang="en-US" dirty="0"/>
              <a:t> </a:t>
            </a:r>
          </a:p>
          <a:p>
            <a:r>
              <a:rPr lang="en-US" dirty="0" err="1"/>
              <a:t>L'individu</a:t>
            </a:r>
            <a:r>
              <a:rPr lang="en-US" dirty="0"/>
              <a:t> </a:t>
            </a:r>
            <a:r>
              <a:rPr lang="en-US" dirty="0" err="1"/>
              <a:t>couvre</a:t>
            </a:r>
            <a:r>
              <a:rPr lang="en-US" dirty="0"/>
              <a:t> </a:t>
            </a:r>
            <a:r>
              <a:rPr lang="en-US" dirty="0" err="1"/>
              <a:t>ces</a:t>
            </a:r>
            <a:r>
              <a:rPr lang="en-US" dirty="0"/>
              <a:t> </a:t>
            </a:r>
            <a:r>
              <a:rPr lang="en-US" dirty="0" err="1"/>
              <a:t>coûts</a:t>
            </a:r>
            <a:r>
              <a:rPr lang="en-US" dirty="0"/>
              <a:t> avec </a:t>
            </a:r>
            <a:r>
              <a:rPr lang="en-US" dirty="0" err="1"/>
              <a:t>ses</a:t>
            </a:r>
            <a:r>
              <a:rPr lang="en-US" dirty="0"/>
              <a:t> </a:t>
            </a:r>
            <a:r>
              <a:rPr lang="en-US" dirty="0" err="1"/>
              <a:t>propres</a:t>
            </a:r>
            <a:r>
              <a:rPr lang="en-US" dirty="0"/>
              <a:t> </a:t>
            </a:r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cherche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source de </a:t>
            </a:r>
            <a:r>
              <a:rPr lang="en-US" dirty="0" err="1"/>
              <a:t>financement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4742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CEDEFOP : clauses de </a:t>
            </a:r>
            <a:r>
              <a:rPr lang="en-US" dirty="0" err="1"/>
              <a:t>remboursement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Une</a:t>
            </a:r>
            <a:r>
              <a:rPr lang="en-US" dirty="0"/>
              <a:t> clause de </a:t>
            </a:r>
            <a:r>
              <a:rPr lang="en-US" dirty="0" err="1"/>
              <a:t>remboursement</a:t>
            </a:r>
            <a:r>
              <a:rPr lang="en-US" dirty="0"/>
              <a:t>: </a:t>
            </a:r>
            <a:r>
              <a:rPr lang="en-US" dirty="0" err="1"/>
              <a:t>permet</a:t>
            </a:r>
            <a:r>
              <a:rPr lang="en-US" dirty="0"/>
              <a:t> à un </a:t>
            </a:r>
            <a:r>
              <a:rPr lang="en-US" dirty="0" err="1"/>
              <a:t>employeur</a:t>
            </a:r>
            <a:r>
              <a:rPr lang="en-US" dirty="0"/>
              <a:t> de </a:t>
            </a:r>
            <a:r>
              <a:rPr lang="en-US" dirty="0" err="1"/>
              <a:t>retenir</a:t>
            </a:r>
            <a:r>
              <a:rPr lang="en-US" dirty="0"/>
              <a:t> un </a:t>
            </a:r>
            <a:r>
              <a:rPr lang="en-US" dirty="0" err="1"/>
              <a:t>salarie</a:t>
            </a:r>
            <a:r>
              <a:rPr lang="en-US" dirty="0"/>
              <a:t>́ </a:t>
            </a:r>
            <a:r>
              <a:rPr lang="en-US" dirty="0" err="1"/>
              <a:t>durant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période</a:t>
            </a:r>
            <a:r>
              <a:rPr lang="en-US" dirty="0"/>
              <a:t> de temps </a:t>
            </a:r>
            <a:r>
              <a:rPr lang="en-US" dirty="0" err="1"/>
              <a:t>déterminée</a:t>
            </a:r>
            <a:r>
              <a:rPr lang="en-US" dirty="0"/>
              <a:t> en compensation de la </a:t>
            </a:r>
            <a:r>
              <a:rPr lang="en-US" dirty="0" err="1"/>
              <a:t>fourniture</a:t>
            </a:r>
            <a:r>
              <a:rPr lang="en-US" dirty="0"/>
              <a:t> </a:t>
            </a:r>
            <a:r>
              <a:rPr lang="en-US" dirty="0" err="1"/>
              <a:t>d'une</a:t>
            </a:r>
            <a:r>
              <a:rPr lang="en-US" dirty="0"/>
              <a:t> formation </a:t>
            </a:r>
          </a:p>
          <a:p>
            <a:r>
              <a:rPr lang="en-US" dirty="0" err="1"/>
              <a:t>Objectif</a:t>
            </a:r>
            <a:r>
              <a:rPr lang="en-US" dirty="0"/>
              <a:t>: </a:t>
            </a:r>
            <a:r>
              <a:rPr lang="en-US" dirty="0" err="1"/>
              <a:t>protéger</a:t>
            </a:r>
            <a:r>
              <a:rPr lang="en-US" dirty="0"/>
              <a:t> </a:t>
            </a:r>
            <a:r>
              <a:rPr lang="en-US" dirty="0" err="1"/>
              <a:t>l'investissement</a:t>
            </a:r>
            <a:r>
              <a:rPr lang="en-US" dirty="0"/>
              <a:t> de </a:t>
            </a:r>
            <a:r>
              <a:rPr lang="en-US" dirty="0" err="1"/>
              <a:t>l'employeur</a:t>
            </a:r>
            <a:r>
              <a:rPr lang="en-US" dirty="0"/>
              <a:t> - </a:t>
            </a:r>
            <a:r>
              <a:rPr lang="en-US" dirty="0" err="1"/>
              <a:t>réduire</a:t>
            </a:r>
            <a:r>
              <a:rPr lang="en-US" dirty="0"/>
              <a:t> le </a:t>
            </a:r>
            <a:r>
              <a:rPr lang="en-US" dirty="0" err="1"/>
              <a:t>risque</a:t>
            </a:r>
            <a:r>
              <a:rPr lang="en-US" dirty="0"/>
              <a:t> de </a:t>
            </a:r>
            <a:r>
              <a:rPr lang="en-US" dirty="0" err="1"/>
              <a:t>détournement</a:t>
            </a:r>
            <a:r>
              <a:rPr lang="en-US" dirty="0"/>
              <a:t>/ la rotation du personnel </a:t>
            </a:r>
            <a:r>
              <a:rPr lang="en-US" dirty="0" err="1"/>
              <a:t>forme</a:t>
            </a:r>
            <a:r>
              <a:rPr lang="en-US" dirty="0"/>
              <a:t>́ </a:t>
            </a:r>
          </a:p>
          <a:p>
            <a:r>
              <a:rPr lang="en-US" b="1" dirty="0" err="1"/>
              <a:t>réglementation</a:t>
            </a:r>
            <a:r>
              <a:rPr lang="en-US" b="1" dirty="0"/>
              <a:t>, </a:t>
            </a:r>
            <a:r>
              <a:rPr lang="en-US" b="1" dirty="0" err="1"/>
              <a:t>applicabilite</a:t>
            </a:r>
            <a:r>
              <a:rPr lang="en-US" b="1" dirty="0"/>
              <a:t>́ </a:t>
            </a:r>
            <a:endParaRPr lang="en-US" dirty="0"/>
          </a:p>
          <a:p>
            <a:r>
              <a:rPr lang="en-US" dirty="0" err="1"/>
              <a:t>Réglementées</a:t>
            </a:r>
            <a:r>
              <a:rPr lang="en-US" dirty="0"/>
              <a:t> (</a:t>
            </a:r>
            <a:r>
              <a:rPr lang="en-US" dirty="0" err="1"/>
              <a:t>dans</a:t>
            </a:r>
            <a:r>
              <a:rPr lang="en-US" dirty="0"/>
              <a:t> </a:t>
            </a:r>
            <a:r>
              <a:rPr lang="en-US" dirty="0" err="1"/>
              <a:t>l'UE</a:t>
            </a:r>
            <a:r>
              <a:rPr lang="en-US" dirty="0"/>
              <a:t>) au </a:t>
            </a:r>
            <a:r>
              <a:rPr lang="en-US" dirty="0" err="1"/>
              <a:t>niveau</a:t>
            </a:r>
            <a:r>
              <a:rPr lang="en-US" dirty="0"/>
              <a:t> national (14), </a:t>
            </a:r>
            <a:r>
              <a:rPr lang="en-US" dirty="0" err="1"/>
              <a:t>collectif</a:t>
            </a:r>
            <a:r>
              <a:rPr lang="en-US" dirty="0"/>
              <a:t> (1), de </a:t>
            </a:r>
            <a:r>
              <a:rPr lang="en-US" dirty="0" err="1"/>
              <a:t>l'entreprise</a:t>
            </a:r>
            <a:r>
              <a:rPr lang="en-US" dirty="0"/>
              <a:t> (8); pas </a:t>
            </a:r>
            <a:r>
              <a:rPr lang="en-US" dirty="0" err="1"/>
              <a:t>trouvées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4 MS </a:t>
            </a:r>
          </a:p>
          <a:p>
            <a:r>
              <a:rPr lang="en-US" dirty="0" err="1"/>
              <a:t>Applicables</a:t>
            </a:r>
            <a:r>
              <a:rPr lang="en-US" dirty="0"/>
              <a:t> à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salariés</a:t>
            </a:r>
            <a:r>
              <a:rPr lang="en-US" dirty="0"/>
              <a:t> à </a:t>
            </a:r>
            <a:r>
              <a:rPr lang="en-US" dirty="0" err="1"/>
              <a:t>l'exception</a:t>
            </a:r>
            <a:r>
              <a:rPr lang="en-US" dirty="0"/>
              <a:t> des </a:t>
            </a:r>
            <a:r>
              <a:rPr lang="en-US" dirty="0" err="1"/>
              <a:t>apprentis</a:t>
            </a:r>
            <a:r>
              <a:rPr lang="en-US" dirty="0"/>
              <a:t> et des </a:t>
            </a:r>
            <a:r>
              <a:rPr lang="en-US" dirty="0" err="1"/>
              <a:t>salariés</a:t>
            </a:r>
            <a:r>
              <a:rPr lang="en-US" dirty="0"/>
              <a:t> à </a:t>
            </a:r>
            <a:r>
              <a:rPr lang="en-US" dirty="0" err="1"/>
              <a:t>durée</a:t>
            </a:r>
            <a:r>
              <a:rPr lang="en-US" dirty="0"/>
              <a:t> </a:t>
            </a:r>
            <a:r>
              <a:rPr lang="en-US" dirty="0" err="1"/>
              <a:t>déterminée</a:t>
            </a:r>
            <a:r>
              <a:rPr lang="en-US" dirty="0"/>
              <a:t> </a:t>
            </a:r>
          </a:p>
          <a:p>
            <a:r>
              <a:rPr lang="en-US" dirty="0"/>
              <a:t>Applicable </a:t>
            </a:r>
            <a:r>
              <a:rPr lang="en-US" dirty="0" err="1"/>
              <a:t>principalement</a:t>
            </a:r>
            <a:r>
              <a:rPr lang="en-US" dirty="0"/>
              <a:t> à la formation </a:t>
            </a:r>
            <a:r>
              <a:rPr lang="en-US" dirty="0" err="1"/>
              <a:t>transférable</a:t>
            </a:r>
            <a:r>
              <a:rPr lang="en-US" dirty="0"/>
              <a:t> </a:t>
            </a:r>
          </a:p>
          <a:p>
            <a:r>
              <a:rPr lang="en-US" dirty="0"/>
              <a:t>Applicable aux formations </a:t>
            </a:r>
            <a:r>
              <a:rPr lang="en-US" dirty="0" err="1"/>
              <a:t>coûteuses</a:t>
            </a:r>
            <a:r>
              <a:rPr lang="en-US" dirty="0"/>
              <a:t>/de longue </a:t>
            </a:r>
            <a:r>
              <a:rPr lang="en-US" dirty="0" err="1"/>
              <a:t>durée</a:t>
            </a:r>
            <a:r>
              <a:rPr lang="en-US" dirty="0"/>
              <a:t> (SK: min. 3 320€, RO: min. 60 </a:t>
            </a:r>
            <a:r>
              <a:rPr lang="en-US" dirty="0" err="1"/>
              <a:t>jours</a:t>
            </a:r>
            <a:r>
              <a:rPr lang="en-US" dirty="0"/>
              <a:t>, BE: min. 2 830€ </a:t>
            </a:r>
            <a:r>
              <a:rPr lang="en-US" dirty="0" err="1"/>
              <a:t>ou</a:t>
            </a:r>
            <a:r>
              <a:rPr lang="en-US" dirty="0"/>
              <a:t> 80 h)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62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Résumé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AutoShape 49"/>
          <p:cNvSpPr>
            <a:spLocks noChangeArrowheads="1"/>
          </p:cNvSpPr>
          <p:nvPr/>
        </p:nvSpPr>
        <p:spPr bwMode="auto">
          <a:xfrm rot="1302546">
            <a:off x="2495264" y="2087244"/>
            <a:ext cx="1956885" cy="1262856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000" b="1" kern="1200" dirty="0"/>
          </a:p>
          <a:p>
            <a:pPr algn="ctr"/>
            <a:r>
              <a:rPr lang="fr-CH" sz="2000" b="1" kern="1200" dirty="0">
                <a:solidFill>
                  <a:srgbClr val="EF7B08"/>
                </a:solidFill>
              </a:rPr>
              <a:t>Pourquoi</a:t>
            </a:r>
          </a:p>
          <a:p>
            <a:pPr algn="ctr"/>
            <a:r>
              <a:rPr lang="fr-CH" sz="2000" b="1" kern="1200" dirty="0">
                <a:solidFill>
                  <a:srgbClr val="EF7B08"/>
                </a:solidFill>
              </a:rPr>
              <a:t>le financement</a:t>
            </a:r>
          </a:p>
          <a:p>
            <a:pPr algn="ctr"/>
            <a:r>
              <a:rPr lang="fr-CH" sz="2000" b="1" kern="1200" dirty="0">
                <a:solidFill>
                  <a:srgbClr val="EF7B08"/>
                </a:solidFill>
              </a:rPr>
              <a:t>alternatif</a:t>
            </a:r>
          </a:p>
          <a:p>
            <a:pPr algn="ctr"/>
            <a:endParaRPr lang="fr-CH" sz="2000" b="1" kern="1200" dirty="0">
              <a:solidFill>
                <a:schemeClr val="hlink"/>
              </a:solidFill>
            </a:endParaRPr>
          </a:p>
        </p:txBody>
      </p:sp>
      <p:sp>
        <p:nvSpPr>
          <p:cNvPr id="5" name="AutoShape 79"/>
          <p:cNvSpPr>
            <a:spLocks noChangeArrowheads="1"/>
          </p:cNvSpPr>
          <p:nvPr/>
        </p:nvSpPr>
        <p:spPr bwMode="auto">
          <a:xfrm rot="-784239">
            <a:off x="1760331" y="3580613"/>
            <a:ext cx="2317667" cy="1086795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fr-CH" sz="2400" b="1" kern="1200" dirty="0">
                <a:solidFill>
                  <a:srgbClr val="3C3C3B"/>
                </a:solidFill>
              </a:rPr>
              <a:t>Gestion/</a:t>
            </a:r>
          </a:p>
          <a:p>
            <a:pPr algn="ctr"/>
            <a:r>
              <a:rPr lang="fr-CH" sz="2400" b="1" kern="1200" dirty="0">
                <a:solidFill>
                  <a:srgbClr val="3C3C3B"/>
                </a:solidFill>
              </a:rPr>
              <a:t>     Responsabilité</a:t>
            </a:r>
            <a:r>
              <a:rPr lang="fr-CH" kern="1200" dirty="0">
                <a:solidFill>
                  <a:srgbClr val="0066FF"/>
                </a:solidFill>
              </a:rPr>
              <a:t>	</a:t>
            </a:r>
          </a:p>
        </p:txBody>
      </p:sp>
      <p:sp>
        <p:nvSpPr>
          <p:cNvPr id="6" name="AutoShape 79"/>
          <p:cNvSpPr>
            <a:spLocks noChangeArrowheads="1"/>
          </p:cNvSpPr>
          <p:nvPr/>
        </p:nvSpPr>
        <p:spPr bwMode="auto">
          <a:xfrm rot="-2505029">
            <a:off x="2959925" y="4310480"/>
            <a:ext cx="2176674" cy="1209849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400" b="1" kern="1200" dirty="0"/>
          </a:p>
          <a:p>
            <a:pPr algn="ctr"/>
            <a:r>
              <a:rPr lang="fr-CH" sz="2400" b="1" kern="1200" dirty="0">
                <a:solidFill>
                  <a:srgbClr val="B2CC3B"/>
                </a:solidFill>
              </a:rPr>
              <a:t>Dialogue social</a:t>
            </a:r>
          </a:p>
          <a:p>
            <a:pPr algn="ctr"/>
            <a:r>
              <a:rPr lang="fr-CH" b="1" kern="1200" dirty="0">
                <a:solidFill>
                  <a:srgbClr val="B2CC3B"/>
                </a:solidFill>
              </a:rPr>
              <a:t>Comité </a:t>
            </a:r>
          </a:p>
          <a:p>
            <a:pPr algn="ctr"/>
            <a:r>
              <a:rPr lang="fr-CH" b="1" kern="1200" dirty="0">
                <a:solidFill>
                  <a:srgbClr val="B2CC3B"/>
                </a:solidFill>
              </a:rPr>
              <a:t>tripartite au moins</a:t>
            </a:r>
          </a:p>
          <a:p>
            <a:pPr algn="ctr"/>
            <a:r>
              <a:rPr lang="fr-CH" sz="2400" b="1" kern="1200" dirty="0">
                <a:solidFill>
                  <a:srgbClr val="B2CC3B"/>
                </a:solidFill>
              </a:rPr>
              <a:t>    </a:t>
            </a:r>
            <a:r>
              <a:rPr lang="fr-CH" kern="1200" dirty="0">
                <a:solidFill>
                  <a:srgbClr val="B2CC3B"/>
                </a:solidFill>
              </a:rPr>
              <a:t>	</a:t>
            </a:r>
          </a:p>
        </p:txBody>
      </p:sp>
      <p:sp>
        <p:nvSpPr>
          <p:cNvPr id="7" name="AutoShape 49"/>
          <p:cNvSpPr>
            <a:spLocks noChangeArrowheads="1"/>
          </p:cNvSpPr>
          <p:nvPr/>
        </p:nvSpPr>
        <p:spPr bwMode="auto">
          <a:xfrm rot="-2871328">
            <a:off x="4155626" y="2559455"/>
            <a:ext cx="1914889" cy="1151045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000" b="1" kern="1200" dirty="0">
              <a:solidFill>
                <a:srgbClr val="0000CC"/>
              </a:solidFill>
            </a:endParaRPr>
          </a:p>
          <a:p>
            <a:pPr algn="ctr"/>
            <a:r>
              <a:rPr lang="fr-CH" sz="2000" b="1" kern="1200" dirty="0">
                <a:solidFill>
                  <a:srgbClr val="64A2BA"/>
                </a:solidFill>
              </a:rPr>
              <a:t>Plusieurs sources</a:t>
            </a:r>
          </a:p>
          <a:p>
            <a:pPr algn="ctr"/>
            <a:r>
              <a:rPr lang="fr-CH" sz="2000" b="1" kern="1200" dirty="0">
                <a:solidFill>
                  <a:srgbClr val="64A2BA"/>
                </a:solidFill>
              </a:rPr>
              <a:t>de financement </a:t>
            </a:r>
          </a:p>
          <a:p>
            <a:pPr algn="ctr"/>
            <a:endParaRPr lang="fr-CH" sz="2000" b="1" kern="1200" dirty="0">
              <a:solidFill>
                <a:srgbClr val="64A2BA"/>
              </a:solidFill>
            </a:endParaRPr>
          </a:p>
        </p:txBody>
      </p:sp>
      <p:sp>
        <p:nvSpPr>
          <p:cNvPr id="8" name="AutoShape 78"/>
          <p:cNvSpPr>
            <a:spLocks noChangeArrowheads="1"/>
          </p:cNvSpPr>
          <p:nvPr/>
        </p:nvSpPr>
        <p:spPr bwMode="auto">
          <a:xfrm rot="1435698">
            <a:off x="5058510" y="3876340"/>
            <a:ext cx="2980051" cy="1410715"/>
          </a:xfrm>
          <a:prstGeom prst="flowChartAlternateProcess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fr-CH" sz="2400" b="1" kern="1200" dirty="0"/>
          </a:p>
          <a:p>
            <a:pPr algn="ctr"/>
            <a:r>
              <a:rPr lang="fr-CH" sz="2400" b="1" kern="1200" dirty="0">
                <a:solidFill>
                  <a:srgbClr val="FF0000"/>
                </a:solidFill>
              </a:rPr>
              <a:t>Implications politiques</a:t>
            </a:r>
          </a:p>
          <a:p>
            <a:pPr algn="ctr"/>
            <a:r>
              <a:rPr lang="fr-CH" kern="1200" dirty="0">
                <a:solidFill>
                  <a:srgbClr val="0066FF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531218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allAtOnce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LD_fr_290411_144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LD_fr.potx</Template>
  <TotalTime>0</TotalTime>
  <Words>2235</Words>
  <Application>Microsoft Office PowerPoint</Application>
  <PresentationFormat>On-screen Show (4:3)</PresentationFormat>
  <Paragraphs>705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 Narrow</vt:lpstr>
      <vt:lpstr>Biotif</vt:lpstr>
      <vt:lpstr>Calibri</vt:lpstr>
      <vt:lpstr>Calibri Light</vt:lpstr>
      <vt:lpstr>Garamond</vt:lpstr>
      <vt:lpstr>Wingdings</vt:lpstr>
      <vt:lpstr>LD_fr_290411_1446</vt:lpstr>
      <vt:lpstr>Kantoorthema</vt:lpstr>
      <vt:lpstr>ATELIER REGIONAL DE PARTAGE</vt:lpstr>
      <vt:lpstr>FINANCEMENT ALTERNATIF DE LA FORMATION</vt:lpstr>
      <vt:lpstr>Objectifs</vt:lpstr>
      <vt:lpstr> Financement : QUID ?</vt:lpstr>
      <vt:lpstr> Enseignement et formation </vt:lpstr>
      <vt:lpstr>Principales formes de fourniture de formation</vt:lpstr>
      <vt:lpstr>Type de formation et source de financement</vt:lpstr>
      <vt:lpstr>Source de financement unique (1/2)</vt:lpstr>
      <vt:lpstr>Source de financement unique (2/2)</vt:lpstr>
      <vt:lpstr>Avantages du système alternatif de financement </vt:lpstr>
      <vt:lpstr>Gestion des fonds/responsabilité </vt:lpstr>
      <vt:lpstr>Responsabilité des fonds </vt:lpstr>
      <vt:lpstr>Mobilisation de fonds à travers le partage des coûts: les prélèvements pour la formation</vt:lpstr>
      <vt:lpstr>Types de financement par prélèvement (1/2)</vt:lpstr>
      <vt:lpstr>Types de financement par prélèvement (2/2)</vt:lpstr>
      <vt:lpstr>PowerPoint Presentation</vt:lpstr>
      <vt:lpstr>PowerPoint Presentation</vt:lpstr>
      <vt:lpstr>PowerPoint Presentation</vt:lpstr>
      <vt:lpstr>PowerPoint Presentation</vt:lpstr>
      <vt:lpstr> </vt:lpstr>
      <vt:lpstr>Amérique latine &amp; les Caraïbes (1/2) </vt:lpstr>
      <vt:lpstr>Amérique latine &amp; les Caraïbes (2/2) </vt:lpstr>
      <vt:lpstr>Afrique subsaharienne (1/2) </vt:lpstr>
      <vt:lpstr>Afrique subsaharienne (2/2) </vt:lpstr>
      <vt:lpstr>Moyen-Orient et Afrique du Nord </vt:lpstr>
      <vt:lpstr> Europe </vt:lpstr>
      <vt:lpstr>Asie &amp; Pacifique </vt:lpstr>
      <vt:lpstr>Le double système de financement de la formation</vt:lpstr>
      <vt:lpstr>Caractéristiques institutionnelles </vt:lpstr>
      <vt:lpstr>Financement alternatif et questions politiques (1/2) </vt:lpstr>
      <vt:lpstr>Financement alternatif et questions politiques (2/2) </vt:lpstr>
      <vt:lpstr>CEDEFOP : congé de formation</vt:lpstr>
      <vt:lpstr>CEDEFOP : clauses de remboursement</vt:lpstr>
      <vt:lpstr> Résumé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Financement alternatif  de la formation</dc:title>
  <dc:creator>Nat</dc:creator>
  <cp:lastModifiedBy>Keser, Jelena</cp:lastModifiedBy>
  <cp:revision>74</cp:revision>
  <dcterms:created xsi:type="dcterms:W3CDTF">2018-02-13T16:20:28Z</dcterms:created>
  <dcterms:modified xsi:type="dcterms:W3CDTF">2021-11-30T14:18:48Z</dcterms:modified>
</cp:coreProperties>
</file>