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499" r:id="rId3"/>
    <p:sldId id="542" r:id="rId4"/>
    <p:sldId id="543" r:id="rId5"/>
    <p:sldId id="544" r:id="rId6"/>
    <p:sldId id="535" r:id="rId7"/>
    <p:sldId id="536" r:id="rId8"/>
    <p:sldId id="537" r:id="rId9"/>
    <p:sldId id="541" r:id="rId10"/>
    <p:sldId id="539" r:id="rId11"/>
    <p:sldId id="538" r:id="rId12"/>
    <p:sldId id="540" r:id="rId13"/>
    <p:sldId id="500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8ECC"/>
    <a:srgbClr val="048CCB"/>
    <a:srgbClr val="D2DEEF"/>
    <a:srgbClr val="5B9BD5"/>
    <a:srgbClr val="F4EE06"/>
    <a:srgbClr val="6C0000"/>
    <a:srgbClr val="8A5B87"/>
    <a:srgbClr val="ED7D31"/>
    <a:srgbClr val="158DC9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49" autoAdjust="0"/>
    <p:restoredTop sz="95332" autoAdjust="0"/>
  </p:normalViewPr>
  <p:slideViewPr>
    <p:cSldViewPr snapToGrid="0">
      <p:cViewPr varScale="1">
        <p:scale>
          <a:sx n="106" d="100"/>
          <a:sy n="106" d="100"/>
        </p:scale>
        <p:origin x="432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CA\Donn&#233;es%20cumul%202019-20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CA\Donn&#233;es%20cumul%202019-202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Feuil1!$E$10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A30-461A-9B10-FD2DB1586C6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A30-461A-9B10-FD2DB1586C6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A30-461A-9B10-FD2DB1586C69}"/>
              </c:ext>
            </c:extLst>
          </c:dPt>
          <c:dLbls>
            <c:dLbl>
              <c:idx val="0"/>
              <c:layout>
                <c:manualLayout>
                  <c:x val="-1.1135846304809882E-2"/>
                  <c:y val="-4.860367911393799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A30-461A-9B10-FD2DB1586C69}"/>
                </c:ext>
              </c:extLst>
            </c:dLbl>
            <c:dLbl>
              <c:idx val="1"/>
              <c:layout>
                <c:manualLayout>
                  <c:x val="9.226309270653283E-3"/>
                  <c:y val="7.323972118395797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A30-461A-9B10-FD2DB1586C69}"/>
                </c:ext>
              </c:extLst>
            </c:dLbl>
            <c:dLbl>
              <c:idx val="2"/>
              <c:layout>
                <c:manualLayout>
                  <c:x val="3.578872605960455E-2"/>
                  <c:y val="-4.302135781923745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A30-461A-9B10-FD2DB1586C69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Feuil1!$D$11:$D$13</c:f>
              <c:strCache>
                <c:ptCount val="3"/>
                <c:pt idx="0">
                  <c:v>REI</c:v>
                </c:pt>
                <c:pt idx="1">
                  <c:v>PIS</c:v>
                </c:pt>
                <c:pt idx="2">
                  <c:v>EQUITE</c:v>
                </c:pt>
              </c:strCache>
            </c:strRef>
          </c:cat>
          <c:val>
            <c:numRef>
              <c:f>Feuil1!$E$11:$E$13</c:f>
              <c:numCache>
                <c:formatCode>General</c:formatCode>
                <c:ptCount val="3"/>
                <c:pt idx="0">
                  <c:v>4906614013</c:v>
                </c:pt>
                <c:pt idx="1">
                  <c:v>2377185861</c:v>
                </c:pt>
                <c:pt idx="2">
                  <c:v>3874487322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A30-461A-9B10-FD2DB1586C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Feuil1!$H$10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C74-4852-BCC0-E6DE7DB82D3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C74-4852-BCC0-E6DE7DB82D3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C74-4852-BCC0-E6DE7DB82D37}"/>
              </c:ext>
            </c:extLst>
          </c:dPt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Feuil1!$G$11:$G$13</c:f>
              <c:strCache>
                <c:ptCount val="3"/>
                <c:pt idx="0">
                  <c:v>REI</c:v>
                </c:pt>
                <c:pt idx="1">
                  <c:v>PIS</c:v>
                </c:pt>
                <c:pt idx="2">
                  <c:v>EQUITE</c:v>
                </c:pt>
              </c:strCache>
            </c:strRef>
          </c:cat>
          <c:val>
            <c:numRef>
              <c:f>Feuil1!$H$11:$H$13</c:f>
              <c:numCache>
                <c:formatCode>General</c:formatCode>
                <c:ptCount val="3"/>
                <c:pt idx="0">
                  <c:v>26064</c:v>
                </c:pt>
                <c:pt idx="1">
                  <c:v>6272</c:v>
                </c:pt>
                <c:pt idx="2">
                  <c:v>19395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C74-4852-BCC0-E6DE7DB82D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77917F-00F8-4B5B-B2FF-8BE675C8AF91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CE7B7C-3DCA-457B-83A2-51656F1E67B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5156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E7B7C-3DCA-457B-83A2-51656F1E67B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6356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32F3-F12D-4D19-ABE9-CE4864E69EC0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EF0E-88AA-4D98-9C62-F6335F81CAD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4901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32F3-F12D-4D19-ABE9-CE4864E69EC0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EF0E-88AA-4D98-9C62-F6335F81CAD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657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32F3-F12D-4D19-ABE9-CE4864E69EC0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EF0E-88AA-4D98-9C62-F6335F81CAD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3453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32F3-F12D-4D19-ABE9-CE4864E69EC0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EF0E-88AA-4D98-9C62-F6335F81CAD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3120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32F3-F12D-4D19-ABE9-CE4864E69EC0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EF0E-88AA-4D98-9C62-F6335F81CAD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0192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32F3-F12D-4D19-ABE9-CE4864E69EC0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EF0E-88AA-4D98-9C62-F6335F81CAD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7118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32F3-F12D-4D19-ABE9-CE4864E69EC0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EF0E-88AA-4D98-9C62-F6335F81CAD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8725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32F3-F12D-4D19-ABE9-CE4864E69EC0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EF0E-88AA-4D98-9C62-F6335F81CAD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534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32F3-F12D-4D19-ABE9-CE4864E69EC0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EF0E-88AA-4D98-9C62-F6335F81CAD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0603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32F3-F12D-4D19-ABE9-CE4864E69EC0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EF0E-88AA-4D98-9C62-F6335F81CAD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7877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E32F3-F12D-4D19-ABE9-CE4864E69EC0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2EF0E-88AA-4D98-9C62-F6335F81CAD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9808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E32F3-F12D-4D19-ABE9-CE4864E69EC0}" type="datetimeFigureOut">
              <a:rPr lang="fr-FR" smtClean="0"/>
              <a:t>30/11/2021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2EF0E-88AA-4D98-9C62-F6335F81CAD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4961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image" Target="../media/image25.jfi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C5CD8395-75FE-524A-AB01-C36FFD20F4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065" y="1998106"/>
            <a:ext cx="4972050" cy="1729978"/>
          </a:xfrm>
          <a:prstGeom prst="rect">
            <a:avLst/>
          </a:prstGeom>
        </p:spPr>
        <p:txBody>
          <a:bodyPr anchor="b">
            <a:normAutofit fontScale="90000"/>
          </a:bodyPr>
          <a:lstStyle>
            <a:lvl1pPr algn="l">
              <a:defRPr sz="6000"/>
            </a:lvl1pPr>
          </a:lstStyle>
          <a:p>
            <a:r>
              <a:rPr lang="nl-NL" b="1" dirty="0">
                <a:latin typeface="Calibri" panose="020F0502020204030204" pitchFamily="34" charset="0"/>
                <a:cs typeface="Calibri" panose="020F0502020204030204" pitchFamily="34" charset="0"/>
              </a:rPr>
              <a:t>ATELIER REGIONAL DE PARTAGE</a:t>
            </a:r>
            <a:endParaRPr lang="nl-B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30020EAC-38CE-2C46-9660-C3E1171893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065" y="3792854"/>
            <a:ext cx="6039853" cy="6286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Les modes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alternatifs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financement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de la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formation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professionnelle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en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Afrique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face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aux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défis</a:t>
            </a:r>
            <a:r>
              <a:rPr lang="nl-NL" dirty="0">
                <a:latin typeface="Calibri" panose="020F0502020204030204" pitchFamily="34" charset="0"/>
                <a:cs typeface="Calibri" panose="020F0502020204030204" pitchFamily="34" charset="0"/>
              </a:rPr>
              <a:t> du </a:t>
            </a:r>
            <a:r>
              <a:rPr lang="nl-NL" dirty="0" err="1">
                <a:latin typeface="Calibri" panose="020F0502020204030204" pitchFamily="34" charset="0"/>
                <a:cs typeface="Calibri" panose="020F0502020204030204" pitchFamily="34" charset="0"/>
              </a:rPr>
              <a:t>futur</a:t>
            </a:r>
            <a:endParaRPr lang="nl-B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ndertitel 2">
            <a:extLst>
              <a:ext uri="{FF2B5EF4-FFF2-40B4-BE49-F238E27FC236}">
                <a16:creationId xmlns:a16="http://schemas.microsoft.com/office/drawing/2014/main" id="{A539B6B0-D348-7A47-9829-69F82D02EEE6}"/>
              </a:ext>
            </a:extLst>
          </p:cNvPr>
          <p:cNvSpPr txBox="1">
            <a:spLocks/>
          </p:cNvSpPr>
          <p:nvPr/>
        </p:nvSpPr>
        <p:spPr>
          <a:xfrm>
            <a:off x="952065" y="4866800"/>
            <a:ext cx="6736342" cy="32051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3B0265"/>
              </a:buClr>
              <a:buFont typeface="Wingdings" pitchFamily="2" charset="2"/>
              <a:buNone/>
              <a:defRPr sz="3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5000"/>
                  <a:lumOff val="35000"/>
                </a:schemeClr>
              </a:buClr>
              <a:buSzPct val="80000"/>
              <a:buFont typeface="Wingdings" pitchFamily="2" charset="2"/>
              <a:buNone/>
              <a:defRPr sz="20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Biotif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8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 typeface="Wingdings" pitchFamily="2" charset="2"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50000"/>
                  <a:lumOff val="50000"/>
                </a:schemeClr>
              </a:buClr>
              <a:buSzPct val="40000"/>
              <a:buFontTx/>
              <a:buNone/>
              <a:tabLst/>
              <a:defRPr sz="16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Biotif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Saly-Portudal</a:t>
            </a:r>
            <a:r>
              <a:rPr lang="nl-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(Sénégal), 16-18 </a:t>
            </a:r>
            <a:r>
              <a:rPr lang="nl-NL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novembre</a:t>
            </a:r>
            <a:r>
              <a:rPr lang="nl-NL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2021</a:t>
            </a:r>
            <a:endParaRPr lang="nl-BE" sz="1200" dirty="0">
              <a:solidFill>
                <a:schemeClr val="tx1">
                  <a:lumMod val="50000"/>
                  <a:lumOff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5D611D7-D4E4-4849-A79D-987B92916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2380" y="1215390"/>
            <a:ext cx="1379220" cy="775811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5EDB0819-B121-D84A-A55B-91B9DEF79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9905" y="1222295"/>
            <a:ext cx="828502" cy="701040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9F44C2A3-2464-1042-8971-18C432501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0301" y="5497409"/>
            <a:ext cx="973455" cy="268406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0A6975E-A26A-064D-BED1-5FBDBBEB23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0136" y="5453622"/>
            <a:ext cx="540847" cy="377978"/>
          </a:xfrm>
          <a:prstGeom prst="rect">
            <a:avLst/>
          </a:prstGeom>
        </p:spPr>
      </p:pic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DC5A6406-8761-DC43-B446-62DEC85B0D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7361" y="5497408"/>
            <a:ext cx="1151739" cy="290405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1F2ECE5-374D-204E-A254-43074BE9C7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4645" y="5417982"/>
            <a:ext cx="562981" cy="413618"/>
          </a:xfrm>
          <a:prstGeom prst="rect">
            <a:avLst/>
          </a:prstGeom>
        </p:spPr>
      </p:pic>
      <p:sp>
        <p:nvSpPr>
          <p:cNvPr id="14" name="Rechthoek 13">
            <a:extLst>
              <a:ext uri="{FF2B5EF4-FFF2-40B4-BE49-F238E27FC236}">
                <a16:creationId xmlns:a16="http://schemas.microsoft.com/office/drawing/2014/main" id="{9C1EB6BB-F9ED-DF49-955C-CE45BDC87C4E}"/>
              </a:ext>
            </a:extLst>
          </p:cNvPr>
          <p:cNvSpPr/>
          <p:nvPr/>
        </p:nvSpPr>
        <p:spPr>
          <a:xfrm>
            <a:off x="2743338" y="5581004"/>
            <a:ext cx="1539204" cy="1962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sz="675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Avec l’appui technique et financier de :</a:t>
            </a: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B6133B98-0A37-5A45-BD9A-7F7D582A70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6405" y="5377734"/>
            <a:ext cx="617037" cy="47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025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8B741CBC-236D-4B96-8FB2-10DD2A20B365}"/>
              </a:ext>
            </a:extLst>
          </p:cNvPr>
          <p:cNvGrpSpPr/>
          <p:nvPr/>
        </p:nvGrpSpPr>
        <p:grpSpPr>
          <a:xfrm>
            <a:off x="865237" y="1844629"/>
            <a:ext cx="3027816" cy="807692"/>
            <a:chOff x="1072726" y="3267644"/>
            <a:chExt cx="2857353" cy="644614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753D505E-378A-4C3D-B8FC-A8E6B737AA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726" y="3333116"/>
              <a:ext cx="623712" cy="523220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4DB18D18-EA7E-4332-89DB-F8026B0C9322}"/>
                </a:ext>
              </a:extLst>
            </p:cNvPr>
            <p:cNvSpPr txBox="1"/>
            <p:nvPr/>
          </p:nvSpPr>
          <p:spPr>
            <a:xfrm>
              <a:off x="1797764" y="3267644"/>
              <a:ext cx="213231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>
                  <a:solidFill>
                    <a:schemeClr val="bg2">
                      <a:lumMod val="25000"/>
                    </a:schemeClr>
                  </a:solidFill>
                  <a:latin typeface="Century Gothic" panose="020B0502020202020204" pitchFamily="34" charset="0"/>
                </a:rPr>
                <a:t>Requêtes d’Entreprises</a:t>
              </a:r>
            </a:p>
            <a:p>
              <a:r>
                <a:rPr lang="fr-FR" sz="1400" b="1" dirty="0">
                  <a:solidFill>
                    <a:schemeClr val="bg2">
                      <a:lumMod val="25000"/>
                    </a:schemeClr>
                  </a:solidFill>
                  <a:latin typeface="Century Gothic" panose="020B0502020202020204" pitchFamily="34" charset="0"/>
                </a:rPr>
                <a:t>Individuelles (REI)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00D7CB5A-DC42-45AB-B2DF-B4205CDECEC6}"/>
                </a:ext>
              </a:extLst>
            </p:cNvPr>
            <p:cNvSpPr txBox="1"/>
            <p:nvPr/>
          </p:nvSpPr>
          <p:spPr>
            <a:xfrm>
              <a:off x="1797764" y="3666623"/>
              <a:ext cx="1051668" cy="2456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>
                  <a:solidFill>
                    <a:srgbClr val="048CCB"/>
                  </a:solidFill>
                  <a:latin typeface="Century Gothic" panose="020B0502020202020204" pitchFamily="34" charset="0"/>
                </a:rPr>
                <a:t>726</a:t>
              </a:r>
              <a:r>
                <a:rPr lang="fr-FR" sz="1400" b="1" dirty="0">
                  <a:solidFill>
                    <a:schemeClr val="bg2">
                      <a:lumMod val="25000"/>
                    </a:schemeClr>
                  </a:solidFill>
                  <a:latin typeface="Century Gothic" panose="020B0502020202020204" pitchFamily="34" charset="0"/>
                </a:rPr>
                <a:t> </a:t>
              </a:r>
              <a:r>
                <a:rPr lang="fr-FR" sz="1400" dirty="0">
                  <a:solidFill>
                    <a:schemeClr val="bg2">
                      <a:lumMod val="25000"/>
                    </a:schemeClr>
                  </a:solidFill>
                  <a:latin typeface="Century Gothic" panose="020B0502020202020204" pitchFamily="34" charset="0"/>
                </a:rPr>
                <a:t>projets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ADBDF2EA-A461-46A5-AF22-AAEC9A6F6885}"/>
              </a:ext>
            </a:extLst>
          </p:cNvPr>
          <p:cNvSpPr txBox="1"/>
          <p:nvPr/>
        </p:nvSpPr>
        <p:spPr>
          <a:xfrm>
            <a:off x="3555225" y="1180660"/>
            <a:ext cx="27759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48CCB"/>
                </a:solidFill>
                <a:latin typeface="Century Gothic" panose="020B0502020202020204" pitchFamily="34" charset="0"/>
              </a:rPr>
              <a:t>1,129</a:t>
            </a:r>
            <a:r>
              <a:rPr lang="fr-FR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fr-FR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projets financés</a:t>
            </a:r>
          </a:p>
        </p:txBody>
      </p:sp>
      <p:grpSp>
        <p:nvGrpSpPr>
          <p:cNvPr id="23" name="Groupe 22"/>
          <p:cNvGrpSpPr/>
          <p:nvPr/>
        </p:nvGrpSpPr>
        <p:grpSpPr>
          <a:xfrm>
            <a:off x="977564" y="3208124"/>
            <a:ext cx="2876029" cy="807182"/>
            <a:chOff x="1227860" y="4019880"/>
            <a:chExt cx="2876029" cy="807182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2E2FBE8C-BD12-4BAC-8D99-921815810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7860" y="4160637"/>
              <a:ext cx="513588" cy="527366"/>
            </a:xfrm>
            <a:prstGeom prst="rect">
              <a:avLst/>
            </a:prstGeom>
          </p:spPr>
        </p:pic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B6527FD1-4656-47EE-B393-2D2A29EC374A}"/>
                </a:ext>
              </a:extLst>
            </p:cNvPr>
            <p:cNvGrpSpPr/>
            <p:nvPr/>
          </p:nvGrpSpPr>
          <p:grpSpPr>
            <a:xfrm>
              <a:off x="1897836" y="4019880"/>
              <a:ext cx="2206053" cy="807182"/>
              <a:chOff x="1636828" y="2401149"/>
              <a:chExt cx="2206053" cy="807182"/>
            </a:xfrm>
          </p:grpSpPr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9E8CA82-91FD-4772-9F50-8205D4F2F673}"/>
                  </a:ext>
                </a:extLst>
              </p:cNvPr>
              <p:cNvSpPr txBox="1"/>
              <p:nvPr/>
            </p:nvSpPr>
            <p:spPr>
              <a:xfrm>
                <a:off x="1636828" y="2401149"/>
                <a:ext cx="220605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b="1" dirty="0">
                    <a:solidFill>
                      <a:schemeClr val="bg2">
                        <a:lumMod val="25000"/>
                      </a:schemeClr>
                    </a:solidFill>
                    <a:latin typeface="Century Gothic" panose="020B0502020202020204" pitchFamily="34" charset="0"/>
                  </a:rPr>
                  <a:t>Projets Inter-entreprises</a:t>
                </a:r>
              </a:p>
              <a:p>
                <a:r>
                  <a:rPr lang="fr-FR" sz="1400" b="1" dirty="0">
                    <a:solidFill>
                      <a:schemeClr val="bg2">
                        <a:lumMod val="25000"/>
                      </a:schemeClr>
                    </a:solidFill>
                    <a:latin typeface="Century Gothic" panose="020B0502020202020204" pitchFamily="34" charset="0"/>
                  </a:rPr>
                  <a:t>Sectorielles (PIS)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F35569B9-F3E0-4F60-AC3B-D25B75E1D568}"/>
                  </a:ext>
                </a:extLst>
              </p:cNvPr>
              <p:cNvSpPr txBox="1"/>
              <p:nvPr/>
            </p:nvSpPr>
            <p:spPr>
              <a:xfrm>
                <a:off x="1636828" y="2900554"/>
                <a:ext cx="1114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b="1" dirty="0">
                    <a:solidFill>
                      <a:srgbClr val="048CCB"/>
                    </a:solidFill>
                    <a:latin typeface="Century Gothic" panose="020B0502020202020204" pitchFamily="34" charset="0"/>
                  </a:rPr>
                  <a:t>279</a:t>
                </a:r>
                <a:r>
                  <a:rPr lang="fr-FR" sz="1400" b="1" dirty="0">
                    <a:solidFill>
                      <a:schemeClr val="bg2">
                        <a:lumMod val="25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r>
                  <a:rPr lang="fr-FR" sz="1400" dirty="0">
                    <a:solidFill>
                      <a:schemeClr val="bg2">
                        <a:lumMod val="25000"/>
                      </a:schemeClr>
                    </a:solidFill>
                    <a:latin typeface="Century Gothic" panose="020B0502020202020204" pitchFamily="34" charset="0"/>
                  </a:rPr>
                  <a:t>projets</a:t>
                </a:r>
              </a:p>
            </p:txBody>
          </p:sp>
        </p:grpSp>
      </p:grpSp>
      <p:grpSp>
        <p:nvGrpSpPr>
          <p:cNvPr id="24" name="Groupe 23"/>
          <p:cNvGrpSpPr/>
          <p:nvPr/>
        </p:nvGrpSpPr>
        <p:grpSpPr>
          <a:xfrm>
            <a:off x="977564" y="4573284"/>
            <a:ext cx="3149573" cy="637755"/>
            <a:chOff x="1181525" y="4874288"/>
            <a:chExt cx="3149573" cy="63775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24F5327F-C163-403E-93E2-F38B689E4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1525" y="4874288"/>
              <a:ext cx="606259" cy="595236"/>
            </a:xfrm>
            <a:prstGeom prst="rect">
              <a:avLst/>
            </a:prstGeom>
          </p:spPr>
        </p:pic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8568F250-90F9-4033-98D0-C3CF436AE557}"/>
                </a:ext>
              </a:extLst>
            </p:cNvPr>
            <p:cNvGrpSpPr/>
            <p:nvPr/>
          </p:nvGrpSpPr>
          <p:grpSpPr>
            <a:xfrm>
              <a:off x="1883017" y="4896489"/>
              <a:ext cx="2448081" cy="615554"/>
              <a:chOff x="1622009" y="2401149"/>
              <a:chExt cx="2448081" cy="615554"/>
            </a:xfrm>
          </p:grpSpPr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96DEC47D-D98E-4262-8535-A4B76419C2B5}"/>
                  </a:ext>
                </a:extLst>
              </p:cNvPr>
              <p:cNvSpPr txBox="1"/>
              <p:nvPr/>
            </p:nvSpPr>
            <p:spPr>
              <a:xfrm>
                <a:off x="1636827" y="2401149"/>
                <a:ext cx="2433263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400" b="1" dirty="0">
                    <a:solidFill>
                      <a:schemeClr val="bg2">
                        <a:lumMod val="25000"/>
                      </a:schemeClr>
                    </a:solidFill>
                    <a:latin typeface="Century Gothic" panose="020B0502020202020204" pitchFamily="34" charset="0"/>
                  </a:rPr>
                  <a:t>Projets de type équité</a:t>
                </a:r>
              </a:p>
            </p:txBody>
          </p:sp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F1E68A8B-F573-4543-97A5-207145E2F1A3}"/>
                  </a:ext>
                </a:extLst>
              </p:cNvPr>
              <p:cNvSpPr txBox="1"/>
              <p:nvPr/>
            </p:nvSpPr>
            <p:spPr>
              <a:xfrm>
                <a:off x="1622009" y="2708926"/>
                <a:ext cx="1114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b="1" dirty="0">
                    <a:solidFill>
                      <a:srgbClr val="048CCB"/>
                    </a:solidFill>
                    <a:latin typeface="Century Gothic" panose="020B0502020202020204" pitchFamily="34" charset="0"/>
                  </a:rPr>
                  <a:t>124</a:t>
                </a:r>
                <a:r>
                  <a:rPr lang="fr-FR" sz="1400" b="1" dirty="0">
                    <a:solidFill>
                      <a:schemeClr val="bg2">
                        <a:lumMod val="25000"/>
                      </a:schemeClr>
                    </a:solidFill>
                    <a:latin typeface="Century Gothic" panose="020B0502020202020204" pitchFamily="34" charset="0"/>
                  </a:rPr>
                  <a:t> </a:t>
                </a:r>
                <a:r>
                  <a:rPr lang="fr-FR" sz="1400" dirty="0">
                    <a:solidFill>
                      <a:schemeClr val="bg2">
                        <a:lumMod val="25000"/>
                      </a:schemeClr>
                    </a:solidFill>
                    <a:latin typeface="Century Gothic" panose="020B0502020202020204" pitchFamily="34" charset="0"/>
                  </a:rPr>
                  <a:t>projets</a:t>
                </a:r>
              </a:p>
            </p:txBody>
          </p:sp>
        </p:grpSp>
      </p:grpSp>
      <p:sp>
        <p:nvSpPr>
          <p:cNvPr id="25" name="Rectangle 24"/>
          <p:cNvSpPr/>
          <p:nvPr/>
        </p:nvSpPr>
        <p:spPr>
          <a:xfrm>
            <a:off x="4345898" y="1844629"/>
            <a:ext cx="3911582" cy="867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300"/>
              </a:spcAft>
            </a:pPr>
            <a:r>
              <a:rPr lang="fr-FR" sz="1200" dirty="0">
                <a:latin typeface="Century Gothic" panose="020B0502020202020204" pitchFamily="34" charset="0"/>
              </a:rPr>
              <a:t>Projet porté par une entreprise cotisante dans le cadre de son plan de formation annuel ou en fonction d’un besoin de formation clairement motivé.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345898" y="3208124"/>
            <a:ext cx="39115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200" dirty="0">
                <a:latin typeface="Century Gothic" panose="020B0502020202020204" pitchFamily="34" charset="0"/>
              </a:rPr>
              <a:t>Projet collectif relevant d’une démarche initiée soit par un groupement d’entreprises, soit par des organisations professionnelles, tous issus du même secteur et cotisant au sein du Fonds. </a:t>
            </a:r>
            <a:endParaRPr lang="fr-FR" sz="1200" dirty="0"/>
          </a:p>
        </p:txBody>
      </p:sp>
      <p:sp>
        <p:nvSpPr>
          <p:cNvPr id="27" name="Rectangle 26"/>
          <p:cNvSpPr/>
          <p:nvPr/>
        </p:nvSpPr>
        <p:spPr>
          <a:xfrm>
            <a:off x="4345898" y="4610199"/>
            <a:ext cx="39115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1200" dirty="0">
                <a:latin typeface="Century Gothic" panose="020B0502020202020204" pitchFamily="34" charset="0"/>
              </a:rPr>
              <a:t>Projet ciblant les micro-, petites et très petites entreprises visant à une meilleure gestion de leurs entreprises et/ou activités. </a:t>
            </a:r>
            <a:endParaRPr lang="fr-FR" sz="1200" dirty="0"/>
          </a:p>
        </p:txBody>
      </p:sp>
      <p:grpSp>
        <p:nvGrpSpPr>
          <p:cNvPr id="28" name="Groupe 27"/>
          <p:cNvGrpSpPr/>
          <p:nvPr/>
        </p:nvGrpSpPr>
        <p:grpSpPr>
          <a:xfrm>
            <a:off x="1720575" y="524554"/>
            <a:ext cx="3597609" cy="553998"/>
            <a:chOff x="1503315" y="319806"/>
            <a:chExt cx="5136122" cy="553998"/>
          </a:xfrm>
        </p:grpSpPr>
        <p:sp>
          <p:nvSpPr>
            <p:cNvPr id="29" name="Rectangle 28"/>
            <p:cNvSpPr/>
            <p:nvPr/>
          </p:nvSpPr>
          <p:spPr>
            <a:xfrm>
              <a:off x="1503315" y="554537"/>
              <a:ext cx="2055814" cy="134601"/>
            </a:xfrm>
            <a:prstGeom prst="rect">
              <a:avLst/>
            </a:prstGeom>
            <a:solidFill>
              <a:srgbClr val="F7A900"/>
            </a:solidFill>
            <a:ln>
              <a:solidFill>
                <a:srgbClr val="F7A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entury Gothic" panose="020B0502020202020204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538150" y="319806"/>
              <a:ext cx="5101287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b="1" dirty="0">
                  <a:solidFill>
                    <a:srgbClr val="048CCB"/>
                  </a:solidFill>
                  <a:latin typeface="Century Gothic" panose="020B0502020202020204" pitchFamily="34" charset="0"/>
                </a:rPr>
                <a:t>RÉSULTATS DES FINANCEMENTS </a:t>
              </a:r>
              <a:r>
                <a:rPr lang="fr-FR" b="1" baseline="32000" dirty="0">
                  <a:solidFill>
                    <a:srgbClr val="048CCB"/>
                  </a:solidFill>
                  <a:latin typeface="Century Gothic" panose="020B0502020202020204" pitchFamily="34" charset="0"/>
                </a:rPr>
                <a:t>1</a:t>
              </a:r>
              <a:endParaRPr lang="fr-FR" baseline="32000" dirty="0">
                <a:solidFill>
                  <a:srgbClr val="048CCB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1" name="ZoneTexte 30"/>
          <p:cNvSpPr txBox="1"/>
          <p:nvPr/>
        </p:nvSpPr>
        <p:spPr>
          <a:xfrm>
            <a:off x="5585159" y="6012842"/>
            <a:ext cx="28702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baseline="32000" dirty="0">
                <a:solidFill>
                  <a:srgbClr val="068ECA"/>
                </a:solidFill>
                <a:latin typeface="Century Gothic" panose="020B0502020202020204" pitchFamily="34" charset="0"/>
              </a:rPr>
              <a:t>1</a:t>
            </a:r>
            <a:r>
              <a:rPr lang="fr-FR" sz="1200" i="1" dirty="0">
                <a:solidFill>
                  <a:srgbClr val="068ECA"/>
                </a:solidFill>
                <a:latin typeface="Century Gothic" panose="020B0502020202020204" pitchFamily="34" charset="0"/>
              </a:rPr>
              <a:t> de 2019 au premier semestre 2021</a:t>
            </a:r>
          </a:p>
        </p:txBody>
      </p:sp>
    </p:spTree>
    <p:extLst>
      <p:ext uri="{BB962C8B-B14F-4D97-AF65-F5344CB8AC3E}">
        <p14:creationId xmlns:p14="http://schemas.microsoft.com/office/powerpoint/2010/main" val="3946437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1720575" y="524554"/>
            <a:ext cx="3597609" cy="369332"/>
            <a:chOff x="1503315" y="319806"/>
            <a:chExt cx="5136122" cy="369332"/>
          </a:xfrm>
        </p:grpSpPr>
        <p:sp>
          <p:nvSpPr>
            <p:cNvPr id="5" name="Rectangle 4"/>
            <p:cNvSpPr/>
            <p:nvPr/>
          </p:nvSpPr>
          <p:spPr>
            <a:xfrm>
              <a:off x="1503315" y="554537"/>
              <a:ext cx="2055814" cy="134601"/>
            </a:xfrm>
            <a:prstGeom prst="rect">
              <a:avLst/>
            </a:prstGeom>
            <a:solidFill>
              <a:srgbClr val="F7A900"/>
            </a:solidFill>
            <a:ln>
              <a:solidFill>
                <a:srgbClr val="F7A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atin typeface="Century Gothic" panose="020B0502020202020204" pitchFamily="34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1538150" y="319806"/>
              <a:ext cx="510128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fr-FR" b="1" dirty="0">
                  <a:solidFill>
                    <a:srgbClr val="048CCB"/>
                  </a:solidFill>
                  <a:latin typeface="Century Gothic" panose="020B0502020202020204" pitchFamily="34" charset="0"/>
                </a:rPr>
                <a:t>RÉSULTATS DE FINANCEMENT </a:t>
              </a:r>
              <a:r>
                <a:rPr lang="fr-FR" b="1" baseline="32000" dirty="0">
                  <a:solidFill>
                    <a:srgbClr val="048CCB"/>
                  </a:solidFill>
                  <a:latin typeface="Century Gothic" panose="020B0502020202020204" pitchFamily="34" charset="0"/>
                </a:rPr>
                <a:t>1</a:t>
              </a:r>
              <a:endParaRPr lang="fr-FR" baseline="32000" dirty="0">
                <a:solidFill>
                  <a:srgbClr val="048CCB"/>
                </a:solidFill>
                <a:latin typeface="Century Gothic" panose="020B0502020202020204" pitchFamily="34" charset="0"/>
              </a:endParaRPr>
            </a:p>
          </p:txBody>
        </p:sp>
      </p:grpSp>
      <p:graphicFrame>
        <p:nvGraphicFramePr>
          <p:cNvPr id="10" name="Graphique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9334834"/>
              </p:ext>
            </p:extLst>
          </p:nvPr>
        </p:nvGraphicFramePr>
        <p:xfrm>
          <a:off x="1048081" y="2539024"/>
          <a:ext cx="3793066" cy="2633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ectangle : coins arrondis 29">
            <a:extLst>
              <a:ext uri="{FF2B5EF4-FFF2-40B4-BE49-F238E27FC236}">
                <a16:creationId xmlns:a16="http://schemas.microsoft.com/office/drawing/2014/main" id="{5F0DA5A8-CC84-440B-8816-3FCE919F8E51}"/>
              </a:ext>
            </a:extLst>
          </p:cNvPr>
          <p:cNvSpPr/>
          <p:nvPr/>
        </p:nvSpPr>
        <p:spPr>
          <a:xfrm>
            <a:off x="1254759" y="1251824"/>
            <a:ext cx="3379712" cy="4680000"/>
          </a:xfrm>
          <a:prstGeom prst="roundRect">
            <a:avLst/>
          </a:prstGeom>
          <a:noFill/>
          <a:ln>
            <a:solidFill>
              <a:schemeClr val="accent5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entury Gothic" panose="020B05020202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98FEAF0-417D-47F3-9835-752BB96CB6EC}"/>
              </a:ext>
            </a:extLst>
          </p:cNvPr>
          <p:cNvSpPr txBox="1"/>
          <p:nvPr/>
        </p:nvSpPr>
        <p:spPr>
          <a:xfrm>
            <a:off x="1432021" y="1571439"/>
            <a:ext cx="30251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solidFill>
                  <a:srgbClr val="F7A900"/>
                </a:solidFill>
                <a:latin typeface="Century Gothic" panose="020B0502020202020204" pitchFamily="34" charset="0"/>
              </a:rPr>
              <a:t>Montant de financement</a:t>
            </a:r>
          </a:p>
          <a:p>
            <a:pPr algn="ctr"/>
            <a:r>
              <a:rPr lang="fr-FR" dirty="0">
                <a:solidFill>
                  <a:srgbClr val="F7A900"/>
                </a:solidFill>
                <a:latin typeface="Century Gothic" panose="020B0502020202020204" pitchFamily="34" charset="0"/>
              </a:rPr>
              <a:t>alloué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4D1D2BF-F95B-4088-A419-4DAB77DAE44F}"/>
              </a:ext>
            </a:extLst>
          </p:cNvPr>
          <p:cNvCxnSpPr>
            <a:cxnSpLocks/>
          </p:cNvCxnSpPr>
          <p:nvPr/>
        </p:nvCxnSpPr>
        <p:spPr>
          <a:xfrm>
            <a:off x="1864744" y="2315767"/>
            <a:ext cx="2159740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388A1B61-FCD7-4274-84EC-8EABDBD060EC}"/>
              </a:ext>
            </a:extLst>
          </p:cNvPr>
          <p:cNvSpPr txBox="1"/>
          <p:nvPr/>
        </p:nvSpPr>
        <p:spPr>
          <a:xfrm>
            <a:off x="1817630" y="2437405"/>
            <a:ext cx="2271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rgbClr val="048CCB"/>
                </a:solidFill>
                <a:latin typeface="Century Gothic" panose="020B0502020202020204" pitchFamily="34" charset="0"/>
              </a:rPr>
              <a:t>13,1 milliards</a:t>
            </a:r>
            <a:r>
              <a:rPr lang="fr-FR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fr-FR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MGA</a:t>
            </a:r>
          </a:p>
        </p:txBody>
      </p:sp>
      <p:sp>
        <p:nvSpPr>
          <p:cNvPr id="21" name="Rectangle : coins arrondis 29">
            <a:extLst>
              <a:ext uri="{FF2B5EF4-FFF2-40B4-BE49-F238E27FC236}">
                <a16:creationId xmlns:a16="http://schemas.microsoft.com/office/drawing/2014/main" id="{5F0DA5A8-CC84-440B-8816-3FCE919F8E51}"/>
              </a:ext>
            </a:extLst>
          </p:cNvPr>
          <p:cNvSpPr/>
          <p:nvPr/>
        </p:nvSpPr>
        <p:spPr>
          <a:xfrm>
            <a:off x="4975174" y="1192557"/>
            <a:ext cx="3379712" cy="4680000"/>
          </a:xfrm>
          <a:prstGeom prst="roundRect">
            <a:avLst/>
          </a:prstGeom>
          <a:noFill/>
          <a:ln>
            <a:solidFill>
              <a:schemeClr val="accent5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entury Gothic" panose="020B0502020202020204" pitchFamily="34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98FEAF0-417D-47F3-9835-752BB96CB6EC}"/>
              </a:ext>
            </a:extLst>
          </p:cNvPr>
          <p:cNvSpPr txBox="1"/>
          <p:nvPr/>
        </p:nvSpPr>
        <p:spPr>
          <a:xfrm>
            <a:off x="5859360" y="1512172"/>
            <a:ext cx="16113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>
                <a:solidFill>
                  <a:srgbClr val="F7A900"/>
                </a:solidFill>
                <a:latin typeface="Century Gothic" panose="020B0502020202020204" pitchFamily="34" charset="0"/>
              </a:rPr>
              <a:t>Nombre de</a:t>
            </a:r>
          </a:p>
          <a:p>
            <a:pPr algn="ctr"/>
            <a:r>
              <a:rPr lang="fr-FR" dirty="0">
                <a:solidFill>
                  <a:srgbClr val="F7A900"/>
                </a:solidFill>
                <a:latin typeface="Century Gothic" panose="020B0502020202020204" pitchFamily="34" charset="0"/>
              </a:rPr>
              <a:t>bénéficiaires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54D1D2BF-F95B-4088-A419-4DAB77DAE44F}"/>
              </a:ext>
            </a:extLst>
          </p:cNvPr>
          <p:cNvCxnSpPr>
            <a:cxnSpLocks/>
          </p:cNvCxnSpPr>
          <p:nvPr/>
        </p:nvCxnSpPr>
        <p:spPr>
          <a:xfrm>
            <a:off x="5585159" y="2256500"/>
            <a:ext cx="2159740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Graphique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2158341"/>
              </p:ext>
            </p:extLst>
          </p:nvPr>
        </p:nvGraphicFramePr>
        <p:xfrm>
          <a:off x="4569926" y="2539023"/>
          <a:ext cx="4117841" cy="2734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ZoneTexte 25">
            <a:extLst>
              <a:ext uri="{FF2B5EF4-FFF2-40B4-BE49-F238E27FC236}">
                <a16:creationId xmlns:a16="http://schemas.microsoft.com/office/drawing/2014/main" id="{C68AFC5B-326B-49A8-A348-B091FAB01620}"/>
              </a:ext>
            </a:extLst>
          </p:cNvPr>
          <p:cNvSpPr txBox="1"/>
          <p:nvPr/>
        </p:nvSpPr>
        <p:spPr>
          <a:xfrm>
            <a:off x="5694876" y="2396786"/>
            <a:ext cx="2141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rgbClr val="048CCB"/>
                </a:solidFill>
                <a:latin typeface="Century Gothic" panose="020B0502020202020204" pitchFamily="34" charset="0"/>
              </a:rPr>
              <a:t>52 075</a:t>
            </a:r>
            <a:r>
              <a:rPr lang="fr-FR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fr-FR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travailleurs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C077696-8E21-47D2-953E-12D1B7EB3DBD}"/>
              </a:ext>
            </a:extLst>
          </p:cNvPr>
          <p:cNvSpPr txBox="1"/>
          <p:nvPr/>
        </p:nvSpPr>
        <p:spPr>
          <a:xfrm>
            <a:off x="6173431" y="5139805"/>
            <a:ext cx="15376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048CCB"/>
                </a:solidFill>
                <a:latin typeface="Century Gothic" panose="020B0502020202020204" pitchFamily="34" charset="0"/>
              </a:rPr>
              <a:t>25 345 </a:t>
            </a:r>
            <a:r>
              <a:rPr lang="fr-FR" sz="1400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hommes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BDA824FA-F6F9-4F8D-B6B8-8BEDE6DBA68B}"/>
              </a:ext>
            </a:extLst>
          </p:cNvPr>
          <p:cNvSpPr txBox="1"/>
          <p:nvPr/>
        </p:nvSpPr>
        <p:spPr>
          <a:xfrm>
            <a:off x="6173431" y="5459890"/>
            <a:ext cx="14350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048CCB"/>
                </a:solidFill>
                <a:latin typeface="Century Gothic" panose="020B0502020202020204" pitchFamily="34" charset="0"/>
              </a:rPr>
              <a:t>25 137</a:t>
            </a:r>
            <a:r>
              <a:rPr lang="fr-FR" sz="1400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femmes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550B4B3C-8922-422A-B64A-AF37FC015B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418" y="5078250"/>
            <a:ext cx="248510" cy="369332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F0380F2E-3D8C-4303-B970-A2DC48D455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419" y="5477179"/>
            <a:ext cx="248510" cy="356518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5585159" y="6012842"/>
            <a:ext cx="28702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i="1" baseline="32000" dirty="0">
                <a:solidFill>
                  <a:srgbClr val="068ECA"/>
                </a:solidFill>
                <a:latin typeface="Century Gothic" panose="020B0502020202020204" pitchFamily="34" charset="0"/>
              </a:rPr>
              <a:t>1</a:t>
            </a:r>
            <a:r>
              <a:rPr lang="fr-FR" sz="1200" i="1" dirty="0">
                <a:solidFill>
                  <a:srgbClr val="068ECA"/>
                </a:solidFill>
                <a:latin typeface="Century Gothic" panose="020B0502020202020204" pitchFamily="34" charset="0"/>
              </a:rPr>
              <a:t> de 2019 au premier semestre 2021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2" t="12767" r="23533" b="19383"/>
          <a:stretch/>
        </p:blipFill>
        <p:spPr>
          <a:xfrm>
            <a:off x="1693936" y="4972515"/>
            <a:ext cx="282910" cy="35776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306" y="5335569"/>
            <a:ext cx="430169" cy="430169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FC077696-8E21-47D2-953E-12D1B7EB3DBD}"/>
              </a:ext>
            </a:extLst>
          </p:cNvPr>
          <p:cNvSpPr txBox="1"/>
          <p:nvPr/>
        </p:nvSpPr>
        <p:spPr>
          <a:xfrm>
            <a:off x="2107898" y="5069061"/>
            <a:ext cx="17235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048CCB"/>
                </a:solidFill>
                <a:latin typeface="Century Gothic" panose="020B0502020202020204" pitchFamily="34" charset="0"/>
              </a:rPr>
              <a:t>45% </a:t>
            </a:r>
            <a:r>
              <a:rPr lang="fr-FR" sz="1400" dirty="0">
                <a:latin typeface="Century Gothic" panose="020B0502020202020204" pitchFamily="34" charset="0"/>
              </a:rPr>
              <a:t>de cotisation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FC077696-8E21-47D2-953E-12D1B7EB3DBD}"/>
              </a:ext>
            </a:extLst>
          </p:cNvPr>
          <p:cNvSpPr txBox="1"/>
          <p:nvPr/>
        </p:nvSpPr>
        <p:spPr>
          <a:xfrm>
            <a:off x="2107392" y="5396764"/>
            <a:ext cx="24625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048CCB"/>
                </a:solidFill>
                <a:latin typeface="Century Gothic" panose="020B0502020202020204" pitchFamily="34" charset="0"/>
              </a:rPr>
              <a:t>55% </a:t>
            </a:r>
            <a:r>
              <a:rPr lang="fr-FR" sz="1400" dirty="0">
                <a:latin typeface="Century Gothic" panose="020B0502020202020204" pitchFamily="34" charset="0"/>
              </a:rPr>
              <a:t>de</a:t>
            </a:r>
            <a:r>
              <a:rPr lang="fr-FR" sz="1400" b="1" dirty="0">
                <a:solidFill>
                  <a:srgbClr val="048CCB"/>
                </a:solidFill>
                <a:latin typeface="Century Gothic" panose="020B0502020202020204" pitchFamily="34" charset="0"/>
              </a:rPr>
              <a:t> </a:t>
            </a:r>
            <a:r>
              <a:rPr lang="fr-FR" sz="1400" dirty="0">
                <a:latin typeface="Century Gothic" panose="020B0502020202020204" pitchFamily="34" charset="0"/>
              </a:rPr>
              <a:t>fonds additionnels</a:t>
            </a:r>
          </a:p>
        </p:txBody>
      </p:sp>
    </p:spTree>
    <p:extLst>
      <p:ext uri="{BB962C8B-B14F-4D97-AF65-F5344CB8AC3E}">
        <p14:creationId xmlns:p14="http://schemas.microsoft.com/office/powerpoint/2010/main" val="92340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6529" y="679270"/>
            <a:ext cx="1440000" cy="134601"/>
          </a:xfrm>
          <a:prstGeom prst="rect">
            <a:avLst/>
          </a:prstGeom>
          <a:solidFill>
            <a:srgbClr val="F7A900"/>
          </a:solidFill>
          <a:ln>
            <a:solidFill>
              <a:srgbClr val="F7A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51365" y="444539"/>
            <a:ext cx="1893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48CCB"/>
                </a:solidFill>
                <a:latin typeface="Century Gothic" panose="020B0502020202020204" pitchFamily="34" charset="0"/>
              </a:rPr>
              <a:t>NOS DEFIS</a:t>
            </a:r>
            <a:endParaRPr lang="fr-FR" dirty="0">
              <a:solidFill>
                <a:srgbClr val="048CCB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object 36"/>
          <p:cNvSpPr txBox="1"/>
          <p:nvPr/>
        </p:nvSpPr>
        <p:spPr>
          <a:xfrm>
            <a:off x="269965" y="1048602"/>
            <a:ext cx="8725989" cy="49732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12700">
              <a:lnSpc>
                <a:spcPct val="150000"/>
              </a:lnSpc>
              <a:spcBef>
                <a:spcPts val="100"/>
              </a:spcBef>
              <a:defRPr b="1" spc="-80">
                <a:solidFill>
                  <a:srgbClr val="636369"/>
                </a:solidFill>
                <a:latin typeface="Century Gothic" panose="020B0502020202020204" pitchFamily="34" charset="0"/>
                <a:cs typeface="Arial"/>
              </a:defRPr>
            </a:lvl1pPr>
          </a:lstStyle>
          <a:p>
            <a:pPr marL="298450" indent="-285750" algn="just">
              <a:buFont typeface="Wingdings" panose="05000000000000000000" pitchFamily="2" charset="2"/>
              <a:buChar char="§"/>
            </a:pPr>
            <a:r>
              <a:rPr lang="fr-FR" sz="1400" b="0" dirty="0">
                <a:solidFill>
                  <a:schemeClr val="tx1"/>
                </a:solidFill>
              </a:rPr>
              <a:t>Rendre opérationnel le Système d’information et accompagner son appropriation par les entreprises cotisants.</a:t>
            </a:r>
          </a:p>
          <a:p>
            <a:pPr marL="298450" indent="-285750" algn="just">
              <a:buFont typeface="Wingdings" panose="05000000000000000000" pitchFamily="2" charset="2"/>
              <a:buChar char="§"/>
            </a:pPr>
            <a:r>
              <a:rPr lang="fr-FR" sz="1400" b="0" dirty="0">
                <a:solidFill>
                  <a:schemeClr val="tx1"/>
                </a:solidFill>
              </a:rPr>
              <a:t>Améliorer le niveau de recouvrement et la collaboration avec la </a:t>
            </a:r>
            <a:r>
              <a:rPr lang="fr-FR" sz="1400" b="0" dirty="0" err="1">
                <a:solidFill>
                  <a:schemeClr val="tx1"/>
                </a:solidFill>
              </a:rPr>
              <a:t>CNaPS</a:t>
            </a:r>
            <a:r>
              <a:rPr lang="fr-FR" sz="1400" b="0" dirty="0">
                <a:solidFill>
                  <a:schemeClr val="tx1"/>
                </a:solidFill>
              </a:rPr>
              <a:t>.</a:t>
            </a:r>
          </a:p>
          <a:p>
            <a:pPr marL="298450" indent="-285750" algn="just">
              <a:buFont typeface="Wingdings" panose="05000000000000000000" pitchFamily="2" charset="2"/>
              <a:buChar char="§"/>
            </a:pPr>
            <a:r>
              <a:rPr lang="fr-FR" sz="1400" b="0" dirty="0">
                <a:solidFill>
                  <a:schemeClr val="tx1"/>
                </a:solidFill>
              </a:rPr>
              <a:t>Promouvoir  la culture de formation et de projet surtout auprès des  Petites et Moyennes Entreprises.</a:t>
            </a:r>
          </a:p>
          <a:p>
            <a:pPr marL="298450" indent="-285750" algn="just">
              <a:buFont typeface="Wingdings" panose="05000000000000000000" pitchFamily="2" charset="2"/>
              <a:buChar char="§"/>
            </a:pPr>
            <a:r>
              <a:rPr lang="fr-FR" sz="1400" b="0" dirty="0">
                <a:solidFill>
                  <a:schemeClr val="tx1"/>
                </a:solidFill>
              </a:rPr>
              <a:t>Renforcer le suivi des projets financés.</a:t>
            </a:r>
          </a:p>
          <a:p>
            <a:pPr marL="298450" indent="-285750" algn="just">
              <a:buFont typeface="Wingdings" panose="05000000000000000000" pitchFamily="2" charset="2"/>
              <a:buChar char="§"/>
            </a:pPr>
            <a:r>
              <a:rPr lang="fr-FR" sz="1400" b="0" dirty="0">
                <a:solidFill>
                  <a:schemeClr val="tx1"/>
                </a:solidFill>
              </a:rPr>
              <a:t>Appuyez la montée en compétences des prestataires de formation. </a:t>
            </a:r>
          </a:p>
          <a:p>
            <a:pPr marL="298450" indent="-285750" algn="just">
              <a:buFont typeface="Wingdings" panose="05000000000000000000" pitchFamily="2" charset="2"/>
              <a:buChar char="§"/>
            </a:pPr>
            <a:r>
              <a:rPr lang="fr-FR" sz="1400" b="0" dirty="0">
                <a:solidFill>
                  <a:schemeClr val="tx1"/>
                </a:solidFill>
              </a:rPr>
              <a:t>Améliorer le processus de traitement des demandes de financement par la digitalisation.</a:t>
            </a:r>
          </a:p>
          <a:p>
            <a:pPr marL="298450" indent="-285750" algn="just">
              <a:buFont typeface="Wingdings" panose="05000000000000000000" pitchFamily="2" charset="2"/>
              <a:buChar char="§"/>
            </a:pPr>
            <a:r>
              <a:rPr lang="fr-FR" sz="1400" b="0" dirty="0">
                <a:solidFill>
                  <a:schemeClr val="tx1"/>
                </a:solidFill>
              </a:rPr>
              <a:t>Assurer la montée en compétence de l'équipe technique du FMFP à travers des benchmark ( au niveau régional et international). </a:t>
            </a:r>
          </a:p>
          <a:p>
            <a:pPr marL="298450" indent="-285750" algn="just">
              <a:buFont typeface="Wingdings" panose="05000000000000000000" pitchFamily="2" charset="2"/>
              <a:buChar char="§"/>
            </a:pPr>
            <a:r>
              <a:rPr lang="fr-FR" sz="1400" b="0" dirty="0">
                <a:solidFill>
                  <a:schemeClr val="tx1"/>
                </a:solidFill>
              </a:rPr>
              <a:t>Accélérer la structuration de l'apprentissage traditionnel à Madagascar vers un apprentissage de type dual. </a:t>
            </a:r>
          </a:p>
          <a:p>
            <a:pPr marL="298450" indent="-285750" algn="just">
              <a:buFont typeface="Wingdings" panose="05000000000000000000" pitchFamily="2" charset="2"/>
              <a:buChar char="§"/>
            </a:pPr>
            <a:r>
              <a:rPr lang="fr-FR" sz="1400" b="0" dirty="0">
                <a:solidFill>
                  <a:schemeClr val="tx1"/>
                </a:solidFill>
              </a:rPr>
              <a:t>Renforcer le financement des projets d' entreprises formelles- entités informelles. </a:t>
            </a:r>
          </a:p>
          <a:p>
            <a:pPr marL="298450" indent="-285750" algn="just">
              <a:buFont typeface="Wingdings" panose="05000000000000000000" pitchFamily="2" charset="2"/>
              <a:buChar char="§"/>
            </a:pPr>
            <a:r>
              <a:rPr lang="fr-FR" sz="1400" b="0" dirty="0">
                <a:solidFill>
                  <a:schemeClr val="tx1"/>
                </a:solidFill>
              </a:rPr>
              <a:t>Maintenir la valorisation de l'approche genre dans les projets de formation. </a:t>
            </a:r>
          </a:p>
          <a:p>
            <a:pPr marL="298450" indent="-285750" algn="just">
              <a:buFont typeface="Wingdings" panose="05000000000000000000" pitchFamily="2" charset="2"/>
              <a:buChar char="§"/>
            </a:pPr>
            <a:r>
              <a:rPr lang="fr-FR" sz="1400" b="0" dirty="0">
                <a:solidFill>
                  <a:schemeClr val="tx1"/>
                </a:solidFill>
              </a:rPr>
              <a:t>Encourager les projets en lien avec la Transition écologique, l' économie bleue, et l'économie Verte</a:t>
            </a:r>
          </a:p>
          <a:p>
            <a:pPr marL="298450" indent="-285750" algn="just">
              <a:buFont typeface="Wingdings" panose="05000000000000000000" pitchFamily="2" charset="2"/>
              <a:buChar char="§"/>
            </a:pPr>
            <a:r>
              <a:rPr lang="fr-FR" sz="1400" b="0" dirty="0">
                <a:solidFill>
                  <a:schemeClr val="tx1"/>
                </a:solidFill>
              </a:rPr>
              <a:t>Diversifier le partenariat en nouant d'autres accords de financement avec de nouveaux Partenaires Techniques et Financiers.</a:t>
            </a:r>
          </a:p>
          <a:p>
            <a:pPr marL="298450" indent="-285750" algn="just">
              <a:buFont typeface="Wingdings" panose="05000000000000000000" pitchFamily="2" charset="2"/>
              <a:buChar char="§"/>
            </a:pPr>
            <a:r>
              <a:rPr lang="fr-FR" sz="1400" b="0" dirty="0">
                <a:solidFill>
                  <a:schemeClr val="tx1"/>
                </a:solidFill>
              </a:rPr>
              <a:t>Publier au niveau national et international les bonnes pratiques en cours au FMFP.</a:t>
            </a:r>
          </a:p>
        </p:txBody>
      </p:sp>
    </p:spTree>
    <p:extLst>
      <p:ext uri="{BB962C8B-B14F-4D97-AF65-F5344CB8AC3E}">
        <p14:creationId xmlns:p14="http://schemas.microsoft.com/office/powerpoint/2010/main" val="1356269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1233" y="2147842"/>
            <a:ext cx="7886700" cy="212806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3200" dirty="0">
                <a:solidFill>
                  <a:srgbClr val="048CCB"/>
                </a:solidFill>
                <a:latin typeface="Century Gothic" panose="020B0502020202020204" pitchFamily="34" charset="0"/>
              </a:rPr>
              <a:t>Merci de votre attention !</a:t>
            </a:r>
          </a:p>
          <a:p>
            <a:pPr marL="0" indent="0" algn="ctr">
              <a:buNone/>
            </a:pPr>
            <a:endParaRPr lang="fr-FR" sz="3200" dirty="0">
              <a:solidFill>
                <a:srgbClr val="048CCB"/>
              </a:solidFill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fr-FR" sz="3200" dirty="0" err="1">
                <a:solidFill>
                  <a:srgbClr val="048CCB"/>
                </a:solidFill>
                <a:latin typeface="Century Gothic" panose="020B0502020202020204" pitchFamily="34" charset="0"/>
              </a:rPr>
              <a:t>Misaotra</a:t>
            </a:r>
            <a:r>
              <a:rPr lang="fr-FR" sz="3200" dirty="0">
                <a:solidFill>
                  <a:srgbClr val="048CCB"/>
                </a:solidFill>
                <a:latin typeface="Century Gothic" panose="020B0502020202020204" pitchFamily="34" charset="0"/>
              </a:rPr>
              <a:t> </a:t>
            </a:r>
            <a:r>
              <a:rPr lang="fr-FR" sz="3200" dirty="0" err="1">
                <a:solidFill>
                  <a:srgbClr val="048CCB"/>
                </a:solidFill>
                <a:latin typeface="Century Gothic" panose="020B0502020202020204" pitchFamily="34" charset="0"/>
              </a:rPr>
              <a:t>tompoko</a:t>
            </a:r>
            <a:r>
              <a:rPr lang="fr-FR" sz="3200" dirty="0">
                <a:solidFill>
                  <a:srgbClr val="048CCB"/>
                </a:solidFill>
                <a:latin typeface="Century Gothic" panose="020B0502020202020204" pitchFamily="34" charset="0"/>
              </a:rPr>
              <a:t> !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5" r="4719"/>
          <a:stretch/>
        </p:blipFill>
        <p:spPr>
          <a:xfrm>
            <a:off x="-93134" y="0"/>
            <a:ext cx="92371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908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1780902" y="423977"/>
            <a:ext cx="6940732" cy="590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sz="2400" b="1" u="sng" dirty="0">
                <a:solidFill>
                  <a:srgbClr val="048CCB"/>
                </a:solidFill>
                <a:latin typeface="Century Gothic" panose="020B0502020202020204" pitchFamily="34" charset="0"/>
              </a:rPr>
              <a:t>PLAN DE PRESENTATION</a:t>
            </a:r>
          </a:p>
          <a:p>
            <a:pPr>
              <a:spcAft>
                <a:spcPts val="600"/>
              </a:spcAft>
            </a:pPr>
            <a:r>
              <a:rPr lang="fr-FR" sz="1200" dirty="0">
                <a:latin typeface="Century Gothic" panose="020B0502020202020204" pitchFamily="34" charset="0"/>
              </a:rPr>
              <a:t>   </a:t>
            </a:r>
          </a:p>
          <a:p>
            <a:pPr marL="612000" indent="-612000">
              <a:lnSpc>
                <a:spcPct val="200000"/>
              </a:lnSpc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fr-FR" sz="2200" b="1" dirty="0">
                <a:solidFill>
                  <a:srgbClr val="188ECC"/>
                </a:solidFill>
                <a:latin typeface="Century Gothic" panose="020B0502020202020204" pitchFamily="34" charset="0"/>
              </a:rPr>
              <a:t>LA GOUVERNANCE DU FMFP</a:t>
            </a:r>
          </a:p>
          <a:p>
            <a:pPr marL="612000" indent="-612000">
              <a:lnSpc>
                <a:spcPct val="200000"/>
              </a:lnSpc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fr-FR" sz="2200" b="1" dirty="0">
                <a:solidFill>
                  <a:srgbClr val="188ECC"/>
                </a:solidFill>
                <a:latin typeface="Century Gothic" panose="020B0502020202020204" pitchFamily="34" charset="0"/>
              </a:rPr>
              <a:t>LES MISSIONS DU FMFP</a:t>
            </a:r>
          </a:p>
          <a:p>
            <a:pPr marL="612000" indent="-612000">
              <a:lnSpc>
                <a:spcPct val="200000"/>
              </a:lnSpc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fr-FR" sz="2200" b="1" dirty="0">
                <a:solidFill>
                  <a:srgbClr val="188ECC"/>
                </a:solidFill>
                <a:latin typeface="Century Gothic" panose="020B0502020202020204" pitchFamily="34" charset="0"/>
              </a:rPr>
              <a:t>LES SOURCES ET AFFECTATIONS DES FONDS</a:t>
            </a:r>
          </a:p>
          <a:p>
            <a:pPr marL="612000" indent="-612000">
              <a:lnSpc>
                <a:spcPct val="200000"/>
              </a:lnSpc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fr-FR" sz="2200" b="1" dirty="0">
                <a:solidFill>
                  <a:srgbClr val="188ECC"/>
                </a:solidFill>
                <a:latin typeface="Century Gothic" panose="020B0502020202020204" pitchFamily="34" charset="0"/>
              </a:rPr>
              <a:t>L’APPROCHE SECTORIELLE</a:t>
            </a:r>
          </a:p>
          <a:p>
            <a:pPr marL="612000" indent="-612000">
              <a:lnSpc>
                <a:spcPct val="200000"/>
              </a:lnSpc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fr-FR" sz="2200" b="1" dirty="0">
                <a:solidFill>
                  <a:srgbClr val="188ECC"/>
                </a:solidFill>
                <a:latin typeface="Century Gothic" panose="020B0502020202020204" pitchFamily="34" charset="0"/>
              </a:rPr>
              <a:t>LES RESULTATS DES FINANCEMENTS </a:t>
            </a:r>
          </a:p>
          <a:p>
            <a:pPr marL="612000" indent="-612000">
              <a:lnSpc>
                <a:spcPct val="200000"/>
              </a:lnSpc>
              <a:spcAft>
                <a:spcPts val="1800"/>
              </a:spcAft>
              <a:buFont typeface="Wingdings" panose="05000000000000000000" pitchFamily="2" charset="2"/>
              <a:buChar char="q"/>
            </a:pPr>
            <a:r>
              <a:rPr lang="fr-FR" sz="2200" b="1" dirty="0">
                <a:solidFill>
                  <a:srgbClr val="188ECC"/>
                </a:solidFill>
                <a:latin typeface="Century Gothic" panose="020B0502020202020204" pitchFamily="34" charset="0"/>
              </a:rPr>
              <a:t>LES DEFIS</a:t>
            </a:r>
            <a:r>
              <a:rPr lang="fr-FR" sz="1200" b="1" dirty="0">
                <a:solidFill>
                  <a:srgbClr val="188ECC"/>
                </a:solidFill>
                <a:latin typeface="Century Gothic" panose="020B0502020202020204" pitchFamily="34" charset="0"/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06798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ipple/>
      </p:transition>
    </mc:Choice>
    <mc:Fallback xmlns="">
      <p:transition spd="slow" advClick="0" advTm="10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7CEBDC-7E33-8D48-A7CF-76DB0C438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G" dirty="0"/>
              <a:t>       </a:t>
            </a:r>
            <a:r>
              <a:rPr lang="fr-MG" sz="2400" b="1" dirty="0">
                <a:solidFill>
                  <a:schemeClr val="accent1"/>
                </a:solidFill>
              </a:rPr>
              <a:t>HISTORIQUE</a:t>
            </a:r>
            <a:br>
              <a:rPr lang="fr-MG" sz="2800" b="1" dirty="0">
                <a:solidFill>
                  <a:schemeClr val="accent1"/>
                </a:solidFill>
              </a:rPr>
            </a:br>
            <a:endParaRPr lang="fr-MG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41B4878-5D58-744D-94E7-CD88A99213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MG" dirty="0"/>
              <a:t> </a:t>
            </a:r>
            <a:r>
              <a:rPr lang="fr-MG" sz="2200" dirty="0">
                <a:latin typeface="Century Gothic" panose="020B0502020202020204" pitchFamily="34" charset="0"/>
              </a:rPr>
              <a:t>1-Constat: 30% des offres d’emploi ne trouvent       pas     de candidats</a:t>
            </a:r>
          </a:p>
          <a:p>
            <a:pPr marL="0" indent="0">
              <a:buNone/>
            </a:pPr>
            <a:endParaRPr lang="fr-MG" sz="2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fr-MG" sz="2200" dirty="0">
                <a:latin typeface="Century Gothic" panose="020B0502020202020204" pitchFamily="34" charset="0"/>
              </a:rPr>
              <a:t>  2- L’idée de créer un Fonds de Financement 	de la      Formation Professionnelle</a:t>
            </a:r>
          </a:p>
          <a:p>
            <a:pPr marL="0" indent="0">
              <a:buNone/>
            </a:pPr>
            <a:r>
              <a:rPr lang="fr-MG" sz="2200" dirty="0">
                <a:latin typeface="Century Gothic" panose="020B0502020202020204" pitchFamily="34" charset="0"/>
              </a:rPr>
              <a:t>  </a:t>
            </a:r>
          </a:p>
          <a:p>
            <a:pPr marL="0" indent="0">
              <a:buNone/>
            </a:pPr>
            <a:r>
              <a:rPr lang="fr-MG" sz="2200" dirty="0">
                <a:latin typeface="Century Gothic" panose="020B0502020202020204" pitchFamily="34" charset="0"/>
              </a:rPr>
              <a:t>  3- Rencontre de 3 volontés: -l’Etat</a:t>
            </a:r>
          </a:p>
          <a:p>
            <a:pPr marL="0" indent="0">
              <a:buNone/>
            </a:pPr>
            <a:r>
              <a:rPr lang="fr-MG" sz="2200" dirty="0">
                <a:latin typeface="Century Gothic" panose="020B0502020202020204" pitchFamily="34" charset="0"/>
              </a:rPr>
              <a:t>				    -l’AFD</a:t>
            </a:r>
          </a:p>
          <a:p>
            <a:pPr marL="0" indent="0">
              <a:buNone/>
            </a:pPr>
            <a:r>
              <a:rPr lang="fr-MG" sz="2200" dirty="0">
                <a:latin typeface="Century Gothic" panose="020B0502020202020204" pitchFamily="34" charset="0"/>
              </a:rPr>
              <a:t>                                                   -les partenaires sociaux</a:t>
            </a:r>
          </a:p>
          <a:p>
            <a:pPr marL="0" indent="0">
              <a:buNone/>
            </a:pPr>
            <a:r>
              <a:rPr lang="fr-MG" sz="2200" dirty="0">
                <a:latin typeface="Century Gothic" panose="020B0502020202020204" pitchFamily="34" charset="0"/>
              </a:rPr>
              <a:t>   4-  Projet de FFP intégré dans la PNEFP</a:t>
            </a:r>
          </a:p>
          <a:p>
            <a:pPr marL="0" indent="0">
              <a:buNone/>
            </a:pPr>
            <a:r>
              <a:rPr lang="fr-MG" sz="2200" dirty="0"/>
              <a:t>   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6AC1B8-FCBC-B34E-ADDC-897B7814805D}"/>
              </a:ext>
            </a:extLst>
          </p:cNvPr>
          <p:cNvSpPr/>
          <p:nvPr/>
        </p:nvSpPr>
        <p:spPr>
          <a:xfrm>
            <a:off x="1405345" y="893308"/>
            <a:ext cx="1440000" cy="134601"/>
          </a:xfrm>
          <a:prstGeom prst="rect">
            <a:avLst/>
          </a:prstGeom>
          <a:solidFill>
            <a:srgbClr val="F7A900"/>
          </a:solidFill>
          <a:ln>
            <a:solidFill>
              <a:srgbClr val="F7A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344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7D8A43-62C3-254D-A916-407D16F72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859971"/>
            <a:ext cx="7742464" cy="830720"/>
          </a:xfrm>
        </p:spPr>
        <p:txBody>
          <a:bodyPr/>
          <a:lstStyle/>
          <a:p>
            <a:r>
              <a:rPr lang="fr-MG" dirty="0"/>
              <a:t> </a:t>
            </a:r>
            <a:r>
              <a:rPr lang="fr-MG" sz="2400" b="1" dirty="0">
                <a:solidFill>
                  <a:schemeClr val="accent1"/>
                </a:solidFill>
              </a:rPr>
              <a:t>L’IDEE PREND FORME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6B53F1-4A95-F944-AD8E-4B7973AA4C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MG" dirty="0">
                <a:sym typeface="Wingdings" pitchFamily="2" charset="2"/>
              </a:rPr>
              <a:t>    Convaincre les entreprises sur 5 principes non           	négociables:</a:t>
            </a:r>
          </a:p>
          <a:p>
            <a:r>
              <a:rPr lang="fr-MG" dirty="0">
                <a:sym typeface="Wingdings" pitchFamily="2" charset="2"/>
              </a:rPr>
              <a:t>         Fonds à gestion privée</a:t>
            </a:r>
          </a:p>
          <a:p>
            <a:r>
              <a:rPr lang="fr-MG" dirty="0">
                <a:sym typeface="Wingdings" pitchFamily="2" charset="2"/>
              </a:rPr>
              <a:t>         Cotisation obligatoire (Loi)</a:t>
            </a:r>
          </a:p>
          <a:p>
            <a:r>
              <a:rPr lang="fr-MG" dirty="0">
                <a:sym typeface="Wingdings" pitchFamily="2" charset="2"/>
              </a:rPr>
              <a:t>         Financement exclusivement de la formation      	 continue</a:t>
            </a:r>
          </a:p>
          <a:p>
            <a:r>
              <a:rPr lang="fr-MG" dirty="0">
                <a:sym typeface="Wingdings" pitchFamily="2" charset="2"/>
              </a:rPr>
              <a:t>         Cotisation déductible </a:t>
            </a:r>
          </a:p>
          <a:p>
            <a:r>
              <a:rPr lang="fr-MG" dirty="0">
                <a:sym typeface="Wingdings" pitchFamily="2" charset="2"/>
              </a:rPr>
              <a:t>         Financement du secteur formel </a:t>
            </a:r>
            <a:endParaRPr lang="fr-MG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D3872C-1AC7-D845-B6F7-DFBFEF93CC85}"/>
              </a:ext>
            </a:extLst>
          </p:cNvPr>
          <p:cNvSpPr/>
          <p:nvPr/>
        </p:nvSpPr>
        <p:spPr>
          <a:xfrm>
            <a:off x="772886" y="1421745"/>
            <a:ext cx="1440000" cy="134601"/>
          </a:xfrm>
          <a:prstGeom prst="rect">
            <a:avLst/>
          </a:prstGeom>
          <a:solidFill>
            <a:srgbClr val="F7A900"/>
          </a:solidFill>
          <a:ln>
            <a:solidFill>
              <a:srgbClr val="F7A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507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792ECA-33FA-8D4B-98BF-9FBE2CF91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G" dirty="0"/>
              <a:t>      </a:t>
            </a:r>
            <a:r>
              <a:rPr lang="fr-MG" sz="2800" b="1" dirty="0">
                <a:solidFill>
                  <a:schemeClr val="accent1"/>
                </a:solidFill>
              </a:rPr>
              <a:t>MISE EN PLACE</a:t>
            </a:r>
            <a:br>
              <a:rPr lang="fr-MG" sz="3200" b="1" dirty="0">
                <a:solidFill>
                  <a:schemeClr val="accent1"/>
                </a:solidFill>
              </a:rPr>
            </a:br>
            <a:endParaRPr lang="fr-MG" sz="3200" b="1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7382E5-DE55-6746-8A93-A246A5183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MG" dirty="0"/>
              <a:t>Première rencontre avec le RAFPRO en 2015</a:t>
            </a:r>
          </a:p>
          <a:p>
            <a:r>
              <a:rPr lang="fr-MG" dirty="0"/>
              <a:t>Recrutement d’une équipe de consultant en 2016</a:t>
            </a:r>
          </a:p>
          <a:p>
            <a:r>
              <a:rPr lang="fr-MG" dirty="0"/>
              <a:t>Etude de faisabilité supervisé par un Comité de Pilotage avec les partenaires sociaux et l’Etat</a:t>
            </a:r>
          </a:p>
          <a:p>
            <a:r>
              <a:rPr lang="fr-MG" dirty="0"/>
              <a:t>Adoption de la Loi en 2017</a:t>
            </a:r>
          </a:p>
          <a:p>
            <a:r>
              <a:rPr lang="fr-MG" dirty="0"/>
              <a:t>Signature d’une Convention de 6M d’euros avec l’AFD et négociation avec les autres partenaires (CNAPS)  et adoption du Décret en 2018</a:t>
            </a:r>
          </a:p>
          <a:p>
            <a:r>
              <a:rPr lang="fr-MG" dirty="0"/>
              <a:t>Mise en place des organes de gouvernance</a:t>
            </a:r>
          </a:p>
          <a:p>
            <a:r>
              <a:rPr lang="fr-MG" dirty="0"/>
              <a:t>Démarrage du Fonds en 2019 (Arrêté)</a:t>
            </a:r>
          </a:p>
          <a:p>
            <a:endParaRPr lang="fr-MG" dirty="0"/>
          </a:p>
          <a:p>
            <a:endParaRPr lang="fr-MG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B9B6E2-1187-B247-A0EF-804B6AB8D34C}"/>
              </a:ext>
            </a:extLst>
          </p:cNvPr>
          <p:cNvSpPr/>
          <p:nvPr/>
        </p:nvSpPr>
        <p:spPr>
          <a:xfrm>
            <a:off x="1078773" y="1027909"/>
            <a:ext cx="1440000" cy="134601"/>
          </a:xfrm>
          <a:prstGeom prst="rect">
            <a:avLst/>
          </a:prstGeom>
          <a:solidFill>
            <a:srgbClr val="F7A900"/>
          </a:solidFill>
          <a:ln>
            <a:solidFill>
              <a:srgbClr val="F7A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660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25465" y="1254157"/>
            <a:ext cx="1440000" cy="134601"/>
          </a:xfrm>
          <a:prstGeom prst="rect">
            <a:avLst/>
          </a:prstGeom>
          <a:solidFill>
            <a:srgbClr val="F7A900"/>
          </a:solidFill>
          <a:ln>
            <a:solidFill>
              <a:srgbClr val="F7A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entury Gothic" panose="020B0502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14333" y="119798"/>
            <a:ext cx="72063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6800" algn="just"/>
            <a:r>
              <a:rPr lang="fr-FR" sz="1200" b="1" i="1" dirty="0">
                <a:latin typeface="Century Gothic" panose="020B0502020202020204" pitchFamily="34" charset="0"/>
              </a:rPr>
              <a:t>Association Reconnue d’Utilité Publique (A.R.U.P.), créée à l’initiative des partenaires sociaux , le FMFP a rejoint la grande famille de plus de 70 fonds de formation dans le monde en mars 2019 avec ses « marques de fabrique » d’avant-garde.</a:t>
            </a:r>
            <a:endParaRPr lang="fr-FR" sz="1200" dirty="0">
              <a:latin typeface="Century Gothic" panose="020B0502020202020204" pitchFamily="34" charset="0"/>
            </a:endParaRPr>
          </a:p>
          <a:p>
            <a:pPr marR="6800"/>
            <a:r>
              <a:rPr lang="fr-FR" sz="1200" dirty="0">
                <a:latin typeface="Century Gothic" panose="020B0502020202020204" pitchFamily="34" charset="0"/>
              </a:rPr>
              <a:t>Loi N°2017-025</a:t>
            </a:r>
          </a:p>
        </p:txBody>
      </p:sp>
      <p:sp>
        <p:nvSpPr>
          <p:cNvPr id="8" name="Rectangle 7"/>
          <p:cNvSpPr/>
          <p:nvPr/>
        </p:nvSpPr>
        <p:spPr>
          <a:xfrm>
            <a:off x="466724" y="1549104"/>
            <a:ext cx="36000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i="1" dirty="0">
                <a:solidFill>
                  <a:srgbClr val="F7A900"/>
                </a:solidFill>
                <a:latin typeface="Century Gothic" panose="020B0502020202020204" pitchFamily="34" charset="0"/>
              </a:rPr>
              <a:t>Conseil d’Administration (CA)</a:t>
            </a:r>
            <a:endParaRPr lang="fr-FR" sz="1600" dirty="0">
              <a:solidFill>
                <a:srgbClr val="F7A900"/>
              </a:solidFill>
              <a:latin typeface="Century Gothic" panose="020B0502020202020204" pitchFamily="34" charset="0"/>
            </a:endParaRPr>
          </a:p>
          <a:p>
            <a:r>
              <a:rPr lang="fr-FR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Composé de 5 représentants d’employeurs, 5 représentants de salariés et 3 représentants des ministères.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Définition du plan stratégique relatif à l’ensemble des activités intersectorielles et sectorielles.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Identification et sélection des actions et projets transverses aux différents secteurs financés sur les fonds mutualisés et sur les ressources additionnelles.</a:t>
            </a:r>
            <a:endParaRPr lang="fr-FR" sz="1200" dirty="0"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69962" y="1014149"/>
            <a:ext cx="73914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48CCB"/>
                </a:solidFill>
                <a:latin typeface="Century Gothic" panose="020B0502020202020204" pitchFamily="34" charset="0"/>
              </a:rPr>
              <a:t>UNE GOUVERNANCE PARITAIRE AUTONOME ET DE DROIT PRIVÉ</a:t>
            </a:r>
            <a:endParaRPr lang="fr-FR" dirty="0">
              <a:solidFill>
                <a:srgbClr val="048CCB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751068" y="1459397"/>
            <a:ext cx="394879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i="1" dirty="0">
                <a:solidFill>
                  <a:srgbClr val="F7A900"/>
                </a:solidFill>
                <a:latin typeface="Century Gothic" panose="020B0502020202020204" pitchFamily="34" charset="0"/>
              </a:rPr>
              <a:t>Comité Sectoriel Paritaire (CSP)</a:t>
            </a:r>
            <a:endParaRPr lang="fr-FR" sz="1600" dirty="0">
              <a:solidFill>
                <a:srgbClr val="F7A900"/>
              </a:solidFill>
              <a:latin typeface="Century Gothic" panose="020B0502020202020204" pitchFamily="34" charset="0"/>
            </a:endParaRPr>
          </a:p>
          <a:p>
            <a:r>
              <a:rPr lang="fr-FR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Composé paritairement par des représentants d’employeurs et des représentants de salariés de chaque secteur.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Définition des priorités stratégiques et opérationnelles de chaque secteur d’activité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Décision d’allocations de s financements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Maintien et développement des compétences des salariés travaillant dans les entreprises.</a:t>
            </a:r>
            <a:endParaRPr lang="fr-FR" sz="1200" dirty="0">
              <a:latin typeface="Century Gothic" panose="020B0502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51068" y="5167078"/>
            <a:ext cx="36000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i="1" dirty="0">
                <a:solidFill>
                  <a:srgbClr val="F7A900"/>
                </a:solidFill>
                <a:latin typeface="Century Gothic" panose="020B0502020202020204" pitchFamily="34" charset="0"/>
              </a:rPr>
              <a:t>Commissaire aux comptes</a:t>
            </a:r>
            <a:endParaRPr lang="fr-FR" sz="1600" dirty="0">
              <a:solidFill>
                <a:srgbClr val="F7A900"/>
              </a:solidFill>
              <a:latin typeface="Century Gothic" panose="020B0502020202020204" pitchFamily="34" charset="0"/>
            </a:endParaRPr>
          </a:p>
          <a:p>
            <a:r>
              <a:rPr lang="fr-FR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validé par le CA.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Contrôle de la régularité et de la sincérité des comptes du FMFP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Appréciation des dispositifs de contrôles internes du FMFP</a:t>
            </a:r>
            <a:endParaRPr lang="fr-FR" sz="1200" dirty="0">
              <a:latin typeface="Century Gothic" panose="020B0502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51068" y="3351195"/>
            <a:ext cx="3600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i="1" dirty="0">
                <a:solidFill>
                  <a:srgbClr val="F7A900"/>
                </a:solidFill>
                <a:latin typeface="Century Gothic" panose="020B0502020202020204" pitchFamily="34" charset="0"/>
              </a:rPr>
              <a:t>Auditeur de projets</a:t>
            </a:r>
            <a:endParaRPr lang="fr-FR" sz="1600" dirty="0">
              <a:solidFill>
                <a:srgbClr val="F7A900"/>
              </a:solidFill>
              <a:latin typeface="Century Gothic" panose="020B0502020202020204" pitchFamily="34" charset="0"/>
            </a:endParaRPr>
          </a:p>
          <a:p>
            <a:r>
              <a:rPr lang="fr-FR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Cabinet indépendant.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Contrôle de l’utilisation des subventions versées aux bénéficiaires de financement.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Evaluation des conditions de réalisation et d'exploitation des projets financés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Appréciation des impacts et de l’atteinte des objectifs des projets financés.</a:t>
            </a:r>
            <a:endParaRPr lang="fr-FR" sz="1200" dirty="0">
              <a:latin typeface="Century Gothic" panose="020B0502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66724" y="3947878"/>
            <a:ext cx="3600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i="1" dirty="0">
                <a:solidFill>
                  <a:srgbClr val="F7A900"/>
                </a:solidFill>
                <a:latin typeface="Century Gothic" panose="020B0502020202020204" pitchFamily="34" charset="0"/>
              </a:rPr>
              <a:t>Comité de surveillance</a:t>
            </a:r>
            <a:endParaRPr lang="fr-FR" sz="1600" dirty="0">
              <a:solidFill>
                <a:srgbClr val="F7A900"/>
              </a:solidFill>
              <a:latin typeface="Century Gothic" panose="020B0502020202020204" pitchFamily="34" charset="0"/>
            </a:endParaRPr>
          </a:p>
          <a:p>
            <a:r>
              <a:rPr lang="fr-FR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Composé par des représentants du CA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Contrôle du respect des manuels de procédure, des politiques et stratégies du FMFP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fr-FR" sz="1200" dirty="0">
                <a:solidFill>
                  <a:srgbClr val="000000"/>
                </a:solidFill>
                <a:latin typeface="Century Gothic" panose="020B0502020202020204" pitchFamily="34" charset="0"/>
              </a:rPr>
              <a:t>Suivi de l’application des recommandations des commissaires au compte et de l’auditeur de projets..</a:t>
            </a:r>
            <a:endParaRPr lang="fr-FR" sz="1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143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5682" y="973091"/>
            <a:ext cx="1440000" cy="134601"/>
          </a:xfrm>
          <a:prstGeom prst="rect">
            <a:avLst/>
          </a:prstGeom>
          <a:solidFill>
            <a:srgbClr val="F7A900"/>
          </a:solidFill>
          <a:ln>
            <a:solidFill>
              <a:srgbClr val="F7A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77491" y="688379"/>
            <a:ext cx="1893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48CCB"/>
                </a:solidFill>
                <a:latin typeface="Century Gothic" panose="020B0502020202020204" pitchFamily="34" charset="0"/>
              </a:rPr>
              <a:t>NOS MISSIONS</a:t>
            </a:r>
            <a:endParaRPr lang="fr-FR" dirty="0">
              <a:solidFill>
                <a:srgbClr val="048CCB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22395" y="1329696"/>
            <a:ext cx="66620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spc="-80" dirty="0">
                <a:solidFill>
                  <a:srgbClr val="636369"/>
                </a:solidFill>
                <a:latin typeface="Century Gothic" panose="020B0502020202020204" pitchFamily="34" charset="0"/>
                <a:cs typeface="Arial"/>
              </a:rPr>
              <a:t>Le FMFP a pour mission de </a:t>
            </a:r>
            <a:r>
              <a:rPr lang="fr-FR" sz="1400" b="1" u="sng" spc="-80" dirty="0">
                <a:solidFill>
                  <a:srgbClr val="636369"/>
                </a:solidFill>
                <a:latin typeface="Century Gothic" panose="020B0502020202020204" pitchFamily="34" charset="0"/>
                <a:cs typeface="Arial"/>
              </a:rPr>
              <a:t>financer la formation professionnelle </a:t>
            </a:r>
            <a:r>
              <a:rPr lang="fr-FR" sz="1400" spc="-80" dirty="0">
                <a:solidFill>
                  <a:srgbClr val="636369"/>
                </a:solidFill>
                <a:latin typeface="Century Gothic" panose="020B0502020202020204" pitchFamily="34" charset="0"/>
                <a:cs typeface="Arial"/>
              </a:rPr>
              <a:t>à travers trois axes :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15682" y="1803129"/>
            <a:ext cx="468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dirty="0">
                <a:solidFill>
                  <a:srgbClr val="0E8BCB"/>
                </a:solidFill>
                <a:latin typeface="Century Gothic" panose="020B0502020202020204" pitchFamily="34" charset="0"/>
              </a:rPr>
              <a:t>1- Formation Professionnelle Continue</a:t>
            </a:r>
            <a:endParaRPr lang="fr-FR" dirty="0">
              <a:solidFill>
                <a:srgbClr val="0E8BCB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object 36"/>
          <p:cNvSpPr txBox="1"/>
          <p:nvPr/>
        </p:nvSpPr>
        <p:spPr>
          <a:xfrm>
            <a:off x="1054522" y="2177904"/>
            <a:ext cx="539780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12700">
              <a:lnSpc>
                <a:spcPct val="150000"/>
              </a:lnSpc>
              <a:spcBef>
                <a:spcPts val="100"/>
              </a:spcBef>
              <a:defRPr b="1" spc="-80">
                <a:solidFill>
                  <a:srgbClr val="636369"/>
                </a:solidFill>
                <a:latin typeface="Century Gothic" panose="020B0502020202020204" pitchFamily="34" charset="0"/>
                <a:cs typeface="Arial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fr-FR" sz="1200" b="0" dirty="0"/>
              <a:t>Développer les compétences des </a:t>
            </a:r>
            <a:r>
              <a:rPr lang="fr-FR" sz="1200" dirty="0"/>
              <a:t>salariés dans les entreprises au niveau sectoriel et intersectoriel</a:t>
            </a:r>
            <a:r>
              <a:rPr lang="fr-FR" sz="1200" b="0" dirty="0"/>
              <a:t>, devant évoluer pour intégrer les nouvelles exigences professionnelles et assurer la pérennisation de leurs emplois.</a:t>
            </a:r>
          </a:p>
        </p:txBody>
      </p:sp>
      <p:sp>
        <p:nvSpPr>
          <p:cNvPr id="9" name="object 36"/>
          <p:cNvSpPr txBox="1"/>
          <p:nvPr/>
        </p:nvSpPr>
        <p:spPr>
          <a:xfrm>
            <a:off x="1054521" y="3736925"/>
            <a:ext cx="550787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12700" algn="just">
              <a:lnSpc>
                <a:spcPct val="150000"/>
              </a:lnSpc>
              <a:spcBef>
                <a:spcPts val="100"/>
              </a:spcBef>
              <a:defRPr sz="1600" b="0" spc="-80">
                <a:solidFill>
                  <a:srgbClr val="636369"/>
                </a:solidFill>
                <a:latin typeface="Century Gothic" panose="020B0502020202020204" pitchFamily="34" charset="0"/>
                <a:cs typeface="Arial"/>
              </a:defRPr>
            </a:lvl1pPr>
          </a:lstStyle>
          <a:p>
            <a:pPr>
              <a:lnSpc>
                <a:spcPct val="100000"/>
              </a:lnSpc>
            </a:pPr>
            <a:r>
              <a:rPr lang="fr-FR" sz="1200" dirty="0"/>
              <a:t>Favoriser le recrutement de jeunes ou d’adultes ne justifiant pas de la qualification nécessaire pour occuper directement les emplois à pourvoir dans les entreprises.</a:t>
            </a:r>
          </a:p>
        </p:txBody>
      </p:sp>
      <p:sp>
        <p:nvSpPr>
          <p:cNvPr id="10" name="object 36"/>
          <p:cNvSpPr txBox="1"/>
          <p:nvPr/>
        </p:nvSpPr>
        <p:spPr>
          <a:xfrm>
            <a:off x="1054521" y="5254317"/>
            <a:ext cx="550787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12700" algn="just">
              <a:lnSpc>
                <a:spcPct val="150000"/>
              </a:lnSpc>
              <a:spcBef>
                <a:spcPts val="100"/>
              </a:spcBef>
              <a:defRPr sz="1600" b="0" spc="-80">
                <a:solidFill>
                  <a:srgbClr val="636369"/>
                </a:solidFill>
                <a:latin typeface="Century Gothic" panose="020B0502020202020204" pitchFamily="34" charset="0"/>
                <a:cs typeface="Arial"/>
              </a:defRPr>
            </a:lvl1pPr>
          </a:lstStyle>
          <a:p>
            <a:pPr>
              <a:lnSpc>
                <a:spcPct val="100000"/>
              </a:lnSpc>
            </a:pPr>
            <a:r>
              <a:rPr lang="fr-FR" sz="1200" dirty="0"/>
              <a:t>Concourir au renforcement des compétences des micro et petites entreprises, les compétences professionnelles des entrepreneurs du secteur informel et à la qualification des employés en situation d’emploi précaire.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715682" y="3344057"/>
            <a:ext cx="468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000" b="1" i="1">
                <a:solidFill>
                  <a:srgbClr val="0E8BCB"/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fr-FR" sz="1800" dirty="0"/>
              <a:t>2- Formation Pré-emploi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715682" y="4884985"/>
            <a:ext cx="468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algn="ctr">
              <a:defRPr sz="2000" b="1" i="1">
                <a:solidFill>
                  <a:srgbClr val="0E8BCB"/>
                </a:solidFill>
                <a:latin typeface="Century Gothic" panose="020B0502020202020204" pitchFamily="34" charset="0"/>
              </a:defRPr>
            </a:lvl1pPr>
          </a:lstStyle>
          <a:p>
            <a:pPr algn="l"/>
            <a:r>
              <a:rPr lang="fr-FR" sz="1800" dirty="0"/>
              <a:t>3- Formation de type équité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000" y="4850601"/>
            <a:ext cx="1920000" cy="144000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737" y="3231780"/>
            <a:ext cx="1920000" cy="14400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737" y="1612959"/>
            <a:ext cx="192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485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80877" y="811915"/>
            <a:ext cx="1440000" cy="134601"/>
          </a:xfrm>
          <a:prstGeom prst="rect">
            <a:avLst/>
          </a:prstGeom>
          <a:solidFill>
            <a:srgbClr val="F7A900"/>
          </a:solidFill>
          <a:ln>
            <a:solidFill>
              <a:srgbClr val="F7A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15713" y="577184"/>
            <a:ext cx="43052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48CCB"/>
                </a:solidFill>
                <a:latin typeface="Century Gothic" panose="020B0502020202020204" pitchFamily="34" charset="0"/>
              </a:rPr>
              <a:t>SOURCES ET AFFECTIONS DES FONDS</a:t>
            </a:r>
            <a:endParaRPr lang="fr-FR" dirty="0">
              <a:solidFill>
                <a:srgbClr val="048CCB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63055" y="1390650"/>
            <a:ext cx="2700000" cy="1080000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Contribution obligatoire des entreprises de 1% de la masse salariale brute plafonnée</a:t>
            </a:r>
          </a:p>
          <a:p>
            <a:pPr algn="ctr">
              <a:lnSpc>
                <a:spcPts val="2000"/>
              </a:lnSpc>
            </a:pPr>
            <a:r>
              <a:rPr lang="fr-FR" sz="800" dirty="0">
                <a:solidFill>
                  <a:schemeClr val="tx1"/>
                </a:solidFill>
                <a:latin typeface="Century Gothic" panose="020B0502020202020204" pitchFamily="34" charset="0"/>
              </a:rPr>
              <a:t>Décret N°2018-1509. Arrêté ministériel N°911/2019</a:t>
            </a:r>
          </a:p>
        </p:txBody>
      </p:sp>
      <p:sp>
        <p:nvSpPr>
          <p:cNvPr id="6" name="Rectangle 5"/>
          <p:cNvSpPr/>
          <p:nvPr/>
        </p:nvSpPr>
        <p:spPr>
          <a:xfrm>
            <a:off x="4966264" y="1390650"/>
            <a:ext cx="2700000" cy="1080000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fr-FR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Ressources des Partenaires Techniques &amp; Financiers</a:t>
            </a:r>
          </a:p>
        </p:txBody>
      </p:sp>
      <p:sp>
        <p:nvSpPr>
          <p:cNvPr id="7" name="Rectangle 6"/>
          <p:cNvSpPr/>
          <p:nvPr/>
        </p:nvSpPr>
        <p:spPr>
          <a:xfrm>
            <a:off x="2002974" y="2621277"/>
            <a:ext cx="5896046" cy="478971"/>
          </a:xfrm>
          <a:prstGeom prst="rect">
            <a:avLst/>
          </a:prstGeom>
          <a:solidFill>
            <a:srgbClr val="058C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Century Gothic" panose="020B0502020202020204" pitchFamily="34" charset="0"/>
              </a:rPr>
              <a:t>Fonds Malgache de Formation Professionnelle</a:t>
            </a:r>
          </a:p>
        </p:txBody>
      </p:sp>
      <p:sp>
        <p:nvSpPr>
          <p:cNvPr id="8" name="Flèche droite 7"/>
          <p:cNvSpPr/>
          <p:nvPr/>
        </p:nvSpPr>
        <p:spPr>
          <a:xfrm>
            <a:off x="1158368" y="2756002"/>
            <a:ext cx="644434" cy="278674"/>
          </a:xfrm>
          <a:prstGeom prst="rightArrow">
            <a:avLst/>
          </a:prstGeom>
          <a:solidFill>
            <a:srgbClr val="058CCA"/>
          </a:solidFill>
          <a:ln>
            <a:solidFill>
              <a:srgbClr val="058C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à coins arrondis 8"/>
          <p:cNvSpPr/>
          <p:nvPr/>
        </p:nvSpPr>
        <p:spPr>
          <a:xfrm>
            <a:off x="1003864" y="3320029"/>
            <a:ext cx="936000" cy="592183"/>
          </a:xfrm>
          <a:prstGeom prst="roundRect">
            <a:avLst/>
          </a:prstGeom>
          <a:solidFill>
            <a:srgbClr val="F6F6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10%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1003864" y="4102899"/>
            <a:ext cx="936000" cy="592183"/>
          </a:xfrm>
          <a:prstGeom prst="roundRect">
            <a:avLst/>
          </a:prstGeom>
          <a:solidFill>
            <a:srgbClr val="F6F6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Management et support</a:t>
            </a:r>
          </a:p>
        </p:txBody>
      </p:sp>
      <p:cxnSp>
        <p:nvCxnSpPr>
          <p:cNvPr id="12" name="Connecteur droit 11"/>
          <p:cNvCxnSpPr>
            <a:stCxn id="9" idx="2"/>
            <a:endCxn id="10" idx="0"/>
          </p:cNvCxnSpPr>
          <p:nvPr/>
        </p:nvCxnSpPr>
        <p:spPr>
          <a:xfrm>
            <a:off x="1471864" y="3912212"/>
            <a:ext cx="0" cy="19068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à coins arrondis 13"/>
          <p:cNvSpPr/>
          <p:nvPr/>
        </p:nvSpPr>
        <p:spPr>
          <a:xfrm>
            <a:off x="2200238" y="3319766"/>
            <a:ext cx="2160000" cy="592183"/>
          </a:xfrm>
          <a:prstGeom prst="roundRect">
            <a:avLst/>
          </a:prstGeom>
          <a:solidFill>
            <a:srgbClr val="F6F6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70%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4620612" y="3325283"/>
            <a:ext cx="1440000" cy="592183"/>
          </a:xfrm>
          <a:prstGeom prst="roundRect">
            <a:avLst/>
          </a:prstGeom>
          <a:solidFill>
            <a:srgbClr val="F6F6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20%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6264720" y="3314249"/>
            <a:ext cx="1800000" cy="592183"/>
          </a:xfrm>
          <a:prstGeom prst="roundRect">
            <a:avLst/>
          </a:prstGeom>
          <a:solidFill>
            <a:srgbClr val="F6F6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Fonds additionnels</a:t>
            </a:r>
          </a:p>
        </p:txBody>
      </p:sp>
      <p:sp>
        <p:nvSpPr>
          <p:cNvPr id="17" name="Rectangle à coins arrondis 16"/>
          <p:cNvSpPr/>
          <p:nvPr/>
        </p:nvSpPr>
        <p:spPr>
          <a:xfrm>
            <a:off x="2200238" y="4005304"/>
            <a:ext cx="2160000" cy="592183"/>
          </a:xfrm>
          <a:prstGeom prst="roundRect">
            <a:avLst/>
          </a:prstGeom>
          <a:solidFill>
            <a:srgbClr val="F6F6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Droit de tirage des cotisants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Fonds pour les missions prioritaires</a:t>
            </a:r>
          </a:p>
        </p:txBody>
      </p:sp>
      <p:sp>
        <p:nvSpPr>
          <p:cNvPr id="18" name="Rectangle à coins arrondis 17"/>
          <p:cNvSpPr/>
          <p:nvPr/>
        </p:nvSpPr>
        <p:spPr>
          <a:xfrm>
            <a:off x="2200238" y="4690843"/>
            <a:ext cx="2160000" cy="592183"/>
          </a:xfrm>
          <a:prstGeom prst="roundRect">
            <a:avLst/>
          </a:prstGeom>
          <a:solidFill>
            <a:srgbClr val="F6F6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i="1" dirty="0">
                <a:solidFill>
                  <a:srgbClr val="058CCA"/>
                </a:solidFill>
                <a:latin typeface="Century Gothic" panose="020B0502020202020204" pitchFamily="34" charset="0"/>
              </a:rPr>
              <a:t>Formation professionnelle continue</a:t>
            </a:r>
          </a:p>
        </p:txBody>
      </p:sp>
      <p:sp>
        <p:nvSpPr>
          <p:cNvPr id="19" name="Rectangle à coins arrondis 18"/>
          <p:cNvSpPr/>
          <p:nvPr/>
        </p:nvSpPr>
        <p:spPr>
          <a:xfrm>
            <a:off x="2200238" y="5363721"/>
            <a:ext cx="2160000" cy="592183"/>
          </a:xfrm>
          <a:prstGeom prst="roundRect">
            <a:avLst/>
          </a:prstGeom>
          <a:solidFill>
            <a:srgbClr val="F6F6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i="1" dirty="0">
                <a:solidFill>
                  <a:srgbClr val="058CCA"/>
                </a:solidFill>
                <a:latin typeface="Century Gothic" panose="020B0502020202020204" pitchFamily="34" charset="0"/>
              </a:rPr>
              <a:t>Formation pré-emploi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066130" y="4266362"/>
            <a:ext cx="7200" cy="140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4" name="Connecteur droit 33"/>
          <p:cNvCxnSpPr>
            <a:stCxn id="17" idx="0"/>
            <a:endCxn id="14" idx="2"/>
          </p:cNvCxnSpPr>
          <p:nvPr/>
        </p:nvCxnSpPr>
        <p:spPr>
          <a:xfrm flipV="1">
            <a:off x="3280238" y="3911949"/>
            <a:ext cx="0" cy="93355"/>
          </a:xfrm>
          <a:prstGeom prst="line">
            <a:avLst/>
          </a:prstGeom>
          <a:ln w="19050">
            <a:solidFill>
              <a:srgbClr val="4171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à coins arrondis 34"/>
          <p:cNvSpPr/>
          <p:nvPr/>
        </p:nvSpPr>
        <p:spPr>
          <a:xfrm>
            <a:off x="4620612" y="4005304"/>
            <a:ext cx="1440000" cy="592183"/>
          </a:xfrm>
          <a:prstGeom prst="roundRect">
            <a:avLst/>
          </a:prstGeom>
          <a:solidFill>
            <a:srgbClr val="F6F6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Fonds mutualisés</a:t>
            </a:r>
          </a:p>
        </p:txBody>
      </p:sp>
      <p:sp>
        <p:nvSpPr>
          <p:cNvPr id="36" name="Rectangle à coins arrondis 35"/>
          <p:cNvSpPr/>
          <p:nvPr/>
        </p:nvSpPr>
        <p:spPr>
          <a:xfrm>
            <a:off x="4620612" y="4690842"/>
            <a:ext cx="1440000" cy="592183"/>
          </a:xfrm>
          <a:prstGeom prst="roundRect">
            <a:avLst/>
          </a:prstGeom>
          <a:solidFill>
            <a:srgbClr val="F6F6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i="1" dirty="0">
                <a:solidFill>
                  <a:srgbClr val="058CCA"/>
                </a:solidFill>
                <a:latin typeface="Century Gothic" panose="020B0502020202020204" pitchFamily="34" charset="0"/>
              </a:rPr>
              <a:t>Formation interentreprises intersectorielles</a:t>
            </a:r>
          </a:p>
        </p:txBody>
      </p:sp>
      <p:sp>
        <p:nvSpPr>
          <p:cNvPr id="37" name="Rectangle à coins arrondis 36"/>
          <p:cNvSpPr/>
          <p:nvPr/>
        </p:nvSpPr>
        <p:spPr>
          <a:xfrm>
            <a:off x="4620612" y="5394591"/>
            <a:ext cx="1440000" cy="592183"/>
          </a:xfrm>
          <a:prstGeom prst="roundRect">
            <a:avLst/>
          </a:prstGeom>
          <a:solidFill>
            <a:srgbClr val="F6F6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i="1" dirty="0">
                <a:solidFill>
                  <a:srgbClr val="058CCA"/>
                </a:solidFill>
                <a:latin typeface="Century Gothic" panose="020B0502020202020204" pitchFamily="34" charset="0"/>
              </a:rPr>
              <a:t>Formation d’intérêt National Prioritaire</a:t>
            </a:r>
          </a:p>
        </p:txBody>
      </p:sp>
      <p:sp>
        <p:nvSpPr>
          <p:cNvPr id="38" name="Rectangle à coins arrondis 37"/>
          <p:cNvSpPr/>
          <p:nvPr/>
        </p:nvSpPr>
        <p:spPr>
          <a:xfrm>
            <a:off x="6264720" y="4005304"/>
            <a:ext cx="1800000" cy="1375847"/>
          </a:xfrm>
          <a:prstGeom prst="roundRect">
            <a:avLst/>
          </a:prstGeom>
          <a:solidFill>
            <a:srgbClr val="F6F6F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Fonds additionnels pour les missions prioritaires</a:t>
            </a:r>
          </a:p>
          <a:p>
            <a:pPr algn="ctr"/>
            <a:r>
              <a:rPr lang="fr-FR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Fonds exclusifs pour les missions de type équité </a:t>
            </a:r>
          </a:p>
        </p:txBody>
      </p:sp>
      <p:sp>
        <p:nvSpPr>
          <p:cNvPr id="46" name="Rectangle 45"/>
          <p:cNvSpPr/>
          <p:nvPr/>
        </p:nvSpPr>
        <p:spPr>
          <a:xfrm>
            <a:off x="2073330" y="4263656"/>
            <a:ext cx="126908" cy="10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/>
          <p:cNvSpPr/>
          <p:nvPr/>
        </p:nvSpPr>
        <p:spPr>
          <a:xfrm>
            <a:off x="2065230" y="5001648"/>
            <a:ext cx="126908" cy="10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ectangle 47"/>
          <p:cNvSpPr/>
          <p:nvPr/>
        </p:nvSpPr>
        <p:spPr>
          <a:xfrm>
            <a:off x="2073330" y="4263656"/>
            <a:ext cx="126908" cy="10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/>
          <p:cNvSpPr/>
          <p:nvPr/>
        </p:nvSpPr>
        <p:spPr>
          <a:xfrm>
            <a:off x="2073330" y="5659812"/>
            <a:ext cx="126908" cy="10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/>
          <p:cNvSpPr/>
          <p:nvPr/>
        </p:nvSpPr>
        <p:spPr>
          <a:xfrm>
            <a:off x="4488046" y="4293030"/>
            <a:ext cx="7200" cy="140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/>
          <p:cNvSpPr/>
          <p:nvPr/>
        </p:nvSpPr>
        <p:spPr>
          <a:xfrm>
            <a:off x="4487146" y="5028316"/>
            <a:ext cx="126908" cy="10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/>
          <p:cNvSpPr/>
          <p:nvPr/>
        </p:nvSpPr>
        <p:spPr>
          <a:xfrm>
            <a:off x="4495246" y="4290324"/>
            <a:ext cx="126908" cy="10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Rectangle 52"/>
          <p:cNvSpPr/>
          <p:nvPr/>
        </p:nvSpPr>
        <p:spPr>
          <a:xfrm>
            <a:off x="4495246" y="5686480"/>
            <a:ext cx="126908" cy="10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4" name="Connecteur droit 53"/>
          <p:cNvCxnSpPr/>
          <p:nvPr/>
        </p:nvCxnSpPr>
        <p:spPr>
          <a:xfrm flipV="1">
            <a:off x="5383358" y="3911949"/>
            <a:ext cx="0" cy="93355"/>
          </a:xfrm>
          <a:prstGeom prst="line">
            <a:avLst/>
          </a:prstGeom>
          <a:ln w="19050">
            <a:solidFill>
              <a:srgbClr val="4171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/>
          <p:cNvCxnSpPr/>
          <p:nvPr/>
        </p:nvCxnSpPr>
        <p:spPr>
          <a:xfrm flipV="1">
            <a:off x="7184009" y="3906432"/>
            <a:ext cx="0" cy="93355"/>
          </a:xfrm>
          <a:prstGeom prst="line">
            <a:avLst/>
          </a:prstGeom>
          <a:ln w="19050">
            <a:solidFill>
              <a:srgbClr val="4171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38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80877" y="811915"/>
            <a:ext cx="1440000" cy="134601"/>
          </a:xfrm>
          <a:prstGeom prst="rect">
            <a:avLst/>
          </a:prstGeom>
          <a:solidFill>
            <a:srgbClr val="F7A900"/>
          </a:solidFill>
          <a:ln>
            <a:solidFill>
              <a:srgbClr val="F7A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entury Gothic" panose="020B0502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15713" y="577184"/>
            <a:ext cx="43052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48CCB"/>
                </a:solidFill>
                <a:latin typeface="Century Gothic" panose="020B0502020202020204" pitchFamily="34" charset="0"/>
              </a:rPr>
              <a:t>APPROCHES SECTORIELLES</a:t>
            </a:r>
            <a:endParaRPr lang="fr-FR" dirty="0">
              <a:solidFill>
                <a:srgbClr val="048CCB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87017" y="1965006"/>
            <a:ext cx="39114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latin typeface="Century Gothic" panose="020B0502020202020204" pitchFamily="34" charset="0"/>
              </a:rPr>
              <a:t>Bâtiments – Travaux publics/ Ressources stratégiques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85" y="1956616"/>
            <a:ext cx="540000" cy="5400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17" y="5289582"/>
            <a:ext cx="540000" cy="540000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17" y="4463099"/>
            <a:ext cx="540000" cy="540000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85" y="3623099"/>
            <a:ext cx="540000" cy="5400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71" y="2783099"/>
            <a:ext cx="540000" cy="540000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839" y="1290510"/>
            <a:ext cx="540000" cy="54000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871" y="4726806"/>
            <a:ext cx="540000" cy="5400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851885" y="46917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400">
                <a:latin typeface="Century Gothic" panose="020B0502020202020204" pitchFamily="34" charset="0"/>
              </a:rPr>
              <a:t>Technologie de l’Information et de la Communication</a:t>
            </a:r>
            <a:endParaRPr lang="fr-FR" sz="1400" dirty="0">
              <a:latin typeface="Century Gothic" panose="020B0502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74565" y="2905047"/>
            <a:ext cx="31678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latin typeface="Century Gothic" panose="020B0502020202020204" pitchFamily="34" charset="0"/>
              </a:rPr>
              <a:t>Tourisme, Hôtellerie &amp; Restauration</a:t>
            </a:r>
            <a:endParaRPr lang="fr-FR" sz="1400" dirty="0"/>
          </a:p>
        </p:txBody>
      </p:sp>
      <p:sp>
        <p:nvSpPr>
          <p:cNvPr id="20" name="Rectangle 19"/>
          <p:cNvSpPr/>
          <p:nvPr/>
        </p:nvSpPr>
        <p:spPr>
          <a:xfrm>
            <a:off x="879767" y="3708605"/>
            <a:ext cx="31486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latin typeface="Century Gothic" panose="020B0502020202020204" pitchFamily="34" charset="0"/>
              </a:rPr>
              <a:t>Textile, Habillement et Accessoires</a:t>
            </a:r>
            <a:endParaRPr lang="fr-FR" sz="1400" dirty="0"/>
          </a:p>
        </p:txBody>
      </p:sp>
      <p:sp>
        <p:nvSpPr>
          <p:cNvPr id="21" name="Rectangle 20"/>
          <p:cNvSpPr/>
          <p:nvPr/>
        </p:nvSpPr>
        <p:spPr>
          <a:xfrm>
            <a:off x="895726" y="5419905"/>
            <a:ext cx="21002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>
                <a:latin typeface="Century Gothic" panose="020B0502020202020204" pitchFamily="34" charset="0"/>
              </a:rPr>
              <a:t>Développement Rural</a:t>
            </a:r>
            <a:endParaRPr lang="fr-FR" sz="1400" dirty="0"/>
          </a:p>
        </p:txBody>
      </p:sp>
      <p:sp>
        <p:nvSpPr>
          <p:cNvPr id="22" name="Rectangle 21"/>
          <p:cNvSpPr/>
          <p:nvPr/>
        </p:nvSpPr>
        <p:spPr>
          <a:xfrm>
            <a:off x="347017" y="1330420"/>
            <a:ext cx="45872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Les 5 secteurs prioritaires définis par la PNEFP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635871" y="1357533"/>
            <a:ext cx="22990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Le multisectoriel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095871" y="3194002"/>
            <a:ext cx="22454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latin typeface="Century Gothic" panose="020B0502020202020204" pitchFamily="34" charset="0"/>
              </a:rPr>
              <a:t> Santé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131839" y="1924768"/>
            <a:ext cx="39114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latin typeface="Century Gothic" panose="020B0502020202020204" pitchFamily="34" charset="0"/>
              </a:rPr>
              <a:t>Commerce, industrie de transformation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136046" y="2339729"/>
            <a:ext cx="448242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latin typeface="Century Gothic" panose="020B0502020202020204" pitchFamily="34" charset="0"/>
              </a:rPr>
              <a:t>Transport – logistique et transport automobile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131839" y="2757048"/>
            <a:ext cx="39114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latin typeface="Century Gothic" panose="020B0502020202020204" pitchFamily="34" charset="0"/>
              </a:rPr>
              <a:t>Éducation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131839" y="3673180"/>
            <a:ext cx="39114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latin typeface="Century Gothic" panose="020B0502020202020204" pitchFamily="34" charset="0"/>
              </a:rPr>
              <a:t>Culture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131838" y="4139362"/>
            <a:ext cx="39114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latin typeface="Century Gothic" panose="020B0502020202020204" pitchFamily="34" charset="0"/>
              </a:rPr>
              <a:t>Service financier – assurance et autres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635870" y="4784113"/>
            <a:ext cx="229906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Le secteur équité</a:t>
            </a:r>
          </a:p>
        </p:txBody>
      </p:sp>
    </p:spTree>
    <p:extLst>
      <p:ext uri="{BB962C8B-B14F-4D97-AF65-F5344CB8AC3E}">
        <p14:creationId xmlns:p14="http://schemas.microsoft.com/office/powerpoint/2010/main" val="269771105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1124</Words>
  <Application>Microsoft Office PowerPoint</Application>
  <PresentationFormat>On-screen Show (4:3)</PresentationFormat>
  <Paragraphs>148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Wingdings</vt:lpstr>
      <vt:lpstr>Thème Office</vt:lpstr>
      <vt:lpstr>ATELIER REGIONAL DE PARTAGE</vt:lpstr>
      <vt:lpstr>PowerPoint Presentation</vt:lpstr>
      <vt:lpstr>       HISTORIQUE </vt:lpstr>
      <vt:lpstr> L’IDEE PREND FORME</vt:lpstr>
      <vt:lpstr>      MISE EN PLACE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lenovo128</dc:creator>
  <cp:lastModifiedBy>Keser, Jelena</cp:lastModifiedBy>
  <cp:revision>867</cp:revision>
  <dcterms:created xsi:type="dcterms:W3CDTF">2019-02-19T13:38:18Z</dcterms:created>
  <dcterms:modified xsi:type="dcterms:W3CDTF">2021-11-30T14:34:05Z</dcterms:modified>
</cp:coreProperties>
</file>