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1" r:id="rId3"/>
    <p:sldId id="257" r:id="rId4"/>
    <p:sldId id="262" r:id="rId5"/>
    <p:sldId id="265" r:id="rId6"/>
    <p:sldId id="266" r:id="rId7"/>
    <p:sldId id="268" r:id="rId8"/>
    <p:sldId id="269" r:id="rId9"/>
    <p:sldId id="267" r:id="rId10"/>
    <p:sldId id="263" r:id="rId11"/>
    <p:sldId id="272" r:id="rId12"/>
    <p:sldId id="271" r:id="rId13"/>
    <p:sldId id="275" r:id="rId14"/>
    <p:sldId id="276" r:id="rId15"/>
    <p:sldId id="264" r:id="rId16"/>
    <p:sldId id="277" r:id="rId17"/>
    <p:sldId id="278" r:id="rId18"/>
    <p:sldId id="259" r:id="rId19"/>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4694"/>
  </p:normalViewPr>
  <p:slideViewPr>
    <p:cSldViewPr snapToGrid="0" snapToObjects="1">
      <p:cViewPr varScale="1">
        <p:scale>
          <a:sx n="81" d="100"/>
          <a:sy n="81" d="100"/>
        </p:scale>
        <p:origin x="96" y="6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9.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033DCB-4843-7B48-A69D-C431D13F39B1}"/>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30BAE585-D002-644F-8BCB-3D33A6B8A2C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9A4162AE-2522-B74C-938D-CC9CCE0D9B97}"/>
              </a:ext>
            </a:extLst>
          </p:cNvPr>
          <p:cNvSpPr>
            <a:spLocks noGrp="1"/>
          </p:cNvSpPr>
          <p:nvPr>
            <p:ph type="dt" sz="half" idx="10"/>
          </p:nvPr>
        </p:nvSpPr>
        <p:spPr/>
        <p:txBody>
          <a:bodyPr/>
          <a:lstStyle/>
          <a:p>
            <a:fld id="{B02A0068-82C3-A948-B7EF-F779433627D3}" type="datetimeFigureOut">
              <a:rPr lang="nl-BE" smtClean="0"/>
              <a:pPr/>
              <a:t>30/11/2021</a:t>
            </a:fld>
            <a:endParaRPr lang="nl-BE" dirty="0"/>
          </a:p>
        </p:txBody>
      </p:sp>
      <p:sp>
        <p:nvSpPr>
          <p:cNvPr id="5" name="Tijdelijke aanduiding voor voettekst 4">
            <a:extLst>
              <a:ext uri="{FF2B5EF4-FFF2-40B4-BE49-F238E27FC236}">
                <a16:creationId xmlns:a16="http://schemas.microsoft.com/office/drawing/2014/main" id="{E02F6A2E-149B-7544-88C8-E21A8975103C}"/>
              </a:ext>
            </a:extLst>
          </p:cNvPr>
          <p:cNvSpPr>
            <a:spLocks noGrp="1"/>
          </p:cNvSpPr>
          <p:nvPr>
            <p:ph type="ftr" sz="quarter" idx="11"/>
          </p:nvPr>
        </p:nvSpPr>
        <p:spPr/>
        <p:txBody>
          <a:bodyPr/>
          <a:lstStyle/>
          <a:p>
            <a:endParaRPr lang="nl-BE" dirty="0"/>
          </a:p>
        </p:txBody>
      </p:sp>
      <p:sp>
        <p:nvSpPr>
          <p:cNvPr id="6" name="Tijdelijke aanduiding voor dianummer 5">
            <a:extLst>
              <a:ext uri="{FF2B5EF4-FFF2-40B4-BE49-F238E27FC236}">
                <a16:creationId xmlns:a16="http://schemas.microsoft.com/office/drawing/2014/main" id="{75DF1D4F-E2D1-CA46-A060-82834AAEF2D1}"/>
              </a:ext>
            </a:extLst>
          </p:cNvPr>
          <p:cNvSpPr>
            <a:spLocks noGrp="1"/>
          </p:cNvSpPr>
          <p:nvPr>
            <p:ph type="sldNum" sz="quarter" idx="12"/>
          </p:nvPr>
        </p:nvSpPr>
        <p:spPr/>
        <p:txBody>
          <a:bodyPr/>
          <a:lstStyle/>
          <a:p>
            <a:fld id="{34C11733-22BD-FC4F-81D9-750B6B7A1F24}" type="slidenum">
              <a:rPr lang="nl-BE" smtClean="0"/>
              <a:pPr/>
              <a:t>‹#›</a:t>
            </a:fld>
            <a:endParaRPr lang="nl-BE" dirty="0"/>
          </a:p>
        </p:txBody>
      </p:sp>
    </p:spTree>
    <p:extLst>
      <p:ext uri="{BB962C8B-B14F-4D97-AF65-F5344CB8AC3E}">
        <p14:creationId xmlns:p14="http://schemas.microsoft.com/office/powerpoint/2010/main" val="17520221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FDC2EE-3919-2B4C-B56A-6A1066D8B3FE}"/>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49F27922-7DF0-AC43-AFB3-68E7C819E382}"/>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B0106766-50CB-7D4A-9D59-1BF12F4E5FC6}"/>
              </a:ext>
            </a:extLst>
          </p:cNvPr>
          <p:cNvSpPr>
            <a:spLocks noGrp="1"/>
          </p:cNvSpPr>
          <p:nvPr>
            <p:ph type="dt" sz="half" idx="10"/>
          </p:nvPr>
        </p:nvSpPr>
        <p:spPr/>
        <p:txBody>
          <a:bodyPr/>
          <a:lstStyle/>
          <a:p>
            <a:fld id="{B02A0068-82C3-A948-B7EF-F779433627D3}" type="datetimeFigureOut">
              <a:rPr lang="nl-BE" smtClean="0"/>
              <a:pPr/>
              <a:t>30/11/2021</a:t>
            </a:fld>
            <a:endParaRPr lang="nl-BE" dirty="0"/>
          </a:p>
        </p:txBody>
      </p:sp>
      <p:sp>
        <p:nvSpPr>
          <p:cNvPr id="5" name="Tijdelijke aanduiding voor voettekst 4">
            <a:extLst>
              <a:ext uri="{FF2B5EF4-FFF2-40B4-BE49-F238E27FC236}">
                <a16:creationId xmlns:a16="http://schemas.microsoft.com/office/drawing/2014/main" id="{31315AA6-0FF6-2F47-BEDA-7A9E9A1C03B5}"/>
              </a:ext>
            </a:extLst>
          </p:cNvPr>
          <p:cNvSpPr>
            <a:spLocks noGrp="1"/>
          </p:cNvSpPr>
          <p:nvPr>
            <p:ph type="ftr" sz="quarter" idx="11"/>
          </p:nvPr>
        </p:nvSpPr>
        <p:spPr/>
        <p:txBody>
          <a:bodyPr/>
          <a:lstStyle/>
          <a:p>
            <a:endParaRPr lang="nl-BE" dirty="0"/>
          </a:p>
        </p:txBody>
      </p:sp>
      <p:sp>
        <p:nvSpPr>
          <p:cNvPr id="6" name="Tijdelijke aanduiding voor dianummer 5">
            <a:extLst>
              <a:ext uri="{FF2B5EF4-FFF2-40B4-BE49-F238E27FC236}">
                <a16:creationId xmlns:a16="http://schemas.microsoft.com/office/drawing/2014/main" id="{677D9657-562E-574D-B3AF-8513FCC987BD}"/>
              </a:ext>
            </a:extLst>
          </p:cNvPr>
          <p:cNvSpPr>
            <a:spLocks noGrp="1"/>
          </p:cNvSpPr>
          <p:nvPr>
            <p:ph type="sldNum" sz="quarter" idx="12"/>
          </p:nvPr>
        </p:nvSpPr>
        <p:spPr/>
        <p:txBody>
          <a:bodyPr/>
          <a:lstStyle/>
          <a:p>
            <a:fld id="{34C11733-22BD-FC4F-81D9-750B6B7A1F24}" type="slidenum">
              <a:rPr lang="nl-BE" smtClean="0"/>
              <a:pPr/>
              <a:t>‹#›</a:t>
            </a:fld>
            <a:endParaRPr lang="nl-BE" dirty="0"/>
          </a:p>
        </p:txBody>
      </p:sp>
    </p:spTree>
    <p:extLst>
      <p:ext uri="{BB962C8B-B14F-4D97-AF65-F5344CB8AC3E}">
        <p14:creationId xmlns:p14="http://schemas.microsoft.com/office/powerpoint/2010/main" val="3374367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73702D0F-11D9-0F49-B3FB-67992973C889}"/>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21F8DDC5-D9B8-E14A-9991-50B8FFE4212D}"/>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32D96E22-0103-7646-BE29-270F61A0D56D}"/>
              </a:ext>
            </a:extLst>
          </p:cNvPr>
          <p:cNvSpPr>
            <a:spLocks noGrp="1"/>
          </p:cNvSpPr>
          <p:nvPr>
            <p:ph type="dt" sz="half" idx="10"/>
          </p:nvPr>
        </p:nvSpPr>
        <p:spPr/>
        <p:txBody>
          <a:bodyPr/>
          <a:lstStyle/>
          <a:p>
            <a:fld id="{B02A0068-82C3-A948-B7EF-F779433627D3}" type="datetimeFigureOut">
              <a:rPr lang="nl-BE" smtClean="0"/>
              <a:pPr/>
              <a:t>30/11/2021</a:t>
            </a:fld>
            <a:endParaRPr lang="nl-BE" dirty="0"/>
          </a:p>
        </p:txBody>
      </p:sp>
      <p:sp>
        <p:nvSpPr>
          <p:cNvPr id="5" name="Tijdelijke aanduiding voor voettekst 4">
            <a:extLst>
              <a:ext uri="{FF2B5EF4-FFF2-40B4-BE49-F238E27FC236}">
                <a16:creationId xmlns:a16="http://schemas.microsoft.com/office/drawing/2014/main" id="{671788F3-E7B7-5A43-A14C-B938E2867208}"/>
              </a:ext>
            </a:extLst>
          </p:cNvPr>
          <p:cNvSpPr>
            <a:spLocks noGrp="1"/>
          </p:cNvSpPr>
          <p:nvPr>
            <p:ph type="ftr" sz="quarter" idx="11"/>
          </p:nvPr>
        </p:nvSpPr>
        <p:spPr/>
        <p:txBody>
          <a:bodyPr/>
          <a:lstStyle/>
          <a:p>
            <a:endParaRPr lang="nl-BE" dirty="0"/>
          </a:p>
        </p:txBody>
      </p:sp>
      <p:sp>
        <p:nvSpPr>
          <p:cNvPr id="6" name="Tijdelijke aanduiding voor dianummer 5">
            <a:extLst>
              <a:ext uri="{FF2B5EF4-FFF2-40B4-BE49-F238E27FC236}">
                <a16:creationId xmlns:a16="http://schemas.microsoft.com/office/drawing/2014/main" id="{292EF31D-53BB-6E4A-92E1-E650DE18666D}"/>
              </a:ext>
            </a:extLst>
          </p:cNvPr>
          <p:cNvSpPr>
            <a:spLocks noGrp="1"/>
          </p:cNvSpPr>
          <p:nvPr>
            <p:ph type="sldNum" sz="quarter" idx="12"/>
          </p:nvPr>
        </p:nvSpPr>
        <p:spPr/>
        <p:txBody>
          <a:bodyPr/>
          <a:lstStyle/>
          <a:p>
            <a:fld id="{34C11733-22BD-FC4F-81D9-750B6B7A1F24}" type="slidenum">
              <a:rPr lang="nl-BE" smtClean="0"/>
              <a:pPr/>
              <a:t>‹#›</a:t>
            </a:fld>
            <a:endParaRPr lang="nl-BE" dirty="0"/>
          </a:p>
        </p:txBody>
      </p:sp>
    </p:spTree>
    <p:extLst>
      <p:ext uri="{BB962C8B-B14F-4D97-AF65-F5344CB8AC3E}">
        <p14:creationId xmlns:p14="http://schemas.microsoft.com/office/powerpoint/2010/main" val="2094450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F25BB3-C742-F141-9F7B-C88377DB4693}"/>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2BBEDD48-E809-304E-8C74-094CA5A6746B}"/>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B1A0B20D-9421-6645-9AA4-EBCF485077B3}"/>
              </a:ext>
            </a:extLst>
          </p:cNvPr>
          <p:cNvSpPr>
            <a:spLocks noGrp="1"/>
          </p:cNvSpPr>
          <p:nvPr>
            <p:ph type="dt" sz="half" idx="10"/>
          </p:nvPr>
        </p:nvSpPr>
        <p:spPr/>
        <p:txBody>
          <a:bodyPr/>
          <a:lstStyle/>
          <a:p>
            <a:fld id="{B02A0068-82C3-A948-B7EF-F779433627D3}" type="datetimeFigureOut">
              <a:rPr lang="nl-BE" smtClean="0"/>
              <a:pPr/>
              <a:t>30/11/2021</a:t>
            </a:fld>
            <a:endParaRPr lang="nl-BE" dirty="0"/>
          </a:p>
        </p:txBody>
      </p:sp>
      <p:sp>
        <p:nvSpPr>
          <p:cNvPr id="5" name="Tijdelijke aanduiding voor voettekst 4">
            <a:extLst>
              <a:ext uri="{FF2B5EF4-FFF2-40B4-BE49-F238E27FC236}">
                <a16:creationId xmlns:a16="http://schemas.microsoft.com/office/drawing/2014/main" id="{3EF7C312-0E6E-5247-9D1F-5CB8F96C1C29}"/>
              </a:ext>
            </a:extLst>
          </p:cNvPr>
          <p:cNvSpPr>
            <a:spLocks noGrp="1"/>
          </p:cNvSpPr>
          <p:nvPr>
            <p:ph type="ftr" sz="quarter" idx="11"/>
          </p:nvPr>
        </p:nvSpPr>
        <p:spPr/>
        <p:txBody>
          <a:bodyPr/>
          <a:lstStyle/>
          <a:p>
            <a:endParaRPr lang="nl-BE" dirty="0"/>
          </a:p>
        </p:txBody>
      </p:sp>
      <p:sp>
        <p:nvSpPr>
          <p:cNvPr id="6" name="Tijdelijke aanduiding voor dianummer 5">
            <a:extLst>
              <a:ext uri="{FF2B5EF4-FFF2-40B4-BE49-F238E27FC236}">
                <a16:creationId xmlns:a16="http://schemas.microsoft.com/office/drawing/2014/main" id="{73B5C040-D3C6-CE43-BAFC-E23235874112}"/>
              </a:ext>
            </a:extLst>
          </p:cNvPr>
          <p:cNvSpPr>
            <a:spLocks noGrp="1"/>
          </p:cNvSpPr>
          <p:nvPr>
            <p:ph type="sldNum" sz="quarter" idx="12"/>
          </p:nvPr>
        </p:nvSpPr>
        <p:spPr/>
        <p:txBody>
          <a:bodyPr/>
          <a:lstStyle/>
          <a:p>
            <a:fld id="{34C11733-22BD-FC4F-81D9-750B6B7A1F24}" type="slidenum">
              <a:rPr lang="nl-BE" smtClean="0"/>
              <a:pPr/>
              <a:t>‹#›</a:t>
            </a:fld>
            <a:endParaRPr lang="nl-BE" dirty="0"/>
          </a:p>
        </p:txBody>
      </p:sp>
    </p:spTree>
    <p:extLst>
      <p:ext uri="{BB962C8B-B14F-4D97-AF65-F5344CB8AC3E}">
        <p14:creationId xmlns:p14="http://schemas.microsoft.com/office/powerpoint/2010/main" val="37022720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B95534-19CF-B84D-97DD-4A80BA7C090E}"/>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82CDCDE3-5C9C-0649-B1B9-391A726B05C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97D3C4D4-9BF8-F449-B29E-87DAE1898C3A}"/>
              </a:ext>
            </a:extLst>
          </p:cNvPr>
          <p:cNvSpPr>
            <a:spLocks noGrp="1"/>
          </p:cNvSpPr>
          <p:nvPr>
            <p:ph type="dt" sz="half" idx="10"/>
          </p:nvPr>
        </p:nvSpPr>
        <p:spPr/>
        <p:txBody>
          <a:bodyPr/>
          <a:lstStyle/>
          <a:p>
            <a:fld id="{B02A0068-82C3-A948-B7EF-F779433627D3}" type="datetimeFigureOut">
              <a:rPr lang="nl-BE" smtClean="0"/>
              <a:pPr/>
              <a:t>30/11/2021</a:t>
            </a:fld>
            <a:endParaRPr lang="nl-BE" dirty="0"/>
          </a:p>
        </p:txBody>
      </p:sp>
      <p:sp>
        <p:nvSpPr>
          <p:cNvPr id="5" name="Tijdelijke aanduiding voor voettekst 4">
            <a:extLst>
              <a:ext uri="{FF2B5EF4-FFF2-40B4-BE49-F238E27FC236}">
                <a16:creationId xmlns:a16="http://schemas.microsoft.com/office/drawing/2014/main" id="{DED7D0BB-655B-EF40-8CB7-9705A480E07D}"/>
              </a:ext>
            </a:extLst>
          </p:cNvPr>
          <p:cNvSpPr>
            <a:spLocks noGrp="1"/>
          </p:cNvSpPr>
          <p:nvPr>
            <p:ph type="ftr" sz="quarter" idx="11"/>
          </p:nvPr>
        </p:nvSpPr>
        <p:spPr/>
        <p:txBody>
          <a:bodyPr/>
          <a:lstStyle/>
          <a:p>
            <a:endParaRPr lang="nl-BE" dirty="0"/>
          </a:p>
        </p:txBody>
      </p:sp>
      <p:sp>
        <p:nvSpPr>
          <p:cNvPr id="6" name="Tijdelijke aanduiding voor dianummer 5">
            <a:extLst>
              <a:ext uri="{FF2B5EF4-FFF2-40B4-BE49-F238E27FC236}">
                <a16:creationId xmlns:a16="http://schemas.microsoft.com/office/drawing/2014/main" id="{F90E6573-4DC8-014A-8E71-1AD4566F30B4}"/>
              </a:ext>
            </a:extLst>
          </p:cNvPr>
          <p:cNvSpPr>
            <a:spLocks noGrp="1"/>
          </p:cNvSpPr>
          <p:nvPr>
            <p:ph type="sldNum" sz="quarter" idx="12"/>
          </p:nvPr>
        </p:nvSpPr>
        <p:spPr/>
        <p:txBody>
          <a:bodyPr/>
          <a:lstStyle/>
          <a:p>
            <a:fld id="{34C11733-22BD-FC4F-81D9-750B6B7A1F24}" type="slidenum">
              <a:rPr lang="nl-BE" smtClean="0"/>
              <a:pPr/>
              <a:t>‹#›</a:t>
            </a:fld>
            <a:endParaRPr lang="nl-BE" dirty="0"/>
          </a:p>
        </p:txBody>
      </p:sp>
    </p:spTree>
    <p:extLst>
      <p:ext uri="{BB962C8B-B14F-4D97-AF65-F5344CB8AC3E}">
        <p14:creationId xmlns:p14="http://schemas.microsoft.com/office/powerpoint/2010/main" val="1810456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43A12F-3E61-4744-A7D9-61B3B4E87375}"/>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DDB1489C-EFEF-9243-9638-3D0B0619B263}"/>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id="{D5CA40A6-F02B-8B4F-A7D8-ACE2036C6044}"/>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id="{E09501F9-6070-E746-9CB2-5D9FE0F4D12A}"/>
              </a:ext>
            </a:extLst>
          </p:cNvPr>
          <p:cNvSpPr>
            <a:spLocks noGrp="1"/>
          </p:cNvSpPr>
          <p:nvPr>
            <p:ph type="dt" sz="half" idx="10"/>
          </p:nvPr>
        </p:nvSpPr>
        <p:spPr/>
        <p:txBody>
          <a:bodyPr/>
          <a:lstStyle/>
          <a:p>
            <a:fld id="{B02A0068-82C3-A948-B7EF-F779433627D3}" type="datetimeFigureOut">
              <a:rPr lang="nl-BE" smtClean="0"/>
              <a:pPr/>
              <a:t>30/11/2021</a:t>
            </a:fld>
            <a:endParaRPr lang="nl-BE" dirty="0"/>
          </a:p>
        </p:txBody>
      </p:sp>
      <p:sp>
        <p:nvSpPr>
          <p:cNvPr id="6" name="Tijdelijke aanduiding voor voettekst 5">
            <a:extLst>
              <a:ext uri="{FF2B5EF4-FFF2-40B4-BE49-F238E27FC236}">
                <a16:creationId xmlns:a16="http://schemas.microsoft.com/office/drawing/2014/main" id="{21AC3376-A5D8-2841-A7E7-1D3D13F4F7FF}"/>
              </a:ext>
            </a:extLst>
          </p:cNvPr>
          <p:cNvSpPr>
            <a:spLocks noGrp="1"/>
          </p:cNvSpPr>
          <p:nvPr>
            <p:ph type="ftr" sz="quarter" idx="11"/>
          </p:nvPr>
        </p:nvSpPr>
        <p:spPr/>
        <p:txBody>
          <a:bodyPr/>
          <a:lstStyle/>
          <a:p>
            <a:endParaRPr lang="nl-BE" dirty="0"/>
          </a:p>
        </p:txBody>
      </p:sp>
      <p:sp>
        <p:nvSpPr>
          <p:cNvPr id="7" name="Tijdelijke aanduiding voor dianummer 6">
            <a:extLst>
              <a:ext uri="{FF2B5EF4-FFF2-40B4-BE49-F238E27FC236}">
                <a16:creationId xmlns:a16="http://schemas.microsoft.com/office/drawing/2014/main" id="{082AD58D-012F-C74B-A657-464713A0E60F}"/>
              </a:ext>
            </a:extLst>
          </p:cNvPr>
          <p:cNvSpPr>
            <a:spLocks noGrp="1"/>
          </p:cNvSpPr>
          <p:nvPr>
            <p:ph type="sldNum" sz="quarter" idx="12"/>
          </p:nvPr>
        </p:nvSpPr>
        <p:spPr/>
        <p:txBody>
          <a:bodyPr/>
          <a:lstStyle/>
          <a:p>
            <a:fld id="{34C11733-22BD-FC4F-81D9-750B6B7A1F24}" type="slidenum">
              <a:rPr lang="nl-BE" smtClean="0"/>
              <a:pPr/>
              <a:t>‹#›</a:t>
            </a:fld>
            <a:endParaRPr lang="nl-BE" dirty="0"/>
          </a:p>
        </p:txBody>
      </p:sp>
    </p:spTree>
    <p:extLst>
      <p:ext uri="{BB962C8B-B14F-4D97-AF65-F5344CB8AC3E}">
        <p14:creationId xmlns:p14="http://schemas.microsoft.com/office/powerpoint/2010/main" val="16172799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310F2A-FD22-F94C-A797-375CF904259C}"/>
              </a:ext>
            </a:extLst>
          </p:cNvPr>
          <p:cNvSpPr>
            <a:spLocks noGrp="1"/>
          </p:cNvSpPr>
          <p:nvPr>
            <p:ph type="title"/>
          </p:nvPr>
        </p:nvSpPr>
        <p:spPr>
          <a:xfrm>
            <a:off x="839788" y="365125"/>
            <a:ext cx="10515600" cy="1325563"/>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3A5FFC7C-1B58-5F45-BA46-0BC1906B7F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FAD90672-EF63-804C-BDC1-6081BFB9FD8F}"/>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id="{216DE031-BF6C-8F44-9436-E9BF594D98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24768892-30C4-FE4B-B984-C0CCC52D0EF8}"/>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id="{0EC905FF-7470-B949-8B7C-FE610157F266}"/>
              </a:ext>
            </a:extLst>
          </p:cNvPr>
          <p:cNvSpPr>
            <a:spLocks noGrp="1"/>
          </p:cNvSpPr>
          <p:nvPr>
            <p:ph type="dt" sz="half" idx="10"/>
          </p:nvPr>
        </p:nvSpPr>
        <p:spPr/>
        <p:txBody>
          <a:bodyPr/>
          <a:lstStyle/>
          <a:p>
            <a:fld id="{B02A0068-82C3-A948-B7EF-F779433627D3}" type="datetimeFigureOut">
              <a:rPr lang="nl-BE" smtClean="0"/>
              <a:pPr/>
              <a:t>30/11/2021</a:t>
            </a:fld>
            <a:endParaRPr lang="nl-BE" dirty="0"/>
          </a:p>
        </p:txBody>
      </p:sp>
      <p:sp>
        <p:nvSpPr>
          <p:cNvPr id="8" name="Tijdelijke aanduiding voor voettekst 7">
            <a:extLst>
              <a:ext uri="{FF2B5EF4-FFF2-40B4-BE49-F238E27FC236}">
                <a16:creationId xmlns:a16="http://schemas.microsoft.com/office/drawing/2014/main" id="{2CF3447E-381C-5545-AA77-5CD18E58D43F}"/>
              </a:ext>
            </a:extLst>
          </p:cNvPr>
          <p:cNvSpPr>
            <a:spLocks noGrp="1"/>
          </p:cNvSpPr>
          <p:nvPr>
            <p:ph type="ftr" sz="quarter" idx="11"/>
          </p:nvPr>
        </p:nvSpPr>
        <p:spPr/>
        <p:txBody>
          <a:bodyPr/>
          <a:lstStyle/>
          <a:p>
            <a:endParaRPr lang="nl-BE" dirty="0"/>
          </a:p>
        </p:txBody>
      </p:sp>
      <p:sp>
        <p:nvSpPr>
          <p:cNvPr id="9" name="Tijdelijke aanduiding voor dianummer 8">
            <a:extLst>
              <a:ext uri="{FF2B5EF4-FFF2-40B4-BE49-F238E27FC236}">
                <a16:creationId xmlns:a16="http://schemas.microsoft.com/office/drawing/2014/main" id="{7A5EDB7C-CD5C-024B-932F-FE337537A1A7}"/>
              </a:ext>
            </a:extLst>
          </p:cNvPr>
          <p:cNvSpPr>
            <a:spLocks noGrp="1"/>
          </p:cNvSpPr>
          <p:nvPr>
            <p:ph type="sldNum" sz="quarter" idx="12"/>
          </p:nvPr>
        </p:nvSpPr>
        <p:spPr/>
        <p:txBody>
          <a:bodyPr/>
          <a:lstStyle/>
          <a:p>
            <a:fld id="{34C11733-22BD-FC4F-81D9-750B6B7A1F24}" type="slidenum">
              <a:rPr lang="nl-BE" smtClean="0"/>
              <a:pPr/>
              <a:t>‹#›</a:t>
            </a:fld>
            <a:endParaRPr lang="nl-BE" dirty="0"/>
          </a:p>
        </p:txBody>
      </p:sp>
    </p:spTree>
    <p:extLst>
      <p:ext uri="{BB962C8B-B14F-4D97-AF65-F5344CB8AC3E}">
        <p14:creationId xmlns:p14="http://schemas.microsoft.com/office/powerpoint/2010/main" val="2216915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5D5ADB-0BDD-8A45-8695-DB0024437742}"/>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B9BB8F39-C124-0A40-BAF2-B4B1E140A342}"/>
              </a:ext>
            </a:extLst>
          </p:cNvPr>
          <p:cNvSpPr>
            <a:spLocks noGrp="1"/>
          </p:cNvSpPr>
          <p:nvPr>
            <p:ph type="dt" sz="half" idx="10"/>
          </p:nvPr>
        </p:nvSpPr>
        <p:spPr/>
        <p:txBody>
          <a:bodyPr/>
          <a:lstStyle/>
          <a:p>
            <a:fld id="{B02A0068-82C3-A948-B7EF-F779433627D3}" type="datetimeFigureOut">
              <a:rPr lang="nl-BE" smtClean="0"/>
              <a:pPr/>
              <a:t>30/11/2021</a:t>
            </a:fld>
            <a:endParaRPr lang="nl-BE" dirty="0"/>
          </a:p>
        </p:txBody>
      </p:sp>
      <p:sp>
        <p:nvSpPr>
          <p:cNvPr id="4" name="Tijdelijke aanduiding voor voettekst 3">
            <a:extLst>
              <a:ext uri="{FF2B5EF4-FFF2-40B4-BE49-F238E27FC236}">
                <a16:creationId xmlns:a16="http://schemas.microsoft.com/office/drawing/2014/main" id="{F80141AB-C9F1-B144-8F5C-BC4A885C3515}"/>
              </a:ext>
            </a:extLst>
          </p:cNvPr>
          <p:cNvSpPr>
            <a:spLocks noGrp="1"/>
          </p:cNvSpPr>
          <p:nvPr>
            <p:ph type="ftr" sz="quarter" idx="11"/>
          </p:nvPr>
        </p:nvSpPr>
        <p:spPr/>
        <p:txBody>
          <a:bodyPr/>
          <a:lstStyle/>
          <a:p>
            <a:endParaRPr lang="nl-BE" dirty="0"/>
          </a:p>
        </p:txBody>
      </p:sp>
      <p:sp>
        <p:nvSpPr>
          <p:cNvPr id="5" name="Tijdelijke aanduiding voor dianummer 4">
            <a:extLst>
              <a:ext uri="{FF2B5EF4-FFF2-40B4-BE49-F238E27FC236}">
                <a16:creationId xmlns:a16="http://schemas.microsoft.com/office/drawing/2014/main" id="{DBE78DA4-694A-7744-BE68-8A32DA2A1EA7}"/>
              </a:ext>
            </a:extLst>
          </p:cNvPr>
          <p:cNvSpPr>
            <a:spLocks noGrp="1"/>
          </p:cNvSpPr>
          <p:nvPr>
            <p:ph type="sldNum" sz="quarter" idx="12"/>
          </p:nvPr>
        </p:nvSpPr>
        <p:spPr/>
        <p:txBody>
          <a:bodyPr/>
          <a:lstStyle/>
          <a:p>
            <a:fld id="{34C11733-22BD-FC4F-81D9-750B6B7A1F24}" type="slidenum">
              <a:rPr lang="nl-BE" smtClean="0"/>
              <a:pPr/>
              <a:t>‹#›</a:t>
            </a:fld>
            <a:endParaRPr lang="nl-BE" dirty="0"/>
          </a:p>
        </p:txBody>
      </p:sp>
    </p:spTree>
    <p:extLst>
      <p:ext uri="{BB962C8B-B14F-4D97-AF65-F5344CB8AC3E}">
        <p14:creationId xmlns:p14="http://schemas.microsoft.com/office/powerpoint/2010/main" val="1025985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788F4AF6-60F2-E141-B010-1CFB91BDD8B7}"/>
              </a:ext>
            </a:extLst>
          </p:cNvPr>
          <p:cNvSpPr>
            <a:spLocks noGrp="1"/>
          </p:cNvSpPr>
          <p:nvPr>
            <p:ph type="dt" sz="half" idx="10"/>
          </p:nvPr>
        </p:nvSpPr>
        <p:spPr/>
        <p:txBody>
          <a:bodyPr/>
          <a:lstStyle/>
          <a:p>
            <a:fld id="{B02A0068-82C3-A948-B7EF-F779433627D3}" type="datetimeFigureOut">
              <a:rPr lang="nl-BE" smtClean="0"/>
              <a:pPr/>
              <a:t>30/11/2021</a:t>
            </a:fld>
            <a:endParaRPr lang="nl-BE" dirty="0"/>
          </a:p>
        </p:txBody>
      </p:sp>
      <p:sp>
        <p:nvSpPr>
          <p:cNvPr id="3" name="Tijdelijke aanduiding voor voettekst 2">
            <a:extLst>
              <a:ext uri="{FF2B5EF4-FFF2-40B4-BE49-F238E27FC236}">
                <a16:creationId xmlns:a16="http://schemas.microsoft.com/office/drawing/2014/main" id="{3DB4A7CE-C867-044D-9EC0-230D6D003AC1}"/>
              </a:ext>
            </a:extLst>
          </p:cNvPr>
          <p:cNvSpPr>
            <a:spLocks noGrp="1"/>
          </p:cNvSpPr>
          <p:nvPr>
            <p:ph type="ftr" sz="quarter" idx="11"/>
          </p:nvPr>
        </p:nvSpPr>
        <p:spPr/>
        <p:txBody>
          <a:bodyPr/>
          <a:lstStyle/>
          <a:p>
            <a:endParaRPr lang="nl-BE" dirty="0"/>
          </a:p>
        </p:txBody>
      </p:sp>
      <p:sp>
        <p:nvSpPr>
          <p:cNvPr id="4" name="Tijdelijke aanduiding voor dianummer 3">
            <a:extLst>
              <a:ext uri="{FF2B5EF4-FFF2-40B4-BE49-F238E27FC236}">
                <a16:creationId xmlns:a16="http://schemas.microsoft.com/office/drawing/2014/main" id="{7652CA89-19E4-8448-8024-B24DCCE1906B}"/>
              </a:ext>
            </a:extLst>
          </p:cNvPr>
          <p:cNvSpPr>
            <a:spLocks noGrp="1"/>
          </p:cNvSpPr>
          <p:nvPr>
            <p:ph type="sldNum" sz="quarter" idx="12"/>
          </p:nvPr>
        </p:nvSpPr>
        <p:spPr/>
        <p:txBody>
          <a:bodyPr/>
          <a:lstStyle/>
          <a:p>
            <a:fld id="{34C11733-22BD-FC4F-81D9-750B6B7A1F24}" type="slidenum">
              <a:rPr lang="nl-BE" smtClean="0"/>
              <a:pPr/>
              <a:t>‹#›</a:t>
            </a:fld>
            <a:endParaRPr lang="nl-BE" dirty="0"/>
          </a:p>
        </p:txBody>
      </p:sp>
    </p:spTree>
    <p:extLst>
      <p:ext uri="{BB962C8B-B14F-4D97-AF65-F5344CB8AC3E}">
        <p14:creationId xmlns:p14="http://schemas.microsoft.com/office/powerpoint/2010/main" val="376252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1E8262-F46D-9740-8CED-7280BDA0FE19}"/>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64075F98-4C96-594C-BA83-68E11909B0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6F34EA02-40D6-6D46-B938-1E4FAD4A04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E46A33D2-3DC8-A24D-91FD-2F82285A1C34}"/>
              </a:ext>
            </a:extLst>
          </p:cNvPr>
          <p:cNvSpPr>
            <a:spLocks noGrp="1"/>
          </p:cNvSpPr>
          <p:nvPr>
            <p:ph type="dt" sz="half" idx="10"/>
          </p:nvPr>
        </p:nvSpPr>
        <p:spPr/>
        <p:txBody>
          <a:bodyPr/>
          <a:lstStyle/>
          <a:p>
            <a:fld id="{B02A0068-82C3-A948-B7EF-F779433627D3}" type="datetimeFigureOut">
              <a:rPr lang="nl-BE" smtClean="0"/>
              <a:pPr/>
              <a:t>30/11/2021</a:t>
            </a:fld>
            <a:endParaRPr lang="nl-BE" dirty="0"/>
          </a:p>
        </p:txBody>
      </p:sp>
      <p:sp>
        <p:nvSpPr>
          <p:cNvPr id="6" name="Tijdelijke aanduiding voor voettekst 5">
            <a:extLst>
              <a:ext uri="{FF2B5EF4-FFF2-40B4-BE49-F238E27FC236}">
                <a16:creationId xmlns:a16="http://schemas.microsoft.com/office/drawing/2014/main" id="{736182E4-8C85-D54C-9BB1-30129EA694CF}"/>
              </a:ext>
            </a:extLst>
          </p:cNvPr>
          <p:cNvSpPr>
            <a:spLocks noGrp="1"/>
          </p:cNvSpPr>
          <p:nvPr>
            <p:ph type="ftr" sz="quarter" idx="11"/>
          </p:nvPr>
        </p:nvSpPr>
        <p:spPr/>
        <p:txBody>
          <a:bodyPr/>
          <a:lstStyle/>
          <a:p>
            <a:endParaRPr lang="nl-BE" dirty="0"/>
          </a:p>
        </p:txBody>
      </p:sp>
      <p:sp>
        <p:nvSpPr>
          <p:cNvPr id="7" name="Tijdelijke aanduiding voor dianummer 6">
            <a:extLst>
              <a:ext uri="{FF2B5EF4-FFF2-40B4-BE49-F238E27FC236}">
                <a16:creationId xmlns:a16="http://schemas.microsoft.com/office/drawing/2014/main" id="{AE7ECDFF-FABB-3F42-AD1E-64E4A498796C}"/>
              </a:ext>
            </a:extLst>
          </p:cNvPr>
          <p:cNvSpPr>
            <a:spLocks noGrp="1"/>
          </p:cNvSpPr>
          <p:nvPr>
            <p:ph type="sldNum" sz="quarter" idx="12"/>
          </p:nvPr>
        </p:nvSpPr>
        <p:spPr/>
        <p:txBody>
          <a:bodyPr/>
          <a:lstStyle/>
          <a:p>
            <a:fld id="{34C11733-22BD-FC4F-81D9-750B6B7A1F24}" type="slidenum">
              <a:rPr lang="nl-BE" smtClean="0"/>
              <a:pPr/>
              <a:t>‹#›</a:t>
            </a:fld>
            <a:endParaRPr lang="nl-BE" dirty="0"/>
          </a:p>
        </p:txBody>
      </p:sp>
    </p:spTree>
    <p:extLst>
      <p:ext uri="{BB962C8B-B14F-4D97-AF65-F5344CB8AC3E}">
        <p14:creationId xmlns:p14="http://schemas.microsoft.com/office/powerpoint/2010/main" val="33145402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3EE5CB-9AF5-324E-A977-1672AD7155E2}"/>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5B72AD7A-E273-474C-ADEE-48EA339B93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dirty="0"/>
          </a:p>
        </p:txBody>
      </p:sp>
      <p:sp>
        <p:nvSpPr>
          <p:cNvPr id="4" name="Tijdelijke aanduiding voor tekst 3">
            <a:extLst>
              <a:ext uri="{FF2B5EF4-FFF2-40B4-BE49-F238E27FC236}">
                <a16:creationId xmlns:a16="http://schemas.microsoft.com/office/drawing/2014/main" id="{EB1F53D8-AF71-D44C-B1D0-55903DB3A2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5702F474-0359-8B49-8CAD-87AD62D62709}"/>
              </a:ext>
            </a:extLst>
          </p:cNvPr>
          <p:cNvSpPr>
            <a:spLocks noGrp="1"/>
          </p:cNvSpPr>
          <p:nvPr>
            <p:ph type="dt" sz="half" idx="10"/>
          </p:nvPr>
        </p:nvSpPr>
        <p:spPr/>
        <p:txBody>
          <a:bodyPr/>
          <a:lstStyle/>
          <a:p>
            <a:fld id="{B02A0068-82C3-A948-B7EF-F779433627D3}" type="datetimeFigureOut">
              <a:rPr lang="nl-BE" smtClean="0"/>
              <a:pPr/>
              <a:t>30/11/2021</a:t>
            </a:fld>
            <a:endParaRPr lang="nl-BE" dirty="0"/>
          </a:p>
        </p:txBody>
      </p:sp>
      <p:sp>
        <p:nvSpPr>
          <p:cNvPr id="6" name="Tijdelijke aanduiding voor voettekst 5">
            <a:extLst>
              <a:ext uri="{FF2B5EF4-FFF2-40B4-BE49-F238E27FC236}">
                <a16:creationId xmlns:a16="http://schemas.microsoft.com/office/drawing/2014/main" id="{69961777-25FB-0B43-9877-8B80AD31415D}"/>
              </a:ext>
            </a:extLst>
          </p:cNvPr>
          <p:cNvSpPr>
            <a:spLocks noGrp="1"/>
          </p:cNvSpPr>
          <p:nvPr>
            <p:ph type="ftr" sz="quarter" idx="11"/>
          </p:nvPr>
        </p:nvSpPr>
        <p:spPr/>
        <p:txBody>
          <a:bodyPr/>
          <a:lstStyle/>
          <a:p>
            <a:endParaRPr lang="nl-BE" dirty="0"/>
          </a:p>
        </p:txBody>
      </p:sp>
      <p:sp>
        <p:nvSpPr>
          <p:cNvPr id="7" name="Tijdelijke aanduiding voor dianummer 6">
            <a:extLst>
              <a:ext uri="{FF2B5EF4-FFF2-40B4-BE49-F238E27FC236}">
                <a16:creationId xmlns:a16="http://schemas.microsoft.com/office/drawing/2014/main" id="{D3E76474-E1D5-5A40-B1C6-A6E900E6C588}"/>
              </a:ext>
            </a:extLst>
          </p:cNvPr>
          <p:cNvSpPr>
            <a:spLocks noGrp="1"/>
          </p:cNvSpPr>
          <p:nvPr>
            <p:ph type="sldNum" sz="quarter" idx="12"/>
          </p:nvPr>
        </p:nvSpPr>
        <p:spPr/>
        <p:txBody>
          <a:bodyPr/>
          <a:lstStyle/>
          <a:p>
            <a:fld id="{34C11733-22BD-FC4F-81D9-750B6B7A1F24}" type="slidenum">
              <a:rPr lang="nl-BE" smtClean="0"/>
              <a:pPr/>
              <a:t>‹#›</a:t>
            </a:fld>
            <a:endParaRPr lang="nl-BE" dirty="0"/>
          </a:p>
        </p:txBody>
      </p:sp>
    </p:spTree>
    <p:extLst>
      <p:ext uri="{BB962C8B-B14F-4D97-AF65-F5344CB8AC3E}">
        <p14:creationId xmlns:p14="http://schemas.microsoft.com/office/powerpoint/2010/main" val="33440605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134F13AF-5D1D-C74F-AA62-A8694063B84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2BAA196F-2E92-C040-A3E1-7B7D8EA63E2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AA8468F0-FA14-294E-AAC9-2FCBB22D8A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2A0068-82C3-A948-B7EF-F779433627D3}" type="datetimeFigureOut">
              <a:rPr lang="nl-BE" smtClean="0"/>
              <a:pPr/>
              <a:t>30/11/2021</a:t>
            </a:fld>
            <a:endParaRPr lang="nl-BE" dirty="0"/>
          </a:p>
        </p:txBody>
      </p:sp>
      <p:sp>
        <p:nvSpPr>
          <p:cNvPr id="5" name="Tijdelijke aanduiding voor voettekst 4">
            <a:extLst>
              <a:ext uri="{FF2B5EF4-FFF2-40B4-BE49-F238E27FC236}">
                <a16:creationId xmlns:a16="http://schemas.microsoft.com/office/drawing/2014/main" id="{A0BA45A3-92E6-3542-9DC3-62F0E64BAA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dirty="0"/>
          </a:p>
        </p:txBody>
      </p:sp>
      <p:sp>
        <p:nvSpPr>
          <p:cNvPr id="6" name="Tijdelijke aanduiding voor dianummer 5">
            <a:extLst>
              <a:ext uri="{FF2B5EF4-FFF2-40B4-BE49-F238E27FC236}">
                <a16:creationId xmlns:a16="http://schemas.microsoft.com/office/drawing/2014/main" id="{32025623-D326-0349-A08C-064669D104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C11733-22BD-FC4F-81D9-750B6B7A1F24}" type="slidenum">
              <a:rPr lang="nl-BE" smtClean="0"/>
              <a:pPr/>
              <a:t>‹#›</a:t>
            </a:fld>
            <a:endParaRPr lang="nl-BE" dirty="0"/>
          </a:p>
        </p:txBody>
      </p:sp>
    </p:spTree>
    <p:extLst>
      <p:ext uri="{BB962C8B-B14F-4D97-AF65-F5344CB8AC3E}">
        <p14:creationId xmlns:p14="http://schemas.microsoft.com/office/powerpoint/2010/main" val="31964501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5.emf"/><Relationship Id="rId11" Type="http://schemas.openxmlformats.org/officeDocument/2006/relationships/image" Target="../media/image1.wmf"/><Relationship Id="rId5" Type="http://schemas.openxmlformats.org/officeDocument/2006/relationships/image" Target="../media/image4.png"/><Relationship Id="rId10" Type="http://schemas.openxmlformats.org/officeDocument/2006/relationships/oleObject" Target="../embeddings/oleObject1.bin"/><Relationship Id="rId4" Type="http://schemas.openxmlformats.org/officeDocument/2006/relationships/image" Target="../media/image3.jpe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image" Target="../media/image5.emf"/><Relationship Id="rId11" Type="http://schemas.openxmlformats.org/officeDocument/2006/relationships/image" Target="../media/image9.wmf"/><Relationship Id="rId5" Type="http://schemas.openxmlformats.org/officeDocument/2006/relationships/image" Target="../media/image4.png"/><Relationship Id="rId10" Type="http://schemas.openxmlformats.org/officeDocument/2006/relationships/oleObject" Target="../embeddings/oleObject10.bin"/><Relationship Id="rId4" Type="http://schemas.openxmlformats.org/officeDocument/2006/relationships/image" Target="../media/image3.jpeg"/><Relationship Id="rId9" Type="http://schemas.openxmlformats.org/officeDocument/2006/relationships/image" Target="../media/image8.png"/></Relationships>
</file>

<file path=ppt/slides/_rels/slide1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12" Type="http://schemas.openxmlformats.org/officeDocument/2006/relationships/image" Target="../media/image9.wmf"/><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image" Target="../media/image5.emf"/><Relationship Id="rId11" Type="http://schemas.openxmlformats.org/officeDocument/2006/relationships/oleObject" Target="../embeddings/oleObject11.bin"/><Relationship Id="rId5" Type="http://schemas.openxmlformats.org/officeDocument/2006/relationships/image" Target="../media/image4.png"/><Relationship Id="rId10" Type="http://schemas.openxmlformats.org/officeDocument/2006/relationships/image" Target="../media/image10.emf"/><Relationship Id="rId4" Type="http://schemas.openxmlformats.org/officeDocument/2006/relationships/image" Target="../media/image3.jpeg"/><Relationship Id="rId9" Type="http://schemas.openxmlformats.org/officeDocument/2006/relationships/image" Target="../media/image8.png"/></Relationships>
</file>

<file path=ppt/slides/_rels/slide1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image" Target="../media/image5.emf"/><Relationship Id="rId11" Type="http://schemas.openxmlformats.org/officeDocument/2006/relationships/image" Target="../media/image9.wmf"/><Relationship Id="rId5" Type="http://schemas.openxmlformats.org/officeDocument/2006/relationships/image" Target="../media/image4.png"/><Relationship Id="rId10" Type="http://schemas.openxmlformats.org/officeDocument/2006/relationships/oleObject" Target="../embeddings/oleObject12.bin"/><Relationship Id="rId4" Type="http://schemas.openxmlformats.org/officeDocument/2006/relationships/image" Target="../media/image3.jpeg"/><Relationship Id="rId9" Type="http://schemas.openxmlformats.org/officeDocument/2006/relationships/image" Target="../media/image8.png"/></Relationships>
</file>

<file path=ppt/slides/_rels/slide1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image" Target="../media/image5.emf"/><Relationship Id="rId11" Type="http://schemas.openxmlformats.org/officeDocument/2006/relationships/image" Target="../media/image9.wmf"/><Relationship Id="rId5" Type="http://schemas.openxmlformats.org/officeDocument/2006/relationships/image" Target="../media/image4.png"/><Relationship Id="rId10" Type="http://schemas.openxmlformats.org/officeDocument/2006/relationships/oleObject" Target="../embeddings/oleObject13.bin"/><Relationship Id="rId4" Type="http://schemas.openxmlformats.org/officeDocument/2006/relationships/image" Target="../media/image3.jpeg"/><Relationship Id="rId9" Type="http://schemas.openxmlformats.org/officeDocument/2006/relationships/image" Target="../media/image8.png"/></Relationships>
</file>

<file path=ppt/slides/_rels/slide1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vmlDrawing" Target="../drawings/vmlDrawing14.vml"/><Relationship Id="rId6" Type="http://schemas.openxmlformats.org/officeDocument/2006/relationships/image" Target="../media/image5.emf"/><Relationship Id="rId11" Type="http://schemas.openxmlformats.org/officeDocument/2006/relationships/image" Target="../media/image9.wmf"/><Relationship Id="rId5" Type="http://schemas.openxmlformats.org/officeDocument/2006/relationships/image" Target="../media/image4.png"/><Relationship Id="rId10" Type="http://schemas.openxmlformats.org/officeDocument/2006/relationships/oleObject" Target="../embeddings/oleObject14.bin"/><Relationship Id="rId4" Type="http://schemas.openxmlformats.org/officeDocument/2006/relationships/image" Target="../media/image3.jpeg"/><Relationship Id="rId9" Type="http://schemas.openxmlformats.org/officeDocument/2006/relationships/image" Target="../media/image8.png"/></Relationships>
</file>

<file path=ppt/slides/_rels/slide15.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vmlDrawing" Target="../drawings/vmlDrawing15.vml"/><Relationship Id="rId6" Type="http://schemas.openxmlformats.org/officeDocument/2006/relationships/image" Target="../media/image5.emf"/><Relationship Id="rId11" Type="http://schemas.openxmlformats.org/officeDocument/2006/relationships/image" Target="../media/image9.wmf"/><Relationship Id="rId5" Type="http://schemas.openxmlformats.org/officeDocument/2006/relationships/image" Target="../media/image4.png"/><Relationship Id="rId10" Type="http://schemas.openxmlformats.org/officeDocument/2006/relationships/oleObject" Target="../embeddings/oleObject15.bin"/><Relationship Id="rId4" Type="http://schemas.openxmlformats.org/officeDocument/2006/relationships/image" Target="../media/image3.jpeg"/><Relationship Id="rId9" Type="http://schemas.openxmlformats.org/officeDocument/2006/relationships/image" Target="../media/image8.png"/></Relationships>
</file>

<file path=ppt/slides/_rels/slide16.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vmlDrawing" Target="../drawings/vmlDrawing16.vml"/><Relationship Id="rId6" Type="http://schemas.openxmlformats.org/officeDocument/2006/relationships/image" Target="../media/image5.emf"/><Relationship Id="rId11" Type="http://schemas.openxmlformats.org/officeDocument/2006/relationships/image" Target="../media/image9.wmf"/><Relationship Id="rId5" Type="http://schemas.openxmlformats.org/officeDocument/2006/relationships/image" Target="../media/image4.png"/><Relationship Id="rId10" Type="http://schemas.openxmlformats.org/officeDocument/2006/relationships/oleObject" Target="../embeddings/oleObject16.bin"/><Relationship Id="rId4" Type="http://schemas.openxmlformats.org/officeDocument/2006/relationships/image" Target="../media/image3.jpeg"/><Relationship Id="rId9" Type="http://schemas.openxmlformats.org/officeDocument/2006/relationships/image" Target="../media/image8.png"/></Relationships>
</file>

<file path=ppt/slides/_rels/slide17.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vmlDrawing" Target="../drawings/vmlDrawing17.vml"/><Relationship Id="rId6" Type="http://schemas.openxmlformats.org/officeDocument/2006/relationships/image" Target="../media/image5.emf"/><Relationship Id="rId11" Type="http://schemas.openxmlformats.org/officeDocument/2006/relationships/image" Target="../media/image9.wmf"/><Relationship Id="rId5" Type="http://schemas.openxmlformats.org/officeDocument/2006/relationships/image" Target="../media/image4.png"/><Relationship Id="rId10" Type="http://schemas.openxmlformats.org/officeDocument/2006/relationships/oleObject" Target="../embeddings/oleObject17.bin"/><Relationship Id="rId4" Type="http://schemas.openxmlformats.org/officeDocument/2006/relationships/image" Target="../media/image3.jpeg"/><Relationship Id="rId9" Type="http://schemas.openxmlformats.org/officeDocument/2006/relationships/image" Target="../media/image8.png"/></Relationships>
</file>

<file path=ppt/slides/_rels/slide18.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hyperlink" Target="http://www.acfpe.net/" TargetMode="External"/><Relationship Id="rId7" Type="http://schemas.openxmlformats.org/officeDocument/2006/relationships/image" Target="../media/image5.emf"/><Relationship Id="rId12" Type="http://schemas.openxmlformats.org/officeDocument/2006/relationships/image" Target="../media/image9.wmf"/><Relationship Id="rId2" Type="http://schemas.openxmlformats.org/officeDocument/2006/relationships/slideLayout" Target="../slideLayouts/slideLayout1.xml"/><Relationship Id="rId1" Type="http://schemas.openxmlformats.org/officeDocument/2006/relationships/vmlDrawing" Target="../drawings/vmlDrawing18.vml"/><Relationship Id="rId6" Type="http://schemas.openxmlformats.org/officeDocument/2006/relationships/image" Target="../media/image4.png"/><Relationship Id="rId11" Type="http://schemas.openxmlformats.org/officeDocument/2006/relationships/oleObject" Target="../embeddings/oleObject18.bin"/><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image" Target="../media/image2.jpeg"/><Relationship Id="rId9" Type="http://schemas.openxmlformats.org/officeDocument/2006/relationships/image" Target="../media/image7.jpeg"/></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image" Target="../media/image5.emf"/><Relationship Id="rId11" Type="http://schemas.openxmlformats.org/officeDocument/2006/relationships/image" Target="../media/image1.wmf"/><Relationship Id="rId5" Type="http://schemas.openxmlformats.org/officeDocument/2006/relationships/image" Target="../media/image4.png"/><Relationship Id="rId10" Type="http://schemas.openxmlformats.org/officeDocument/2006/relationships/oleObject" Target="../embeddings/oleObject2.bin"/><Relationship Id="rId4" Type="http://schemas.openxmlformats.org/officeDocument/2006/relationships/image" Target="../media/image3.jpe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5.emf"/><Relationship Id="rId11" Type="http://schemas.openxmlformats.org/officeDocument/2006/relationships/image" Target="../media/image9.wmf"/><Relationship Id="rId5" Type="http://schemas.openxmlformats.org/officeDocument/2006/relationships/image" Target="../media/image4.png"/><Relationship Id="rId10" Type="http://schemas.openxmlformats.org/officeDocument/2006/relationships/oleObject" Target="../embeddings/oleObject3.bin"/><Relationship Id="rId4" Type="http://schemas.openxmlformats.org/officeDocument/2006/relationships/image" Target="../media/image3.jpe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5.emf"/><Relationship Id="rId11" Type="http://schemas.openxmlformats.org/officeDocument/2006/relationships/image" Target="../media/image9.wmf"/><Relationship Id="rId5" Type="http://schemas.openxmlformats.org/officeDocument/2006/relationships/image" Target="../media/image4.png"/><Relationship Id="rId10" Type="http://schemas.openxmlformats.org/officeDocument/2006/relationships/oleObject" Target="../embeddings/oleObject4.bin"/><Relationship Id="rId4" Type="http://schemas.openxmlformats.org/officeDocument/2006/relationships/image" Target="../media/image3.jpeg"/><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5.emf"/><Relationship Id="rId11" Type="http://schemas.openxmlformats.org/officeDocument/2006/relationships/image" Target="../media/image9.wmf"/><Relationship Id="rId5" Type="http://schemas.openxmlformats.org/officeDocument/2006/relationships/image" Target="../media/image4.png"/><Relationship Id="rId10" Type="http://schemas.openxmlformats.org/officeDocument/2006/relationships/oleObject" Target="../embeddings/oleObject5.bin"/><Relationship Id="rId4" Type="http://schemas.openxmlformats.org/officeDocument/2006/relationships/image" Target="../media/image3.jpeg"/><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5.emf"/><Relationship Id="rId11" Type="http://schemas.openxmlformats.org/officeDocument/2006/relationships/image" Target="../media/image9.wmf"/><Relationship Id="rId5" Type="http://schemas.openxmlformats.org/officeDocument/2006/relationships/image" Target="../media/image4.png"/><Relationship Id="rId10" Type="http://schemas.openxmlformats.org/officeDocument/2006/relationships/oleObject" Target="../embeddings/oleObject6.bin"/><Relationship Id="rId4" Type="http://schemas.openxmlformats.org/officeDocument/2006/relationships/image" Target="../media/image3.jpeg"/><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5.emf"/><Relationship Id="rId11" Type="http://schemas.openxmlformats.org/officeDocument/2006/relationships/image" Target="../media/image9.wmf"/><Relationship Id="rId5" Type="http://schemas.openxmlformats.org/officeDocument/2006/relationships/image" Target="../media/image4.png"/><Relationship Id="rId10" Type="http://schemas.openxmlformats.org/officeDocument/2006/relationships/oleObject" Target="../embeddings/oleObject7.bin"/><Relationship Id="rId4" Type="http://schemas.openxmlformats.org/officeDocument/2006/relationships/image" Target="../media/image3.jpeg"/><Relationship Id="rId9"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5.emf"/><Relationship Id="rId11" Type="http://schemas.openxmlformats.org/officeDocument/2006/relationships/image" Target="../media/image9.wmf"/><Relationship Id="rId5" Type="http://schemas.openxmlformats.org/officeDocument/2006/relationships/image" Target="../media/image4.png"/><Relationship Id="rId10" Type="http://schemas.openxmlformats.org/officeDocument/2006/relationships/oleObject" Target="../embeddings/oleObject8.bin"/><Relationship Id="rId4" Type="http://schemas.openxmlformats.org/officeDocument/2006/relationships/image" Target="../media/image3.jpeg"/><Relationship Id="rId9"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image" Target="../media/image5.emf"/><Relationship Id="rId11" Type="http://schemas.openxmlformats.org/officeDocument/2006/relationships/image" Target="../media/image9.wmf"/><Relationship Id="rId5" Type="http://schemas.openxmlformats.org/officeDocument/2006/relationships/image" Target="../media/image4.png"/><Relationship Id="rId10" Type="http://schemas.openxmlformats.org/officeDocument/2006/relationships/oleObject" Target="../embeddings/oleObject9.bin"/><Relationship Id="rId4" Type="http://schemas.openxmlformats.org/officeDocument/2006/relationships/image" Target="../media/image3.jpe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C5CD8395-75FE-524A-AB01-C36FFD20F4E0}"/>
              </a:ext>
            </a:extLst>
          </p:cNvPr>
          <p:cNvSpPr>
            <a:spLocks noGrp="1"/>
          </p:cNvSpPr>
          <p:nvPr>
            <p:ph type="ctrTitle"/>
          </p:nvPr>
        </p:nvSpPr>
        <p:spPr>
          <a:xfrm>
            <a:off x="1269420" y="1521141"/>
            <a:ext cx="6629400" cy="2306637"/>
          </a:xfrm>
          <a:prstGeom prst="rect">
            <a:avLst/>
          </a:prstGeom>
        </p:spPr>
        <p:txBody>
          <a:bodyPr anchor="b"/>
          <a:lstStyle>
            <a:lvl1pPr algn="l">
              <a:defRPr sz="6000"/>
            </a:lvl1pPr>
          </a:lstStyle>
          <a:p>
            <a:r>
              <a:rPr lang="nl-NL" b="1" dirty="0">
                <a:latin typeface="Calibri" panose="020F0502020204030204" pitchFamily="34" charset="0"/>
                <a:cs typeface="Calibri" panose="020F0502020204030204" pitchFamily="34" charset="0"/>
              </a:rPr>
              <a:t>ATELIER REGIONAL DE PARTAGE</a:t>
            </a:r>
            <a:endParaRPr lang="nl-BE" b="1" dirty="0">
              <a:latin typeface="Calibri" panose="020F0502020204030204" pitchFamily="34" charset="0"/>
              <a:cs typeface="Calibri" panose="020F0502020204030204" pitchFamily="34" charset="0"/>
            </a:endParaRPr>
          </a:p>
        </p:txBody>
      </p:sp>
      <p:sp>
        <p:nvSpPr>
          <p:cNvPr id="5" name="Ondertitel 2">
            <a:extLst>
              <a:ext uri="{FF2B5EF4-FFF2-40B4-BE49-F238E27FC236}">
                <a16:creationId xmlns:a16="http://schemas.microsoft.com/office/drawing/2014/main" id="{30020EAC-38CE-2C46-9660-C3E117189386}"/>
              </a:ext>
            </a:extLst>
          </p:cNvPr>
          <p:cNvSpPr>
            <a:spLocks noGrp="1"/>
          </p:cNvSpPr>
          <p:nvPr>
            <p:ph type="subTitle" idx="1"/>
          </p:nvPr>
        </p:nvSpPr>
        <p:spPr>
          <a:xfrm>
            <a:off x="1269420" y="3914138"/>
            <a:ext cx="8053137" cy="838200"/>
          </a:xfrm>
          <a:prstGeom prst="rect">
            <a:avLst/>
          </a:prstGeom>
        </p:spPr>
        <p:txBody>
          <a:bodyPr>
            <a:noAutofit/>
          </a:bodyPr>
          <a:lstStyle>
            <a:lvl1pPr marL="0" indent="0" algn="l">
              <a:buNone/>
              <a:defRPr sz="2400" b="0" i="0">
                <a:solidFill>
                  <a:schemeClr val="tx1">
                    <a:lumMod val="75000"/>
                    <a:lumOff val="25000"/>
                  </a:schemeClr>
                </a:solidFill>
                <a:latin typeface="Biotif"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latin typeface="Calibri" panose="020F0502020204030204" pitchFamily="34" charset="0"/>
                <a:cs typeface="Calibri" panose="020F0502020204030204" pitchFamily="34" charset="0"/>
              </a:rPr>
              <a:t>Les modes alternatifs de financement de la formation professionnelle en Afrique face aux défis du futur</a:t>
            </a:r>
          </a:p>
        </p:txBody>
      </p:sp>
      <p:sp>
        <p:nvSpPr>
          <p:cNvPr id="6" name="Ondertitel 2">
            <a:extLst>
              <a:ext uri="{FF2B5EF4-FFF2-40B4-BE49-F238E27FC236}">
                <a16:creationId xmlns:a16="http://schemas.microsoft.com/office/drawing/2014/main" id="{A539B6B0-D348-7A47-9829-69F82D02EEE6}"/>
              </a:ext>
            </a:extLst>
          </p:cNvPr>
          <p:cNvSpPr txBox="1">
            <a:spLocks/>
          </p:cNvSpPr>
          <p:nvPr/>
        </p:nvSpPr>
        <p:spPr>
          <a:xfrm>
            <a:off x="1269420" y="4838698"/>
            <a:ext cx="9144000" cy="8382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Clr>
                <a:srgbClr val="3B0265"/>
              </a:buClr>
              <a:buFont typeface="Wingdings" pitchFamily="2" charset="2"/>
              <a:buNone/>
              <a:defRPr sz="3200" b="0" i="0" kern="1200">
                <a:solidFill>
                  <a:schemeClr val="tx1">
                    <a:lumMod val="75000"/>
                    <a:lumOff val="25000"/>
                  </a:schemeClr>
                </a:solidFill>
                <a:latin typeface="Biotif" pitchFamily="2" charset="77"/>
                <a:ea typeface="+mn-ea"/>
                <a:cs typeface="+mn-cs"/>
              </a:defRPr>
            </a:lvl1pPr>
            <a:lvl2pPr marL="457200" indent="0" algn="ctr" defTabSz="914400" rtl="0" eaLnBrk="1" latinLnBrk="0" hangingPunct="1">
              <a:lnSpc>
                <a:spcPct val="90000"/>
              </a:lnSpc>
              <a:spcBef>
                <a:spcPts val="500"/>
              </a:spcBef>
              <a:buClr>
                <a:schemeClr val="tx1">
                  <a:lumMod val="65000"/>
                  <a:lumOff val="35000"/>
                </a:schemeClr>
              </a:buClr>
              <a:buSzPct val="80000"/>
              <a:buFont typeface="Wingdings" pitchFamily="2" charset="2"/>
              <a:buNone/>
              <a:defRPr sz="2000" b="0" i="0" kern="1200">
                <a:solidFill>
                  <a:schemeClr val="tx1">
                    <a:lumMod val="75000"/>
                    <a:lumOff val="25000"/>
                  </a:schemeClr>
                </a:solidFill>
                <a:latin typeface="Biotif" pitchFamily="2" charset="77"/>
                <a:ea typeface="+mn-ea"/>
                <a:cs typeface="+mn-cs"/>
              </a:defRPr>
            </a:lvl2pPr>
            <a:lvl3pPr marL="914400" indent="0" algn="ctr" defTabSz="914400" rtl="0" eaLnBrk="1" latinLnBrk="0" hangingPunct="1">
              <a:lnSpc>
                <a:spcPct val="90000"/>
              </a:lnSpc>
              <a:spcBef>
                <a:spcPts val="500"/>
              </a:spcBef>
              <a:buClr>
                <a:schemeClr val="tx1">
                  <a:lumMod val="50000"/>
                  <a:lumOff val="50000"/>
                </a:schemeClr>
              </a:buClr>
              <a:buSzPct val="40000"/>
              <a:buFont typeface="Wingdings" pitchFamily="2" charset="2"/>
              <a:buNone/>
              <a:tabLst/>
              <a:defRPr sz="1800" b="0" i="0" kern="1200">
                <a:solidFill>
                  <a:schemeClr val="tx1">
                    <a:lumMod val="50000"/>
                    <a:lumOff val="50000"/>
                  </a:schemeClr>
                </a:solidFill>
                <a:latin typeface="Biotif" pitchFamily="2" charset="77"/>
                <a:ea typeface="+mn-ea"/>
                <a:cs typeface="+mn-cs"/>
              </a:defRPr>
            </a:lvl3pPr>
            <a:lvl4pPr marL="1371600" indent="0" algn="ctr" defTabSz="914400" rtl="0" eaLnBrk="1" latinLnBrk="0" hangingPunct="1">
              <a:lnSpc>
                <a:spcPct val="90000"/>
              </a:lnSpc>
              <a:spcBef>
                <a:spcPts val="500"/>
              </a:spcBef>
              <a:buClr>
                <a:schemeClr val="tx1">
                  <a:lumMod val="50000"/>
                  <a:lumOff val="50000"/>
                </a:schemeClr>
              </a:buClr>
              <a:buSzPct val="40000"/>
              <a:buFont typeface="Wingdings" pitchFamily="2" charset="2"/>
              <a:buNone/>
              <a:tabLst/>
              <a:defRPr sz="1600" b="0" i="0" kern="1200">
                <a:solidFill>
                  <a:schemeClr val="tx1">
                    <a:lumMod val="50000"/>
                    <a:lumOff val="50000"/>
                  </a:schemeClr>
                </a:solidFill>
                <a:latin typeface="Biotif" pitchFamily="2" charset="77"/>
                <a:ea typeface="+mn-ea"/>
                <a:cs typeface="+mn-cs"/>
              </a:defRPr>
            </a:lvl4pPr>
            <a:lvl5pPr marL="1828800" indent="0" algn="ctr" defTabSz="914400" rtl="0" eaLnBrk="1" latinLnBrk="0" hangingPunct="1">
              <a:lnSpc>
                <a:spcPct val="90000"/>
              </a:lnSpc>
              <a:spcBef>
                <a:spcPts val="500"/>
              </a:spcBef>
              <a:buClr>
                <a:schemeClr val="tx1">
                  <a:lumMod val="50000"/>
                  <a:lumOff val="50000"/>
                </a:schemeClr>
              </a:buClr>
              <a:buSzPct val="40000"/>
              <a:buFontTx/>
              <a:buNone/>
              <a:tabLst/>
              <a:defRPr sz="1600" b="0" i="0" kern="1200">
                <a:solidFill>
                  <a:schemeClr val="tx1">
                    <a:lumMod val="50000"/>
                    <a:lumOff val="50000"/>
                  </a:schemeClr>
                </a:solidFill>
                <a:latin typeface="Biotif" pitchFamily="2" charset="77"/>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1600" dirty="0">
                <a:solidFill>
                  <a:schemeClr val="tx1">
                    <a:lumMod val="50000"/>
                    <a:lumOff val="50000"/>
                  </a:schemeClr>
                </a:solidFill>
                <a:latin typeface="Calibri Light" panose="020F0302020204030204" pitchFamily="34" charset="0"/>
                <a:cs typeface="Calibri Light" panose="020F0302020204030204" pitchFamily="34" charset="0"/>
              </a:rPr>
              <a:t>Saly-Portudal (Sénégal), 16-18 novembre 2021</a:t>
            </a:r>
          </a:p>
        </p:txBody>
      </p:sp>
      <p:pic>
        <p:nvPicPr>
          <p:cNvPr id="7" name="Afbeelding 6">
            <a:extLst>
              <a:ext uri="{FF2B5EF4-FFF2-40B4-BE49-F238E27FC236}">
                <a16:creationId xmlns:a16="http://schemas.microsoft.com/office/drawing/2014/main" id="{D5D611D7-D4E4-4849-A79D-987B92916E54}"/>
              </a:ext>
            </a:extLst>
          </p:cNvPr>
          <p:cNvPicPr>
            <a:picLocks noChangeAspect="1"/>
          </p:cNvPicPr>
          <p:nvPr/>
        </p:nvPicPr>
        <p:blipFill>
          <a:blip r:embed="rId3"/>
          <a:stretch>
            <a:fillRect/>
          </a:stretch>
        </p:blipFill>
        <p:spPr>
          <a:xfrm>
            <a:off x="10149840" y="477519"/>
            <a:ext cx="1838960" cy="1034415"/>
          </a:xfrm>
          <a:prstGeom prst="rect">
            <a:avLst/>
          </a:prstGeom>
        </p:spPr>
      </p:pic>
      <p:pic>
        <p:nvPicPr>
          <p:cNvPr id="8" name="Afbeelding 7">
            <a:extLst>
              <a:ext uri="{FF2B5EF4-FFF2-40B4-BE49-F238E27FC236}">
                <a16:creationId xmlns:a16="http://schemas.microsoft.com/office/drawing/2014/main" id="{5EDB0819-B121-D84A-A55B-91B9DEF79B7D}"/>
              </a:ext>
            </a:extLst>
          </p:cNvPr>
          <p:cNvPicPr>
            <a:picLocks noChangeAspect="1"/>
          </p:cNvPicPr>
          <p:nvPr/>
        </p:nvPicPr>
        <p:blipFill>
          <a:blip r:embed="rId4"/>
          <a:stretch>
            <a:fillRect/>
          </a:stretch>
        </p:blipFill>
        <p:spPr>
          <a:xfrm>
            <a:off x="9146540" y="486726"/>
            <a:ext cx="1104669" cy="934720"/>
          </a:xfrm>
          <a:prstGeom prst="rect">
            <a:avLst/>
          </a:prstGeom>
        </p:spPr>
      </p:pic>
      <p:pic>
        <p:nvPicPr>
          <p:cNvPr id="10" name="Afbeelding 9" descr="Afbeelding met tekst&#10;&#10;Automatisch gegenereerde beschrijving">
            <a:extLst>
              <a:ext uri="{FF2B5EF4-FFF2-40B4-BE49-F238E27FC236}">
                <a16:creationId xmlns:a16="http://schemas.microsoft.com/office/drawing/2014/main" id="{9F44C2A3-2464-1042-8971-18C43250160E}"/>
              </a:ext>
            </a:extLst>
          </p:cNvPr>
          <p:cNvPicPr>
            <a:picLocks noChangeAspect="1"/>
          </p:cNvPicPr>
          <p:nvPr/>
        </p:nvPicPr>
        <p:blipFill>
          <a:blip r:embed="rId5"/>
          <a:stretch>
            <a:fillRect/>
          </a:stretch>
        </p:blipFill>
        <p:spPr>
          <a:xfrm>
            <a:off x="6693735" y="6186878"/>
            <a:ext cx="1297940" cy="357875"/>
          </a:xfrm>
          <a:prstGeom prst="rect">
            <a:avLst/>
          </a:prstGeom>
        </p:spPr>
      </p:pic>
      <p:pic>
        <p:nvPicPr>
          <p:cNvPr id="11" name="Afbeelding 10">
            <a:extLst>
              <a:ext uri="{FF2B5EF4-FFF2-40B4-BE49-F238E27FC236}">
                <a16:creationId xmlns:a16="http://schemas.microsoft.com/office/drawing/2014/main" id="{C0A6975E-A26A-064D-BED1-5FBDBBEB23E9}"/>
              </a:ext>
            </a:extLst>
          </p:cNvPr>
          <p:cNvPicPr>
            <a:picLocks noChangeAspect="1"/>
          </p:cNvPicPr>
          <p:nvPr/>
        </p:nvPicPr>
        <p:blipFill>
          <a:blip r:embed="rId6"/>
          <a:stretch>
            <a:fillRect/>
          </a:stretch>
        </p:blipFill>
        <p:spPr>
          <a:xfrm>
            <a:off x="8226847" y="6128495"/>
            <a:ext cx="721129" cy="503971"/>
          </a:xfrm>
          <a:prstGeom prst="rect">
            <a:avLst/>
          </a:prstGeom>
        </p:spPr>
      </p:pic>
      <p:pic>
        <p:nvPicPr>
          <p:cNvPr id="12" name="Afbeelding 11" descr="Afbeelding met tekst&#10;&#10;Automatisch gegenereerde beschrijving">
            <a:extLst>
              <a:ext uri="{FF2B5EF4-FFF2-40B4-BE49-F238E27FC236}">
                <a16:creationId xmlns:a16="http://schemas.microsoft.com/office/drawing/2014/main" id="{DC5A6406-8761-DC43-B446-62DEC85B0D15}"/>
              </a:ext>
            </a:extLst>
          </p:cNvPr>
          <p:cNvPicPr>
            <a:picLocks noChangeAspect="1"/>
          </p:cNvPicPr>
          <p:nvPr/>
        </p:nvPicPr>
        <p:blipFill>
          <a:blip r:embed="rId7"/>
          <a:stretch>
            <a:fillRect/>
          </a:stretch>
        </p:blipFill>
        <p:spPr>
          <a:xfrm>
            <a:off x="9183148" y="6186878"/>
            <a:ext cx="1535652" cy="387206"/>
          </a:xfrm>
          <a:prstGeom prst="rect">
            <a:avLst/>
          </a:prstGeom>
        </p:spPr>
      </p:pic>
      <p:pic>
        <p:nvPicPr>
          <p:cNvPr id="13" name="Afbeelding 12">
            <a:extLst>
              <a:ext uri="{FF2B5EF4-FFF2-40B4-BE49-F238E27FC236}">
                <a16:creationId xmlns:a16="http://schemas.microsoft.com/office/drawing/2014/main" id="{C1F2ECE5-374D-204E-A254-43074BE9C77F}"/>
              </a:ext>
            </a:extLst>
          </p:cNvPr>
          <p:cNvPicPr>
            <a:picLocks noChangeAspect="1"/>
          </p:cNvPicPr>
          <p:nvPr/>
        </p:nvPicPr>
        <p:blipFill>
          <a:blip r:embed="rId8"/>
          <a:stretch>
            <a:fillRect/>
          </a:stretch>
        </p:blipFill>
        <p:spPr>
          <a:xfrm>
            <a:off x="10819526" y="6080975"/>
            <a:ext cx="750641" cy="551491"/>
          </a:xfrm>
          <a:prstGeom prst="rect">
            <a:avLst/>
          </a:prstGeom>
        </p:spPr>
      </p:pic>
      <p:sp>
        <p:nvSpPr>
          <p:cNvPr id="14" name="Rechthoek 13">
            <a:extLst>
              <a:ext uri="{FF2B5EF4-FFF2-40B4-BE49-F238E27FC236}">
                <a16:creationId xmlns:a16="http://schemas.microsoft.com/office/drawing/2014/main" id="{9C1EB6BB-F9ED-DF49-955C-CE45BDC87C4E}"/>
              </a:ext>
            </a:extLst>
          </p:cNvPr>
          <p:cNvSpPr/>
          <p:nvPr/>
        </p:nvSpPr>
        <p:spPr>
          <a:xfrm>
            <a:off x="3657784" y="6298338"/>
            <a:ext cx="1992853" cy="230832"/>
          </a:xfrm>
          <a:prstGeom prst="rect">
            <a:avLst/>
          </a:prstGeom>
        </p:spPr>
        <p:txBody>
          <a:bodyPr wrap="none">
            <a:spAutoFit/>
          </a:bodyPr>
          <a:lstStyle/>
          <a:p>
            <a:r>
              <a:rPr lang="nl-BE" sz="900" dirty="0">
                <a:solidFill>
                  <a:schemeClr val="tx1">
                    <a:lumMod val="50000"/>
                    <a:lumOff val="50000"/>
                  </a:schemeClr>
                </a:solidFill>
                <a:effectLst/>
                <a:latin typeface="Calibri Light" panose="020F0302020204030204" pitchFamily="34" charset="0"/>
                <a:cs typeface="Calibri Light" panose="020F0302020204030204" pitchFamily="34" charset="0"/>
              </a:rPr>
              <a:t>Avec l’appui technique et financier de :</a:t>
            </a:r>
            <a:endParaRPr lang="nl-BE" sz="900" dirty="0">
              <a:solidFill>
                <a:schemeClr val="tx1">
                  <a:lumMod val="50000"/>
                  <a:lumOff val="50000"/>
                </a:schemeClr>
              </a:solidFill>
              <a:latin typeface="Calibri Light" panose="020F0302020204030204" pitchFamily="34" charset="0"/>
              <a:cs typeface="Calibri Light" panose="020F0302020204030204" pitchFamily="34" charset="0"/>
            </a:endParaRPr>
          </a:p>
        </p:txBody>
      </p:sp>
      <p:pic>
        <p:nvPicPr>
          <p:cNvPr id="16" name="Afbeelding 15">
            <a:extLst>
              <a:ext uri="{FF2B5EF4-FFF2-40B4-BE49-F238E27FC236}">
                <a16:creationId xmlns:a16="http://schemas.microsoft.com/office/drawing/2014/main" id="{B6133B98-0A37-5A45-BD9A-7F7D582A70FF}"/>
              </a:ext>
            </a:extLst>
          </p:cNvPr>
          <p:cNvPicPr>
            <a:picLocks noChangeAspect="1"/>
          </p:cNvPicPr>
          <p:nvPr/>
        </p:nvPicPr>
        <p:blipFill>
          <a:blip r:embed="rId9"/>
          <a:stretch>
            <a:fillRect/>
          </a:stretch>
        </p:blipFill>
        <p:spPr>
          <a:xfrm>
            <a:off x="5728540" y="6027312"/>
            <a:ext cx="822716" cy="631880"/>
          </a:xfrm>
          <a:prstGeom prst="rect">
            <a:avLst/>
          </a:prstGeom>
        </p:spPr>
      </p:pic>
      <p:sp>
        <p:nvSpPr>
          <p:cNvPr id="2" name="Rectangle 2"/>
          <p:cNvSpPr>
            <a:spLocks noChangeArrowheads="1"/>
          </p:cNvSpPr>
          <p:nvPr/>
        </p:nvSpPr>
        <p:spPr bwMode="auto">
          <a:xfrm>
            <a:off x="7243962" y="64992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graphicFrame>
        <p:nvGraphicFramePr>
          <p:cNvPr id="3" name="Objet 2"/>
          <p:cNvGraphicFramePr>
            <a:graphicFrameLocks noChangeAspect="1"/>
          </p:cNvGraphicFramePr>
          <p:nvPr>
            <p:extLst>
              <p:ext uri="{D42A27DB-BD31-4B8C-83A1-F6EECF244321}">
                <p14:modId xmlns:p14="http://schemas.microsoft.com/office/powerpoint/2010/main" val="547277057"/>
              </p:ext>
            </p:extLst>
          </p:nvPr>
        </p:nvGraphicFramePr>
        <p:xfrm>
          <a:off x="7243962" y="663569"/>
          <a:ext cx="1495425" cy="771525"/>
        </p:xfrm>
        <a:graphic>
          <a:graphicData uri="http://schemas.openxmlformats.org/presentationml/2006/ole">
            <mc:AlternateContent xmlns:mc="http://schemas.openxmlformats.org/markup-compatibility/2006">
              <mc:Choice xmlns:v="urn:schemas-microsoft-com:vml" Requires="v">
                <p:oleObj spid="_x0000_s1045" r:id="rId10" imgW="1865376" imgH="1078992" progId="">
                  <p:embed/>
                </p:oleObj>
              </mc:Choice>
              <mc:Fallback>
                <p:oleObj r:id="rId10" imgW="1865376" imgH="1078992" progId="">
                  <p:embed/>
                  <p:pic>
                    <p:nvPicPr>
                      <p:cNvPr id="0" name="Picture 1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243962" y="663569"/>
                        <a:ext cx="1495425" cy="771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5860259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itel 1">
            <a:extLst>
              <a:ext uri="{FF2B5EF4-FFF2-40B4-BE49-F238E27FC236}">
                <a16:creationId xmlns:a16="http://schemas.microsoft.com/office/drawing/2014/main" id="{70CACE9C-93A1-0140-8EE8-82BF4EA16AF2}"/>
              </a:ext>
            </a:extLst>
          </p:cNvPr>
          <p:cNvSpPr txBox="1">
            <a:spLocks/>
          </p:cNvSpPr>
          <p:nvPr/>
        </p:nvSpPr>
        <p:spPr>
          <a:xfrm>
            <a:off x="1378424" y="856988"/>
            <a:ext cx="835243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rgbClr val="C00000"/>
                </a:solidFill>
                <a:ea typeface="+mn-lt"/>
                <a:cs typeface="+mn-lt"/>
              </a:rPr>
              <a:t>2. Régime de contribution patronale/</a:t>
            </a:r>
          </a:p>
          <a:p>
            <a:r>
              <a:rPr lang="fr-FR" b="1" dirty="0">
                <a:solidFill>
                  <a:srgbClr val="C00000"/>
                </a:solidFill>
                <a:ea typeface="+mn-lt"/>
                <a:cs typeface="+mn-lt"/>
              </a:rPr>
              <a:t>taxe à la formation (1)  </a:t>
            </a:r>
          </a:p>
        </p:txBody>
      </p:sp>
      <p:sp>
        <p:nvSpPr>
          <p:cNvPr id="5" name="Tijdelijke aanduiding voor tekst 2">
            <a:extLst>
              <a:ext uri="{FF2B5EF4-FFF2-40B4-BE49-F238E27FC236}">
                <a16:creationId xmlns:a16="http://schemas.microsoft.com/office/drawing/2014/main" id="{D44E4691-CE84-CF40-9F1B-A2C5DB6A5A45}"/>
              </a:ext>
            </a:extLst>
          </p:cNvPr>
          <p:cNvSpPr txBox="1">
            <a:spLocks/>
          </p:cNvSpPr>
          <p:nvPr/>
        </p:nvSpPr>
        <p:spPr>
          <a:xfrm>
            <a:off x="859808" y="2265528"/>
            <a:ext cx="10487469" cy="42581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endParaRPr lang="fr-FR" sz="2400" dirty="0">
              <a:cs typeface="Calibri"/>
            </a:endParaRPr>
          </a:p>
        </p:txBody>
      </p:sp>
      <p:pic>
        <p:nvPicPr>
          <p:cNvPr id="6" name="Afbeelding 5">
            <a:extLst>
              <a:ext uri="{FF2B5EF4-FFF2-40B4-BE49-F238E27FC236}">
                <a16:creationId xmlns:a16="http://schemas.microsoft.com/office/drawing/2014/main" id="{4D5C93EE-016A-DE47-9D9F-B3F0144F95E5}"/>
              </a:ext>
            </a:extLst>
          </p:cNvPr>
          <p:cNvPicPr>
            <a:picLocks noChangeAspect="1"/>
          </p:cNvPicPr>
          <p:nvPr/>
        </p:nvPicPr>
        <p:blipFill>
          <a:blip r:embed="rId3"/>
          <a:stretch>
            <a:fillRect/>
          </a:stretch>
        </p:blipFill>
        <p:spPr>
          <a:xfrm>
            <a:off x="990034" y="219712"/>
            <a:ext cx="1253136" cy="704889"/>
          </a:xfrm>
          <a:prstGeom prst="rect">
            <a:avLst/>
          </a:prstGeom>
        </p:spPr>
      </p:pic>
      <p:pic>
        <p:nvPicPr>
          <p:cNvPr id="7" name="Afbeelding 6">
            <a:extLst>
              <a:ext uri="{FF2B5EF4-FFF2-40B4-BE49-F238E27FC236}">
                <a16:creationId xmlns:a16="http://schemas.microsoft.com/office/drawing/2014/main" id="{277DABE4-55D5-8042-8A01-194CC2969FDF}"/>
              </a:ext>
            </a:extLst>
          </p:cNvPr>
          <p:cNvPicPr>
            <a:picLocks noChangeAspect="1"/>
          </p:cNvPicPr>
          <p:nvPr/>
        </p:nvPicPr>
        <p:blipFill>
          <a:blip r:embed="rId4"/>
          <a:stretch>
            <a:fillRect/>
          </a:stretch>
        </p:blipFill>
        <p:spPr>
          <a:xfrm>
            <a:off x="357596" y="219712"/>
            <a:ext cx="752763" cy="636953"/>
          </a:xfrm>
          <a:prstGeom prst="rect">
            <a:avLst/>
          </a:prstGeom>
        </p:spPr>
      </p:pic>
      <p:pic>
        <p:nvPicPr>
          <p:cNvPr id="9" name="Afbeelding 8" descr="Afbeelding met tekst&#10;&#10;Automatisch gegenereerde beschrijving">
            <a:extLst>
              <a:ext uri="{FF2B5EF4-FFF2-40B4-BE49-F238E27FC236}">
                <a16:creationId xmlns:a16="http://schemas.microsoft.com/office/drawing/2014/main" id="{A715EE0B-F112-4346-A422-90FC4EE1353F}"/>
              </a:ext>
            </a:extLst>
          </p:cNvPr>
          <p:cNvPicPr>
            <a:picLocks noChangeAspect="1"/>
          </p:cNvPicPr>
          <p:nvPr/>
        </p:nvPicPr>
        <p:blipFill>
          <a:blip r:embed="rId5"/>
          <a:stretch>
            <a:fillRect/>
          </a:stretch>
        </p:blipFill>
        <p:spPr>
          <a:xfrm>
            <a:off x="8419745" y="484136"/>
            <a:ext cx="842295" cy="232242"/>
          </a:xfrm>
          <a:prstGeom prst="rect">
            <a:avLst/>
          </a:prstGeom>
        </p:spPr>
      </p:pic>
      <p:pic>
        <p:nvPicPr>
          <p:cNvPr id="10" name="Afbeelding 9">
            <a:extLst>
              <a:ext uri="{FF2B5EF4-FFF2-40B4-BE49-F238E27FC236}">
                <a16:creationId xmlns:a16="http://schemas.microsoft.com/office/drawing/2014/main" id="{4E5C8299-7D90-064A-8BC3-13F582B0F390}"/>
              </a:ext>
            </a:extLst>
          </p:cNvPr>
          <p:cNvPicPr>
            <a:picLocks noChangeAspect="1"/>
          </p:cNvPicPr>
          <p:nvPr/>
        </p:nvPicPr>
        <p:blipFill>
          <a:blip r:embed="rId6"/>
          <a:stretch>
            <a:fillRect/>
          </a:stretch>
        </p:blipFill>
        <p:spPr>
          <a:xfrm>
            <a:off x="9478113" y="413974"/>
            <a:ext cx="467974" cy="327050"/>
          </a:xfrm>
          <a:prstGeom prst="rect">
            <a:avLst/>
          </a:prstGeom>
        </p:spPr>
      </p:pic>
      <p:pic>
        <p:nvPicPr>
          <p:cNvPr id="11" name="Afbeelding 10" descr="Afbeelding met tekst&#10;&#10;Automatisch gegenereerde beschrijving">
            <a:extLst>
              <a:ext uri="{FF2B5EF4-FFF2-40B4-BE49-F238E27FC236}">
                <a16:creationId xmlns:a16="http://schemas.microsoft.com/office/drawing/2014/main" id="{37539492-C519-4845-A0B4-F4585634A275}"/>
              </a:ext>
            </a:extLst>
          </p:cNvPr>
          <p:cNvPicPr>
            <a:picLocks noChangeAspect="1"/>
          </p:cNvPicPr>
          <p:nvPr/>
        </p:nvPicPr>
        <p:blipFill>
          <a:blip r:embed="rId7"/>
          <a:stretch>
            <a:fillRect/>
          </a:stretch>
        </p:blipFill>
        <p:spPr>
          <a:xfrm>
            <a:off x="10205410" y="451608"/>
            <a:ext cx="996556" cy="251276"/>
          </a:xfrm>
          <a:prstGeom prst="rect">
            <a:avLst/>
          </a:prstGeom>
        </p:spPr>
      </p:pic>
      <p:pic>
        <p:nvPicPr>
          <p:cNvPr id="12" name="Afbeelding 11">
            <a:extLst>
              <a:ext uri="{FF2B5EF4-FFF2-40B4-BE49-F238E27FC236}">
                <a16:creationId xmlns:a16="http://schemas.microsoft.com/office/drawing/2014/main" id="{B46D08E4-3C36-494A-810B-260A1F4916A7}"/>
              </a:ext>
            </a:extLst>
          </p:cNvPr>
          <p:cNvPicPr>
            <a:picLocks noChangeAspect="1"/>
          </p:cNvPicPr>
          <p:nvPr/>
        </p:nvPicPr>
        <p:blipFill>
          <a:blip r:embed="rId8"/>
          <a:stretch>
            <a:fillRect/>
          </a:stretch>
        </p:blipFill>
        <p:spPr>
          <a:xfrm>
            <a:off x="11347278" y="361634"/>
            <a:ext cx="487126" cy="357888"/>
          </a:xfrm>
          <a:prstGeom prst="rect">
            <a:avLst/>
          </a:prstGeom>
        </p:spPr>
      </p:pic>
      <p:pic>
        <p:nvPicPr>
          <p:cNvPr id="13" name="Afbeelding 12">
            <a:extLst>
              <a:ext uri="{FF2B5EF4-FFF2-40B4-BE49-F238E27FC236}">
                <a16:creationId xmlns:a16="http://schemas.microsoft.com/office/drawing/2014/main" id="{06C2B1AD-9E9E-F246-BFBA-BAF10A8E6446}"/>
              </a:ext>
            </a:extLst>
          </p:cNvPr>
          <p:cNvPicPr>
            <a:picLocks noChangeAspect="1"/>
          </p:cNvPicPr>
          <p:nvPr/>
        </p:nvPicPr>
        <p:blipFill>
          <a:blip r:embed="rId9"/>
          <a:stretch>
            <a:fillRect/>
          </a:stretch>
        </p:blipFill>
        <p:spPr>
          <a:xfrm>
            <a:off x="7759054" y="367804"/>
            <a:ext cx="532138" cy="408704"/>
          </a:xfrm>
          <a:prstGeom prst="rect">
            <a:avLst/>
          </a:prstGeom>
        </p:spPr>
      </p:pic>
      <p:sp>
        <p:nvSpPr>
          <p:cNvPr id="14" name="Tijdelijke aanduiding voor tekst 2">
            <a:extLst>
              <a:ext uri="{FF2B5EF4-FFF2-40B4-BE49-F238E27FC236}">
                <a16:creationId xmlns:a16="http://schemas.microsoft.com/office/drawing/2014/main" id="{D44E4691-CE84-CF40-9F1B-A2C5DB6A5A45}"/>
              </a:ext>
            </a:extLst>
          </p:cNvPr>
          <p:cNvSpPr txBox="1">
            <a:spLocks/>
          </p:cNvSpPr>
          <p:nvPr/>
        </p:nvSpPr>
        <p:spPr>
          <a:xfrm>
            <a:off x="357596" y="1833429"/>
            <a:ext cx="11476808" cy="4703849"/>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2400" dirty="0"/>
          </a:p>
          <a:p>
            <a:r>
              <a:rPr lang="fr-FR" sz="2400" dirty="0"/>
              <a:t>Les ressources de l'ACFPE sont édictées par le Décret n° 00.69 du 10 avril 2000 fixant le Régime de la contribution patronale à l’ACFPE. Il importe de souligner que ce même Décret fixe les modalités de perception de la taxe professionnelle et l’application des  sanctions en cas de retard de paiement ou de non paiement par les services techniques de l ’Agence.</a:t>
            </a:r>
          </a:p>
          <a:p>
            <a:r>
              <a:rPr lang="fr-FR" sz="2400" dirty="0"/>
              <a:t>Ses ressources proviennent essentiellement des entreprises du secteur privé et du secteur Parapublic. Il est également prévu des subventions de l'Etat. </a:t>
            </a:r>
          </a:p>
          <a:p>
            <a:r>
              <a:rPr lang="fr-FR" sz="2400" dirty="0"/>
              <a:t>Ces ressources sont constituées de l’ancien taux de la taxe professionnelle accordée à l’ex-ONIFOP soit 0,90% et celui de la cotisation patronale accordée à l’ex-ONMO soit 1,10% d’où l’addition qui donne un taux unique de 2%  a prélever sur la masse salariale.</a:t>
            </a:r>
          </a:p>
          <a:p>
            <a:pPr marL="0" indent="0"/>
            <a:r>
              <a:rPr lang="fr-FR" sz="2400" dirty="0"/>
              <a:t> Selon l’article 2 dudit décret, le taux de la </a:t>
            </a:r>
            <a:r>
              <a:rPr lang="fr-FR" sz="2400" dirty="0">
                <a:solidFill>
                  <a:srgbClr val="FF0000"/>
                </a:solidFill>
              </a:rPr>
              <a:t>Contribution Patronale est de 2% </a:t>
            </a:r>
            <a:r>
              <a:rPr lang="fr-FR" sz="2400" dirty="0"/>
              <a:t>de la masse salariale des Entreprises publiques et privées installées sur le territoire national. La proposition de révision de ce taux relève de la compétence du Conseil d’Administration.</a:t>
            </a:r>
          </a:p>
          <a:p>
            <a:pPr marL="0" indent="0"/>
            <a:r>
              <a:rPr lang="fr-FR" sz="2400" dirty="0"/>
              <a:t> </a:t>
            </a:r>
            <a:r>
              <a:rPr lang="fr-FR" sz="2400" dirty="0">
                <a:solidFill>
                  <a:srgbClr val="FF0000"/>
                </a:solidFill>
              </a:rPr>
              <a:t>Cette contribution représentent environ 95% des ressources de l’agence</a:t>
            </a:r>
            <a:r>
              <a:rPr lang="fr-FR" sz="2400" dirty="0"/>
              <a:t>.</a:t>
            </a:r>
          </a:p>
          <a:p>
            <a:pPr marL="0" indent="0">
              <a:buNone/>
            </a:pPr>
            <a:endParaRPr lang="fr-FR" sz="2400" dirty="0"/>
          </a:p>
          <a:p>
            <a:endParaRPr lang="fr-FR" sz="2400" dirty="0"/>
          </a:p>
        </p:txBody>
      </p:sp>
      <p:sp>
        <p:nvSpPr>
          <p:cNvPr id="3" name="Rectangle 2"/>
          <p:cNvSpPr>
            <a:spLocks noChangeArrowheads="1"/>
          </p:cNvSpPr>
          <p:nvPr/>
        </p:nvSpPr>
        <p:spPr bwMode="auto">
          <a:xfrm>
            <a:off x="2148936" y="8514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graphicFrame>
        <p:nvGraphicFramePr>
          <p:cNvPr id="8" name="Objet 7"/>
          <p:cNvGraphicFramePr>
            <a:graphicFrameLocks noChangeAspect="1"/>
          </p:cNvGraphicFramePr>
          <p:nvPr>
            <p:extLst>
              <p:ext uri="{D42A27DB-BD31-4B8C-83A1-F6EECF244321}">
                <p14:modId xmlns:p14="http://schemas.microsoft.com/office/powerpoint/2010/main" val="1518498738"/>
              </p:ext>
            </p:extLst>
          </p:nvPr>
        </p:nvGraphicFramePr>
        <p:xfrm>
          <a:off x="2148936" y="85140"/>
          <a:ext cx="1495425" cy="771525"/>
        </p:xfrm>
        <a:graphic>
          <a:graphicData uri="http://schemas.openxmlformats.org/presentationml/2006/ole">
            <mc:AlternateContent xmlns:mc="http://schemas.openxmlformats.org/markup-compatibility/2006">
              <mc:Choice xmlns:v="urn:schemas-microsoft-com:vml" Requires="v">
                <p:oleObj spid="_x0000_s10259" r:id="rId10" imgW="1865376" imgH="1078992" progId="">
                  <p:embed/>
                </p:oleObj>
              </mc:Choice>
              <mc:Fallback>
                <p:oleObj r:id="rId10" imgW="1865376" imgH="1078992" progId="">
                  <p:embed/>
                  <p:pic>
                    <p:nvPicPr>
                      <p:cNvPr id="0" name="Picture 1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148936" y="85140"/>
                        <a:ext cx="1495425" cy="771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0439891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tekst 2">
            <a:extLst>
              <a:ext uri="{FF2B5EF4-FFF2-40B4-BE49-F238E27FC236}">
                <a16:creationId xmlns:a16="http://schemas.microsoft.com/office/drawing/2014/main" id="{D44E4691-CE84-CF40-9F1B-A2C5DB6A5A45}"/>
              </a:ext>
            </a:extLst>
          </p:cNvPr>
          <p:cNvSpPr txBox="1">
            <a:spLocks/>
          </p:cNvSpPr>
          <p:nvPr/>
        </p:nvSpPr>
        <p:spPr>
          <a:xfrm>
            <a:off x="859808" y="2265528"/>
            <a:ext cx="10487469" cy="42581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endParaRPr lang="fr-FR" sz="2400" dirty="0">
              <a:cs typeface="Calibri"/>
            </a:endParaRPr>
          </a:p>
        </p:txBody>
      </p:sp>
      <p:pic>
        <p:nvPicPr>
          <p:cNvPr id="6" name="Afbeelding 5">
            <a:extLst>
              <a:ext uri="{FF2B5EF4-FFF2-40B4-BE49-F238E27FC236}">
                <a16:creationId xmlns:a16="http://schemas.microsoft.com/office/drawing/2014/main" id="{4D5C93EE-016A-DE47-9D9F-B3F0144F95E5}"/>
              </a:ext>
            </a:extLst>
          </p:cNvPr>
          <p:cNvPicPr>
            <a:picLocks noChangeAspect="1"/>
          </p:cNvPicPr>
          <p:nvPr/>
        </p:nvPicPr>
        <p:blipFill>
          <a:blip r:embed="rId3"/>
          <a:stretch>
            <a:fillRect/>
          </a:stretch>
        </p:blipFill>
        <p:spPr>
          <a:xfrm>
            <a:off x="990034" y="219712"/>
            <a:ext cx="1253136" cy="704889"/>
          </a:xfrm>
          <a:prstGeom prst="rect">
            <a:avLst/>
          </a:prstGeom>
        </p:spPr>
      </p:pic>
      <p:pic>
        <p:nvPicPr>
          <p:cNvPr id="7" name="Afbeelding 6">
            <a:extLst>
              <a:ext uri="{FF2B5EF4-FFF2-40B4-BE49-F238E27FC236}">
                <a16:creationId xmlns:a16="http://schemas.microsoft.com/office/drawing/2014/main" id="{277DABE4-55D5-8042-8A01-194CC2969FDF}"/>
              </a:ext>
            </a:extLst>
          </p:cNvPr>
          <p:cNvPicPr>
            <a:picLocks noChangeAspect="1"/>
          </p:cNvPicPr>
          <p:nvPr/>
        </p:nvPicPr>
        <p:blipFill>
          <a:blip r:embed="rId4"/>
          <a:stretch>
            <a:fillRect/>
          </a:stretch>
        </p:blipFill>
        <p:spPr>
          <a:xfrm>
            <a:off x="357596" y="219712"/>
            <a:ext cx="752763" cy="636953"/>
          </a:xfrm>
          <a:prstGeom prst="rect">
            <a:avLst/>
          </a:prstGeom>
        </p:spPr>
      </p:pic>
      <p:pic>
        <p:nvPicPr>
          <p:cNvPr id="9" name="Afbeelding 8" descr="Afbeelding met tekst&#10;&#10;Automatisch gegenereerde beschrijving">
            <a:extLst>
              <a:ext uri="{FF2B5EF4-FFF2-40B4-BE49-F238E27FC236}">
                <a16:creationId xmlns:a16="http://schemas.microsoft.com/office/drawing/2014/main" id="{A715EE0B-F112-4346-A422-90FC4EE1353F}"/>
              </a:ext>
            </a:extLst>
          </p:cNvPr>
          <p:cNvPicPr>
            <a:picLocks noChangeAspect="1"/>
          </p:cNvPicPr>
          <p:nvPr/>
        </p:nvPicPr>
        <p:blipFill>
          <a:blip r:embed="rId5"/>
          <a:stretch>
            <a:fillRect/>
          </a:stretch>
        </p:blipFill>
        <p:spPr>
          <a:xfrm>
            <a:off x="8419745" y="484136"/>
            <a:ext cx="842295" cy="232242"/>
          </a:xfrm>
          <a:prstGeom prst="rect">
            <a:avLst/>
          </a:prstGeom>
        </p:spPr>
      </p:pic>
      <p:pic>
        <p:nvPicPr>
          <p:cNvPr id="10" name="Afbeelding 9">
            <a:extLst>
              <a:ext uri="{FF2B5EF4-FFF2-40B4-BE49-F238E27FC236}">
                <a16:creationId xmlns:a16="http://schemas.microsoft.com/office/drawing/2014/main" id="{4E5C8299-7D90-064A-8BC3-13F582B0F390}"/>
              </a:ext>
            </a:extLst>
          </p:cNvPr>
          <p:cNvPicPr>
            <a:picLocks noChangeAspect="1"/>
          </p:cNvPicPr>
          <p:nvPr/>
        </p:nvPicPr>
        <p:blipFill>
          <a:blip r:embed="rId6"/>
          <a:stretch>
            <a:fillRect/>
          </a:stretch>
        </p:blipFill>
        <p:spPr>
          <a:xfrm>
            <a:off x="9478113" y="413974"/>
            <a:ext cx="467974" cy="327050"/>
          </a:xfrm>
          <a:prstGeom prst="rect">
            <a:avLst/>
          </a:prstGeom>
        </p:spPr>
      </p:pic>
      <p:pic>
        <p:nvPicPr>
          <p:cNvPr id="11" name="Afbeelding 10" descr="Afbeelding met tekst&#10;&#10;Automatisch gegenereerde beschrijving">
            <a:extLst>
              <a:ext uri="{FF2B5EF4-FFF2-40B4-BE49-F238E27FC236}">
                <a16:creationId xmlns:a16="http://schemas.microsoft.com/office/drawing/2014/main" id="{37539492-C519-4845-A0B4-F4585634A275}"/>
              </a:ext>
            </a:extLst>
          </p:cNvPr>
          <p:cNvPicPr>
            <a:picLocks noChangeAspect="1"/>
          </p:cNvPicPr>
          <p:nvPr/>
        </p:nvPicPr>
        <p:blipFill>
          <a:blip r:embed="rId7"/>
          <a:stretch>
            <a:fillRect/>
          </a:stretch>
        </p:blipFill>
        <p:spPr>
          <a:xfrm>
            <a:off x="10205410" y="451608"/>
            <a:ext cx="996556" cy="251276"/>
          </a:xfrm>
          <a:prstGeom prst="rect">
            <a:avLst/>
          </a:prstGeom>
        </p:spPr>
      </p:pic>
      <p:pic>
        <p:nvPicPr>
          <p:cNvPr id="12" name="Afbeelding 11">
            <a:extLst>
              <a:ext uri="{FF2B5EF4-FFF2-40B4-BE49-F238E27FC236}">
                <a16:creationId xmlns:a16="http://schemas.microsoft.com/office/drawing/2014/main" id="{B46D08E4-3C36-494A-810B-260A1F4916A7}"/>
              </a:ext>
            </a:extLst>
          </p:cNvPr>
          <p:cNvPicPr>
            <a:picLocks noChangeAspect="1"/>
          </p:cNvPicPr>
          <p:nvPr/>
        </p:nvPicPr>
        <p:blipFill>
          <a:blip r:embed="rId8"/>
          <a:stretch>
            <a:fillRect/>
          </a:stretch>
        </p:blipFill>
        <p:spPr>
          <a:xfrm>
            <a:off x="11347278" y="361634"/>
            <a:ext cx="487126" cy="357888"/>
          </a:xfrm>
          <a:prstGeom prst="rect">
            <a:avLst/>
          </a:prstGeom>
        </p:spPr>
      </p:pic>
      <p:pic>
        <p:nvPicPr>
          <p:cNvPr id="13" name="Afbeelding 12">
            <a:extLst>
              <a:ext uri="{FF2B5EF4-FFF2-40B4-BE49-F238E27FC236}">
                <a16:creationId xmlns:a16="http://schemas.microsoft.com/office/drawing/2014/main" id="{06C2B1AD-9E9E-F246-BFBA-BAF10A8E6446}"/>
              </a:ext>
            </a:extLst>
          </p:cNvPr>
          <p:cNvPicPr>
            <a:picLocks noChangeAspect="1"/>
          </p:cNvPicPr>
          <p:nvPr/>
        </p:nvPicPr>
        <p:blipFill>
          <a:blip r:embed="rId9"/>
          <a:stretch>
            <a:fillRect/>
          </a:stretch>
        </p:blipFill>
        <p:spPr>
          <a:xfrm>
            <a:off x="7759054" y="367804"/>
            <a:ext cx="532138" cy="408704"/>
          </a:xfrm>
          <a:prstGeom prst="rect">
            <a:avLst/>
          </a:prstGeom>
        </p:spPr>
      </p:pic>
      <p:sp>
        <p:nvSpPr>
          <p:cNvPr id="14" name="Tijdelijke aanduiding voor tekst 2">
            <a:extLst>
              <a:ext uri="{FF2B5EF4-FFF2-40B4-BE49-F238E27FC236}">
                <a16:creationId xmlns:a16="http://schemas.microsoft.com/office/drawing/2014/main" id="{D44E4691-CE84-CF40-9F1B-A2C5DB6A5A45}"/>
              </a:ext>
            </a:extLst>
          </p:cNvPr>
          <p:cNvSpPr txBox="1">
            <a:spLocks/>
          </p:cNvSpPr>
          <p:nvPr/>
        </p:nvSpPr>
        <p:spPr>
          <a:xfrm>
            <a:off x="357596" y="1833429"/>
            <a:ext cx="11476808" cy="470384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2400" dirty="0"/>
          </a:p>
          <a:p>
            <a:pPr marL="0" indent="0">
              <a:buNone/>
            </a:pPr>
            <a:endParaRPr lang="fr-FR" sz="2400" dirty="0"/>
          </a:p>
          <a:p>
            <a:endParaRPr lang="fr-FR" sz="2400" dirty="0"/>
          </a:p>
        </p:txBody>
      </p:sp>
      <p:pic>
        <p:nvPicPr>
          <p:cNvPr id="3" name="Image 2"/>
          <p:cNvPicPr>
            <a:picLocks noChangeAspect="1"/>
          </p:cNvPicPr>
          <p:nvPr/>
        </p:nvPicPr>
        <p:blipFill>
          <a:blip r:embed="rId10"/>
          <a:stretch>
            <a:fillRect/>
          </a:stretch>
        </p:blipFill>
        <p:spPr>
          <a:xfrm>
            <a:off x="620204" y="2083284"/>
            <a:ext cx="10951591" cy="4622587"/>
          </a:xfrm>
          <a:prstGeom prst="rect">
            <a:avLst/>
          </a:prstGeom>
        </p:spPr>
      </p:pic>
      <p:sp>
        <p:nvSpPr>
          <p:cNvPr id="15" name="Tijdelijke aanduiding voor titel 1">
            <a:extLst>
              <a:ext uri="{FF2B5EF4-FFF2-40B4-BE49-F238E27FC236}">
                <a16:creationId xmlns:a16="http://schemas.microsoft.com/office/drawing/2014/main" id="{70CACE9C-93A1-0140-8EE8-82BF4EA16AF2}"/>
              </a:ext>
            </a:extLst>
          </p:cNvPr>
          <p:cNvSpPr txBox="1">
            <a:spLocks/>
          </p:cNvSpPr>
          <p:nvPr/>
        </p:nvSpPr>
        <p:spPr>
          <a:xfrm>
            <a:off x="1378424" y="856989"/>
            <a:ext cx="8352430" cy="118152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fr-FR" b="1" dirty="0">
                <a:solidFill>
                  <a:srgbClr val="C00000"/>
                </a:solidFill>
                <a:ea typeface="+mn-lt"/>
                <a:cs typeface="+mn-lt"/>
              </a:rPr>
              <a:t>2. Régime de contribution patronale/</a:t>
            </a:r>
          </a:p>
          <a:p>
            <a:pPr>
              <a:lnSpc>
                <a:spcPct val="100000"/>
              </a:lnSpc>
            </a:pPr>
            <a:r>
              <a:rPr lang="fr-FR" b="1" dirty="0">
                <a:solidFill>
                  <a:srgbClr val="C00000"/>
                </a:solidFill>
                <a:ea typeface="+mn-lt"/>
                <a:cs typeface="+mn-lt"/>
              </a:rPr>
              <a:t>taxe à la formation (2)  </a:t>
            </a:r>
          </a:p>
        </p:txBody>
      </p:sp>
      <p:sp>
        <p:nvSpPr>
          <p:cNvPr id="8" name="Rectangle 2"/>
          <p:cNvSpPr>
            <a:spLocks noChangeArrowheads="1"/>
          </p:cNvSpPr>
          <p:nvPr/>
        </p:nvSpPr>
        <p:spPr bwMode="auto">
          <a:xfrm>
            <a:off x="2148935" y="9837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graphicFrame>
        <p:nvGraphicFramePr>
          <p:cNvPr id="16" name="Objet 15"/>
          <p:cNvGraphicFramePr>
            <a:graphicFrameLocks noChangeAspect="1"/>
          </p:cNvGraphicFramePr>
          <p:nvPr>
            <p:extLst>
              <p:ext uri="{D42A27DB-BD31-4B8C-83A1-F6EECF244321}">
                <p14:modId xmlns:p14="http://schemas.microsoft.com/office/powerpoint/2010/main" val="904950766"/>
              </p:ext>
            </p:extLst>
          </p:nvPr>
        </p:nvGraphicFramePr>
        <p:xfrm>
          <a:off x="2148935" y="98373"/>
          <a:ext cx="1495425" cy="771525"/>
        </p:xfrm>
        <a:graphic>
          <a:graphicData uri="http://schemas.openxmlformats.org/presentationml/2006/ole">
            <mc:AlternateContent xmlns:mc="http://schemas.openxmlformats.org/markup-compatibility/2006">
              <mc:Choice xmlns:v="urn:schemas-microsoft-com:vml" Requires="v">
                <p:oleObj spid="_x0000_s11283" r:id="rId11" imgW="1865376" imgH="1078992" progId="">
                  <p:embed/>
                </p:oleObj>
              </mc:Choice>
              <mc:Fallback>
                <p:oleObj r:id="rId11" imgW="1865376" imgH="1078992" progId="">
                  <p:embed/>
                  <p:pic>
                    <p:nvPicPr>
                      <p:cNvPr id="0" name="Picture 1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148935" y="98373"/>
                        <a:ext cx="1495425" cy="771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0122800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tekst 2">
            <a:extLst>
              <a:ext uri="{FF2B5EF4-FFF2-40B4-BE49-F238E27FC236}">
                <a16:creationId xmlns:a16="http://schemas.microsoft.com/office/drawing/2014/main" id="{D44E4691-CE84-CF40-9F1B-A2C5DB6A5A45}"/>
              </a:ext>
            </a:extLst>
          </p:cNvPr>
          <p:cNvSpPr txBox="1">
            <a:spLocks/>
          </p:cNvSpPr>
          <p:nvPr/>
        </p:nvSpPr>
        <p:spPr>
          <a:xfrm>
            <a:off x="859808" y="2265528"/>
            <a:ext cx="10487469" cy="42581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endParaRPr lang="fr-FR" sz="2400" dirty="0">
              <a:cs typeface="Calibri"/>
            </a:endParaRPr>
          </a:p>
        </p:txBody>
      </p:sp>
      <p:pic>
        <p:nvPicPr>
          <p:cNvPr id="6" name="Afbeelding 5">
            <a:extLst>
              <a:ext uri="{FF2B5EF4-FFF2-40B4-BE49-F238E27FC236}">
                <a16:creationId xmlns:a16="http://schemas.microsoft.com/office/drawing/2014/main" id="{4D5C93EE-016A-DE47-9D9F-B3F0144F95E5}"/>
              </a:ext>
            </a:extLst>
          </p:cNvPr>
          <p:cNvPicPr>
            <a:picLocks noChangeAspect="1"/>
          </p:cNvPicPr>
          <p:nvPr/>
        </p:nvPicPr>
        <p:blipFill>
          <a:blip r:embed="rId3"/>
          <a:stretch>
            <a:fillRect/>
          </a:stretch>
        </p:blipFill>
        <p:spPr>
          <a:xfrm>
            <a:off x="990034" y="219712"/>
            <a:ext cx="1253136" cy="704889"/>
          </a:xfrm>
          <a:prstGeom prst="rect">
            <a:avLst/>
          </a:prstGeom>
        </p:spPr>
      </p:pic>
      <p:pic>
        <p:nvPicPr>
          <p:cNvPr id="7" name="Afbeelding 6">
            <a:extLst>
              <a:ext uri="{FF2B5EF4-FFF2-40B4-BE49-F238E27FC236}">
                <a16:creationId xmlns:a16="http://schemas.microsoft.com/office/drawing/2014/main" id="{277DABE4-55D5-8042-8A01-194CC2969FDF}"/>
              </a:ext>
            </a:extLst>
          </p:cNvPr>
          <p:cNvPicPr>
            <a:picLocks noChangeAspect="1"/>
          </p:cNvPicPr>
          <p:nvPr/>
        </p:nvPicPr>
        <p:blipFill>
          <a:blip r:embed="rId4"/>
          <a:stretch>
            <a:fillRect/>
          </a:stretch>
        </p:blipFill>
        <p:spPr>
          <a:xfrm>
            <a:off x="357596" y="219712"/>
            <a:ext cx="752763" cy="636953"/>
          </a:xfrm>
          <a:prstGeom prst="rect">
            <a:avLst/>
          </a:prstGeom>
        </p:spPr>
      </p:pic>
      <p:pic>
        <p:nvPicPr>
          <p:cNvPr id="9" name="Afbeelding 8" descr="Afbeelding met tekst&#10;&#10;Automatisch gegenereerde beschrijving">
            <a:extLst>
              <a:ext uri="{FF2B5EF4-FFF2-40B4-BE49-F238E27FC236}">
                <a16:creationId xmlns:a16="http://schemas.microsoft.com/office/drawing/2014/main" id="{A715EE0B-F112-4346-A422-90FC4EE1353F}"/>
              </a:ext>
            </a:extLst>
          </p:cNvPr>
          <p:cNvPicPr>
            <a:picLocks noChangeAspect="1"/>
          </p:cNvPicPr>
          <p:nvPr/>
        </p:nvPicPr>
        <p:blipFill>
          <a:blip r:embed="rId5"/>
          <a:stretch>
            <a:fillRect/>
          </a:stretch>
        </p:blipFill>
        <p:spPr>
          <a:xfrm>
            <a:off x="8419745" y="484136"/>
            <a:ext cx="842295" cy="232242"/>
          </a:xfrm>
          <a:prstGeom prst="rect">
            <a:avLst/>
          </a:prstGeom>
        </p:spPr>
      </p:pic>
      <p:pic>
        <p:nvPicPr>
          <p:cNvPr id="10" name="Afbeelding 9">
            <a:extLst>
              <a:ext uri="{FF2B5EF4-FFF2-40B4-BE49-F238E27FC236}">
                <a16:creationId xmlns:a16="http://schemas.microsoft.com/office/drawing/2014/main" id="{4E5C8299-7D90-064A-8BC3-13F582B0F390}"/>
              </a:ext>
            </a:extLst>
          </p:cNvPr>
          <p:cNvPicPr>
            <a:picLocks noChangeAspect="1"/>
          </p:cNvPicPr>
          <p:nvPr/>
        </p:nvPicPr>
        <p:blipFill>
          <a:blip r:embed="rId6"/>
          <a:stretch>
            <a:fillRect/>
          </a:stretch>
        </p:blipFill>
        <p:spPr>
          <a:xfrm>
            <a:off x="9478113" y="413974"/>
            <a:ext cx="467974" cy="327050"/>
          </a:xfrm>
          <a:prstGeom prst="rect">
            <a:avLst/>
          </a:prstGeom>
        </p:spPr>
      </p:pic>
      <p:pic>
        <p:nvPicPr>
          <p:cNvPr id="11" name="Afbeelding 10" descr="Afbeelding met tekst&#10;&#10;Automatisch gegenereerde beschrijving">
            <a:extLst>
              <a:ext uri="{FF2B5EF4-FFF2-40B4-BE49-F238E27FC236}">
                <a16:creationId xmlns:a16="http://schemas.microsoft.com/office/drawing/2014/main" id="{37539492-C519-4845-A0B4-F4585634A275}"/>
              </a:ext>
            </a:extLst>
          </p:cNvPr>
          <p:cNvPicPr>
            <a:picLocks noChangeAspect="1"/>
          </p:cNvPicPr>
          <p:nvPr/>
        </p:nvPicPr>
        <p:blipFill>
          <a:blip r:embed="rId7"/>
          <a:stretch>
            <a:fillRect/>
          </a:stretch>
        </p:blipFill>
        <p:spPr>
          <a:xfrm>
            <a:off x="10205410" y="451608"/>
            <a:ext cx="996556" cy="251276"/>
          </a:xfrm>
          <a:prstGeom prst="rect">
            <a:avLst/>
          </a:prstGeom>
        </p:spPr>
      </p:pic>
      <p:pic>
        <p:nvPicPr>
          <p:cNvPr id="12" name="Afbeelding 11">
            <a:extLst>
              <a:ext uri="{FF2B5EF4-FFF2-40B4-BE49-F238E27FC236}">
                <a16:creationId xmlns:a16="http://schemas.microsoft.com/office/drawing/2014/main" id="{B46D08E4-3C36-494A-810B-260A1F4916A7}"/>
              </a:ext>
            </a:extLst>
          </p:cNvPr>
          <p:cNvPicPr>
            <a:picLocks noChangeAspect="1"/>
          </p:cNvPicPr>
          <p:nvPr/>
        </p:nvPicPr>
        <p:blipFill>
          <a:blip r:embed="rId8"/>
          <a:stretch>
            <a:fillRect/>
          </a:stretch>
        </p:blipFill>
        <p:spPr>
          <a:xfrm>
            <a:off x="11347278" y="361634"/>
            <a:ext cx="487126" cy="357888"/>
          </a:xfrm>
          <a:prstGeom prst="rect">
            <a:avLst/>
          </a:prstGeom>
        </p:spPr>
      </p:pic>
      <p:pic>
        <p:nvPicPr>
          <p:cNvPr id="13" name="Afbeelding 12">
            <a:extLst>
              <a:ext uri="{FF2B5EF4-FFF2-40B4-BE49-F238E27FC236}">
                <a16:creationId xmlns:a16="http://schemas.microsoft.com/office/drawing/2014/main" id="{06C2B1AD-9E9E-F246-BFBA-BAF10A8E6446}"/>
              </a:ext>
            </a:extLst>
          </p:cNvPr>
          <p:cNvPicPr>
            <a:picLocks noChangeAspect="1"/>
          </p:cNvPicPr>
          <p:nvPr/>
        </p:nvPicPr>
        <p:blipFill>
          <a:blip r:embed="rId9"/>
          <a:stretch>
            <a:fillRect/>
          </a:stretch>
        </p:blipFill>
        <p:spPr>
          <a:xfrm>
            <a:off x="7759054" y="367804"/>
            <a:ext cx="532138" cy="408704"/>
          </a:xfrm>
          <a:prstGeom prst="rect">
            <a:avLst/>
          </a:prstGeom>
        </p:spPr>
      </p:pic>
      <p:sp>
        <p:nvSpPr>
          <p:cNvPr id="14" name="Tijdelijke aanduiding voor tekst 2">
            <a:extLst>
              <a:ext uri="{FF2B5EF4-FFF2-40B4-BE49-F238E27FC236}">
                <a16:creationId xmlns:a16="http://schemas.microsoft.com/office/drawing/2014/main" id="{D44E4691-CE84-CF40-9F1B-A2C5DB6A5A45}"/>
              </a:ext>
            </a:extLst>
          </p:cNvPr>
          <p:cNvSpPr txBox="1">
            <a:spLocks/>
          </p:cNvSpPr>
          <p:nvPr/>
        </p:nvSpPr>
        <p:spPr>
          <a:xfrm>
            <a:off x="357596" y="2032279"/>
            <a:ext cx="11476808" cy="470384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400" dirty="0"/>
              <a:t>En dehors de la Contribution Patronale, les autres  ressources additionnelles de l’ACFPE sont:</a:t>
            </a:r>
          </a:p>
          <a:p>
            <a:r>
              <a:rPr lang="fr-FR" sz="2400" dirty="0"/>
              <a:t>Les frais de visa des contrats de travail et d'établissement des cartes de travail, évalués en 2020  à la hausse  se présente de la manière suivante: </a:t>
            </a:r>
          </a:p>
          <a:p>
            <a:pPr lvl="1"/>
            <a:r>
              <a:rPr lang="fr-FR" dirty="0"/>
              <a:t>Pour les frais de visa de contrat, les montants sont fixés comme suit:</a:t>
            </a:r>
          </a:p>
          <a:p>
            <a:pPr lvl="2"/>
            <a:r>
              <a:rPr lang="fr-FR" sz="2400" dirty="0"/>
              <a:t>1. Contrats Nationaux: 10 000 FCFA par contrat;</a:t>
            </a:r>
          </a:p>
          <a:p>
            <a:pPr lvl="2"/>
            <a:r>
              <a:rPr lang="fr-FR" sz="2400" dirty="0"/>
              <a:t>2. Contrats Expatriés, trois cas:</a:t>
            </a:r>
          </a:p>
          <a:p>
            <a:pPr lvl="3"/>
            <a:r>
              <a:rPr lang="fr-FR" sz="2400" dirty="0"/>
              <a:t>2.1. Ressortissants Africains CEMAC: 500 000 FCFA</a:t>
            </a:r>
          </a:p>
          <a:p>
            <a:pPr lvl="3"/>
            <a:r>
              <a:rPr lang="fr-FR" sz="2400" dirty="0"/>
              <a:t>2.2. Ressortissants Africains hors CEMAC: 750 000 FCFA</a:t>
            </a:r>
          </a:p>
          <a:p>
            <a:pPr lvl="3"/>
            <a:r>
              <a:rPr lang="fr-FR" sz="2400" dirty="0"/>
              <a:t>2.3. Autres Expatriés: Un (1) mois de salaire,</a:t>
            </a:r>
          </a:p>
          <a:p>
            <a:pPr marL="723900" lvl="3"/>
            <a:r>
              <a:rPr lang="fr-FR" sz="2400" dirty="0"/>
              <a:t>Pour les frais d’établissement des cartes de travail, le montant est fixé à 200 FCFA. </a:t>
            </a:r>
            <a:endParaRPr lang="fr-FR" sz="2800" dirty="0"/>
          </a:p>
          <a:p>
            <a:pPr lvl="3"/>
            <a:endParaRPr lang="fr-FR" sz="2400" dirty="0"/>
          </a:p>
          <a:p>
            <a:pPr lvl="1"/>
            <a:endParaRPr lang="fr-FR" sz="2000" dirty="0"/>
          </a:p>
        </p:txBody>
      </p:sp>
      <p:sp>
        <p:nvSpPr>
          <p:cNvPr id="15" name="Tijdelijke aanduiding voor titel 1">
            <a:extLst>
              <a:ext uri="{FF2B5EF4-FFF2-40B4-BE49-F238E27FC236}">
                <a16:creationId xmlns:a16="http://schemas.microsoft.com/office/drawing/2014/main" id="{70CACE9C-93A1-0140-8EE8-82BF4EA16AF2}"/>
              </a:ext>
            </a:extLst>
          </p:cNvPr>
          <p:cNvSpPr txBox="1">
            <a:spLocks/>
          </p:cNvSpPr>
          <p:nvPr/>
        </p:nvSpPr>
        <p:spPr>
          <a:xfrm>
            <a:off x="2015753" y="799399"/>
            <a:ext cx="8389957" cy="12372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rgbClr val="C00000"/>
                </a:solidFill>
                <a:ea typeface="+mn-lt"/>
                <a:cs typeface="+mn-lt"/>
              </a:rPr>
              <a:t>2. Régime de contribution patronale/</a:t>
            </a:r>
          </a:p>
          <a:p>
            <a:r>
              <a:rPr lang="fr-FR" b="1" dirty="0">
                <a:solidFill>
                  <a:srgbClr val="C00000"/>
                </a:solidFill>
                <a:ea typeface="+mn-lt"/>
                <a:cs typeface="+mn-lt"/>
              </a:rPr>
              <a:t>taxe à la formation (3)  </a:t>
            </a:r>
          </a:p>
        </p:txBody>
      </p:sp>
      <p:sp>
        <p:nvSpPr>
          <p:cNvPr id="2" name="Rectangle 2"/>
          <p:cNvSpPr>
            <a:spLocks noChangeArrowheads="1"/>
          </p:cNvSpPr>
          <p:nvPr/>
        </p:nvSpPr>
        <p:spPr bwMode="auto">
          <a:xfrm>
            <a:off x="2127895" y="9837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graphicFrame>
        <p:nvGraphicFramePr>
          <p:cNvPr id="3" name="Objet 2"/>
          <p:cNvGraphicFramePr>
            <a:graphicFrameLocks noChangeAspect="1"/>
          </p:cNvGraphicFramePr>
          <p:nvPr>
            <p:extLst>
              <p:ext uri="{D42A27DB-BD31-4B8C-83A1-F6EECF244321}">
                <p14:modId xmlns:p14="http://schemas.microsoft.com/office/powerpoint/2010/main" val="2178545938"/>
              </p:ext>
            </p:extLst>
          </p:nvPr>
        </p:nvGraphicFramePr>
        <p:xfrm>
          <a:off x="2127895" y="98373"/>
          <a:ext cx="1495425" cy="771525"/>
        </p:xfrm>
        <a:graphic>
          <a:graphicData uri="http://schemas.openxmlformats.org/presentationml/2006/ole">
            <mc:AlternateContent xmlns:mc="http://schemas.openxmlformats.org/markup-compatibility/2006">
              <mc:Choice xmlns:v="urn:schemas-microsoft-com:vml" Requires="v">
                <p:oleObj spid="_x0000_s12307" r:id="rId10" imgW="1865376" imgH="1078992" progId="">
                  <p:embed/>
                </p:oleObj>
              </mc:Choice>
              <mc:Fallback>
                <p:oleObj r:id="rId10" imgW="1865376" imgH="1078992" progId="">
                  <p:embed/>
                  <p:pic>
                    <p:nvPicPr>
                      <p:cNvPr id="0" name="Picture 1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127895" y="98373"/>
                        <a:ext cx="1495425" cy="771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7190626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tekst 2">
            <a:extLst>
              <a:ext uri="{FF2B5EF4-FFF2-40B4-BE49-F238E27FC236}">
                <a16:creationId xmlns:a16="http://schemas.microsoft.com/office/drawing/2014/main" id="{D44E4691-CE84-CF40-9F1B-A2C5DB6A5A45}"/>
              </a:ext>
            </a:extLst>
          </p:cNvPr>
          <p:cNvSpPr txBox="1">
            <a:spLocks/>
          </p:cNvSpPr>
          <p:nvPr/>
        </p:nvSpPr>
        <p:spPr>
          <a:xfrm>
            <a:off x="859808" y="2265528"/>
            <a:ext cx="10487469" cy="42581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endParaRPr lang="fr-FR" sz="2400" dirty="0">
              <a:cs typeface="Calibri"/>
            </a:endParaRPr>
          </a:p>
        </p:txBody>
      </p:sp>
      <p:pic>
        <p:nvPicPr>
          <p:cNvPr id="6" name="Afbeelding 5">
            <a:extLst>
              <a:ext uri="{FF2B5EF4-FFF2-40B4-BE49-F238E27FC236}">
                <a16:creationId xmlns:a16="http://schemas.microsoft.com/office/drawing/2014/main" id="{4D5C93EE-016A-DE47-9D9F-B3F0144F95E5}"/>
              </a:ext>
            </a:extLst>
          </p:cNvPr>
          <p:cNvPicPr>
            <a:picLocks noChangeAspect="1"/>
          </p:cNvPicPr>
          <p:nvPr/>
        </p:nvPicPr>
        <p:blipFill>
          <a:blip r:embed="rId3"/>
          <a:stretch>
            <a:fillRect/>
          </a:stretch>
        </p:blipFill>
        <p:spPr>
          <a:xfrm>
            <a:off x="990034" y="219712"/>
            <a:ext cx="1253136" cy="704889"/>
          </a:xfrm>
          <a:prstGeom prst="rect">
            <a:avLst/>
          </a:prstGeom>
        </p:spPr>
      </p:pic>
      <p:pic>
        <p:nvPicPr>
          <p:cNvPr id="7" name="Afbeelding 6">
            <a:extLst>
              <a:ext uri="{FF2B5EF4-FFF2-40B4-BE49-F238E27FC236}">
                <a16:creationId xmlns:a16="http://schemas.microsoft.com/office/drawing/2014/main" id="{277DABE4-55D5-8042-8A01-194CC2969FDF}"/>
              </a:ext>
            </a:extLst>
          </p:cNvPr>
          <p:cNvPicPr>
            <a:picLocks noChangeAspect="1"/>
          </p:cNvPicPr>
          <p:nvPr/>
        </p:nvPicPr>
        <p:blipFill>
          <a:blip r:embed="rId4"/>
          <a:stretch>
            <a:fillRect/>
          </a:stretch>
        </p:blipFill>
        <p:spPr>
          <a:xfrm>
            <a:off x="357596" y="219712"/>
            <a:ext cx="752763" cy="636953"/>
          </a:xfrm>
          <a:prstGeom prst="rect">
            <a:avLst/>
          </a:prstGeom>
        </p:spPr>
      </p:pic>
      <p:pic>
        <p:nvPicPr>
          <p:cNvPr id="9" name="Afbeelding 8" descr="Afbeelding met tekst&#10;&#10;Automatisch gegenereerde beschrijving">
            <a:extLst>
              <a:ext uri="{FF2B5EF4-FFF2-40B4-BE49-F238E27FC236}">
                <a16:creationId xmlns:a16="http://schemas.microsoft.com/office/drawing/2014/main" id="{A715EE0B-F112-4346-A422-90FC4EE1353F}"/>
              </a:ext>
            </a:extLst>
          </p:cNvPr>
          <p:cNvPicPr>
            <a:picLocks noChangeAspect="1"/>
          </p:cNvPicPr>
          <p:nvPr/>
        </p:nvPicPr>
        <p:blipFill>
          <a:blip r:embed="rId5"/>
          <a:stretch>
            <a:fillRect/>
          </a:stretch>
        </p:blipFill>
        <p:spPr>
          <a:xfrm>
            <a:off x="8419745" y="484136"/>
            <a:ext cx="842295" cy="232242"/>
          </a:xfrm>
          <a:prstGeom prst="rect">
            <a:avLst/>
          </a:prstGeom>
        </p:spPr>
      </p:pic>
      <p:pic>
        <p:nvPicPr>
          <p:cNvPr id="10" name="Afbeelding 9">
            <a:extLst>
              <a:ext uri="{FF2B5EF4-FFF2-40B4-BE49-F238E27FC236}">
                <a16:creationId xmlns:a16="http://schemas.microsoft.com/office/drawing/2014/main" id="{4E5C8299-7D90-064A-8BC3-13F582B0F390}"/>
              </a:ext>
            </a:extLst>
          </p:cNvPr>
          <p:cNvPicPr>
            <a:picLocks noChangeAspect="1"/>
          </p:cNvPicPr>
          <p:nvPr/>
        </p:nvPicPr>
        <p:blipFill>
          <a:blip r:embed="rId6"/>
          <a:stretch>
            <a:fillRect/>
          </a:stretch>
        </p:blipFill>
        <p:spPr>
          <a:xfrm>
            <a:off x="9478113" y="413974"/>
            <a:ext cx="467974" cy="327050"/>
          </a:xfrm>
          <a:prstGeom prst="rect">
            <a:avLst/>
          </a:prstGeom>
        </p:spPr>
      </p:pic>
      <p:pic>
        <p:nvPicPr>
          <p:cNvPr id="11" name="Afbeelding 10" descr="Afbeelding met tekst&#10;&#10;Automatisch gegenereerde beschrijving">
            <a:extLst>
              <a:ext uri="{FF2B5EF4-FFF2-40B4-BE49-F238E27FC236}">
                <a16:creationId xmlns:a16="http://schemas.microsoft.com/office/drawing/2014/main" id="{37539492-C519-4845-A0B4-F4585634A275}"/>
              </a:ext>
            </a:extLst>
          </p:cNvPr>
          <p:cNvPicPr>
            <a:picLocks noChangeAspect="1"/>
          </p:cNvPicPr>
          <p:nvPr/>
        </p:nvPicPr>
        <p:blipFill>
          <a:blip r:embed="rId7"/>
          <a:stretch>
            <a:fillRect/>
          </a:stretch>
        </p:blipFill>
        <p:spPr>
          <a:xfrm>
            <a:off x="10205410" y="451608"/>
            <a:ext cx="996556" cy="251276"/>
          </a:xfrm>
          <a:prstGeom prst="rect">
            <a:avLst/>
          </a:prstGeom>
        </p:spPr>
      </p:pic>
      <p:pic>
        <p:nvPicPr>
          <p:cNvPr id="12" name="Afbeelding 11">
            <a:extLst>
              <a:ext uri="{FF2B5EF4-FFF2-40B4-BE49-F238E27FC236}">
                <a16:creationId xmlns:a16="http://schemas.microsoft.com/office/drawing/2014/main" id="{B46D08E4-3C36-494A-810B-260A1F4916A7}"/>
              </a:ext>
            </a:extLst>
          </p:cNvPr>
          <p:cNvPicPr>
            <a:picLocks noChangeAspect="1"/>
          </p:cNvPicPr>
          <p:nvPr/>
        </p:nvPicPr>
        <p:blipFill>
          <a:blip r:embed="rId8"/>
          <a:stretch>
            <a:fillRect/>
          </a:stretch>
        </p:blipFill>
        <p:spPr>
          <a:xfrm>
            <a:off x="11347278" y="361634"/>
            <a:ext cx="487126" cy="357888"/>
          </a:xfrm>
          <a:prstGeom prst="rect">
            <a:avLst/>
          </a:prstGeom>
        </p:spPr>
      </p:pic>
      <p:pic>
        <p:nvPicPr>
          <p:cNvPr id="13" name="Afbeelding 12">
            <a:extLst>
              <a:ext uri="{FF2B5EF4-FFF2-40B4-BE49-F238E27FC236}">
                <a16:creationId xmlns:a16="http://schemas.microsoft.com/office/drawing/2014/main" id="{06C2B1AD-9E9E-F246-BFBA-BAF10A8E6446}"/>
              </a:ext>
            </a:extLst>
          </p:cNvPr>
          <p:cNvPicPr>
            <a:picLocks noChangeAspect="1"/>
          </p:cNvPicPr>
          <p:nvPr/>
        </p:nvPicPr>
        <p:blipFill>
          <a:blip r:embed="rId9"/>
          <a:stretch>
            <a:fillRect/>
          </a:stretch>
        </p:blipFill>
        <p:spPr>
          <a:xfrm>
            <a:off x="7759054" y="367804"/>
            <a:ext cx="532138" cy="408704"/>
          </a:xfrm>
          <a:prstGeom prst="rect">
            <a:avLst/>
          </a:prstGeom>
        </p:spPr>
      </p:pic>
      <p:sp>
        <p:nvSpPr>
          <p:cNvPr id="14" name="Tijdelijke aanduiding voor tekst 2">
            <a:extLst>
              <a:ext uri="{FF2B5EF4-FFF2-40B4-BE49-F238E27FC236}">
                <a16:creationId xmlns:a16="http://schemas.microsoft.com/office/drawing/2014/main" id="{D44E4691-CE84-CF40-9F1B-A2C5DB6A5A45}"/>
              </a:ext>
            </a:extLst>
          </p:cNvPr>
          <p:cNvSpPr txBox="1">
            <a:spLocks/>
          </p:cNvSpPr>
          <p:nvPr/>
        </p:nvSpPr>
        <p:spPr>
          <a:xfrm>
            <a:off x="357596" y="2496383"/>
            <a:ext cx="11476808" cy="353592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2400" dirty="0"/>
          </a:p>
          <a:p>
            <a:r>
              <a:rPr lang="fr-FR" sz="2400" dirty="0"/>
              <a:t>Les produits d'amendes provenant d'infractions comme le recrutement illégal de la main d’œuvre etc. ;</a:t>
            </a:r>
          </a:p>
          <a:p>
            <a:r>
              <a:rPr lang="fr-FR" sz="2400" dirty="0"/>
              <a:t>Les revenus générés par les fonds placés dans les établissements financiers.</a:t>
            </a:r>
          </a:p>
          <a:p>
            <a:r>
              <a:rPr lang="fr-FR" sz="2400" dirty="0"/>
              <a:t>L'ACFPE est soumise aux règles de droit public et de la comptabilité publique.</a:t>
            </a:r>
          </a:p>
          <a:p>
            <a:pPr marL="0" indent="0">
              <a:buNone/>
            </a:pPr>
            <a:endParaRPr lang="fr-FR" sz="2400" dirty="0"/>
          </a:p>
        </p:txBody>
      </p:sp>
      <p:sp>
        <p:nvSpPr>
          <p:cNvPr id="15" name="Tijdelijke aanduiding voor titel 1">
            <a:extLst>
              <a:ext uri="{FF2B5EF4-FFF2-40B4-BE49-F238E27FC236}">
                <a16:creationId xmlns:a16="http://schemas.microsoft.com/office/drawing/2014/main" id="{70CACE9C-93A1-0140-8EE8-82BF4EA16AF2}"/>
              </a:ext>
            </a:extLst>
          </p:cNvPr>
          <p:cNvSpPr txBox="1">
            <a:spLocks/>
          </p:cNvSpPr>
          <p:nvPr/>
        </p:nvSpPr>
        <p:spPr>
          <a:xfrm>
            <a:off x="532263" y="1155456"/>
            <a:ext cx="1081501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rgbClr val="C00000"/>
                </a:solidFill>
                <a:ea typeface="+mn-lt"/>
                <a:cs typeface="+mn-lt"/>
              </a:rPr>
              <a:t>2. Régime de contribution patronale/</a:t>
            </a:r>
          </a:p>
          <a:p>
            <a:r>
              <a:rPr lang="fr-FR" b="1" dirty="0">
                <a:solidFill>
                  <a:srgbClr val="C00000"/>
                </a:solidFill>
                <a:ea typeface="+mn-lt"/>
                <a:cs typeface="+mn-lt"/>
              </a:rPr>
              <a:t>taxe à la formation (4)  </a:t>
            </a:r>
          </a:p>
        </p:txBody>
      </p:sp>
      <p:sp>
        <p:nvSpPr>
          <p:cNvPr id="2" name="Rectangle 2"/>
          <p:cNvSpPr>
            <a:spLocks noChangeArrowheads="1"/>
          </p:cNvSpPr>
          <p:nvPr/>
        </p:nvSpPr>
        <p:spPr bwMode="auto">
          <a:xfrm>
            <a:off x="2105409" y="9837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graphicFrame>
        <p:nvGraphicFramePr>
          <p:cNvPr id="3" name="Objet 2"/>
          <p:cNvGraphicFramePr>
            <a:graphicFrameLocks noChangeAspect="1"/>
          </p:cNvGraphicFramePr>
          <p:nvPr>
            <p:extLst>
              <p:ext uri="{D42A27DB-BD31-4B8C-83A1-F6EECF244321}">
                <p14:modId xmlns:p14="http://schemas.microsoft.com/office/powerpoint/2010/main" val="1534822350"/>
              </p:ext>
            </p:extLst>
          </p:nvPr>
        </p:nvGraphicFramePr>
        <p:xfrm>
          <a:off x="2105409" y="98373"/>
          <a:ext cx="1495425" cy="771525"/>
        </p:xfrm>
        <a:graphic>
          <a:graphicData uri="http://schemas.openxmlformats.org/presentationml/2006/ole">
            <mc:AlternateContent xmlns:mc="http://schemas.openxmlformats.org/markup-compatibility/2006">
              <mc:Choice xmlns:v="urn:schemas-microsoft-com:vml" Requires="v">
                <p:oleObj spid="_x0000_s13330" r:id="rId10" imgW="1865376" imgH="1078992" progId="">
                  <p:embed/>
                </p:oleObj>
              </mc:Choice>
              <mc:Fallback>
                <p:oleObj r:id="rId10" imgW="1865376" imgH="1078992" progId="">
                  <p:embed/>
                  <p:pic>
                    <p:nvPicPr>
                      <p:cNvPr id="0" name="Picture 1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105409" y="98373"/>
                        <a:ext cx="1495425" cy="771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9784887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itel 1">
            <a:extLst>
              <a:ext uri="{FF2B5EF4-FFF2-40B4-BE49-F238E27FC236}">
                <a16:creationId xmlns:a16="http://schemas.microsoft.com/office/drawing/2014/main" id="{70CACE9C-93A1-0140-8EE8-82BF4EA16AF2}"/>
              </a:ext>
            </a:extLst>
          </p:cNvPr>
          <p:cNvSpPr txBox="1">
            <a:spLocks/>
          </p:cNvSpPr>
          <p:nvPr/>
        </p:nvSpPr>
        <p:spPr>
          <a:xfrm>
            <a:off x="641445" y="856988"/>
            <a:ext cx="10372297"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rgbClr val="C00000"/>
                </a:solidFill>
                <a:ea typeface="+mn-lt"/>
                <a:cs typeface="+mn-lt"/>
              </a:rPr>
              <a:t>3. Procédures de collecte de la contribution patronale (1)</a:t>
            </a:r>
            <a:r>
              <a:rPr lang="fr-FR" b="1" dirty="0">
                <a:solidFill>
                  <a:srgbClr val="C00000"/>
                </a:solidFill>
              </a:rPr>
              <a:t>  </a:t>
            </a:r>
          </a:p>
        </p:txBody>
      </p:sp>
      <p:sp>
        <p:nvSpPr>
          <p:cNvPr id="5" name="Tijdelijke aanduiding voor tekst 2">
            <a:extLst>
              <a:ext uri="{FF2B5EF4-FFF2-40B4-BE49-F238E27FC236}">
                <a16:creationId xmlns:a16="http://schemas.microsoft.com/office/drawing/2014/main" id="{D44E4691-CE84-CF40-9F1B-A2C5DB6A5A45}"/>
              </a:ext>
            </a:extLst>
          </p:cNvPr>
          <p:cNvSpPr txBox="1">
            <a:spLocks/>
          </p:cNvSpPr>
          <p:nvPr/>
        </p:nvSpPr>
        <p:spPr>
          <a:xfrm>
            <a:off x="859808" y="2265528"/>
            <a:ext cx="10487469" cy="42581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endParaRPr lang="fr-FR" sz="2400" dirty="0">
              <a:cs typeface="Calibri"/>
            </a:endParaRPr>
          </a:p>
        </p:txBody>
      </p:sp>
      <p:pic>
        <p:nvPicPr>
          <p:cNvPr id="6" name="Afbeelding 5">
            <a:extLst>
              <a:ext uri="{FF2B5EF4-FFF2-40B4-BE49-F238E27FC236}">
                <a16:creationId xmlns:a16="http://schemas.microsoft.com/office/drawing/2014/main" id="{4D5C93EE-016A-DE47-9D9F-B3F0144F95E5}"/>
              </a:ext>
            </a:extLst>
          </p:cNvPr>
          <p:cNvPicPr>
            <a:picLocks noChangeAspect="1"/>
          </p:cNvPicPr>
          <p:nvPr/>
        </p:nvPicPr>
        <p:blipFill>
          <a:blip r:embed="rId3"/>
          <a:stretch>
            <a:fillRect/>
          </a:stretch>
        </p:blipFill>
        <p:spPr>
          <a:xfrm>
            <a:off x="990034" y="219712"/>
            <a:ext cx="1253136" cy="704889"/>
          </a:xfrm>
          <a:prstGeom prst="rect">
            <a:avLst/>
          </a:prstGeom>
        </p:spPr>
      </p:pic>
      <p:pic>
        <p:nvPicPr>
          <p:cNvPr id="7" name="Afbeelding 6">
            <a:extLst>
              <a:ext uri="{FF2B5EF4-FFF2-40B4-BE49-F238E27FC236}">
                <a16:creationId xmlns:a16="http://schemas.microsoft.com/office/drawing/2014/main" id="{277DABE4-55D5-8042-8A01-194CC2969FDF}"/>
              </a:ext>
            </a:extLst>
          </p:cNvPr>
          <p:cNvPicPr>
            <a:picLocks noChangeAspect="1"/>
          </p:cNvPicPr>
          <p:nvPr/>
        </p:nvPicPr>
        <p:blipFill>
          <a:blip r:embed="rId4"/>
          <a:stretch>
            <a:fillRect/>
          </a:stretch>
        </p:blipFill>
        <p:spPr>
          <a:xfrm>
            <a:off x="357596" y="219712"/>
            <a:ext cx="752763" cy="636953"/>
          </a:xfrm>
          <a:prstGeom prst="rect">
            <a:avLst/>
          </a:prstGeom>
        </p:spPr>
      </p:pic>
      <p:pic>
        <p:nvPicPr>
          <p:cNvPr id="9" name="Afbeelding 8" descr="Afbeelding met tekst&#10;&#10;Automatisch gegenereerde beschrijving">
            <a:extLst>
              <a:ext uri="{FF2B5EF4-FFF2-40B4-BE49-F238E27FC236}">
                <a16:creationId xmlns:a16="http://schemas.microsoft.com/office/drawing/2014/main" id="{A715EE0B-F112-4346-A422-90FC4EE1353F}"/>
              </a:ext>
            </a:extLst>
          </p:cNvPr>
          <p:cNvPicPr>
            <a:picLocks noChangeAspect="1"/>
          </p:cNvPicPr>
          <p:nvPr/>
        </p:nvPicPr>
        <p:blipFill>
          <a:blip r:embed="rId5"/>
          <a:stretch>
            <a:fillRect/>
          </a:stretch>
        </p:blipFill>
        <p:spPr>
          <a:xfrm>
            <a:off x="8419745" y="484136"/>
            <a:ext cx="842295" cy="232242"/>
          </a:xfrm>
          <a:prstGeom prst="rect">
            <a:avLst/>
          </a:prstGeom>
        </p:spPr>
      </p:pic>
      <p:pic>
        <p:nvPicPr>
          <p:cNvPr id="10" name="Afbeelding 9">
            <a:extLst>
              <a:ext uri="{FF2B5EF4-FFF2-40B4-BE49-F238E27FC236}">
                <a16:creationId xmlns:a16="http://schemas.microsoft.com/office/drawing/2014/main" id="{4E5C8299-7D90-064A-8BC3-13F582B0F390}"/>
              </a:ext>
            </a:extLst>
          </p:cNvPr>
          <p:cNvPicPr>
            <a:picLocks noChangeAspect="1"/>
          </p:cNvPicPr>
          <p:nvPr/>
        </p:nvPicPr>
        <p:blipFill>
          <a:blip r:embed="rId6"/>
          <a:stretch>
            <a:fillRect/>
          </a:stretch>
        </p:blipFill>
        <p:spPr>
          <a:xfrm>
            <a:off x="9478113" y="413974"/>
            <a:ext cx="467974" cy="327050"/>
          </a:xfrm>
          <a:prstGeom prst="rect">
            <a:avLst/>
          </a:prstGeom>
        </p:spPr>
      </p:pic>
      <p:pic>
        <p:nvPicPr>
          <p:cNvPr id="11" name="Afbeelding 10" descr="Afbeelding met tekst&#10;&#10;Automatisch gegenereerde beschrijving">
            <a:extLst>
              <a:ext uri="{FF2B5EF4-FFF2-40B4-BE49-F238E27FC236}">
                <a16:creationId xmlns:a16="http://schemas.microsoft.com/office/drawing/2014/main" id="{37539492-C519-4845-A0B4-F4585634A275}"/>
              </a:ext>
            </a:extLst>
          </p:cNvPr>
          <p:cNvPicPr>
            <a:picLocks noChangeAspect="1"/>
          </p:cNvPicPr>
          <p:nvPr/>
        </p:nvPicPr>
        <p:blipFill>
          <a:blip r:embed="rId7"/>
          <a:stretch>
            <a:fillRect/>
          </a:stretch>
        </p:blipFill>
        <p:spPr>
          <a:xfrm>
            <a:off x="10205410" y="451608"/>
            <a:ext cx="996556" cy="251276"/>
          </a:xfrm>
          <a:prstGeom prst="rect">
            <a:avLst/>
          </a:prstGeom>
        </p:spPr>
      </p:pic>
      <p:pic>
        <p:nvPicPr>
          <p:cNvPr id="12" name="Afbeelding 11">
            <a:extLst>
              <a:ext uri="{FF2B5EF4-FFF2-40B4-BE49-F238E27FC236}">
                <a16:creationId xmlns:a16="http://schemas.microsoft.com/office/drawing/2014/main" id="{B46D08E4-3C36-494A-810B-260A1F4916A7}"/>
              </a:ext>
            </a:extLst>
          </p:cNvPr>
          <p:cNvPicPr>
            <a:picLocks noChangeAspect="1"/>
          </p:cNvPicPr>
          <p:nvPr/>
        </p:nvPicPr>
        <p:blipFill>
          <a:blip r:embed="rId8"/>
          <a:stretch>
            <a:fillRect/>
          </a:stretch>
        </p:blipFill>
        <p:spPr>
          <a:xfrm>
            <a:off x="11347278" y="361634"/>
            <a:ext cx="487126" cy="357888"/>
          </a:xfrm>
          <a:prstGeom prst="rect">
            <a:avLst/>
          </a:prstGeom>
        </p:spPr>
      </p:pic>
      <p:pic>
        <p:nvPicPr>
          <p:cNvPr id="13" name="Afbeelding 12">
            <a:extLst>
              <a:ext uri="{FF2B5EF4-FFF2-40B4-BE49-F238E27FC236}">
                <a16:creationId xmlns:a16="http://schemas.microsoft.com/office/drawing/2014/main" id="{06C2B1AD-9E9E-F246-BFBA-BAF10A8E6446}"/>
              </a:ext>
            </a:extLst>
          </p:cNvPr>
          <p:cNvPicPr>
            <a:picLocks noChangeAspect="1"/>
          </p:cNvPicPr>
          <p:nvPr/>
        </p:nvPicPr>
        <p:blipFill>
          <a:blip r:embed="rId9"/>
          <a:stretch>
            <a:fillRect/>
          </a:stretch>
        </p:blipFill>
        <p:spPr>
          <a:xfrm>
            <a:off x="7759054" y="367804"/>
            <a:ext cx="532138" cy="408704"/>
          </a:xfrm>
          <a:prstGeom prst="rect">
            <a:avLst/>
          </a:prstGeom>
        </p:spPr>
      </p:pic>
      <p:sp>
        <p:nvSpPr>
          <p:cNvPr id="2" name="Rectangle 1"/>
          <p:cNvSpPr/>
          <p:nvPr/>
        </p:nvSpPr>
        <p:spPr>
          <a:xfrm>
            <a:off x="641445" y="2240882"/>
            <a:ext cx="10945504" cy="4154984"/>
          </a:xfrm>
          <a:prstGeom prst="rect">
            <a:avLst/>
          </a:prstGeom>
        </p:spPr>
        <p:txBody>
          <a:bodyPr wrap="square">
            <a:spAutoFit/>
          </a:bodyPr>
          <a:lstStyle/>
          <a:p>
            <a:pPr algn="just"/>
            <a:r>
              <a:rPr lang="fr-FR" sz="2400" dirty="0"/>
              <a:t> La contribution patronale est versée directement à l’ACFPE par les entreprises.</a:t>
            </a:r>
          </a:p>
          <a:p>
            <a:pPr algn="just"/>
            <a:endParaRPr lang="fr-FR" sz="2400" dirty="0"/>
          </a:p>
          <a:p>
            <a:pPr algn="just"/>
            <a:r>
              <a:rPr lang="fr-FR" sz="2400" dirty="0"/>
              <a:t>En effet, selon les dispositions du décret sus-visé, les contributions sont versées trimestriellement à l’ACFPE par les Employeurs/Contribuables, le 20 du mois suivant chaque trimestre civil, à l’appui d’une déclaration de salaire versé; certains petits contribuables payent mensuellement ou même semestriellement);</a:t>
            </a:r>
          </a:p>
          <a:p>
            <a:pPr algn="just"/>
            <a:endParaRPr lang="fr-FR" sz="2400" dirty="0"/>
          </a:p>
          <a:p>
            <a:pPr algn="just"/>
            <a:r>
              <a:rPr lang="fr-FR" sz="2400" dirty="0"/>
              <a:t>Le décret est allé même plus loin pour dire qu’en cas de cession ou de cessation d’un commerce ou d’une industrie ou encore de cessation complète d’emploi des travailleurs salariés, les contributions sont immédiatement exigibles. </a:t>
            </a:r>
          </a:p>
          <a:p>
            <a:pPr algn="just"/>
            <a:endParaRPr lang="fr-FR" sz="2400" dirty="0"/>
          </a:p>
        </p:txBody>
      </p:sp>
      <p:sp>
        <p:nvSpPr>
          <p:cNvPr id="8" name="Rectangle 2"/>
          <p:cNvSpPr>
            <a:spLocks noChangeArrowheads="1"/>
          </p:cNvSpPr>
          <p:nvPr/>
        </p:nvSpPr>
        <p:spPr bwMode="auto">
          <a:xfrm>
            <a:off x="2189878" y="5629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graphicFrame>
        <p:nvGraphicFramePr>
          <p:cNvPr id="14" name="Objet 13"/>
          <p:cNvGraphicFramePr>
            <a:graphicFrameLocks noChangeAspect="1"/>
          </p:cNvGraphicFramePr>
          <p:nvPr>
            <p:extLst>
              <p:ext uri="{D42A27DB-BD31-4B8C-83A1-F6EECF244321}">
                <p14:modId xmlns:p14="http://schemas.microsoft.com/office/powerpoint/2010/main" val="1389247000"/>
              </p:ext>
            </p:extLst>
          </p:nvPr>
        </p:nvGraphicFramePr>
        <p:xfrm>
          <a:off x="2189878" y="124537"/>
          <a:ext cx="1495425" cy="771525"/>
        </p:xfrm>
        <a:graphic>
          <a:graphicData uri="http://schemas.openxmlformats.org/presentationml/2006/ole">
            <mc:AlternateContent xmlns:mc="http://schemas.openxmlformats.org/markup-compatibility/2006">
              <mc:Choice xmlns:v="urn:schemas-microsoft-com:vml" Requires="v">
                <p:oleObj spid="_x0000_s14354" r:id="rId10" imgW="1865376" imgH="1078992" progId="">
                  <p:embed/>
                </p:oleObj>
              </mc:Choice>
              <mc:Fallback>
                <p:oleObj r:id="rId10" imgW="1865376" imgH="1078992" progId="">
                  <p:embed/>
                  <p:pic>
                    <p:nvPicPr>
                      <p:cNvPr id="0" name="Picture 1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189878" y="124537"/>
                        <a:ext cx="1495425" cy="771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7478842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itel 1">
            <a:extLst>
              <a:ext uri="{FF2B5EF4-FFF2-40B4-BE49-F238E27FC236}">
                <a16:creationId xmlns:a16="http://schemas.microsoft.com/office/drawing/2014/main" id="{70CACE9C-93A1-0140-8EE8-82BF4EA16AF2}"/>
              </a:ext>
            </a:extLst>
          </p:cNvPr>
          <p:cNvSpPr txBox="1">
            <a:spLocks/>
          </p:cNvSpPr>
          <p:nvPr/>
        </p:nvSpPr>
        <p:spPr>
          <a:xfrm>
            <a:off x="641445" y="939965"/>
            <a:ext cx="975814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rgbClr val="C00000"/>
                </a:solidFill>
                <a:ea typeface="+mn-lt"/>
                <a:cs typeface="+mn-lt"/>
              </a:rPr>
              <a:t>3. Procédures de collecte de la contribution patronale (2)</a:t>
            </a:r>
            <a:r>
              <a:rPr lang="fr-FR" b="1" dirty="0">
                <a:solidFill>
                  <a:srgbClr val="C00000"/>
                </a:solidFill>
              </a:rPr>
              <a:t>  </a:t>
            </a:r>
          </a:p>
        </p:txBody>
      </p:sp>
      <p:sp>
        <p:nvSpPr>
          <p:cNvPr id="5" name="Tijdelijke aanduiding voor tekst 2">
            <a:extLst>
              <a:ext uri="{FF2B5EF4-FFF2-40B4-BE49-F238E27FC236}">
                <a16:creationId xmlns:a16="http://schemas.microsoft.com/office/drawing/2014/main" id="{D44E4691-CE84-CF40-9F1B-A2C5DB6A5A45}"/>
              </a:ext>
            </a:extLst>
          </p:cNvPr>
          <p:cNvSpPr txBox="1">
            <a:spLocks/>
          </p:cNvSpPr>
          <p:nvPr/>
        </p:nvSpPr>
        <p:spPr>
          <a:xfrm>
            <a:off x="859808" y="2265528"/>
            <a:ext cx="10487469" cy="42581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endParaRPr lang="fr-FR" sz="2400" dirty="0">
              <a:cs typeface="Calibri"/>
            </a:endParaRPr>
          </a:p>
        </p:txBody>
      </p:sp>
      <p:pic>
        <p:nvPicPr>
          <p:cNvPr id="6" name="Afbeelding 5">
            <a:extLst>
              <a:ext uri="{FF2B5EF4-FFF2-40B4-BE49-F238E27FC236}">
                <a16:creationId xmlns:a16="http://schemas.microsoft.com/office/drawing/2014/main" id="{4D5C93EE-016A-DE47-9D9F-B3F0144F95E5}"/>
              </a:ext>
            </a:extLst>
          </p:cNvPr>
          <p:cNvPicPr>
            <a:picLocks noChangeAspect="1"/>
          </p:cNvPicPr>
          <p:nvPr/>
        </p:nvPicPr>
        <p:blipFill>
          <a:blip r:embed="rId3"/>
          <a:stretch>
            <a:fillRect/>
          </a:stretch>
        </p:blipFill>
        <p:spPr>
          <a:xfrm>
            <a:off x="990034" y="219712"/>
            <a:ext cx="1253136" cy="704889"/>
          </a:xfrm>
          <a:prstGeom prst="rect">
            <a:avLst/>
          </a:prstGeom>
        </p:spPr>
      </p:pic>
      <p:pic>
        <p:nvPicPr>
          <p:cNvPr id="7" name="Afbeelding 6">
            <a:extLst>
              <a:ext uri="{FF2B5EF4-FFF2-40B4-BE49-F238E27FC236}">
                <a16:creationId xmlns:a16="http://schemas.microsoft.com/office/drawing/2014/main" id="{277DABE4-55D5-8042-8A01-194CC2969FDF}"/>
              </a:ext>
            </a:extLst>
          </p:cNvPr>
          <p:cNvPicPr>
            <a:picLocks noChangeAspect="1"/>
          </p:cNvPicPr>
          <p:nvPr/>
        </p:nvPicPr>
        <p:blipFill>
          <a:blip r:embed="rId4"/>
          <a:stretch>
            <a:fillRect/>
          </a:stretch>
        </p:blipFill>
        <p:spPr>
          <a:xfrm>
            <a:off x="357596" y="219712"/>
            <a:ext cx="752763" cy="636953"/>
          </a:xfrm>
          <a:prstGeom prst="rect">
            <a:avLst/>
          </a:prstGeom>
        </p:spPr>
      </p:pic>
      <p:pic>
        <p:nvPicPr>
          <p:cNvPr id="9" name="Afbeelding 8" descr="Afbeelding met tekst&#10;&#10;Automatisch gegenereerde beschrijving">
            <a:extLst>
              <a:ext uri="{FF2B5EF4-FFF2-40B4-BE49-F238E27FC236}">
                <a16:creationId xmlns:a16="http://schemas.microsoft.com/office/drawing/2014/main" id="{A715EE0B-F112-4346-A422-90FC4EE1353F}"/>
              </a:ext>
            </a:extLst>
          </p:cNvPr>
          <p:cNvPicPr>
            <a:picLocks noChangeAspect="1"/>
          </p:cNvPicPr>
          <p:nvPr/>
        </p:nvPicPr>
        <p:blipFill>
          <a:blip r:embed="rId5"/>
          <a:stretch>
            <a:fillRect/>
          </a:stretch>
        </p:blipFill>
        <p:spPr>
          <a:xfrm>
            <a:off x="8419745" y="484136"/>
            <a:ext cx="842295" cy="232242"/>
          </a:xfrm>
          <a:prstGeom prst="rect">
            <a:avLst/>
          </a:prstGeom>
        </p:spPr>
      </p:pic>
      <p:pic>
        <p:nvPicPr>
          <p:cNvPr id="10" name="Afbeelding 9">
            <a:extLst>
              <a:ext uri="{FF2B5EF4-FFF2-40B4-BE49-F238E27FC236}">
                <a16:creationId xmlns:a16="http://schemas.microsoft.com/office/drawing/2014/main" id="{4E5C8299-7D90-064A-8BC3-13F582B0F390}"/>
              </a:ext>
            </a:extLst>
          </p:cNvPr>
          <p:cNvPicPr>
            <a:picLocks noChangeAspect="1"/>
          </p:cNvPicPr>
          <p:nvPr/>
        </p:nvPicPr>
        <p:blipFill>
          <a:blip r:embed="rId6"/>
          <a:stretch>
            <a:fillRect/>
          </a:stretch>
        </p:blipFill>
        <p:spPr>
          <a:xfrm>
            <a:off x="9478113" y="413974"/>
            <a:ext cx="467974" cy="327050"/>
          </a:xfrm>
          <a:prstGeom prst="rect">
            <a:avLst/>
          </a:prstGeom>
        </p:spPr>
      </p:pic>
      <p:pic>
        <p:nvPicPr>
          <p:cNvPr id="11" name="Afbeelding 10" descr="Afbeelding met tekst&#10;&#10;Automatisch gegenereerde beschrijving">
            <a:extLst>
              <a:ext uri="{FF2B5EF4-FFF2-40B4-BE49-F238E27FC236}">
                <a16:creationId xmlns:a16="http://schemas.microsoft.com/office/drawing/2014/main" id="{37539492-C519-4845-A0B4-F4585634A275}"/>
              </a:ext>
            </a:extLst>
          </p:cNvPr>
          <p:cNvPicPr>
            <a:picLocks noChangeAspect="1"/>
          </p:cNvPicPr>
          <p:nvPr/>
        </p:nvPicPr>
        <p:blipFill>
          <a:blip r:embed="rId7"/>
          <a:stretch>
            <a:fillRect/>
          </a:stretch>
        </p:blipFill>
        <p:spPr>
          <a:xfrm>
            <a:off x="10205410" y="451608"/>
            <a:ext cx="996556" cy="251276"/>
          </a:xfrm>
          <a:prstGeom prst="rect">
            <a:avLst/>
          </a:prstGeom>
        </p:spPr>
      </p:pic>
      <p:pic>
        <p:nvPicPr>
          <p:cNvPr id="12" name="Afbeelding 11">
            <a:extLst>
              <a:ext uri="{FF2B5EF4-FFF2-40B4-BE49-F238E27FC236}">
                <a16:creationId xmlns:a16="http://schemas.microsoft.com/office/drawing/2014/main" id="{B46D08E4-3C36-494A-810B-260A1F4916A7}"/>
              </a:ext>
            </a:extLst>
          </p:cNvPr>
          <p:cNvPicPr>
            <a:picLocks noChangeAspect="1"/>
          </p:cNvPicPr>
          <p:nvPr/>
        </p:nvPicPr>
        <p:blipFill>
          <a:blip r:embed="rId8"/>
          <a:stretch>
            <a:fillRect/>
          </a:stretch>
        </p:blipFill>
        <p:spPr>
          <a:xfrm>
            <a:off x="11347278" y="361634"/>
            <a:ext cx="487126" cy="357888"/>
          </a:xfrm>
          <a:prstGeom prst="rect">
            <a:avLst/>
          </a:prstGeom>
        </p:spPr>
      </p:pic>
      <p:pic>
        <p:nvPicPr>
          <p:cNvPr id="13" name="Afbeelding 12">
            <a:extLst>
              <a:ext uri="{FF2B5EF4-FFF2-40B4-BE49-F238E27FC236}">
                <a16:creationId xmlns:a16="http://schemas.microsoft.com/office/drawing/2014/main" id="{06C2B1AD-9E9E-F246-BFBA-BAF10A8E6446}"/>
              </a:ext>
            </a:extLst>
          </p:cNvPr>
          <p:cNvPicPr>
            <a:picLocks noChangeAspect="1"/>
          </p:cNvPicPr>
          <p:nvPr/>
        </p:nvPicPr>
        <p:blipFill>
          <a:blip r:embed="rId9"/>
          <a:stretch>
            <a:fillRect/>
          </a:stretch>
        </p:blipFill>
        <p:spPr>
          <a:xfrm>
            <a:off x="7759054" y="367804"/>
            <a:ext cx="532138" cy="408704"/>
          </a:xfrm>
          <a:prstGeom prst="rect">
            <a:avLst/>
          </a:prstGeom>
        </p:spPr>
      </p:pic>
      <p:sp>
        <p:nvSpPr>
          <p:cNvPr id="2" name="Rectangle 1"/>
          <p:cNvSpPr/>
          <p:nvPr/>
        </p:nvSpPr>
        <p:spPr>
          <a:xfrm>
            <a:off x="630790" y="2609371"/>
            <a:ext cx="10945504" cy="3046988"/>
          </a:xfrm>
          <a:prstGeom prst="rect">
            <a:avLst/>
          </a:prstGeom>
        </p:spPr>
        <p:txBody>
          <a:bodyPr wrap="square">
            <a:spAutoFit/>
          </a:bodyPr>
          <a:lstStyle/>
          <a:p>
            <a:pPr algn="just"/>
            <a:r>
              <a:rPr lang="fr-FR" sz="2400" dirty="0"/>
              <a:t>Le décret a même prévu des sanctions en cas de retard ou de non paiement.</a:t>
            </a:r>
          </a:p>
          <a:p>
            <a:pPr algn="just"/>
            <a:endParaRPr lang="fr-FR" sz="2400" dirty="0"/>
          </a:p>
          <a:p>
            <a:pPr algn="just"/>
            <a:r>
              <a:rPr lang="fr-FR" sz="2400" dirty="0"/>
              <a:t>Ainsi, il est prévu qu’une majoration de 10% s’applique à ceux des contribuables qui n’auront pas acquitté leur contribution dans la quinzaine suivant la date requise.</a:t>
            </a:r>
          </a:p>
          <a:p>
            <a:pPr algn="just"/>
            <a:endParaRPr lang="fr-FR" sz="2400" dirty="0"/>
          </a:p>
          <a:p>
            <a:pPr algn="just"/>
            <a:r>
              <a:rPr lang="fr-FR" sz="2400" dirty="0"/>
              <a:t>La mise en demeure et la contrainte sont effectuées par l’ACFPE à travers son Service du Contentieux.</a:t>
            </a:r>
          </a:p>
          <a:p>
            <a:endParaRPr lang="fr-FR" sz="2400" dirty="0"/>
          </a:p>
        </p:txBody>
      </p:sp>
      <p:sp>
        <p:nvSpPr>
          <p:cNvPr id="15" name="Rectangle 2"/>
          <p:cNvSpPr>
            <a:spLocks noChangeArrowheads="1"/>
          </p:cNvSpPr>
          <p:nvPr/>
        </p:nvSpPr>
        <p:spPr bwMode="auto">
          <a:xfrm>
            <a:off x="2196053" y="1525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graphicFrame>
        <p:nvGraphicFramePr>
          <p:cNvPr id="16" name="Objet 15"/>
          <p:cNvGraphicFramePr>
            <a:graphicFrameLocks noChangeAspect="1"/>
          </p:cNvGraphicFramePr>
          <p:nvPr>
            <p:extLst>
              <p:ext uri="{D42A27DB-BD31-4B8C-83A1-F6EECF244321}">
                <p14:modId xmlns:p14="http://schemas.microsoft.com/office/powerpoint/2010/main" val="3320574159"/>
              </p:ext>
            </p:extLst>
          </p:nvPr>
        </p:nvGraphicFramePr>
        <p:xfrm>
          <a:off x="2196053" y="152588"/>
          <a:ext cx="1495425" cy="771525"/>
        </p:xfrm>
        <a:graphic>
          <a:graphicData uri="http://schemas.openxmlformats.org/presentationml/2006/ole">
            <mc:AlternateContent xmlns:mc="http://schemas.openxmlformats.org/markup-compatibility/2006">
              <mc:Choice xmlns:v="urn:schemas-microsoft-com:vml" Requires="v">
                <p:oleObj spid="_x0000_s15378" r:id="rId10" imgW="1865376" imgH="1078992" progId="">
                  <p:embed/>
                </p:oleObj>
              </mc:Choice>
              <mc:Fallback>
                <p:oleObj r:id="rId10" imgW="1865376" imgH="1078992" progId="">
                  <p:embed/>
                  <p:pic>
                    <p:nvPicPr>
                      <p:cNvPr id="0" name="Picture 1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196053" y="152588"/>
                        <a:ext cx="1495425" cy="771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6121104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itel 1">
            <a:extLst>
              <a:ext uri="{FF2B5EF4-FFF2-40B4-BE49-F238E27FC236}">
                <a16:creationId xmlns:a16="http://schemas.microsoft.com/office/drawing/2014/main" id="{70CACE9C-93A1-0140-8EE8-82BF4EA16AF2}"/>
              </a:ext>
            </a:extLst>
          </p:cNvPr>
          <p:cNvSpPr txBox="1">
            <a:spLocks/>
          </p:cNvSpPr>
          <p:nvPr/>
        </p:nvSpPr>
        <p:spPr>
          <a:xfrm>
            <a:off x="1255593" y="856988"/>
            <a:ext cx="975814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rgbClr val="C00000"/>
                </a:solidFill>
                <a:ea typeface="+mn-lt"/>
                <a:cs typeface="+mn-lt"/>
              </a:rPr>
              <a:t>3. Procédures de collecte de la contribution patronale (3)</a:t>
            </a:r>
            <a:r>
              <a:rPr lang="fr-FR" b="1" dirty="0">
                <a:solidFill>
                  <a:srgbClr val="C00000"/>
                </a:solidFill>
              </a:rPr>
              <a:t>  </a:t>
            </a:r>
          </a:p>
        </p:txBody>
      </p:sp>
      <p:sp>
        <p:nvSpPr>
          <p:cNvPr id="5" name="Tijdelijke aanduiding voor tekst 2">
            <a:extLst>
              <a:ext uri="{FF2B5EF4-FFF2-40B4-BE49-F238E27FC236}">
                <a16:creationId xmlns:a16="http://schemas.microsoft.com/office/drawing/2014/main" id="{D44E4691-CE84-CF40-9F1B-A2C5DB6A5A45}"/>
              </a:ext>
            </a:extLst>
          </p:cNvPr>
          <p:cNvSpPr txBox="1">
            <a:spLocks/>
          </p:cNvSpPr>
          <p:nvPr/>
        </p:nvSpPr>
        <p:spPr>
          <a:xfrm>
            <a:off x="859808" y="2265528"/>
            <a:ext cx="10487469" cy="42581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endParaRPr lang="fr-FR" sz="2400" dirty="0">
              <a:cs typeface="Calibri"/>
            </a:endParaRPr>
          </a:p>
        </p:txBody>
      </p:sp>
      <p:pic>
        <p:nvPicPr>
          <p:cNvPr id="6" name="Afbeelding 5">
            <a:extLst>
              <a:ext uri="{FF2B5EF4-FFF2-40B4-BE49-F238E27FC236}">
                <a16:creationId xmlns:a16="http://schemas.microsoft.com/office/drawing/2014/main" id="{4D5C93EE-016A-DE47-9D9F-B3F0144F95E5}"/>
              </a:ext>
            </a:extLst>
          </p:cNvPr>
          <p:cNvPicPr>
            <a:picLocks noChangeAspect="1"/>
          </p:cNvPicPr>
          <p:nvPr/>
        </p:nvPicPr>
        <p:blipFill>
          <a:blip r:embed="rId3"/>
          <a:stretch>
            <a:fillRect/>
          </a:stretch>
        </p:blipFill>
        <p:spPr>
          <a:xfrm>
            <a:off x="990034" y="219712"/>
            <a:ext cx="1253136" cy="704889"/>
          </a:xfrm>
          <a:prstGeom prst="rect">
            <a:avLst/>
          </a:prstGeom>
        </p:spPr>
      </p:pic>
      <p:pic>
        <p:nvPicPr>
          <p:cNvPr id="7" name="Afbeelding 6">
            <a:extLst>
              <a:ext uri="{FF2B5EF4-FFF2-40B4-BE49-F238E27FC236}">
                <a16:creationId xmlns:a16="http://schemas.microsoft.com/office/drawing/2014/main" id="{277DABE4-55D5-8042-8A01-194CC2969FDF}"/>
              </a:ext>
            </a:extLst>
          </p:cNvPr>
          <p:cNvPicPr>
            <a:picLocks noChangeAspect="1"/>
          </p:cNvPicPr>
          <p:nvPr/>
        </p:nvPicPr>
        <p:blipFill>
          <a:blip r:embed="rId4"/>
          <a:stretch>
            <a:fillRect/>
          </a:stretch>
        </p:blipFill>
        <p:spPr>
          <a:xfrm>
            <a:off x="357596" y="219712"/>
            <a:ext cx="752763" cy="636953"/>
          </a:xfrm>
          <a:prstGeom prst="rect">
            <a:avLst/>
          </a:prstGeom>
        </p:spPr>
      </p:pic>
      <p:pic>
        <p:nvPicPr>
          <p:cNvPr id="9" name="Afbeelding 8" descr="Afbeelding met tekst&#10;&#10;Automatisch gegenereerde beschrijving">
            <a:extLst>
              <a:ext uri="{FF2B5EF4-FFF2-40B4-BE49-F238E27FC236}">
                <a16:creationId xmlns:a16="http://schemas.microsoft.com/office/drawing/2014/main" id="{A715EE0B-F112-4346-A422-90FC4EE1353F}"/>
              </a:ext>
            </a:extLst>
          </p:cNvPr>
          <p:cNvPicPr>
            <a:picLocks noChangeAspect="1"/>
          </p:cNvPicPr>
          <p:nvPr/>
        </p:nvPicPr>
        <p:blipFill>
          <a:blip r:embed="rId5"/>
          <a:stretch>
            <a:fillRect/>
          </a:stretch>
        </p:blipFill>
        <p:spPr>
          <a:xfrm>
            <a:off x="8419745" y="484136"/>
            <a:ext cx="842295" cy="232242"/>
          </a:xfrm>
          <a:prstGeom prst="rect">
            <a:avLst/>
          </a:prstGeom>
        </p:spPr>
      </p:pic>
      <p:pic>
        <p:nvPicPr>
          <p:cNvPr id="10" name="Afbeelding 9">
            <a:extLst>
              <a:ext uri="{FF2B5EF4-FFF2-40B4-BE49-F238E27FC236}">
                <a16:creationId xmlns:a16="http://schemas.microsoft.com/office/drawing/2014/main" id="{4E5C8299-7D90-064A-8BC3-13F582B0F390}"/>
              </a:ext>
            </a:extLst>
          </p:cNvPr>
          <p:cNvPicPr>
            <a:picLocks noChangeAspect="1"/>
          </p:cNvPicPr>
          <p:nvPr/>
        </p:nvPicPr>
        <p:blipFill>
          <a:blip r:embed="rId6"/>
          <a:stretch>
            <a:fillRect/>
          </a:stretch>
        </p:blipFill>
        <p:spPr>
          <a:xfrm>
            <a:off x="9478113" y="413974"/>
            <a:ext cx="467974" cy="327050"/>
          </a:xfrm>
          <a:prstGeom prst="rect">
            <a:avLst/>
          </a:prstGeom>
        </p:spPr>
      </p:pic>
      <p:pic>
        <p:nvPicPr>
          <p:cNvPr id="11" name="Afbeelding 10" descr="Afbeelding met tekst&#10;&#10;Automatisch gegenereerde beschrijving">
            <a:extLst>
              <a:ext uri="{FF2B5EF4-FFF2-40B4-BE49-F238E27FC236}">
                <a16:creationId xmlns:a16="http://schemas.microsoft.com/office/drawing/2014/main" id="{37539492-C519-4845-A0B4-F4585634A275}"/>
              </a:ext>
            </a:extLst>
          </p:cNvPr>
          <p:cNvPicPr>
            <a:picLocks noChangeAspect="1"/>
          </p:cNvPicPr>
          <p:nvPr/>
        </p:nvPicPr>
        <p:blipFill>
          <a:blip r:embed="rId7"/>
          <a:stretch>
            <a:fillRect/>
          </a:stretch>
        </p:blipFill>
        <p:spPr>
          <a:xfrm>
            <a:off x="10205410" y="451608"/>
            <a:ext cx="996556" cy="251276"/>
          </a:xfrm>
          <a:prstGeom prst="rect">
            <a:avLst/>
          </a:prstGeom>
        </p:spPr>
      </p:pic>
      <p:pic>
        <p:nvPicPr>
          <p:cNvPr id="12" name="Afbeelding 11">
            <a:extLst>
              <a:ext uri="{FF2B5EF4-FFF2-40B4-BE49-F238E27FC236}">
                <a16:creationId xmlns:a16="http://schemas.microsoft.com/office/drawing/2014/main" id="{B46D08E4-3C36-494A-810B-260A1F4916A7}"/>
              </a:ext>
            </a:extLst>
          </p:cNvPr>
          <p:cNvPicPr>
            <a:picLocks noChangeAspect="1"/>
          </p:cNvPicPr>
          <p:nvPr/>
        </p:nvPicPr>
        <p:blipFill>
          <a:blip r:embed="rId8"/>
          <a:stretch>
            <a:fillRect/>
          </a:stretch>
        </p:blipFill>
        <p:spPr>
          <a:xfrm>
            <a:off x="11347278" y="361634"/>
            <a:ext cx="487126" cy="357888"/>
          </a:xfrm>
          <a:prstGeom prst="rect">
            <a:avLst/>
          </a:prstGeom>
        </p:spPr>
      </p:pic>
      <p:pic>
        <p:nvPicPr>
          <p:cNvPr id="13" name="Afbeelding 12">
            <a:extLst>
              <a:ext uri="{FF2B5EF4-FFF2-40B4-BE49-F238E27FC236}">
                <a16:creationId xmlns:a16="http://schemas.microsoft.com/office/drawing/2014/main" id="{06C2B1AD-9E9E-F246-BFBA-BAF10A8E6446}"/>
              </a:ext>
            </a:extLst>
          </p:cNvPr>
          <p:cNvPicPr>
            <a:picLocks noChangeAspect="1"/>
          </p:cNvPicPr>
          <p:nvPr/>
        </p:nvPicPr>
        <p:blipFill>
          <a:blip r:embed="rId9"/>
          <a:stretch>
            <a:fillRect/>
          </a:stretch>
        </p:blipFill>
        <p:spPr>
          <a:xfrm>
            <a:off x="7759054" y="367804"/>
            <a:ext cx="532138" cy="408704"/>
          </a:xfrm>
          <a:prstGeom prst="rect">
            <a:avLst/>
          </a:prstGeom>
        </p:spPr>
      </p:pic>
      <p:sp>
        <p:nvSpPr>
          <p:cNvPr id="2" name="Rectangle 1"/>
          <p:cNvSpPr/>
          <p:nvPr/>
        </p:nvSpPr>
        <p:spPr>
          <a:xfrm>
            <a:off x="641445" y="2240882"/>
            <a:ext cx="10945504" cy="4154984"/>
          </a:xfrm>
          <a:prstGeom prst="rect">
            <a:avLst/>
          </a:prstGeom>
        </p:spPr>
        <p:txBody>
          <a:bodyPr wrap="square">
            <a:spAutoFit/>
          </a:bodyPr>
          <a:lstStyle/>
          <a:p>
            <a:endParaRPr lang="fr-FR" sz="2400" dirty="0"/>
          </a:p>
          <a:p>
            <a:pPr algn="just"/>
            <a:r>
              <a:rPr lang="fr-FR" sz="2400" dirty="0"/>
              <a:t>Et selon les dispositions de l’article 5 du même décret, l’ACFPE pourra, sur procès-verbal de carence, entamer une procédure judiciaire à l’encontre de ceux des contribuables qui auraient tenté d’échapper en partie ou en totalité à leur contribution.</a:t>
            </a:r>
          </a:p>
          <a:p>
            <a:pPr algn="just"/>
            <a:endParaRPr lang="fr-FR" sz="2400" dirty="0"/>
          </a:p>
          <a:p>
            <a:pPr algn="just"/>
            <a:r>
              <a:rPr lang="fr-FR" sz="2400" dirty="0"/>
              <a:t>A l’issue de la procédure judiciaire, le Contribuable récalcitrant est condamné à payer sa contribution majorée d’une pénalité de 6%.</a:t>
            </a:r>
          </a:p>
          <a:p>
            <a:endParaRPr lang="fr-FR" sz="2400" dirty="0"/>
          </a:p>
          <a:p>
            <a:endParaRPr lang="fr-FR" sz="2400" dirty="0"/>
          </a:p>
          <a:p>
            <a:endParaRPr lang="fr-FR" sz="2400" dirty="0"/>
          </a:p>
        </p:txBody>
      </p:sp>
      <p:sp>
        <p:nvSpPr>
          <p:cNvPr id="3" name="Rectangle 2"/>
          <p:cNvSpPr>
            <a:spLocks noChangeArrowheads="1"/>
          </p:cNvSpPr>
          <p:nvPr/>
        </p:nvSpPr>
        <p:spPr bwMode="auto">
          <a:xfrm>
            <a:off x="2196053" y="15817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graphicFrame>
        <p:nvGraphicFramePr>
          <p:cNvPr id="8" name="Objet 7"/>
          <p:cNvGraphicFramePr>
            <a:graphicFrameLocks noChangeAspect="1"/>
          </p:cNvGraphicFramePr>
          <p:nvPr>
            <p:extLst>
              <p:ext uri="{D42A27DB-BD31-4B8C-83A1-F6EECF244321}">
                <p14:modId xmlns:p14="http://schemas.microsoft.com/office/powerpoint/2010/main" val="3539439782"/>
              </p:ext>
            </p:extLst>
          </p:nvPr>
        </p:nvGraphicFramePr>
        <p:xfrm>
          <a:off x="2196053" y="158176"/>
          <a:ext cx="1495425" cy="771525"/>
        </p:xfrm>
        <a:graphic>
          <a:graphicData uri="http://schemas.openxmlformats.org/presentationml/2006/ole">
            <mc:AlternateContent xmlns:mc="http://schemas.openxmlformats.org/markup-compatibility/2006">
              <mc:Choice xmlns:v="urn:schemas-microsoft-com:vml" Requires="v">
                <p:oleObj spid="_x0000_s16402" r:id="rId10" imgW="1865376" imgH="1078992" progId="">
                  <p:embed/>
                </p:oleObj>
              </mc:Choice>
              <mc:Fallback>
                <p:oleObj r:id="rId10" imgW="1865376" imgH="1078992" progId="">
                  <p:embed/>
                  <p:pic>
                    <p:nvPicPr>
                      <p:cNvPr id="0" name="Picture 1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196053" y="158176"/>
                        <a:ext cx="1495425" cy="771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0557191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itel 1">
            <a:extLst>
              <a:ext uri="{FF2B5EF4-FFF2-40B4-BE49-F238E27FC236}">
                <a16:creationId xmlns:a16="http://schemas.microsoft.com/office/drawing/2014/main" id="{70CACE9C-93A1-0140-8EE8-82BF4EA16AF2}"/>
              </a:ext>
            </a:extLst>
          </p:cNvPr>
          <p:cNvSpPr txBox="1">
            <a:spLocks/>
          </p:cNvSpPr>
          <p:nvPr/>
        </p:nvSpPr>
        <p:spPr>
          <a:xfrm>
            <a:off x="1255593" y="856988"/>
            <a:ext cx="975814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rgbClr val="C00000"/>
                </a:solidFill>
                <a:ea typeface="+mn-lt"/>
                <a:cs typeface="+mn-lt"/>
              </a:rPr>
              <a:t>4. Conclusion</a:t>
            </a:r>
            <a:r>
              <a:rPr lang="fr-FR" b="1" dirty="0">
                <a:solidFill>
                  <a:srgbClr val="C00000"/>
                </a:solidFill>
              </a:rPr>
              <a:t>  </a:t>
            </a:r>
          </a:p>
        </p:txBody>
      </p:sp>
      <p:sp>
        <p:nvSpPr>
          <p:cNvPr id="5" name="Tijdelijke aanduiding voor tekst 2">
            <a:extLst>
              <a:ext uri="{FF2B5EF4-FFF2-40B4-BE49-F238E27FC236}">
                <a16:creationId xmlns:a16="http://schemas.microsoft.com/office/drawing/2014/main" id="{D44E4691-CE84-CF40-9F1B-A2C5DB6A5A45}"/>
              </a:ext>
            </a:extLst>
          </p:cNvPr>
          <p:cNvSpPr txBox="1">
            <a:spLocks/>
          </p:cNvSpPr>
          <p:nvPr/>
        </p:nvSpPr>
        <p:spPr>
          <a:xfrm>
            <a:off x="859808" y="2265528"/>
            <a:ext cx="10487469" cy="42581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endParaRPr lang="fr-FR" sz="2400" dirty="0">
              <a:cs typeface="Calibri"/>
            </a:endParaRPr>
          </a:p>
        </p:txBody>
      </p:sp>
      <p:pic>
        <p:nvPicPr>
          <p:cNvPr id="6" name="Afbeelding 5">
            <a:extLst>
              <a:ext uri="{FF2B5EF4-FFF2-40B4-BE49-F238E27FC236}">
                <a16:creationId xmlns:a16="http://schemas.microsoft.com/office/drawing/2014/main" id="{4D5C93EE-016A-DE47-9D9F-B3F0144F95E5}"/>
              </a:ext>
            </a:extLst>
          </p:cNvPr>
          <p:cNvPicPr>
            <a:picLocks noChangeAspect="1"/>
          </p:cNvPicPr>
          <p:nvPr/>
        </p:nvPicPr>
        <p:blipFill>
          <a:blip r:embed="rId3"/>
          <a:stretch>
            <a:fillRect/>
          </a:stretch>
        </p:blipFill>
        <p:spPr>
          <a:xfrm>
            <a:off x="990034" y="219712"/>
            <a:ext cx="1253136" cy="704889"/>
          </a:xfrm>
          <a:prstGeom prst="rect">
            <a:avLst/>
          </a:prstGeom>
        </p:spPr>
      </p:pic>
      <p:pic>
        <p:nvPicPr>
          <p:cNvPr id="7" name="Afbeelding 6">
            <a:extLst>
              <a:ext uri="{FF2B5EF4-FFF2-40B4-BE49-F238E27FC236}">
                <a16:creationId xmlns:a16="http://schemas.microsoft.com/office/drawing/2014/main" id="{277DABE4-55D5-8042-8A01-194CC2969FDF}"/>
              </a:ext>
            </a:extLst>
          </p:cNvPr>
          <p:cNvPicPr>
            <a:picLocks noChangeAspect="1"/>
          </p:cNvPicPr>
          <p:nvPr/>
        </p:nvPicPr>
        <p:blipFill>
          <a:blip r:embed="rId4"/>
          <a:stretch>
            <a:fillRect/>
          </a:stretch>
        </p:blipFill>
        <p:spPr>
          <a:xfrm>
            <a:off x="357596" y="219712"/>
            <a:ext cx="752763" cy="636953"/>
          </a:xfrm>
          <a:prstGeom prst="rect">
            <a:avLst/>
          </a:prstGeom>
        </p:spPr>
      </p:pic>
      <p:pic>
        <p:nvPicPr>
          <p:cNvPr id="9" name="Afbeelding 8" descr="Afbeelding met tekst&#10;&#10;Automatisch gegenereerde beschrijving">
            <a:extLst>
              <a:ext uri="{FF2B5EF4-FFF2-40B4-BE49-F238E27FC236}">
                <a16:creationId xmlns:a16="http://schemas.microsoft.com/office/drawing/2014/main" id="{A715EE0B-F112-4346-A422-90FC4EE1353F}"/>
              </a:ext>
            </a:extLst>
          </p:cNvPr>
          <p:cNvPicPr>
            <a:picLocks noChangeAspect="1"/>
          </p:cNvPicPr>
          <p:nvPr/>
        </p:nvPicPr>
        <p:blipFill>
          <a:blip r:embed="rId5"/>
          <a:stretch>
            <a:fillRect/>
          </a:stretch>
        </p:blipFill>
        <p:spPr>
          <a:xfrm>
            <a:off x="8419745" y="484136"/>
            <a:ext cx="842295" cy="232242"/>
          </a:xfrm>
          <a:prstGeom prst="rect">
            <a:avLst/>
          </a:prstGeom>
        </p:spPr>
      </p:pic>
      <p:pic>
        <p:nvPicPr>
          <p:cNvPr id="10" name="Afbeelding 9">
            <a:extLst>
              <a:ext uri="{FF2B5EF4-FFF2-40B4-BE49-F238E27FC236}">
                <a16:creationId xmlns:a16="http://schemas.microsoft.com/office/drawing/2014/main" id="{4E5C8299-7D90-064A-8BC3-13F582B0F390}"/>
              </a:ext>
            </a:extLst>
          </p:cNvPr>
          <p:cNvPicPr>
            <a:picLocks noChangeAspect="1"/>
          </p:cNvPicPr>
          <p:nvPr/>
        </p:nvPicPr>
        <p:blipFill>
          <a:blip r:embed="rId6"/>
          <a:stretch>
            <a:fillRect/>
          </a:stretch>
        </p:blipFill>
        <p:spPr>
          <a:xfrm>
            <a:off x="9478113" y="413974"/>
            <a:ext cx="467974" cy="327050"/>
          </a:xfrm>
          <a:prstGeom prst="rect">
            <a:avLst/>
          </a:prstGeom>
        </p:spPr>
      </p:pic>
      <p:pic>
        <p:nvPicPr>
          <p:cNvPr id="11" name="Afbeelding 10" descr="Afbeelding met tekst&#10;&#10;Automatisch gegenereerde beschrijving">
            <a:extLst>
              <a:ext uri="{FF2B5EF4-FFF2-40B4-BE49-F238E27FC236}">
                <a16:creationId xmlns:a16="http://schemas.microsoft.com/office/drawing/2014/main" id="{37539492-C519-4845-A0B4-F4585634A275}"/>
              </a:ext>
            </a:extLst>
          </p:cNvPr>
          <p:cNvPicPr>
            <a:picLocks noChangeAspect="1"/>
          </p:cNvPicPr>
          <p:nvPr/>
        </p:nvPicPr>
        <p:blipFill>
          <a:blip r:embed="rId7"/>
          <a:stretch>
            <a:fillRect/>
          </a:stretch>
        </p:blipFill>
        <p:spPr>
          <a:xfrm>
            <a:off x="10205410" y="451608"/>
            <a:ext cx="996556" cy="251276"/>
          </a:xfrm>
          <a:prstGeom prst="rect">
            <a:avLst/>
          </a:prstGeom>
        </p:spPr>
      </p:pic>
      <p:pic>
        <p:nvPicPr>
          <p:cNvPr id="12" name="Afbeelding 11">
            <a:extLst>
              <a:ext uri="{FF2B5EF4-FFF2-40B4-BE49-F238E27FC236}">
                <a16:creationId xmlns:a16="http://schemas.microsoft.com/office/drawing/2014/main" id="{B46D08E4-3C36-494A-810B-260A1F4916A7}"/>
              </a:ext>
            </a:extLst>
          </p:cNvPr>
          <p:cNvPicPr>
            <a:picLocks noChangeAspect="1"/>
          </p:cNvPicPr>
          <p:nvPr/>
        </p:nvPicPr>
        <p:blipFill>
          <a:blip r:embed="rId8"/>
          <a:stretch>
            <a:fillRect/>
          </a:stretch>
        </p:blipFill>
        <p:spPr>
          <a:xfrm>
            <a:off x="11347278" y="361634"/>
            <a:ext cx="487126" cy="357888"/>
          </a:xfrm>
          <a:prstGeom prst="rect">
            <a:avLst/>
          </a:prstGeom>
        </p:spPr>
      </p:pic>
      <p:pic>
        <p:nvPicPr>
          <p:cNvPr id="13" name="Afbeelding 12">
            <a:extLst>
              <a:ext uri="{FF2B5EF4-FFF2-40B4-BE49-F238E27FC236}">
                <a16:creationId xmlns:a16="http://schemas.microsoft.com/office/drawing/2014/main" id="{06C2B1AD-9E9E-F246-BFBA-BAF10A8E6446}"/>
              </a:ext>
            </a:extLst>
          </p:cNvPr>
          <p:cNvPicPr>
            <a:picLocks noChangeAspect="1"/>
          </p:cNvPicPr>
          <p:nvPr/>
        </p:nvPicPr>
        <p:blipFill>
          <a:blip r:embed="rId9"/>
          <a:stretch>
            <a:fillRect/>
          </a:stretch>
        </p:blipFill>
        <p:spPr>
          <a:xfrm>
            <a:off x="7759054" y="367804"/>
            <a:ext cx="532138" cy="408704"/>
          </a:xfrm>
          <a:prstGeom prst="rect">
            <a:avLst/>
          </a:prstGeom>
        </p:spPr>
      </p:pic>
      <p:sp>
        <p:nvSpPr>
          <p:cNvPr id="2" name="Rectangle 1"/>
          <p:cNvSpPr/>
          <p:nvPr/>
        </p:nvSpPr>
        <p:spPr>
          <a:xfrm>
            <a:off x="641445" y="2240882"/>
            <a:ext cx="10945504" cy="4524315"/>
          </a:xfrm>
          <a:prstGeom prst="rect">
            <a:avLst/>
          </a:prstGeom>
        </p:spPr>
        <p:txBody>
          <a:bodyPr wrap="square">
            <a:spAutoFit/>
          </a:bodyPr>
          <a:lstStyle/>
          <a:p>
            <a:pPr>
              <a:buFontTx/>
              <a:buChar char="-"/>
            </a:pPr>
            <a:r>
              <a:rPr lang="fr-FR" sz="2400" dirty="0"/>
              <a:t>Les questions du financement de la formation professionnelle reste toujours une préoccupation fondamentale pour les autorités centrafricaines;</a:t>
            </a:r>
          </a:p>
          <a:p>
            <a:pPr>
              <a:buFontTx/>
              <a:buChar char="-"/>
            </a:pPr>
            <a:r>
              <a:rPr lang="fr-FR" sz="2400" dirty="0"/>
              <a:t>Mais la persistance de la crise militaro-politique à des effets néfastes sur  cette préoccupation financière et reste un défi sérieux pour assurer un financement pérenne de la formation professionnelle;</a:t>
            </a:r>
          </a:p>
          <a:p>
            <a:pPr>
              <a:buFontTx/>
              <a:buChar char="-"/>
            </a:pPr>
            <a:r>
              <a:rPr lang="fr-FR" sz="2400" dirty="0"/>
              <a:t> En  2013, validation du programme de toutes les dépenses des entreprises du secteur parapublic par la Primature;</a:t>
            </a:r>
          </a:p>
          <a:p>
            <a:pPr>
              <a:buFontTx/>
              <a:buChar char="-"/>
            </a:pPr>
            <a:r>
              <a:rPr lang="fr-FR" sz="2400" dirty="0"/>
              <a:t> Les subventions de l’Etat ne sont jamais octroyées à l’Agence;</a:t>
            </a:r>
          </a:p>
          <a:p>
            <a:pPr>
              <a:buFontTx/>
              <a:buChar char="-"/>
            </a:pPr>
            <a:r>
              <a:rPr lang="fr-FR" sz="2400" dirty="0"/>
              <a:t> La  réflexion de fond: concevoir des sources de financement  innovants dans le cadre  d’un partenariat Public-Privé en y incluant les partenaires techniques et financiers.</a:t>
            </a:r>
          </a:p>
          <a:p>
            <a:pPr>
              <a:buFontTx/>
              <a:buChar char="-"/>
            </a:pPr>
            <a:endParaRPr lang="fr-FR" sz="2400" dirty="0"/>
          </a:p>
          <a:p>
            <a:endParaRPr lang="fr-FR" sz="2400" dirty="0"/>
          </a:p>
        </p:txBody>
      </p:sp>
      <p:sp>
        <p:nvSpPr>
          <p:cNvPr id="3" name="Rectangle 2"/>
          <p:cNvSpPr>
            <a:spLocks noChangeArrowheads="1"/>
          </p:cNvSpPr>
          <p:nvPr/>
        </p:nvSpPr>
        <p:spPr bwMode="auto">
          <a:xfrm>
            <a:off x="2157156" y="16138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graphicFrame>
        <p:nvGraphicFramePr>
          <p:cNvPr id="8" name="Objet 7"/>
          <p:cNvGraphicFramePr>
            <a:graphicFrameLocks noChangeAspect="1"/>
          </p:cNvGraphicFramePr>
          <p:nvPr>
            <p:extLst>
              <p:ext uri="{D42A27DB-BD31-4B8C-83A1-F6EECF244321}">
                <p14:modId xmlns:p14="http://schemas.microsoft.com/office/powerpoint/2010/main" val="434841070"/>
              </p:ext>
            </p:extLst>
          </p:nvPr>
        </p:nvGraphicFramePr>
        <p:xfrm>
          <a:off x="2157156" y="161381"/>
          <a:ext cx="1495425" cy="771525"/>
        </p:xfrm>
        <a:graphic>
          <a:graphicData uri="http://schemas.openxmlformats.org/presentationml/2006/ole">
            <mc:AlternateContent xmlns:mc="http://schemas.openxmlformats.org/markup-compatibility/2006">
              <mc:Choice xmlns:v="urn:schemas-microsoft-com:vml" Requires="v">
                <p:oleObj spid="_x0000_s17426" r:id="rId10" imgW="1865376" imgH="1078992" progId="">
                  <p:embed/>
                </p:oleObj>
              </mc:Choice>
              <mc:Fallback>
                <p:oleObj r:id="rId10" imgW="1865376" imgH="1078992" progId="">
                  <p:embed/>
                  <p:pic>
                    <p:nvPicPr>
                      <p:cNvPr id="0" name="Picture 1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157156" y="161381"/>
                        <a:ext cx="1495425" cy="771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3882606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ndertitel 2">
            <a:extLst>
              <a:ext uri="{FF2B5EF4-FFF2-40B4-BE49-F238E27FC236}">
                <a16:creationId xmlns:a16="http://schemas.microsoft.com/office/drawing/2014/main" id="{30020EAC-38CE-2C46-9660-C3E117189386}"/>
              </a:ext>
            </a:extLst>
          </p:cNvPr>
          <p:cNvSpPr>
            <a:spLocks noGrp="1"/>
          </p:cNvSpPr>
          <p:nvPr>
            <p:ph type="subTitle" idx="1"/>
          </p:nvPr>
        </p:nvSpPr>
        <p:spPr>
          <a:xfrm>
            <a:off x="1269420" y="3914138"/>
            <a:ext cx="10017279" cy="838200"/>
          </a:xfrm>
          <a:prstGeom prst="rect">
            <a:avLst/>
          </a:prstGeom>
        </p:spPr>
        <p:txBody>
          <a:bodyPr>
            <a:noAutofit/>
          </a:bodyPr>
          <a:lstStyle>
            <a:lvl1pPr marL="0" indent="0" algn="l">
              <a:buNone/>
              <a:defRPr sz="2400" b="0" i="0">
                <a:solidFill>
                  <a:schemeClr val="tx1">
                    <a:lumMod val="75000"/>
                    <a:lumOff val="25000"/>
                  </a:schemeClr>
                </a:solidFill>
                <a:latin typeface="Biotif"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ACFPE-2473, Avenue de l’Indépendance.  B.P. : 1744 Bangui – RCA       Tél. 72 71 34 34 /75 95 01 68 </a:t>
            </a:r>
            <a:r>
              <a:rPr lang="fr-FR" dirty="0">
                <a:hlinkClick r:id="rId3"/>
              </a:rPr>
              <a:t>www.acfpe.net</a:t>
            </a:r>
            <a:r>
              <a:rPr lang="fr-FR" dirty="0"/>
              <a:t> </a:t>
            </a:r>
            <a:r>
              <a:rPr lang="fr-FR" dirty="0">
                <a:latin typeface="Calibri" panose="020F0502020204030204" pitchFamily="34" charset="0"/>
                <a:cs typeface="Calibri" panose="020F0502020204030204" pitchFamily="34" charset="0"/>
              </a:rPr>
              <a:t> -</a:t>
            </a:r>
          </a:p>
        </p:txBody>
      </p:sp>
      <p:pic>
        <p:nvPicPr>
          <p:cNvPr id="7" name="Afbeelding 6">
            <a:extLst>
              <a:ext uri="{FF2B5EF4-FFF2-40B4-BE49-F238E27FC236}">
                <a16:creationId xmlns:a16="http://schemas.microsoft.com/office/drawing/2014/main" id="{D5D611D7-D4E4-4849-A79D-987B92916E54}"/>
              </a:ext>
            </a:extLst>
          </p:cNvPr>
          <p:cNvPicPr>
            <a:picLocks noChangeAspect="1"/>
          </p:cNvPicPr>
          <p:nvPr/>
        </p:nvPicPr>
        <p:blipFill>
          <a:blip r:embed="rId4"/>
          <a:stretch>
            <a:fillRect/>
          </a:stretch>
        </p:blipFill>
        <p:spPr>
          <a:xfrm>
            <a:off x="10149840" y="477519"/>
            <a:ext cx="1838960" cy="1034415"/>
          </a:xfrm>
          <a:prstGeom prst="rect">
            <a:avLst/>
          </a:prstGeom>
        </p:spPr>
      </p:pic>
      <p:pic>
        <p:nvPicPr>
          <p:cNvPr id="8" name="Afbeelding 7">
            <a:extLst>
              <a:ext uri="{FF2B5EF4-FFF2-40B4-BE49-F238E27FC236}">
                <a16:creationId xmlns:a16="http://schemas.microsoft.com/office/drawing/2014/main" id="{5EDB0819-B121-D84A-A55B-91B9DEF79B7D}"/>
              </a:ext>
            </a:extLst>
          </p:cNvPr>
          <p:cNvPicPr>
            <a:picLocks noChangeAspect="1"/>
          </p:cNvPicPr>
          <p:nvPr/>
        </p:nvPicPr>
        <p:blipFill>
          <a:blip r:embed="rId5"/>
          <a:stretch>
            <a:fillRect/>
          </a:stretch>
        </p:blipFill>
        <p:spPr>
          <a:xfrm>
            <a:off x="9146540" y="486726"/>
            <a:ext cx="1104669" cy="934720"/>
          </a:xfrm>
          <a:prstGeom prst="rect">
            <a:avLst/>
          </a:prstGeom>
        </p:spPr>
      </p:pic>
      <p:pic>
        <p:nvPicPr>
          <p:cNvPr id="10" name="Afbeelding 9" descr="Afbeelding met tekst&#10;&#10;Automatisch gegenereerde beschrijving">
            <a:extLst>
              <a:ext uri="{FF2B5EF4-FFF2-40B4-BE49-F238E27FC236}">
                <a16:creationId xmlns:a16="http://schemas.microsoft.com/office/drawing/2014/main" id="{9F44C2A3-2464-1042-8971-18C43250160E}"/>
              </a:ext>
            </a:extLst>
          </p:cNvPr>
          <p:cNvPicPr>
            <a:picLocks noChangeAspect="1"/>
          </p:cNvPicPr>
          <p:nvPr/>
        </p:nvPicPr>
        <p:blipFill>
          <a:blip r:embed="rId6"/>
          <a:stretch>
            <a:fillRect/>
          </a:stretch>
        </p:blipFill>
        <p:spPr>
          <a:xfrm>
            <a:off x="6693735" y="6186878"/>
            <a:ext cx="1297940" cy="357875"/>
          </a:xfrm>
          <a:prstGeom prst="rect">
            <a:avLst/>
          </a:prstGeom>
        </p:spPr>
      </p:pic>
      <p:pic>
        <p:nvPicPr>
          <p:cNvPr id="11" name="Afbeelding 10">
            <a:extLst>
              <a:ext uri="{FF2B5EF4-FFF2-40B4-BE49-F238E27FC236}">
                <a16:creationId xmlns:a16="http://schemas.microsoft.com/office/drawing/2014/main" id="{C0A6975E-A26A-064D-BED1-5FBDBBEB23E9}"/>
              </a:ext>
            </a:extLst>
          </p:cNvPr>
          <p:cNvPicPr>
            <a:picLocks noChangeAspect="1"/>
          </p:cNvPicPr>
          <p:nvPr/>
        </p:nvPicPr>
        <p:blipFill>
          <a:blip r:embed="rId7"/>
          <a:stretch>
            <a:fillRect/>
          </a:stretch>
        </p:blipFill>
        <p:spPr>
          <a:xfrm>
            <a:off x="8196367" y="6062725"/>
            <a:ext cx="721129" cy="503971"/>
          </a:xfrm>
          <a:prstGeom prst="rect">
            <a:avLst/>
          </a:prstGeom>
        </p:spPr>
      </p:pic>
      <p:pic>
        <p:nvPicPr>
          <p:cNvPr id="12" name="Afbeelding 11" descr="Afbeelding met tekst&#10;&#10;Automatisch gegenereerde beschrijving">
            <a:extLst>
              <a:ext uri="{FF2B5EF4-FFF2-40B4-BE49-F238E27FC236}">
                <a16:creationId xmlns:a16="http://schemas.microsoft.com/office/drawing/2014/main" id="{DC5A6406-8761-DC43-B446-62DEC85B0D15}"/>
              </a:ext>
            </a:extLst>
          </p:cNvPr>
          <p:cNvPicPr>
            <a:picLocks noChangeAspect="1"/>
          </p:cNvPicPr>
          <p:nvPr/>
        </p:nvPicPr>
        <p:blipFill>
          <a:blip r:embed="rId8"/>
          <a:stretch>
            <a:fillRect/>
          </a:stretch>
        </p:blipFill>
        <p:spPr>
          <a:xfrm>
            <a:off x="9183148" y="6186878"/>
            <a:ext cx="1535652" cy="387206"/>
          </a:xfrm>
          <a:prstGeom prst="rect">
            <a:avLst/>
          </a:prstGeom>
        </p:spPr>
      </p:pic>
      <p:pic>
        <p:nvPicPr>
          <p:cNvPr id="13" name="Afbeelding 12">
            <a:extLst>
              <a:ext uri="{FF2B5EF4-FFF2-40B4-BE49-F238E27FC236}">
                <a16:creationId xmlns:a16="http://schemas.microsoft.com/office/drawing/2014/main" id="{C1F2ECE5-374D-204E-A254-43074BE9C77F}"/>
              </a:ext>
            </a:extLst>
          </p:cNvPr>
          <p:cNvPicPr>
            <a:picLocks noChangeAspect="1"/>
          </p:cNvPicPr>
          <p:nvPr/>
        </p:nvPicPr>
        <p:blipFill>
          <a:blip r:embed="rId9"/>
          <a:stretch>
            <a:fillRect/>
          </a:stretch>
        </p:blipFill>
        <p:spPr>
          <a:xfrm>
            <a:off x="10832052" y="6022593"/>
            <a:ext cx="750641" cy="551491"/>
          </a:xfrm>
          <a:prstGeom prst="rect">
            <a:avLst/>
          </a:prstGeom>
        </p:spPr>
      </p:pic>
      <p:sp>
        <p:nvSpPr>
          <p:cNvPr id="14" name="Rechthoek 13">
            <a:extLst>
              <a:ext uri="{FF2B5EF4-FFF2-40B4-BE49-F238E27FC236}">
                <a16:creationId xmlns:a16="http://schemas.microsoft.com/office/drawing/2014/main" id="{9C1EB6BB-F9ED-DF49-955C-CE45BDC87C4E}"/>
              </a:ext>
            </a:extLst>
          </p:cNvPr>
          <p:cNvSpPr/>
          <p:nvPr/>
        </p:nvSpPr>
        <p:spPr>
          <a:xfrm>
            <a:off x="3303136" y="6343252"/>
            <a:ext cx="1992853" cy="230832"/>
          </a:xfrm>
          <a:prstGeom prst="rect">
            <a:avLst/>
          </a:prstGeom>
        </p:spPr>
        <p:txBody>
          <a:bodyPr wrap="none">
            <a:spAutoFit/>
          </a:bodyPr>
          <a:lstStyle/>
          <a:p>
            <a:r>
              <a:rPr lang="nl-BE" sz="900" dirty="0">
                <a:solidFill>
                  <a:schemeClr val="tx1">
                    <a:lumMod val="50000"/>
                    <a:lumOff val="50000"/>
                  </a:schemeClr>
                </a:solidFill>
                <a:effectLst/>
                <a:latin typeface="Calibri Light" panose="020F0302020204030204" pitchFamily="34" charset="0"/>
                <a:cs typeface="Calibri Light" panose="020F0302020204030204" pitchFamily="34" charset="0"/>
              </a:rPr>
              <a:t>Avec l’appui technique et financier de :</a:t>
            </a:r>
            <a:endParaRPr lang="nl-BE" sz="900" dirty="0">
              <a:solidFill>
                <a:schemeClr val="tx1">
                  <a:lumMod val="50000"/>
                  <a:lumOff val="50000"/>
                </a:schemeClr>
              </a:solidFill>
              <a:latin typeface="Calibri Light" panose="020F0302020204030204" pitchFamily="34" charset="0"/>
              <a:cs typeface="Calibri Light" panose="020F0302020204030204" pitchFamily="34" charset="0"/>
            </a:endParaRPr>
          </a:p>
        </p:txBody>
      </p:sp>
      <p:pic>
        <p:nvPicPr>
          <p:cNvPr id="15" name="Afbeelding 14">
            <a:extLst>
              <a:ext uri="{FF2B5EF4-FFF2-40B4-BE49-F238E27FC236}">
                <a16:creationId xmlns:a16="http://schemas.microsoft.com/office/drawing/2014/main" id="{48DDAC8C-2097-E646-874A-53EFCAB1AF4C}"/>
              </a:ext>
            </a:extLst>
          </p:cNvPr>
          <p:cNvPicPr>
            <a:picLocks noChangeAspect="1"/>
          </p:cNvPicPr>
          <p:nvPr/>
        </p:nvPicPr>
        <p:blipFill>
          <a:blip r:embed="rId10"/>
          <a:stretch>
            <a:fillRect/>
          </a:stretch>
        </p:blipFill>
        <p:spPr>
          <a:xfrm>
            <a:off x="5728540" y="6027312"/>
            <a:ext cx="822716" cy="631880"/>
          </a:xfrm>
          <a:prstGeom prst="rect">
            <a:avLst/>
          </a:prstGeom>
        </p:spPr>
      </p:pic>
      <p:sp>
        <p:nvSpPr>
          <p:cNvPr id="2" name="Rectangle 2"/>
          <p:cNvSpPr>
            <a:spLocks noChangeArrowheads="1"/>
          </p:cNvSpPr>
          <p:nvPr/>
        </p:nvSpPr>
        <p:spPr bwMode="auto">
          <a:xfrm>
            <a:off x="747712" y="64992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graphicFrame>
        <p:nvGraphicFramePr>
          <p:cNvPr id="3" name="Objet 2"/>
          <p:cNvGraphicFramePr>
            <a:graphicFrameLocks noChangeAspect="1"/>
          </p:cNvGraphicFramePr>
          <p:nvPr>
            <p:extLst>
              <p:ext uri="{D42A27DB-BD31-4B8C-83A1-F6EECF244321}">
                <p14:modId xmlns:p14="http://schemas.microsoft.com/office/powerpoint/2010/main" val="1090419392"/>
              </p:ext>
            </p:extLst>
          </p:nvPr>
        </p:nvGraphicFramePr>
        <p:xfrm>
          <a:off x="747712" y="649921"/>
          <a:ext cx="1495425" cy="771525"/>
        </p:xfrm>
        <a:graphic>
          <a:graphicData uri="http://schemas.openxmlformats.org/presentationml/2006/ole">
            <mc:AlternateContent xmlns:mc="http://schemas.openxmlformats.org/markup-compatibility/2006">
              <mc:Choice xmlns:v="urn:schemas-microsoft-com:vml" Requires="v">
                <p:oleObj spid="_x0000_s18450" r:id="rId11" imgW="1865376" imgH="1078992" progId="">
                  <p:embed/>
                </p:oleObj>
              </mc:Choice>
              <mc:Fallback>
                <p:oleObj r:id="rId11" imgW="1865376" imgH="1078992" progId="">
                  <p:embed/>
                  <p:pic>
                    <p:nvPicPr>
                      <p:cNvPr id="0" name="Picture 1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47712" y="649921"/>
                        <a:ext cx="1495425" cy="771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7" name="Image 16"/>
          <p:cNvPicPr>
            <a:picLocks noChangeAspect="1"/>
          </p:cNvPicPr>
          <p:nvPr/>
        </p:nvPicPr>
        <p:blipFill>
          <a:blip r:embed="rId13"/>
          <a:stretch>
            <a:fillRect/>
          </a:stretch>
        </p:blipFill>
        <p:spPr>
          <a:xfrm>
            <a:off x="1877890" y="1447027"/>
            <a:ext cx="5388220" cy="2443307"/>
          </a:xfrm>
          <a:prstGeom prst="rect">
            <a:avLst/>
          </a:prstGeom>
        </p:spPr>
      </p:pic>
    </p:spTree>
    <p:extLst>
      <p:ext uri="{BB962C8B-B14F-4D97-AF65-F5344CB8AC3E}">
        <p14:creationId xmlns:p14="http://schemas.microsoft.com/office/powerpoint/2010/main" val="38512440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C5CD8395-75FE-524A-AB01-C36FFD20F4E0}"/>
              </a:ext>
            </a:extLst>
          </p:cNvPr>
          <p:cNvSpPr>
            <a:spLocks noGrp="1"/>
          </p:cNvSpPr>
          <p:nvPr>
            <p:ph type="ctrTitle"/>
          </p:nvPr>
        </p:nvSpPr>
        <p:spPr>
          <a:xfrm>
            <a:off x="1269419" y="1521141"/>
            <a:ext cx="10044575" cy="2306637"/>
          </a:xfrm>
          <a:prstGeom prst="rect">
            <a:avLst/>
          </a:prstGeom>
        </p:spPr>
        <p:txBody>
          <a:bodyPr anchor="b">
            <a:noAutofit/>
          </a:bodyPr>
          <a:lstStyle>
            <a:lvl1pPr algn="l">
              <a:defRPr sz="6000"/>
            </a:lvl1pPr>
          </a:lstStyle>
          <a:p>
            <a:r>
              <a:rPr lang="fr-FR" altLang="fr-FR" sz="5400" b="1" dirty="0">
                <a:latin typeface="+mn-lt"/>
              </a:rPr>
              <a:t>« Collecte de la taxe par les Fonds: Cas de l’ACFPE »</a:t>
            </a:r>
            <a:endParaRPr lang="en-US" altLang="fr-FR" sz="8000" dirty="0">
              <a:latin typeface="+mn-lt"/>
            </a:endParaRPr>
          </a:p>
        </p:txBody>
      </p:sp>
      <p:sp>
        <p:nvSpPr>
          <p:cNvPr id="5" name="Ondertitel 2">
            <a:extLst>
              <a:ext uri="{FF2B5EF4-FFF2-40B4-BE49-F238E27FC236}">
                <a16:creationId xmlns:a16="http://schemas.microsoft.com/office/drawing/2014/main" id="{30020EAC-38CE-2C46-9660-C3E117189386}"/>
              </a:ext>
            </a:extLst>
          </p:cNvPr>
          <p:cNvSpPr>
            <a:spLocks noGrp="1"/>
          </p:cNvSpPr>
          <p:nvPr>
            <p:ph type="subTitle" idx="1"/>
          </p:nvPr>
        </p:nvSpPr>
        <p:spPr>
          <a:xfrm>
            <a:off x="1269420" y="3914138"/>
            <a:ext cx="8053137" cy="838200"/>
          </a:xfrm>
          <a:prstGeom prst="rect">
            <a:avLst/>
          </a:prstGeom>
        </p:spPr>
        <p:txBody>
          <a:bodyPr>
            <a:noAutofit/>
          </a:bodyPr>
          <a:lstStyle>
            <a:lvl1pPr marL="0" indent="0" algn="l">
              <a:buNone/>
              <a:defRPr sz="2400" b="0" i="0">
                <a:solidFill>
                  <a:schemeClr val="tx1">
                    <a:lumMod val="75000"/>
                    <a:lumOff val="25000"/>
                  </a:schemeClr>
                </a:solidFill>
                <a:latin typeface="Biotif"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nl-BE" dirty="0">
              <a:latin typeface="Calibri" panose="020F0502020204030204" pitchFamily="34" charset="0"/>
              <a:cs typeface="Calibri" panose="020F0502020204030204" pitchFamily="34" charset="0"/>
            </a:endParaRPr>
          </a:p>
        </p:txBody>
      </p:sp>
      <p:sp>
        <p:nvSpPr>
          <p:cNvPr id="6" name="Ondertitel 2">
            <a:extLst>
              <a:ext uri="{FF2B5EF4-FFF2-40B4-BE49-F238E27FC236}">
                <a16:creationId xmlns:a16="http://schemas.microsoft.com/office/drawing/2014/main" id="{A539B6B0-D348-7A47-9829-69F82D02EEE6}"/>
              </a:ext>
            </a:extLst>
          </p:cNvPr>
          <p:cNvSpPr txBox="1">
            <a:spLocks/>
          </p:cNvSpPr>
          <p:nvPr/>
        </p:nvSpPr>
        <p:spPr>
          <a:xfrm>
            <a:off x="1269420" y="4838698"/>
            <a:ext cx="9144000" cy="8382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Clr>
                <a:srgbClr val="3B0265"/>
              </a:buClr>
              <a:buFont typeface="Wingdings" pitchFamily="2" charset="2"/>
              <a:buNone/>
              <a:defRPr sz="3200" b="0" i="0" kern="1200">
                <a:solidFill>
                  <a:schemeClr val="tx1">
                    <a:lumMod val="75000"/>
                    <a:lumOff val="25000"/>
                  </a:schemeClr>
                </a:solidFill>
                <a:latin typeface="Biotif" pitchFamily="2" charset="77"/>
                <a:ea typeface="+mn-ea"/>
                <a:cs typeface="+mn-cs"/>
              </a:defRPr>
            </a:lvl1pPr>
            <a:lvl2pPr marL="457200" indent="0" algn="ctr" defTabSz="914400" rtl="0" eaLnBrk="1" latinLnBrk="0" hangingPunct="1">
              <a:lnSpc>
                <a:spcPct val="90000"/>
              </a:lnSpc>
              <a:spcBef>
                <a:spcPts val="500"/>
              </a:spcBef>
              <a:buClr>
                <a:schemeClr val="tx1">
                  <a:lumMod val="65000"/>
                  <a:lumOff val="35000"/>
                </a:schemeClr>
              </a:buClr>
              <a:buSzPct val="80000"/>
              <a:buFont typeface="Wingdings" pitchFamily="2" charset="2"/>
              <a:buNone/>
              <a:defRPr sz="2000" b="0" i="0" kern="1200">
                <a:solidFill>
                  <a:schemeClr val="tx1">
                    <a:lumMod val="75000"/>
                    <a:lumOff val="25000"/>
                  </a:schemeClr>
                </a:solidFill>
                <a:latin typeface="Biotif" pitchFamily="2" charset="77"/>
                <a:ea typeface="+mn-ea"/>
                <a:cs typeface="+mn-cs"/>
              </a:defRPr>
            </a:lvl2pPr>
            <a:lvl3pPr marL="914400" indent="0" algn="ctr" defTabSz="914400" rtl="0" eaLnBrk="1" latinLnBrk="0" hangingPunct="1">
              <a:lnSpc>
                <a:spcPct val="90000"/>
              </a:lnSpc>
              <a:spcBef>
                <a:spcPts val="500"/>
              </a:spcBef>
              <a:buClr>
                <a:schemeClr val="tx1">
                  <a:lumMod val="50000"/>
                  <a:lumOff val="50000"/>
                </a:schemeClr>
              </a:buClr>
              <a:buSzPct val="40000"/>
              <a:buFont typeface="Wingdings" pitchFamily="2" charset="2"/>
              <a:buNone/>
              <a:tabLst/>
              <a:defRPr sz="1800" b="0" i="0" kern="1200">
                <a:solidFill>
                  <a:schemeClr val="tx1">
                    <a:lumMod val="50000"/>
                    <a:lumOff val="50000"/>
                  </a:schemeClr>
                </a:solidFill>
                <a:latin typeface="Biotif" pitchFamily="2" charset="77"/>
                <a:ea typeface="+mn-ea"/>
                <a:cs typeface="+mn-cs"/>
              </a:defRPr>
            </a:lvl3pPr>
            <a:lvl4pPr marL="1371600" indent="0" algn="ctr" defTabSz="914400" rtl="0" eaLnBrk="1" latinLnBrk="0" hangingPunct="1">
              <a:lnSpc>
                <a:spcPct val="90000"/>
              </a:lnSpc>
              <a:spcBef>
                <a:spcPts val="500"/>
              </a:spcBef>
              <a:buClr>
                <a:schemeClr val="tx1">
                  <a:lumMod val="50000"/>
                  <a:lumOff val="50000"/>
                </a:schemeClr>
              </a:buClr>
              <a:buSzPct val="40000"/>
              <a:buFont typeface="Wingdings" pitchFamily="2" charset="2"/>
              <a:buNone/>
              <a:tabLst/>
              <a:defRPr sz="1600" b="0" i="0" kern="1200">
                <a:solidFill>
                  <a:schemeClr val="tx1">
                    <a:lumMod val="50000"/>
                    <a:lumOff val="50000"/>
                  </a:schemeClr>
                </a:solidFill>
                <a:latin typeface="Biotif" pitchFamily="2" charset="77"/>
                <a:ea typeface="+mn-ea"/>
                <a:cs typeface="+mn-cs"/>
              </a:defRPr>
            </a:lvl4pPr>
            <a:lvl5pPr marL="1828800" indent="0" algn="ctr" defTabSz="914400" rtl="0" eaLnBrk="1" latinLnBrk="0" hangingPunct="1">
              <a:lnSpc>
                <a:spcPct val="90000"/>
              </a:lnSpc>
              <a:spcBef>
                <a:spcPts val="500"/>
              </a:spcBef>
              <a:buClr>
                <a:schemeClr val="tx1">
                  <a:lumMod val="50000"/>
                  <a:lumOff val="50000"/>
                </a:schemeClr>
              </a:buClr>
              <a:buSzPct val="40000"/>
              <a:buFontTx/>
              <a:buNone/>
              <a:tabLst/>
              <a:defRPr sz="1600" b="0" i="0" kern="1200">
                <a:solidFill>
                  <a:schemeClr val="tx1">
                    <a:lumMod val="50000"/>
                    <a:lumOff val="50000"/>
                  </a:schemeClr>
                </a:solidFill>
                <a:latin typeface="Biotif" pitchFamily="2" charset="77"/>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nl-NL" sz="1800" b="1" dirty="0">
                <a:solidFill>
                  <a:schemeClr val="tx1">
                    <a:lumMod val="50000"/>
                    <a:lumOff val="50000"/>
                  </a:schemeClr>
                </a:solidFill>
                <a:latin typeface="Calibri Light" panose="020F0302020204030204" pitchFamily="34" charset="0"/>
                <a:cs typeface="Calibri Light" panose="020F0302020204030204" pitchFamily="34" charset="0"/>
              </a:rPr>
              <a:t>Par Pierrot YOELE, Directeur Général de l’ACFPE par intérim </a:t>
            </a:r>
            <a:endParaRPr lang="nl-BE" sz="1800" b="1" dirty="0">
              <a:solidFill>
                <a:schemeClr val="tx1">
                  <a:lumMod val="50000"/>
                  <a:lumOff val="50000"/>
                </a:schemeClr>
              </a:solidFill>
              <a:latin typeface="Calibri Light" panose="020F0302020204030204" pitchFamily="34" charset="0"/>
              <a:cs typeface="Calibri Light" panose="020F0302020204030204" pitchFamily="34" charset="0"/>
            </a:endParaRPr>
          </a:p>
        </p:txBody>
      </p:sp>
      <p:pic>
        <p:nvPicPr>
          <p:cNvPr id="7" name="Afbeelding 6">
            <a:extLst>
              <a:ext uri="{FF2B5EF4-FFF2-40B4-BE49-F238E27FC236}">
                <a16:creationId xmlns:a16="http://schemas.microsoft.com/office/drawing/2014/main" id="{D5D611D7-D4E4-4849-A79D-987B92916E54}"/>
              </a:ext>
            </a:extLst>
          </p:cNvPr>
          <p:cNvPicPr>
            <a:picLocks noChangeAspect="1"/>
          </p:cNvPicPr>
          <p:nvPr/>
        </p:nvPicPr>
        <p:blipFill>
          <a:blip r:embed="rId3"/>
          <a:stretch>
            <a:fillRect/>
          </a:stretch>
        </p:blipFill>
        <p:spPr>
          <a:xfrm>
            <a:off x="10149840" y="477519"/>
            <a:ext cx="1838960" cy="1034415"/>
          </a:xfrm>
          <a:prstGeom prst="rect">
            <a:avLst/>
          </a:prstGeom>
        </p:spPr>
      </p:pic>
      <p:pic>
        <p:nvPicPr>
          <p:cNvPr id="8" name="Afbeelding 7">
            <a:extLst>
              <a:ext uri="{FF2B5EF4-FFF2-40B4-BE49-F238E27FC236}">
                <a16:creationId xmlns:a16="http://schemas.microsoft.com/office/drawing/2014/main" id="{5EDB0819-B121-D84A-A55B-91B9DEF79B7D}"/>
              </a:ext>
            </a:extLst>
          </p:cNvPr>
          <p:cNvPicPr>
            <a:picLocks noChangeAspect="1"/>
          </p:cNvPicPr>
          <p:nvPr/>
        </p:nvPicPr>
        <p:blipFill>
          <a:blip r:embed="rId4"/>
          <a:stretch>
            <a:fillRect/>
          </a:stretch>
        </p:blipFill>
        <p:spPr>
          <a:xfrm>
            <a:off x="9146540" y="486726"/>
            <a:ext cx="1104669" cy="934720"/>
          </a:xfrm>
          <a:prstGeom prst="rect">
            <a:avLst/>
          </a:prstGeom>
        </p:spPr>
      </p:pic>
      <p:pic>
        <p:nvPicPr>
          <p:cNvPr id="10" name="Afbeelding 9" descr="Afbeelding met tekst&#10;&#10;Automatisch gegenereerde beschrijving">
            <a:extLst>
              <a:ext uri="{FF2B5EF4-FFF2-40B4-BE49-F238E27FC236}">
                <a16:creationId xmlns:a16="http://schemas.microsoft.com/office/drawing/2014/main" id="{9F44C2A3-2464-1042-8971-18C43250160E}"/>
              </a:ext>
            </a:extLst>
          </p:cNvPr>
          <p:cNvPicPr>
            <a:picLocks noChangeAspect="1"/>
          </p:cNvPicPr>
          <p:nvPr/>
        </p:nvPicPr>
        <p:blipFill>
          <a:blip r:embed="rId5"/>
          <a:stretch>
            <a:fillRect/>
          </a:stretch>
        </p:blipFill>
        <p:spPr>
          <a:xfrm>
            <a:off x="6693735" y="6186878"/>
            <a:ext cx="1297940" cy="357875"/>
          </a:xfrm>
          <a:prstGeom prst="rect">
            <a:avLst/>
          </a:prstGeom>
        </p:spPr>
      </p:pic>
      <p:pic>
        <p:nvPicPr>
          <p:cNvPr id="11" name="Afbeelding 10">
            <a:extLst>
              <a:ext uri="{FF2B5EF4-FFF2-40B4-BE49-F238E27FC236}">
                <a16:creationId xmlns:a16="http://schemas.microsoft.com/office/drawing/2014/main" id="{C0A6975E-A26A-064D-BED1-5FBDBBEB23E9}"/>
              </a:ext>
            </a:extLst>
          </p:cNvPr>
          <p:cNvPicPr>
            <a:picLocks noChangeAspect="1"/>
          </p:cNvPicPr>
          <p:nvPr/>
        </p:nvPicPr>
        <p:blipFill>
          <a:blip r:embed="rId6"/>
          <a:stretch>
            <a:fillRect/>
          </a:stretch>
        </p:blipFill>
        <p:spPr>
          <a:xfrm>
            <a:off x="8226847" y="6128495"/>
            <a:ext cx="721129" cy="503971"/>
          </a:xfrm>
          <a:prstGeom prst="rect">
            <a:avLst/>
          </a:prstGeom>
        </p:spPr>
      </p:pic>
      <p:pic>
        <p:nvPicPr>
          <p:cNvPr id="12" name="Afbeelding 11" descr="Afbeelding met tekst&#10;&#10;Automatisch gegenereerde beschrijving">
            <a:extLst>
              <a:ext uri="{FF2B5EF4-FFF2-40B4-BE49-F238E27FC236}">
                <a16:creationId xmlns:a16="http://schemas.microsoft.com/office/drawing/2014/main" id="{DC5A6406-8761-DC43-B446-62DEC85B0D15}"/>
              </a:ext>
            </a:extLst>
          </p:cNvPr>
          <p:cNvPicPr>
            <a:picLocks noChangeAspect="1"/>
          </p:cNvPicPr>
          <p:nvPr/>
        </p:nvPicPr>
        <p:blipFill>
          <a:blip r:embed="rId7"/>
          <a:stretch>
            <a:fillRect/>
          </a:stretch>
        </p:blipFill>
        <p:spPr>
          <a:xfrm>
            <a:off x="9183148" y="6186878"/>
            <a:ext cx="1535652" cy="387206"/>
          </a:xfrm>
          <a:prstGeom prst="rect">
            <a:avLst/>
          </a:prstGeom>
        </p:spPr>
      </p:pic>
      <p:pic>
        <p:nvPicPr>
          <p:cNvPr id="13" name="Afbeelding 12">
            <a:extLst>
              <a:ext uri="{FF2B5EF4-FFF2-40B4-BE49-F238E27FC236}">
                <a16:creationId xmlns:a16="http://schemas.microsoft.com/office/drawing/2014/main" id="{C1F2ECE5-374D-204E-A254-43074BE9C77F}"/>
              </a:ext>
            </a:extLst>
          </p:cNvPr>
          <p:cNvPicPr>
            <a:picLocks noChangeAspect="1"/>
          </p:cNvPicPr>
          <p:nvPr/>
        </p:nvPicPr>
        <p:blipFill>
          <a:blip r:embed="rId8"/>
          <a:stretch>
            <a:fillRect/>
          </a:stretch>
        </p:blipFill>
        <p:spPr>
          <a:xfrm>
            <a:off x="10778008" y="6080975"/>
            <a:ext cx="750641" cy="551491"/>
          </a:xfrm>
          <a:prstGeom prst="rect">
            <a:avLst/>
          </a:prstGeom>
        </p:spPr>
      </p:pic>
      <p:sp>
        <p:nvSpPr>
          <p:cNvPr id="14" name="Rechthoek 13">
            <a:extLst>
              <a:ext uri="{FF2B5EF4-FFF2-40B4-BE49-F238E27FC236}">
                <a16:creationId xmlns:a16="http://schemas.microsoft.com/office/drawing/2014/main" id="{9C1EB6BB-F9ED-DF49-955C-CE45BDC87C4E}"/>
              </a:ext>
            </a:extLst>
          </p:cNvPr>
          <p:cNvSpPr/>
          <p:nvPr/>
        </p:nvSpPr>
        <p:spPr>
          <a:xfrm>
            <a:off x="3303136" y="6343252"/>
            <a:ext cx="1992853" cy="230832"/>
          </a:xfrm>
          <a:prstGeom prst="rect">
            <a:avLst/>
          </a:prstGeom>
        </p:spPr>
        <p:txBody>
          <a:bodyPr wrap="none">
            <a:spAutoFit/>
          </a:bodyPr>
          <a:lstStyle/>
          <a:p>
            <a:r>
              <a:rPr lang="nl-BE" sz="900" dirty="0">
                <a:solidFill>
                  <a:schemeClr val="tx1">
                    <a:lumMod val="50000"/>
                    <a:lumOff val="50000"/>
                  </a:schemeClr>
                </a:solidFill>
                <a:effectLst/>
                <a:latin typeface="Calibri Light" panose="020F0302020204030204" pitchFamily="34" charset="0"/>
                <a:cs typeface="Calibri Light" panose="020F0302020204030204" pitchFamily="34" charset="0"/>
              </a:rPr>
              <a:t>Avec l’appui technique et financier de :</a:t>
            </a:r>
            <a:endParaRPr lang="nl-BE" sz="900" dirty="0">
              <a:solidFill>
                <a:schemeClr val="tx1">
                  <a:lumMod val="50000"/>
                  <a:lumOff val="50000"/>
                </a:schemeClr>
              </a:solidFill>
              <a:latin typeface="Calibri Light" panose="020F0302020204030204" pitchFamily="34" charset="0"/>
              <a:cs typeface="Calibri Light" panose="020F0302020204030204" pitchFamily="34" charset="0"/>
            </a:endParaRPr>
          </a:p>
        </p:txBody>
      </p:sp>
      <p:pic>
        <p:nvPicPr>
          <p:cNvPr id="15" name="Afbeelding 14">
            <a:extLst>
              <a:ext uri="{FF2B5EF4-FFF2-40B4-BE49-F238E27FC236}">
                <a16:creationId xmlns:a16="http://schemas.microsoft.com/office/drawing/2014/main" id="{FC729981-D952-8A48-BF27-81E5E67CC6D1}"/>
              </a:ext>
            </a:extLst>
          </p:cNvPr>
          <p:cNvPicPr>
            <a:picLocks noChangeAspect="1"/>
          </p:cNvPicPr>
          <p:nvPr/>
        </p:nvPicPr>
        <p:blipFill>
          <a:blip r:embed="rId9"/>
          <a:stretch>
            <a:fillRect/>
          </a:stretch>
        </p:blipFill>
        <p:spPr>
          <a:xfrm>
            <a:off x="5728540" y="6027312"/>
            <a:ext cx="822716" cy="631880"/>
          </a:xfrm>
          <a:prstGeom prst="rect">
            <a:avLst/>
          </a:prstGeom>
        </p:spPr>
      </p:pic>
      <p:sp>
        <p:nvSpPr>
          <p:cNvPr id="2"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graphicFrame>
        <p:nvGraphicFramePr>
          <p:cNvPr id="3" name="Objet 2"/>
          <p:cNvGraphicFramePr>
            <a:graphicFrameLocks noChangeAspect="1"/>
          </p:cNvGraphicFramePr>
          <p:nvPr>
            <p:extLst>
              <p:ext uri="{D42A27DB-BD31-4B8C-83A1-F6EECF244321}">
                <p14:modId xmlns:p14="http://schemas.microsoft.com/office/powerpoint/2010/main" val="2664450933"/>
              </p:ext>
            </p:extLst>
          </p:nvPr>
        </p:nvGraphicFramePr>
        <p:xfrm>
          <a:off x="521707" y="298019"/>
          <a:ext cx="1495425" cy="771525"/>
        </p:xfrm>
        <a:graphic>
          <a:graphicData uri="http://schemas.openxmlformats.org/presentationml/2006/ole">
            <mc:AlternateContent xmlns:mc="http://schemas.openxmlformats.org/markup-compatibility/2006">
              <mc:Choice xmlns:v="urn:schemas-microsoft-com:vml" Requires="v">
                <p:oleObj spid="_x0000_s2069" r:id="rId10" imgW="1865376" imgH="1078992" progId="">
                  <p:embed/>
                </p:oleObj>
              </mc:Choice>
              <mc:Fallback>
                <p:oleObj r:id="rId10" imgW="1865376" imgH="1078992" progId="">
                  <p:embed/>
                  <p:pic>
                    <p:nvPicPr>
                      <p:cNvPr id="0" name="Picture 1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21707" y="298019"/>
                        <a:ext cx="1495425" cy="771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85657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itel 1">
            <a:extLst>
              <a:ext uri="{FF2B5EF4-FFF2-40B4-BE49-F238E27FC236}">
                <a16:creationId xmlns:a16="http://schemas.microsoft.com/office/drawing/2014/main" id="{70CACE9C-93A1-0140-8EE8-82BF4EA16AF2}"/>
              </a:ext>
            </a:extLst>
          </p:cNvPr>
          <p:cNvSpPr txBox="1">
            <a:spLocks/>
          </p:cNvSpPr>
          <p:nvPr/>
        </p:nvSpPr>
        <p:spPr>
          <a:xfrm>
            <a:off x="1255594" y="856988"/>
            <a:ext cx="790135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rgbClr val="C00000"/>
                </a:solidFill>
                <a:ea typeface="+mn-lt"/>
                <a:cs typeface="+mn-lt"/>
              </a:rPr>
              <a:t>Déroulé  </a:t>
            </a:r>
          </a:p>
        </p:txBody>
      </p:sp>
      <p:sp>
        <p:nvSpPr>
          <p:cNvPr id="5" name="Tijdelijke aanduiding voor tekst 2">
            <a:extLst>
              <a:ext uri="{FF2B5EF4-FFF2-40B4-BE49-F238E27FC236}">
                <a16:creationId xmlns:a16="http://schemas.microsoft.com/office/drawing/2014/main" id="{D44E4691-CE84-CF40-9F1B-A2C5DB6A5A45}"/>
              </a:ext>
            </a:extLst>
          </p:cNvPr>
          <p:cNvSpPr txBox="1">
            <a:spLocks/>
          </p:cNvSpPr>
          <p:nvPr/>
        </p:nvSpPr>
        <p:spPr>
          <a:xfrm>
            <a:off x="859808" y="2265528"/>
            <a:ext cx="10487469" cy="42581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Aft>
                <a:spcPts val="600"/>
              </a:spcAft>
              <a:buFont typeface="+mj-lt"/>
              <a:buAutoNum type="arabicPeriod"/>
            </a:pPr>
            <a:r>
              <a:rPr lang="fr-FR" sz="2400" dirty="0">
                <a:ea typeface="+mn-lt"/>
                <a:cs typeface="+mn-lt"/>
              </a:rPr>
              <a:t>Brève présentation de l’ACFPE;</a:t>
            </a:r>
          </a:p>
          <a:p>
            <a:pPr marL="342900" indent="-342900">
              <a:spcAft>
                <a:spcPts val="600"/>
              </a:spcAft>
              <a:buFont typeface="+mj-lt"/>
              <a:buAutoNum type="arabicPeriod"/>
            </a:pPr>
            <a:r>
              <a:rPr lang="fr-FR" sz="2400" dirty="0">
                <a:ea typeface="+mn-lt"/>
                <a:cs typeface="+mn-lt"/>
              </a:rPr>
              <a:t>Régime de contribution patronale/taxe à la formation;</a:t>
            </a:r>
          </a:p>
          <a:p>
            <a:pPr marL="342900" indent="-342900">
              <a:spcAft>
                <a:spcPts val="600"/>
              </a:spcAft>
              <a:buFont typeface="+mj-lt"/>
              <a:buAutoNum type="arabicPeriod"/>
            </a:pPr>
            <a:r>
              <a:rPr lang="fr-FR" sz="2400" dirty="0">
                <a:ea typeface="+mn-lt"/>
                <a:cs typeface="+mn-lt"/>
              </a:rPr>
              <a:t>Procédures de collecte de la contribution patronale;</a:t>
            </a:r>
          </a:p>
          <a:p>
            <a:pPr marL="342900" indent="-342900">
              <a:spcAft>
                <a:spcPts val="600"/>
              </a:spcAft>
              <a:buFont typeface="+mj-lt"/>
              <a:buAutoNum type="arabicPeriod"/>
            </a:pPr>
            <a:r>
              <a:rPr lang="fr-FR" sz="2400" dirty="0">
                <a:ea typeface="+mn-lt"/>
                <a:cs typeface="+mn-lt"/>
              </a:rPr>
              <a:t>Conclusion.</a:t>
            </a:r>
            <a:endParaRPr lang="fr-FR" sz="2400" dirty="0">
              <a:cs typeface="Calibri"/>
            </a:endParaRPr>
          </a:p>
        </p:txBody>
      </p:sp>
      <p:pic>
        <p:nvPicPr>
          <p:cNvPr id="6" name="Afbeelding 5">
            <a:extLst>
              <a:ext uri="{FF2B5EF4-FFF2-40B4-BE49-F238E27FC236}">
                <a16:creationId xmlns:a16="http://schemas.microsoft.com/office/drawing/2014/main" id="{4D5C93EE-016A-DE47-9D9F-B3F0144F95E5}"/>
              </a:ext>
            </a:extLst>
          </p:cNvPr>
          <p:cNvPicPr>
            <a:picLocks noChangeAspect="1"/>
          </p:cNvPicPr>
          <p:nvPr/>
        </p:nvPicPr>
        <p:blipFill>
          <a:blip r:embed="rId3"/>
          <a:stretch>
            <a:fillRect/>
          </a:stretch>
        </p:blipFill>
        <p:spPr>
          <a:xfrm>
            <a:off x="990034" y="219712"/>
            <a:ext cx="1253136" cy="704889"/>
          </a:xfrm>
          <a:prstGeom prst="rect">
            <a:avLst/>
          </a:prstGeom>
        </p:spPr>
      </p:pic>
      <p:pic>
        <p:nvPicPr>
          <p:cNvPr id="7" name="Afbeelding 6">
            <a:extLst>
              <a:ext uri="{FF2B5EF4-FFF2-40B4-BE49-F238E27FC236}">
                <a16:creationId xmlns:a16="http://schemas.microsoft.com/office/drawing/2014/main" id="{277DABE4-55D5-8042-8A01-194CC2969FDF}"/>
              </a:ext>
            </a:extLst>
          </p:cNvPr>
          <p:cNvPicPr>
            <a:picLocks noChangeAspect="1"/>
          </p:cNvPicPr>
          <p:nvPr/>
        </p:nvPicPr>
        <p:blipFill>
          <a:blip r:embed="rId4"/>
          <a:stretch>
            <a:fillRect/>
          </a:stretch>
        </p:blipFill>
        <p:spPr>
          <a:xfrm>
            <a:off x="357596" y="219712"/>
            <a:ext cx="752763" cy="636953"/>
          </a:xfrm>
          <a:prstGeom prst="rect">
            <a:avLst/>
          </a:prstGeom>
        </p:spPr>
      </p:pic>
      <p:pic>
        <p:nvPicPr>
          <p:cNvPr id="9" name="Afbeelding 8" descr="Afbeelding met tekst&#10;&#10;Automatisch gegenereerde beschrijving">
            <a:extLst>
              <a:ext uri="{FF2B5EF4-FFF2-40B4-BE49-F238E27FC236}">
                <a16:creationId xmlns:a16="http://schemas.microsoft.com/office/drawing/2014/main" id="{A715EE0B-F112-4346-A422-90FC4EE1353F}"/>
              </a:ext>
            </a:extLst>
          </p:cNvPr>
          <p:cNvPicPr>
            <a:picLocks noChangeAspect="1"/>
          </p:cNvPicPr>
          <p:nvPr/>
        </p:nvPicPr>
        <p:blipFill>
          <a:blip r:embed="rId5"/>
          <a:stretch>
            <a:fillRect/>
          </a:stretch>
        </p:blipFill>
        <p:spPr>
          <a:xfrm>
            <a:off x="8419745" y="484136"/>
            <a:ext cx="842295" cy="232242"/>
          </a:xfrm>
          <a:prstGeom prst="rect">
            <a:avLst/>
          </a:prstGeom>
        </p:spPr>
      </p:pic>
      <p:pic>
        <p:nvPicPr>
          <p:cNvPr id="10" name="Afbeelding 9">
            <a:extLst>
              <a:ext uri="{FF2B5EF4-FFF2-40B4-BE49-F238E27FC236}">
                <a16:creationId xmlns:a16="http://schemas.microsoft.com/office/drawing/2014/main" id="{4E5C8299-7D90-064A-8BC3-13F582B0F390}"/>
              </a:ext>
            </a:extLst>
          </p:cNvPr>
          <p:cNvPicPr>
            <a:picLocks noChangeAspect="1"/>
          </p:cNvPicPr>
          <p:nvPr/>
        </p:nvPicPr>
        <p:blipFill>
          <a:blip r:embed="rId6"/>
          <a:stretch>
            <a:fillRect/>
          </a:stretch>
        </p:blipFill>
        <p:spPr>
          <a:xfrm>
            <a:off x="9478113" y="413974"/>
            <a:ext cx="467974" cy="327050"/>
          </a:xfrm>
          <a:prstGeom prst="rect">
            <a:avLst/>
          </a:prstGeom>
        </p:spPr>
      </p:pic>
      <p:pic>
        <p:nvPicPr>
          <p:cNvPr id="11" name="Afbeelding 10" descr="Afbeelding met tekst&#10;&#10;Automatisch gegenereerde beschrijving">
            <a:extLst>
              <a:ext uri="{FF2B5EF4-FFF2-40B4-BE49-F238E27FC236}">
                <a16:creationId xmlns:a16="http://schemas.microsoft.com/office/drawing/2014/main" id="{37539492-C519-4845-A0B4-F4585634A275}"/>
              </a:ext>
            </a:extLst>
          </p:cNvPr>
          <p:cNvPicPr>
            <a:picLocks noChangeAspect="1"/>
          </p:cNvPicPr>
          <p:nvPr/>
        </p:nvPicPr>
        <p:blipFill>
          <a:blip r:embed="rId7"/>
          <a:stretch>
            <a:fillRect/>
          </a:stretch>
        </p:blipFill>
        <p:spPr>
          <a:xfrm>
            <a:off x="10205410" y="451608"/>
            <a:ext cx="996556" cy="251276"/>
          </a:xfrm>
          <a:prstGeom prst="rect">
            <a:avLst/>
          </a:prstGeom>
        </p:spPr>
      </p:pic>
      <p:pic>
        <p:nvPicPr>
          <p:cNvPr id="12" name="Afbeelding 11">
            <a:extLst>
              <a:ext uri="{FF2B5EF4-FFF2-40B4-BE49-F238E27FC236}">
                <a16:creationId xmlns:a16="http://schemas.microsoft.com/office/drawing/2014/main" id="{B46D08E4-3C36-494A-810B-260A1F4916A7}"/>
              </a:ext>
            </a:extLst>
          </p:cNvPr>
          <p:cNvPicPr>
            <a:picLocks noChangeAspect="1"/>
          </p:cNvPicPr>
          <p:nvPr/>
        </p:nvPicPr>
        <p:blipFill>
          <a:blip r:embed="rId8"/>
          <a:stretch>
            <a:fillRect/>
          </a:stretch>
        </p:blipFill>
        <p:spPr>
          <a:xfrm>
            <a:off x="11347278" y="361634"/>
            <a:ext cx="487126" cy="357888"/>
          </a:xfrm>
          <a:prstGeom prst="rect">
            <a:avLst/>
          </a:prstGeom>
        </p:spPr>
      </p:pic>
      <p:pic>
        <p:nvPicPr>
          <p:cNvPr id="13" name="Afbeelding 12">
            <a:extLst>
              <a:ext uri="{FF2B5EF4-FFF2-40B4-BE49-F238E27FC236}">
                <a16:creationId xmlns:a16="http://schemas.microsoft.com/office/drawing/2014/main" id="{06C2B1AD-9E9E-F246-BFBA-BAF10A8E6446}"/>
              </a:ext>
            </a:extLst>
          </p:cNvPr>
          <p:cNvPicPr>
            <a:picLocks noChangeAspect="1"/>
          </p:cNvPicPr>
          <p:nvPr/>
        </p:nvPicPr>
        <p:blipFill>
          <a:blip r:embed="rId9"/>
          <a:stretch>
            <a:fillRect/>
          </a:stretch>
        </p:blipFill>
        <p:spPr>
          <a:xfrm>
            <a:off x="7759054" y="367804"/>
            <a:ext cx="532138" cy="408704"/>
          </a:xfrm>
          <a:prstGeom prst="rect">
            <a:avLst/>
          </a:prstGeom>
        </p:spPr>
      </p:pic>
      <p:sp>
        <p:nvSpPr>
          <p:cNvPr id="2" name="Rectangle 2"/>
          <p:cNvSpPr>
            <a:spLocks noChangeArrowheads="1"/>
          </p:cNvSpPr>
          <p:nvPr/>
        </p:nvSpPr>
        <p:spPr bwMode="auto">
          <a:xfrm>
            <a:off x="2174931" y="2821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graphicFrame>
        <p:nvGraphicFramePr>
          <p:cNvPr id="3" name="Objet 2"/>
          <p:cNvGraphicFramePr>
            <a:graphicFrameLocks noChangeAspect="1"/>
          </p:cNvGraphicFramePr>
          <p:nvPr>
            <p:extLst>
              <p:ext uri="{D42A27DB-BD31-4B8C-83A1-F6EECF244321}">
                <p14:modId xmlns:p14="http://schemas.microsoft.com/office/powerpoint/2010/main" val="1236274601"/>
              </p:ext>
            </p:extLst>
          </p:nvPr>
        </p:nvGraphicFramePr>
        <p:xfrm>
          <a:off x="2174931" y="28211"/>
          <a:ext cx="1495425" cy="771525"/>
        </p:xfrm>
        <a:graphic>
          <a:graphicData uri="http://schemas.openxmlformats.org/presentationml/2006/ole">
            <mc:AlternateContent xmlns:mc="http://schemas.openxmlformats.org/markup-compatibility/2006">
              <mc:Choice xmlns:v="urn:schemas-microsoft-com:vml" Requires="v">
                <p:oleObj spid="_x0000_s3093" r:id="rId10" imgW="1865376" imgH="1078992" progId="">
                  <p:embed/>
                </p:oleObj>
              </mc:Choice>
              <mc:Fallback>
                <p:oleObj r:id="rId10" imgW="1865376" imgH="1078992" progId="">
                  <p:embed/>
                  <p:pic>
                    <p:nvPicPr>
                      <p:cNvPr id="0" name="Picture 1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174931" y="28211"/>
                        <a:ext cx="1495425" cy="771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6698420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itel 1">
            <a:extLst>
              <a:ext uri="{FF2B5EF4-FFF2-40B4-BE49-F238E27FC236}">
                <a16:creationId xmlns:a16="http://schemas.microsoft.com/office/drawing/2014/main" id="{70CACE9C-93A1-0140-8EE8-82BF4EA16AF2}"/>
              </a:ext>
            </a:extLst>
          </p:cNvPr>
          <p:cNvSpPr txBox="1">
            <a:spLocks/>
          </p:cNvSpPr>
          <p:nvPr/>
        </p:nvSpPr>
        <p:spPr>
          <a:xfrm>
            <a:off x="1255594" y="856989"/>
            <a:ext cx="8407021" cy="87627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rgbClr val="C00000"/>
                </a:solidFill>
                <a:ea typeface="+mn-lt"/>
                <a:cs typeface="+mn-lt"/>
              </a:rPr>
              <a:t>1. Brève présentation de l’ACFPE (1) </a:t>
            </a:r>
          </a:p>
        </p:txBody>
      </p:sp>
      <p:sp>
        <p:nvSpPr>
          <p:cNvPr id="5" name="Tijdelijke aanduiding voor tekst 2">
            <a:extLst>
              <a:ext uri="{FF2B5EF4-FFF2-40B4-BE49-F238E27FC236}">
                <a16:creationId xmlns:a16="http://schemas.microsoft.com/office/drawing/2014/main" id="{D44E4691-CE84-CF40-9F1B-A2C5DB6A5A45}"/>
              </a:ext>
            </a:extLst>
          </p:cNvPr>
          <p:cNvSpPr txBox="1">
            <a:spLocks/>
          </p:cNvSpPr>
          <p:nvPr/>
        </p:nvSpPr>
        <p:spPr>
          <a:xfrm>
            <a:off x="357596" y="1833429"/>
            <a:ext cx="11476808" cy="4703849"/>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fr-FR" altLang="fr-FR" sz="2400" dirty="0"/>
          </a:p>
          <a:p>
            <a:pPr algn="just"/>
            <a:r>
              <a:rPr lang="fr-FR" altLang="fr-FR" sz="2400" dirty="0"/>
              <a:t>L’ </a:t>
            </a:r>
            <a:r>
              <a:rPr lang="fr-FR" altLang="fr-FR" sz="2400" b="1" dirty="0"/>
              <a:t>A</a:t>
            </a:r>
            <a:r>
              <a:rPr lang="fr-FR" altLang="fr-FR" sz="2400" dirty="0"/>
              <a:t>gence </a:t>
            </a:r>
            <a:r>
              <a:rPr lang="fr-FR" altLang="fr-FR" sz="2400" b="1" dirty="0"/>
              <a:t>C</a:t>
            </a:r>
            <a:r>
              <a:rPr lang="fr-FR" altLang="fr-FR" sz="2400" dirty="0"/>
              <a:t>entrafricaine pour la </a:t>
            </a:r>
            <a:r>
              <a:rPr lang="fr-FR" altLang="fr-FR" sz="2400" b="1" dirty="0"/>
              <a:t>F</a:t>
            </a:r>
            <a:r>
              <a:rPr lang="fr-FR" altLang="fr-FR" sz="2400" dirty="0"/>
              <a:t>ormation </a:t>
            </a:r>
            <a:r>
              <a:rPr lang="fr-FR" altLang="fr-FR" sz="2400" b="1" dirty="0"/>
              <a:t>P</a:t>
            </a:r>
            <a:r>
              <a:rPr lang="fr-FR" altLang="fr-FR" sz="2400" dirty="0"/>
              <a:t>rofessionnelle et l’</a:t>
            </a:r>
            <a:r>
              <a:rPr lang="fr-FR" altLang="fr-FR" sz="2400" b="1" dirty="0"/>
              <a:t>E</a:t>
            </a:r>
            <a:r>
              <a:rPr lang="fr-FR" altLang="fr-FR" sz="2400" dirty="0"/>
              <a:t>mploi (ACFPE) est née de la fusion de deux (2) anciens organismes publics, dissous que sont l'Organisation Nationale Interprofessionnelle de Formation et de Perfectionnement  (ONIFOP)  et l'Office National de la </a:t>
            </a:r>
          </a:p>
          <a:p>
            <a:pPr algn="just">
              <a:buNone/>
            </a:pPr>
            <a:r>
              <a:rPr lang="fr-FR" altLang="fr-FR" sz="2400" dirty="0"/>
              <a:t>Main d'Œuvre (ONMO).</a:t>
            </a:r>
          </a:p>
          <a:p>
            <a:pPr algn="just">
              <a:buNone/>
            </a:pPr>
            <a:endParaRPr lang="fr-FR" altLang="fr-FR" sz="2400" dirty="0"/>
          </a:p>
          <a:p>
            <a:pPr algn="just"/>
            <a:r>
              <a:rPr lang="fr-FR" altLang="fr-FR" sz="2400" dirty="0"/>
              <a:t>L'ACFPE, a été créée en 1999 par la Loi n° 99.008 du 19 mai 1999.  C’est un Etablissement Public Administratif (EPA) à caractère économique et social.</a:t>
            </a:r>
          </a:p>
          <a:p>
            <a:pPr algn="just">
              <a:buNone/>
            </a:pPr>
            <a:endParaRPr lang="fr-FR" altLang="fr-FR" sz="2400" dirty="0"/>
          </a:p>
          <a:p>
            <a:pPr algn="just"/>
            <a:r>
              <a:rPr lang="fr-FR" altLang="fr-FR" sz="2400" dirty="0"/>
              <a:t>Elle jouit de la personnalité juridique et de l'autonomie de gestion administrative et financière.</a:t>
            </a:r>
          </a:p>
          <a:p>
            <a:pPr algn="just"/>
            <a:endParaRPr lang="fr-FR" altLang="fr-FR" sz="2400" dirty="0"/>
          </a:p>
          <a:p>
            <a:pPr algn="just"/>
            <a:r>
              <a:rPr lang="fr-FR" altLang="fr-FR" sz="2400" dirty="0"/>
              <a:t>Elle est sous trois tutelles:  la tutelle technique assurée par le Ministère en charge du Travail, de l’Emploi, de la Formation Professionnelle; de la tutelle financière assurée par le Ministère en charge des Finances et du Budget et du Contrôle Générale du Secteur Parapublic(Primature).</a:t>
            </a:r>
          </a:p>
        </p:txBody>
      </p:sp>
      <p:pic>
        <p:nvPicPr>
          <p:cNvPr id="6" name="Afbeelding 5">
            <a:extLst>
              <a:ext uri="{FF2B5EF4-FFF2-40B4-BE49-F238E27FC236}">
                <a16:creationId xmlns:a16="http://schemas.microsoft.com/office/drawing/2014/main" id="{4D5C93EE-016A-DE47-9D9F-B3F0144F95E5}"/>
              </a:ext>
            </a:extLst>
          </p:cNvPr>
          <p:cNvPicPr>
            <a:picLocks noChangeAspect="1"/>
          </p:cNvPicPr>
          <p:nvPr/>
        </p:nvPicPr>
        <p:blipFill>
          <a:blip r:embed="rId3"/>
          <a:stretch>
            <a:fillRect/>
          </a:stretch>
        </p:blipFill>
        <p:spPr>
          <a:xfrm>
            <a:off x="990034" y="219712"/>
            <a:ext cx="1253136" cy="704889"/>
          </a:xfrm>
          <a:prstGeom prst="rect">
            <a:avLst/>
          </a:prstGeom>
        </p:spPr>
      </p:pic>
      <p:pic>
        <p:nvPicPr>
          <p:cNvPr id="7" name="Afbeelding 6">
            <a:extLst>
              <a:ext uri="{FF2B5EF4-FFF2-40B4-BE49-F238E27FC236}">
                <a16:creationId xmlns:a16="http://schemas.microsoft.com/office/drawing/2014/main" id="{277DABE4-55D5-8042-8A01-194CC2969FDF}"/>
              </a:ext>
            </a:extLst>
          </p:cNvPr>
          <p:cNvPicPr>
            <a:picLocks noChangeAspect="1"/>
          </p:cNvPicPr>
          <p:nvPr/>
        </p:nvPicPr>
        <p:blipFill>
          <a:blip r:embed="rId4"/>
          <a:stretch>
            <a:fillRect/>
          </a:stretch>
        </p:blipFill>
        <p:spPr>
          <a:xfrm>
            <a:off x="357596" y="219712"/>
            <a:ext cx="752763" cy="636953"/>
          </a:xfrm>
          <a:prstGeom prst="rect">
            <a:avLst/>
          </a:prstGeom>
        </p:spPr>
      </p:pic>
      <p:pic>
        <p:nvPicPr>
          <p:cNvPr id="9" name="Afbeelding 8" descr="Afbeelding met tekst&#10;&#10;Automatisch gegenereerde beschrijving">
            <a:extLst>
              <a:ext uri="{FF2B5EF4-FFF2-40B4-BE49-F238E27FC236}">
                <a16:creationId xmlns:a16="http://schemas.microsoft.com/office/drawing/2014/main" id="{A715EE0B-F112-4346-A422-90FC4EE1353F}"/>
              </a:ext>
            </a:extLst>
          </p:cNvPr>
          <p:cNvPicPr>
            <a:picLocks noChangeAspect="1"/>
          </p:cNvPicPr>
          <p:nvPr/>
        </p:nvPicPr>
        <p:blipFill>
          <a:blip r:embed="rId5"/>
          <a:stretch>
            <a:fillRect/>
          </a:stretch>
        </p:blipFill>
        <p:spPr>
          <a:xfrm>
            <a:off x="8419745" y="484136"/>
            <a:ext cx="842295" cy="232242"/>
          </a:xfrm>
          <a:prstGeom prst="rect">
            <a:avLst/>
          </a:prstGeom>
        </p:spPr>
      </p:pic>
      <p:pic>
        <p:nvPicPr>
          <p:cNvPr id="10" name="Afbeelding 9">
            <a:extLst>
              <a:ext uri="{FF2B5EF4-FFF2-40B4-BE49-F238E27FC236}">
                <a16:creationId xmlns:a16="http://schemas.microsoft.com/office/drawing/2014/main" id="{4E5C8299-7D90-064A-8BC3-13F582B0F390}"/>
              </a:ext>
            </a:extLst>
          </p:cNvPr>
          <p:cNvPicPr>
            <a:picLocks noChangeAspect="1"/>
          </p:cNvPicPr>
          <p:nvPr/>
        </p:nvPicPr>
        <p:blipFill>
          <a:blip r:embed="rId6"/>
          <a:stretch>
            <a:fillRect/>
          </a:stretch>
        </p:blipFill>
        <p:spPr>
          <a:xfrm>
            <a:off x="9478113" y="413974"/>
            <a:ext cx="467974" cy="327050"/>
          </a:xfrm>
          <a:prstGeom prst="rect">
            <a:avLst/>
          </a:prstGeom>
        </p:spPr>
      </p:pic>
      <p:pic>
        <p:nvPicPr>
          <p:cNvPr id="11" name="Afbeelding 10" descr="Afbeelding met tekst&#10;&#10;Automatisch gegenereerde beschrijving">
            <a:extLst>
              <a:ext uri="{FF2B5EF4-FFF2-40B4-BE49-F238E27FC236}">
                <a16:creationId xmlns:a16="http://schemas.microsoft.com/office/drawing/2014/main" id="{37539492-C519-4845-A0B4-F4585634A275}"/>
              </a:ext>
            </a:extLst>
          </p:cNvPr>
          <p:cNvPicPr>
            <a:picLocks noChangeAspect="1"/>
          </p:cNvPicPr>
          <p:nvPr/>
        </p:nvPicPr>
        <p:blipFill>
          <a:blip r:embed="rId7"/>
          <a:stretch>
            <a:fillRect/>
          </a:stretch>
        </p:blipFill>
        <p:spPr>
          <a:xfrm>
            <a:off x="10205410" y="451608"/>
            <a:ext cx="996556" cy="251276"/>
          </a:xfrm>
          <a:prstGeom prst="rect">
            <a:avLst/>
          </a:prstGeom>
        </p:spPr>
      </p:pic>
      <p:pic>
        <p:nvPicPr>
          <p:cNvPr id="12" name="Afbeelding 11">
            <a:extLst>
              <a:ext uri="{FF2B5EF4-FFF2-40B4-BE49-F238E27FC236}">
                <a16:creationId xmlns:a16="http://schemas.microsoft.com/office/drawing/2014/main" id="{B46D08E4-3C36-494A-810B-260A1F4916A7}"/>
              </a:ext>
            </a:extLst>
          </p:cNvPr>
          <p:cNvPicPr>
            <a:picLocks noChangeAspect="1"/>
          </p:cNvPicPr>
          <p:nvPr/>
        </p:nvPicPr>
        <p:blipFill>
          <a:blip r:embed="rId8"/>
          <a:stretch>
            <a:fillRect/>
          </a:stretch>
        </p:blipFill>
        <p:spPr>
          <a:xfrm>
            <a:off x="11347278" y="361634"/>
            <a:ext cx="487126" cy="357888"/>
          </a:xfrm>
          <a:prstGeom prst="rect">
            <a:avLst/>
          </a:prstGeom>
        </p:spPr>
      </p:pic>
      <p:pic>
        <p:nvPicPr>
          <p:cNvPr id="13" name="Afbeelding 12">
            <a:extLst>
              <a:ext uri="{FF2B5EF4-FFF2-40B4-BE49-F238E27FC236}">
                <a16:creationId xmlns:a16="http://schemas.microsoft.com/office/drawing/2014/main" id="{06C2B1AD-9E9E-F246-BFBA-BAF10A8E6446}"/>
              </a:ext>
            </a:extLst>
          </p:cNvPr>
          <p:cNvPicPr>
            <a:picLocks noChangeAspect="1"/>
          </p:cNvPicPr>
          <p:nvPr/>
        </p:nvPicPr>
        <p:blipFill>
          <a:blip r:embed="rId9"/>
          <a:stretch>
            <a:fillRect/>
          </a:stretch>
        </p:blipFill>
        <p:spPr>
          <a:xfrm>
            <a:off x="7759054" y="367804"/>
            <a:ext cx="532138" cy="408704"/>
          </a:xfrm>
          <a:prstGeom prst="rect">
            <a:avLst/>
          </a:prstGeom>
        </p:spPr>
      </p:pic>
      <p:sp>
        <p:nvSpPr>
          <p:cNvPr id="2" name="Rectangle 2"/>
          <p:cNvSpPr>
            <a:spLocks noChangeArrowheads="1"/>
          </p:cNvSpPr>
          <p:nvPr/>
        </p:nvSpPr>
        <p:spPr bwMode="auto">
          <a:xfrm>
            <a:off x="2210035" y="110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graphicFrame>
        <p:nvGraphicFramePr>
          <p:cNvPr id="3" name="Objet 2"/>
          <p:cNvGraphicFramePr>
            <a:graphicFrameLocks noChangeAspect="1"/>
          </p:cNvGraphicFramePr>
          <p:nvPr>
            <p:extLst>
              <p:ext uri="{D42A27DB-BD31-4B8C-83A1-F6EECF244321}">
                <p14:modId xmlns:p14="http://schemas.microsoft.com/office/powerpoint/2010/main" val="662551276"/>
              </p:ext>
            </p:extLst>
          </p:nvPr>
        </p:nvGraphicFramePr>
        <p:xfrm>
          <a:off x="2210035" y="110869"/>
          <a:ext cx="1495425" cy="771525"/>
        </p:xfrm>
        <a:graphic>
          <a:graphicData uri="http://schemas.openxmlformats.org/presentationml/2006/ole">
            <mc:AlternateContent xmlns:mc="http://schemas.openxmlformats.org/markup-compatibility/2006">
              <mc:Choice xmlns:v="urn:schemas-microsoft-com:vml" Requires="v">
                <p:oleObj spid="_x0000_s4117" r:id="rId10" imgW="1865376" imgH="1078992" progId="">
                  <p:embed/>
                </p:oleObj>
              </mc:Choice>
              <mc:Fallback>
                <p:oleObj r:id="rId10" imgW="1865376" imgH="1078992" progId="">
                  <p:embed/>
                  <p:pic>
                    <p:nvPicPr>
                      <p:cNvPr id="0" name="Picture 1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210035" y="110869"/>
                        <a:ext cx="1495425" cy="771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85704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itel 1">
            <a:extLst>
              <a:ext uri="{FF2B5EF4-FFF2-40B4-BE49-F238E27FC236}">
                <a16:creationId xmlns:a16="http://schemas.microsoft.com/office/drawing/2014/main" id="{70CACE9C-93A1-0140-8EE8-82BF4EA16AF2}"/>
              </a:ext>
            </a:extLst>
          </p:cNvPr>
          <p:cNvSpPr txBox="1">
            <a:spLocks/>
          </p:cNvSpPr>
          <p:nvPr/>
        </p:nvSpPr>
        <p:spPr>
          <a:xfrm>
            <a:off x="1255594" y="856989"/>
            <a:ext cx="8475260" cy="87627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rgbClr val="C00000"/>
                </a:solidFill>
                <a:ea typeface="+mn-lt"/>
                <a:cs typeface="+mn-lt"/>
              </a:rPr>
              <a:t>1. Brève présentation de l’ACFPE (2) </a:t>
            </a:r>
          </a:p>
        </p:txBody>
      </p:sp>
      <p:sp>
        <p:nvSpPr>
          <p:cNvPr id="5" name="Tijdelijke aanduiding voor tekst 2">
            <a:extLst>
              <a:ext uri="{FF2B5EF4-FFF2-40B4-BE49-F238E27FC236}">
                <a16:creationId xmlns:a16="http://schemas.microsoft.com/office/drawing/2014/main" id="{D44E4691-CE84-CF40-9F1B-A2C5DB6A5A45}"/>
              </a:ext>
            </a:extLst>
          </p:cNvPr>
          <p:cNvSpPr txBox="1">
            <a:spLocks/>
          </p:cNvSpPr>
          <p:nvPr/>
        </p:nvSpPr>
        <p:spPr>
          <a:xfrm>
            <a:off x="357596" y="1833429"/>
            <a:ext cx="11476808" cy="470384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0"/>
              </a:spcBef>
              <a:defRPr/>
            </a:pPr>
            <a:r>
              <a:rPr lang="fr-FR" b="1" dirty="0">
                <a:solidFill>
                  <a:srgbClr val="00B0F0"/>
                </a:solidFill>
              </a:rPr>
              <a:t>1. Des missions</a:t>
            </a:r>
          </a:p>
          <a:p>
            <a:pPr marL="0" indent="0" algn="just">
              <a:buFont typeface="Wingdings" panose="05000000000000000000" pitchFamily="2" charset="2"/>
              <a:buNone/>
              <a:defRPr/>
            </a:pPr>
            <a:r>
              <a:rPr lang="fr-FR" sz="2400" dirty="0"/>
              <a:t>Les missions assignées à l'ACFPE par le gouvernement sont de trois ordres:</a:t>
            </a:r>
          </a:p>
          <a:p>
            <a:pPr marL="0" indent="0" algn="just">
              <a:buFont typeface="Wingdings" panose="05000000000000000000" pitchFamily="2" charset="2"/>
              <a:buNone/>
              <a:defRPr/>
            </a:pPr>
            <a:r>
              <a:rPr lang="fr-FR" sz="2400" dirty="0"/>
              <a:t> 	- La gestion et la promotion de l'emploi ;</a:t>
            </a:r>
          </a:p>
          <a:p>
            <a:pPr marL="0" indent="0" algn="just">
              <a:buFont typeface="Wingdings" panose="05000000000000000000" pitchFamily="2" charset="2"/>
              <a:buNone/>
              <a:defRPr/>
            </a:pPr>
            <a:r>
              <a:rPr lang="fr-FR" sz="2400" dirty="0"/>
              <a:t>	- La promotion de la Formation Professionnelle;</a:t>
            </a:r>
          </a:p>
          <a:p>
            <a:pPr marL="0" indent="0" algn="just">
              <a:buFont typeface="Wingdings" panose="05000000000000000000" pitchFamily="2" charset="2"/>
              <a:buNone/>
              <a:defRPr/>
            </a:pPr>
            <a:r>
              <a:rPr lang="fr-FR" sz="2400" dirty="0"/>
              <a:t>	- Le développement de la libre Entreprise( auto-emploi ou entreprenariat)</a:t>
            </a:r>
          </a:p>
          <a:p>
            <a:pPr marL="0" indent="0" algn="just">
              <a:buFont typeface="Wingdings" panose="05000000000000000000" pitchFamily="2" charset="2"/>
              <a:buNone/>
              <a:defRPr/>
            </a:pPr>
            <a:endParaRPr lang="fr-FR" sz="2400" dirty="0"/>
          </a:p>
          <a:p>
            <a:pPr marL="0" indent="0" algn="just">
              <a:buFont typeface="Wingdings" panose="05000000000000000000" pitchFamily="2" charset="2"/>
              <a:buNone/>
              <a:defRPr/>
            </a:pPr>
            <a:r>
              <a:rPr lang="fr-FR" sz="2400" dirty="0"/>
              <a:t>Au vu de ces missions, l'ACFPE est à la fois: un service public d’emploi, un centre de formation professionnelle puisqu’elle exécute certaines actions de formation professionnelle.</a:t>
            </a:r>
          </a:p>
          <a:p>
            <a:pPr marL="0" indent="0" algn="just">
              <a:buFont typeface="Wingdings" panose="05000000000000000000" pitchFamily="2" charset="2"/>
              <a:buNone/>
              <a:defRPr/>
            </a:pPr>
            <a:r>
              <a:rPr lang="fr-FR" sz="2400" dirty="0"/>
              <a:t> 	-</a:t>
            </a:r>
          </a:p>
        </p:txBody>
      </p:sp>
      <p:pic>
        <p:nvPicPr>
          <p:cNvPr id="6" name="Afbeelding 5">
            <a:extLst>
              <a:ext uri="{FF2B5EF4-FFF2-40B4-BE49-F238E27FC236}">
                <a16:creationId xmlns:a16="http://schemas.microsoft.com/office/drawing/2014/main" id="{4D5C93EE-016A-DE47-9D9F-B3F0144F95E5}"/>
              </a:ext>
            </a:extLst>
          </p:cNvPr>
          <p:cNvPicPr>
            <a:picLocks noChangeAspect="1"/>
          </p:cNvPicPr>
          <p:nvPr/>
        </p:nvPicPr>
        <p:blipFill>
          <a:blip r:embed="rId3"/>
          <a:stretch>
            <a:fillRect/>
          </a:stretch>
        </p:blipFill>
        <p:spPr>
          <a:xfrm>
            <a:off x="990034" y="219712"/>
            <a:ext cx="1253136" cy="704889"/>
          </a:xfrm>
          <a:prstGeom prst="rect">
            <a:avLst/>
          </a:prstGeom>
        </p:spPr>
      </p:pic>
      <p:pic>
        <p:nvPicPr>
          <p:cNvPr id="7" name="Afbeelding 6">
            <a:extLst>
              <a:ext uri="{FF2B5EF4-FFF2-40B4-BE49-F238E27FC236}">
                <a16:creationId xmlns:a16="http://schemas.microsoft.com/office/drawing/2014/main" id="{277DABE4-55D5-8042-8A01-194CC2969FDF}"/>
              </a:ext>
            </a:extLst>
          </p:cNvPr>
          <p:cNvPicPr>
            <a:picLocks noChangeAspect="1"/>
          </p:cNvPicPr>
          <p:nvPr/>
        </p:nvPicPr>
        <p:blipFill>
          <a:blip r:embed="rId4"/>
          <a:stretch>
            <a:fillRect/>
          </a:stretch>
        </p:blipFill>
        <p:spPr>
          <a:xfrm>
            <a:off x="357596" y="219712"/>
            <a:ext cx="752763" cy="636953"/>
          </a:xfrm>
          <a:prstGeom prst="rect">
            <a:avLst/>
          </a:prstGeom>
        </p:spPr>
      </p:pic>
      <p:pic>
        <p:nvPicPr>
          <p:cNvPr id="9" name="Afbeelding 8" descr="Afbeelding met tekst&#10;&#10;Automatisch gegenereerde beschrijving">
            <a:extLst>
              <a:ext uri="{FF2B5EF4-FFF2-40B4-BE49-F238E27FC236}">
                <a16:creationId xmlns:a16="http://schemas.microsoft.com/office/drawing/2014/main" id="{A715EE0B-F112-4346-A422-90FC4EE1353F}"/>
              </a:ext>
            </a:extLst>
          </p:cNvPr>
          <p:cNvPicPr>
            <a:picLocks noChangeAspect="1"/>
          </p:cNvPicPr>
          <p:nvPr/>
        </p:nvPicPr>
        <p:blipFill>
          <a:blip r:embed="rId5"/>
          <a:stretch>
            <a:fillRect/>
          </a:stretch>
        </p:blipFill>
        <p:spPr>
          <a:xfrm>
            <a:off x="8419745" y="484136"/>
            <a:ext cx="842295" cy="232242"/>
          </a:xfrm>
          <a:prstGeom prst="rect">
            <a:avLst/>
          </a:prstGeom>
        </p:spPr>
      </p:pic>
      <p:pic>
        <p:nvPicPr>
          <p:cNvPr id="10" name="Afbeelding 9">
            <a:extLst>
              <a:ext uri="{FF2B5EF4-FFF2-40B4-BE49-F238E27FC236}">
                <a16:creationId xmlns:a16="http://schemas.microsoft.com/office/drawing/2014/main" id="{4E5C8299-7D90-064A-8BC3-13F582B0F390}"/>
              </a:ext>
            </a:extLst>
          </p:cNvPr>
          <p:cNvPicPr>
            <a:picLocks noChangeAspect="1"/>
          </p:cNvPicPr>
          <p:nvPr/>
        </p:nvPicPr>
        <p:blipFill>
          <a:blip r:embed="rId6"/>
          <a:stretch>
            <a:fillRect/>
          </a:stretch>
        </p:blipFill>
        <p:spPr>
          <a:xfrm>
            <a:off x="9478113" y="413974"/>
            <a:ext cx="467974" cy="327050"/>
          </a:xfrm>
          <a:prstGeom prst="rect">
            <a:avLst/>
          </a:prstGeom>
        </p:spPr>
      </p:pic>
      <p:pic>
        <p:nvPicPr>
          <p:cNvPr id="11" name="Afbeelding 10" descr="Afbeelding met tekst&#10;&#10;Automatisch gegenereerde beschrijving">
            <a:extLst>
              <a:ext uri="{FF2B5EF4-FFF2-40B4-BE49-F238E27FC236}">
                <a16:creationId xmlns:a16="http://schemas.microsoft.com/office/drawing/2014/main" id="{37539492-C519-4845-A0B4-F4585634A275}"/>
              </a:ext>
            </a:extLst>
          </p:cNvPr>
          <p:cNvPicPr>
            <a:picLocks noChangeAspect="1"/>
          </p:cNvPicPr>
          <p:nvPr/>
        </p:nvPicPr>
        <p:blipFill>
          <a:blip r:embed="rId7"/>
          <a:stretch>
            <a:fillRect/>
          </a:stretch>
        </p:blipFill>
        <p:spPr>
          <a:xfrm>
            <a:off x="10205410" y="451608"/>
            <a:ext cx="996556" cy="251276"/>
          </a:xfrm>
          <a:prstGeom prst="rect">
            <a:avLst/>
          </a:prstGeom>
        </p:spPr>
      </p:pic>
      <p:pic>
        <p:nvPicPr>
          <p:cNvPr id="12" name="Afbeelding 11">
            <a:extLst>
              <a:ext uri="{FF2B5EF4-FFF2-40B4-BE49-F238E27FC236}">
                <a16:creationId xmlns:a16="http://schemas.microsoft.com/office/drawing/2014/main" id="{B46D08E4-3C36-494A-810B-260A1F4916A7}"/>
              </a:ext>
            </a:extLst>
          </p:cNvPr>
          <p:cNvPicPr>
            <a:picLocks noChangeAspect="1"/>
          </p:cNvPicPr>
          <p:nvPr/>
        </p:nvPicPr>
        <p:blipFill>
          <a:blip r:embed="rId8"/>
          <a:stretch>
            <a:fillRect/>
          </a:stretch>
        </p:blipFill>
        <p:spPr>
          <a:xfrm>
            <a:off x="11347278" y="361634"/>
            <a:ext cx="487126" cy="357888"/>
          </a:xfrm>
          <a:prstGeom prst="rect">
            <a:avLst/>
          </a:prstGeom>
        </p:spPr>
      </p:pic>
      <p:pic>
        <p:nvPicPr>
          <p:cNvPr id="13" name="Afbeelding 12">
            <a:extLst>
              <a:ext uri="{FF2B5EF4-FFF2-40B4-BE49-F238E27FC236}">
                <a16:creationId xmlns:a16="http://schemas.microsoft.com/office/drawing/2014/main" id="{06C2B1AD-9E9E-F246-BFBA-BAF10A8E6446}"/>
              </a:ext>
            </a:extLst>
          </p:cNvPr>
          <p:cNvPicPr>
            <a:picLocks noChangeAspect="1"/>
          </p:cNvPicPr>
          <p:nvPr/>
        </p:nvPicPr>
        <p:blipFill>
          <a:blip r:embed="rId9"/>
          <a:stretch>
            <a:fillRect/>
          </a:stretch>
        </p:blipFill>
        <p:spPr>
          <a:xfrm>
            <a:off x="7759054" y="367804"/>
            <a:ext cx="532138" cy="408704"/>
          </a:xfrm>
          <a:prstGeom prst="rect">
            <a:avLst/>
          </a:prstGeom>
        </p:spPr>
      </p:pic>
      <p:sp>
        <p:nvSpPr>
          <p:cNvPr id="2" name="Rectangle 2"/>
          <p:cNvSpPr>
            <a:spLocks noChangeArrowheads="1"/>
          </p:cNvSpPr>
          <p:nvPr/>
        </p:nvSpPr>
        <p:spPr bwMode="auto">
          <a:xfrm>
            <a:off x="2127895" y="15307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graphicFrame>
        <p:nvGraphicFramePr>
          <p:cNvPr id="3" name="Objet 2"/>
          <p:cNvGraphicFramePr>
            <a:graphicFrameLocks noChangeAspect="1"/>
          </p:cNvGraphicFramePr>
          <p:nvPr>
            <p:extLst>
              <p:ext uri="{D42A27DB-BD31-4B8C-83A1-F6EECF244321}">
                <p14:modId xmlns:p14="http://schemas.microsoft.com/office/powerpoint/2010/main" val="2198362039"/>
              </p:ext>
            </p:extLst>
          </p:nvPr>
        </p:nvGraphicFramePr>
        <p:xfrm>
          <a:off x="2127895" y="153076"/>
          <a:ext cx="1495425" cy="771525"/>
        </p:xfrm>
        <a:graphic>
          <a:graphicData uri="http://schemas.openxmlformats.org/presentationml/2006/ole">
            <mc:AlternateContent xmlns:mc="http://schemas.openxmlformats.org/markup-compatibility/2006">
              <mc:Choice xmlns:v="urn:schemas-microsoft-com:vml" Requires="v">
                <p:oleObj spid="_x0000_s5141" r:id="rId10" imgW="1865376" imgH="1078992" progId="">
                  <p:embed/>
                </p:oleObj>
              </mc:Choice>
              <mc:Fallback>
                <p:oleObj r:id="rId10" imgW="1865376" imgH="1078992" progId="">
                  <p:embed/>
                  <p:pic>
                    <p:nvPicPr>
                      <p:cNvPr id="0" name="Picture 1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127895" y="153076"/>
                        <a:ext cx="1495425" cy="771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9701560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itel 1">
            <a:extLst>
              <a:ext uri="{FF2B5EF4-FFF2-40B4-BE49-F238E27FC236}">
                <a16:creationId xmlns:a16="http://schemas.microsoft.com/office/drawing/2014/main" id="{70CACE9C-93A1-0140-8EE8-82BF4EA16AF2}"/>
              </a:ext>
            </a:extLst>
          </p:cNvPr>
          <p:cNvSpPr txBox="1">
            <a:spLocks/>
          </p:cNvSpPr>
          <p:nvPr/>
        </p:nvSpPr>
        <p:spPr>
          <a:xfrm>
            <a:off x="1255594" y="856989"/>
            <a:ext cx="8222519" cy="87627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rgbClr val="C00000"/>
                </a:solidFill>
                <a:ea typeface="+mn-lt"/>
                <a:cs typeface="+mn-lt"/>
              </a:rPr>
              <a:t>1. Brève présentation de l’ACFPE (3) </a:t>
            </a:r>
          </a:p>
        </p:txBody>
      </p:sp>
      <p:sp>
        <p:nvSpPr>
          <p:cNvPr id="5" name="Tijdelijke aanduiding voor tekst 2">
            <a:extLst>
              <a:ext uri="{FF2B5EF4-FFF2-40B4-BE49-F238E27FC236}">
                <a16:creationId xmlns:a16="http://schemas.microsoft.com/office/drawing/2014/main" id="{D44E4691-CE84-CF40-9F1B-A2C5DB6A5A45}"/>
              </a:ext>
            </a:extLst>
          </p:cNvPr>
          <p:cNvSpPr txBox="1">
            <a:spLocks/>
          </p:cNvSpPr>
          <p:nvPr/>
        </p:nvSpPr>
        <p:spPr>
          <a:xfrm>
            <a:off x="357596" y="1833429"/>
            <a:ext cx="11476808" cy="470384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0"/>
              </a:spcBef>
              <a:defRPr/>
            </a:pPr>
            <a:r>
              <a:rPr lang="fr-FR" b="1" dirty="0">
                <a:solidFill>
                  <a:srgbClr val="00B0F0"/>
                </a:solidFill>
              </a:rPr>
              <a:t>2. Des organes de gestion</a:t>
            </a:r>
          </a:p>
          <a:p>
            <a:pPr algn="just"/>
            <a:r>
              <a:rPr lang="fr-FR" sz="2400" dirty="0"/>
              <a:t>On y distingue deux principaux organes de gestion :</a:t>
            </a:r>
          </a:p>
          <a:p>
            <a:pPr algn="just"/>
            <a:endParaRPr lang="fr-FR" sz="2400" dirty="0"/>
          </a:p>
          <a:p>
            <a:pPr algn="just"/>
            <a:r>
              <a:rPr lang="fr-FR" sz="2400" dirty="0"/>
              <a:t>i) un organe de décision, le Conseil d'Administration et </a:t>
            </a:r>
          </a:p>
          <a:p>
            <a:pPr algn="just"/>
            <a:endParaRPr lang="fr-FR" sz="2400" dirty="0"/>
          </a:p>
          <a:p>
            <a:pPr algn="just"/>
            <a:r>
              <a:rPr lang="fr-FR" sz="2400" dirty="0"/>
              <a:t>ii) un organe de gestion, la Direction générale. </a:t>
            </a:r>
          </a:p>
          <a:p>
            <a:pPr marL="0" indent="0" algn="just">
              <a:buNone/>
              <a:defRPr/>
            </a:pPr>
            <a:endParaRPr lang="fr-FR" sz="2400" dirty="0"/>
          </a:p>
        </p:txBody>
      </p:sp>
      <p:pic>
        <p:nvPicPr>
          <p:cNvPr id="6" name="Afbeelding 5">
            <a:extLst>
              <a:ext uri="{FF2B5EF4-FFF2-40B4-BE49-F238E27FC236}">
                <a16:creationId xmlns:a16="http://schemas.microsoft.com/office/drawing/2014/main" id="{4D5C93EE-016A-DE47-9D9F-B3F0144F95E5}"/>
              </a:ext>
            </a:extLst>
          </p:cNvPr>
          <p:cNvPicPr>
            <a:picLocks noChangeAspect="1"/>
          </p:cNvPicPr>
          <p:nvPr/>
        </p:nvPicPr>
        <p:blipFill>
          <a:blip r:embed="rId3"/>
          <a:stretch>
            <a:fillRect/>
          </a:stretch>
        </p:blipFill>
        <p:spPr>
          <a:xfrm>
            <a:off x="990034" y="219712"/>
            <a:ext cx="1253136" cy="704889"/>
          </a:xfrm>
          <a:prstGeom prst="rect">
            <a:avLst/>
          </a:prstGeom>
        </p:spPr>
      </p:pic>
      <p:pic>
        <p:nvPicPr>
          <p:cNvPr id="7" name="Afbeelding 6">
            <a:extLst>
              <a:ext uri="{FF2B5EF4-FFF2-40B4-BE49-F238E27FC236}">
                <a16:creationId xmlns:a16="http://schemas.microsoft.com/office/drawing/2014/main" id="{277DABE4-55D5-8042-8A01-194CC2969FDF}"/>
              </a:ext>
            </a:extLst>
          </p:cNvPr>
          <p:cNvPicPr>
            <a:picLocks noChangeAspect="1"/>
          </p:cNvPicPr>
          <p:nvPr/>
        </p:nvPicPr>
        <p:blipFill>
          <a:blip r:embed="rId4"/>
          <a:stretch>
            <a:fillRect/>
          </a:stretch>
        </p:blipFill>
        <p:spPr>
          <a:xfrm>
            <a:off x="357596" y="219712"/>
            <a:ext cx="752763" cy="636953"/>
          </a:xfrm>
          <a:prstGeom prst="rect">
            <a:avLst/>
          </a:prstGeom>
        </p:spPr>
      </p:pic>
      <p:pic>
        <p:nvPicPr>
          <p:cNvPr id="9" name="Afbeelding 8" descr="Afbeelding met tekst&#10;&#10;Automatisch gegenereerde beschrijving">
            <a:extLst>
              <a:ext uri="{FF2B5EF4-FFF2-40B4-BE49-F238E27FC236}">
                <a16:creationId xmlns:a16="http://schemas.microsoft.com/office/drawing/2014/main" id="{A715EE0B-F112-4346-A422-90FC4EE1353F}"/>
              </a:ext>
            </a:extLst>
          </p:cNvPr>
          <p:cNvPicPr>
            <a:picLocks noChangeAspect="1"/>
          </p:cNvPicPr>
          <p:nvPr/>
        </p:nvPicPr>
        <p:blipFill>
          <a:blip r:embed="rId5"/>
          <a:stretch>
            <a:fillRect/>
          </a:stretch>
        </p:blipFill>
        <p:spPr>
          <a:xfrm>
            <a:off x="8419745" y="484136"/>
            <a:ext cx="842295" cy="232242"/>
          </a:xfrm>
          <a:prstGeom prst="rect">
            <a:avLst/>
          </a:prstGeom>
        </p:spPr>
      </p:pic>
      <p:pic>
        <p:nvPicPr>
          <p:cNvPr id="10" name="Afbeelding 9">
            <a:extLst>
              <a:ext uri="{FF2B5EF4-FFF2-40B4-BE49-F238E27FC236}">
                <a16:creationId xmlns:a16="http://schemas.microsoft.com/office/drawing/2014/main" id="{4E5C8299-7D90-064A-8BC3-13F582B0F390}"/>
              </a:ext>
            </a:extLst>
          </p:cNvPr>
          <p:cNvPicPr>
            <a:picLocks noChangeAspect="1"/>
          </p:cNvPicPr>
          <p:nvPr/>
        </p:nvPicPr>
        <p:blipFill>
          <a:blip r:embed="rId6"/>
          <a:stretch>
            <a:fillRect/>
          </a:stretch>
        </p:blipFill>
        <p:spPr>
          <a:xfrm>
            <a:off x="9478113" y="413974"/>
            <a:ext cx="467974" cy="327050"/>
          </a:xfrm>
          <a:prstGeom prst="rect">
            <a:avLst/>
          </a:prstGeom>
        </p:spPr>
      </p:pic>
      <p:pic>
        <p:nvPicPr>
          <p:cNvPr id="11" name="Afbeelding 10" descr="Afbeelding met tekst&#10;&#10;Automatisch gegenereerde beschrijving">
            <a:extLst>
              <a:ext uri="{FF2B5EF4-FFF2-40B4-BE49-F238E27FC236}">
                <a16:creationId xmlns:a16="http://schemas.microsoft.com/office/drawing/2014/main" id="{37539492-C519-4845-A0B4-F4585634A275}"/>
              </a:ext>
            </a:extLst>
          </p:cNvPr>
          <p:cNvPicPr>
            <a:picLocks noChangeAspect="1"/>
          </p:cNvPicPr>
          <p:nvPr/>
        </p:nvPicPr>
        <p:blipFill>
          <a:blip r:embed="rId7"/>
          <a:stretch>
            <a:fillRect/>
          </a:stretch>
        </p:blipFill>
        <p:spPr>
          <a:xfrm>
            <a:off x="10205410" y="451608"/>
            <a:ext cx="996556" cy="251276"/>
          </a:xfrm>
          <a:prstGeom prst="rect">
            <a:avLst/>
          </a:prstGeom>
        </p:spPr>
      </p:pic>
      <p:pic>
        <p:nvPicPr>
          <p:cNvPr id="12" name="Afbeelding 11">
            <a:extLst>
              <a:ext uri="{FF2B5EF4-FFF2-40B4-BE49-F238E27FC236}">
                <a16:creationId xmlns:a16="http://schemas.microsoft.com/office/drawing/2014/main" id="{B46D08E4-3C36-494A-810B-260A1F4916A7}"/>
              </a:ext>
            </a:extLst>
          </p:cNvPr>
          <p:cNvPicPr>
            <a:picLocks noChangeAspect="1"/>
          </p:cNvPicPr>
          <p:nvPr/>
        </p:nvPicPr>
        <p:blipFill>
          <a:blip r:embed="rId8"/>
          <a:stretch>
            <a:fillRect/>
          </a:stretch>
        </p:blipFill>
        <p:spPr>
          <a:xfrm>
            <a:off x="11347278" y="361634"/>
            <a:ext cx="487126" cy="357888"/>
          </a:xfrm>
          <a:prstGeom prst="rect">
            <a:avLst/>
          </a:prstGeom>
        </p:spPr>
      </p:pic>
      <p:pic>
        <p:nvPicPr>
          <p:cNvPr id="13" name="Afbeelding 12">
            <a:extLst>
              <a:ext uri="{FF2B5EF4-FFF2-40B4-BE49-F238E27FC236}">
                <a16:creationId xmlns:a16="http://schemas.microsoft.com/office/drawing/2014/main" id="{06C2B1AD-9E9E-F246-BFBA-BAF10A8E6446}"/>
              </a:ext>
            </a:extLst>
          </p:cNvPr>
          <p:cNvPicPr>
            <a:picLocks noChangeAspect="1"/>
          </p:cNvPicPr>
          <p:nvPr/>
        </p:nvPicPr>
        <p:blipFill>
          <a:blip r:embed="rId9"/>
          <a:stretch>
            <a:fillRect/>
          </a:stretch>
        </p:blipFill>
        <p:spPr>
          <a:xfrm>
            <a:off x="7759054" y="367804"/>
            <a:ext cx="532138" cy="408704"/>
          </a:xfrm>
          <a:prstGeom prst="rect">
            <a:avLst/>
          </a:prstGeom>
        </p:spPr>
      </p:pic>
      <p:sp>
        <p:nvSpPr>
          <p:cNvPr id="2" name="Rectangle 2"/>
          <p:cNvSpPr>
            <a:spLocks noChangeArrowheads="1"/>
          </p:cNvSpPr>
          <p:nvPr/>
        </p:nvSpPr>
        <p:spPr bwMode="auto">
          <a:xfrm>
            <a:off x="2088918" y="18776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graphicFrame>
        <p:nvGraphicFramePr>
          <p:cNvPr id="3" name="Objet 2"/>
          <p:cNvGraphicFramePr>
            <a:graphicFrameLocks noChangeAspect="1"/>
          </p:cNvGraphicFramePr>
          <p:nvPr>
            <p:extLst>
              <p:ext uri="{D42A27DB-BD31-4B8C-83A1-F6EECF244321}">
                <p14:modId xmlns:p14="http://schemas.microsoft.com/office/powerpoint/2010/main" val="1445621370"/>
              </p:ext>
            </p:extLst>
          </p:nvPr>
        </p:nvGraphicFramePr>
        <p:xfrm>
          <a:off x="2088918" y="187760"/>
          <a:ext cx="1495425" cy="771525"/>
        </p:xfrm>
        <a:graphic>
          <a:graphicData uri="http://schemas.openxmlformats.org/presentationml/2006/ole">
            <mc:AlternateContent xmlns:mc="http://schemas.openxmlformats.org/markup-compatibility/2006">
              <mc:Choice xmlns:v="urn:schemas-microsoft-com:vml" Requires="v">
                <p:oleObj spid="_x0000_s6165" r:id="rId10" imgW="1865376" imgH="1078992" progId="">
                  <p:embed/>
                </p:oleObj>
              </mc:Choice>
              <mc:Fallback>
                <p:oleObj r:id="rId10" imgW="1865376" imgH="1078992" progId="">
                  <p:embed/>
                  <p:pic>
                    <p:nvPicPr>
                      <p:cNvPr id="0" name="Picture 1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088918" y="187760"/>
                        <a:ext cx="1495425" cy="771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041506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itel 1">
            <a:extLst>
              <a:ext uri="{FF2B5EF4-FFF2-40B4-BE49-F238E27FC236}">
                <a16:creationId xmlns:a16="http://schemas.microsoft.com/office/drawing/2014/main" id="{70CACE9C-93A1-0140-8EE8-82BF4EA16AF2}"/>
              </a:ext>
            </a:extLst>
          </p:cNvPr>
          <p:cNvSpPr txBox="1">
            <a:spLocks/>
          </p:cNvSpPr>
          <p:nvPr/>
        </p:nvSpPr>
        <p:spPr>
          <a:xfrm>
            <a:off x="1255594" y="856989"/>
            <a:ext cx="8461612" cy="87627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rgbClr val="C00000"/>
                </a:solidFill>
                <a:ea typeface="+mn-lt"/>
                <a:cs typeface="+mn-lt"/>
              </a:rPr>
              <a:t>1. Brève présentation de l’ACFPE (4) </a:t>
            </a:r>
          </a:p>
        </p:txBody>
      </p:sp>
      <p:sp>
        <p:nvSpPr>
          <p:cNvPr id="5" name="Tijdelijke aanduiding voor tekst 2">
            <a:extLst>
              <a:ext uri="{FF2B5EF4-FFF2-40B4-BE49-F238E27FC236}">
                <a16:creationId xmlns:a16="http://schemas.microsoft.com/office/drawing/2014/main" id="{D44E4691-CE84-CF40-9F1B-A2C5DB6A5A45}"/>
              </a:ext>
            </a:extLst>
          </p:cNvPr>
          <p:cNvSpPr txBox="1">
            <a:spLocks/>
          </p:cNvSpPr>
          <p:nvPr/>
        </p:nvSpPr>
        <p:spPr>
          <a:xfrm>
            <a:off x="357596" y="1833429"/>
            <a:ext cx="11476808" cy="470384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0"/>
              </a:spcBef>
              <a:defRPr/>
            </a:pPr>
            <a:r>
              <a:rPr lang="fr-FR" b="1" dirty="0">
                <a:solidFill>
                  <a:srgbClr val="00B0F0"/>
                </a:solidFill>
              </a:rPr>
              <a:t>2. Des organes de gestion</a:t>
            </a:r>
          </a:p>
          <a:p>
            <a:pPr marL="0" indent="0" algn="just">
              <a:buNone/>
              <a:defRPr/>
            </a:pPr>
            <a:endParaRPr lang="fr-FR" sz="2400" dirty="0"/>
          </a:p>
          <a:p>
            <a:pPr marL="0" indent="0" algn="just">
              <a:buNone/>
              <a:defRPr/>
            </a:pPr>
            <a:r>
              <a:rPr lang="fr-FR" sz="2400" dirty="0"/>
              <a:t>i) Le Conseil d'Administration, organe tripartite, est composé de cinq (5) Membres représentants :</a:t>
            </a:r>
          </a:p>
          <a:p>
            <a:pPr marL="0" indent="0" algn="just">
              <a:buFont typeface="Wingdings" panose="05000000000000000000" pitchFamily="2" charset="2"/>
              <a:buNone/>
              <a:defRPr/>
            </a:pPr>
            <a:r>
              <a:rPr lang="fr-FR" sz="2400" dirty="0"/>
              <a:t>	- Le syndicat (2 membres);</a:t>
            </a:r>
          </a:p>
          <a:p>
            <a:pPr marL="0" indent="0" algn="just">
              <a:buFont typeface="Wingdings" panose="05000000000000000000" pitchFamily="2" charset="2"/>
              <a:buNone/>
              <a:defRPr/>
            </a:pPr>
            <a:r>
              <a:rPr lang="fr-FR" sz="2400" dirty="0"/>
              <a:t>	- Le patronat (2 membres);</a:t>
            </a:r>
          </a:p>
          <a:p>
            <a:pPr marL="0" indent="0" algn="just">
              <a:buFont typeface="Wingdings" panose="05000000000000000000" pitchFamily="2" charset="2"/>
              <a:buNone/>
              <a:defRPr/>
            </a:pPr>
            <a:r>
              <a:rPr lang="fr-FR" sz="2400" dirty="0"/>
              <a:t>	- L'Administration/Etat (1 membre).</a:t>
            </a:r>
          </a:p>
          <a:p>
            <a:pPr marL="0" indent="0" algn="just">
              <a:buFont typeface="Wingdings" panose="05000000000000000000" pitchFamily="2" charset="2"/>
              <a:buNone/>
              <a:defRPr/>
            </a:pPr>
            <a:r>
              <a:rPr lang="fr-FR" sz="2400" dirty="0"/>
              <a:t>Mais depuis le 13 janvier 2020, la loi 20.004 et son Décret d’application n° 20-224 du 12 octobre 2020  a réduit le nombre de ses  Administrateurs à trois. Les Statuts en cours d’adoption permettront de désigner les parties devant siéger audit Conseil.</a:t>
            </a:r>
          </a:p>
          <a:p>
            <a:pPr marL="0" indent="0" algn="just">
              <a:buFont typeface="Wingdings" panose="05000000000000000000" pitchFamily="2" charset="2"/>
              <a:buNone/>
              <a:defRPr/>
            </a:pPr>
            <a:endParaRPr lang="fr-FR" sz="2400" dirty="0"/>
          </a:p>
        </p:txBody>
      </p:sp>
      <p:pic>
        <p:nvPicPr>
          <p:cNvPr id="6" name="Afbeelding 5">
            <a:extLst>
              <a:ext uri="{FF2B5EF4-FFF2-40B4-BE49-F238E27FC236}">
                <a16:creationId xmlns:a16="http://schemas.microsoft.com/office/drawing/2014/main" id="{4D5C93EE-016A-DE47-9D9F-B3F0144F95E5}"/>
              </a:ext>
            </a:extLst>
          </p:cNvPr>
          <p:cNvPicPr>
            <a:picLocks noChangeAspect="1"/>
          </p:cNvPicPr>
          <p:nvPr/>
        </p:nvPicPr>
        <p:blipFill>
          <a:blip r:embed="rId3"/>
          <a:stretch>
            <a:fillRect/>
          </a:stretch>
        </p:blipFill>
        <p:spPr>
          <a:xfrm>
            <a:off x="990034" y="219712"/>
            <a:ext cx="1253136" cy="704889"/>
          </a:xfrm>
          <a:prstGeom prst="rect">
            <a:avLst/>
          </a:prstGeom>
        </p:spPr>
      </p:pic>
      <p:pic>
        <p:nvPicPr>
          <p:cNvPr id="7" name="Afbeelding 6">
            <a:extLst>
              <a:ext uri="{FF2B5EF4-FFF2-40B4-BE49-F238E27FC236}">
                <a16:creationId xmlns:a16="http://schemas.microsoft.com/office/drawing/2014/main" id="{277DABE4-55D5-8042-8A01-194CC2969FDF}"/>
              </a:ext>
            </a:extLst>
          </p:cNvPr>
          <p:cNvPicPr>
            <a:picLocks noChangeAspect="1"/>
          </p:cNvPicPr>
          <p:nvPr/>
        </p:nvPicPr>
        <p:blipFill>
          <a:blip r:embed="rId4"/>
          <a:stretch>
            <a:fillRect/>
          </a:stretch>
        </p:blipFill>
        <p:spPr>
          <a:xfrm>
            <a:off x="357596" y="219712"/>
            <a:ext cx="752763" cy="636953"/>
          </a:xfrm>
          <a:prstGeom prst="rect">
            <a:avLst/>
          </a:prstGeom>
        </p:spPr>
      </p:pic>
      <p:pic>
        <p:nvPicPr>
          <p:cNvPr id="9" name="Afbeelding 8" descr="Afbeelding met tekst&#10;&#10;Automatisch gegenereerde beschrijving">
            <a:extLst>
              <a:ext uri="{FF2B5EF4-FFF2-40B4-BE49-F238E27FC236}">
                <a16:creationId xmlns:a16="http://schemas.microsoft.com/office/drawing/2014/main" id="{A715EE0B-F112-4346-A422-90FC4EE1353F}"/>
              </a:ext>
            </a:extLst>
          </p:cNvPr>
          <p:cNvPicPr>
            <a:picLocks noChangeAspect="1"/>
          </p:cNvPicPr>
          <p:nvPr/>
        </p:nvPicPr>
        <p:blipFill>
          <a:blip r:embed="rId5"/>
          <a:stretch>
            <a:fillRect/>
          </a:stretch>
        </p:blipFill>
        <p:spPr>
          <a:xfrm>
            <a:off x="8419745" y="484136"/>
            <a:ext cx="842295" cy="232242"/>
          </a:xfrm>
          <a:prstGeom prst="rect">
            <a:avLst/>
          </a:prstGeom>
        </p:spPr>
      </p:pic>
      <p:pic>
        <p:nvPicPr>
          <p:cNvPr id="10" name="Afbeelding 9">
            <a:extLst>
              <a:ext uri="{FF2B5EF4-FFF2-40B4-BE49-F238E27FC236}">
                <a16:creationId xmlns:a16="http://schemas.microsoft.com/office/drawing/2014/main" id="{4E5C8299-7D90-064A-8BC3-13F582B0F390}"/>
              </a:ext>
            </a:extLst>
          </p:cNvPr>
          <p:cNvPicPr>
            <a:picLocks noChangeAspect="1"/>
          </p:cNvPicPr>
          <p:nvPr/>
        </p:nvPicPr>
        <p:blipFill>
          <a:blip r:embed="rId6"/>
          <a:stretch>
            <a:fillRect/>
          </a:stretch>
        </p:blipFill>
        <p:spPr>
          <a:xfrm>
            <a:off x="9478113" y="413974"/>
            <a:ext cx="467974" cy="327050"/>
          </a:xfrm>
          <a:prstGeom prst="rect">
            <a:avLst/>
          </a:prstGeom>
        </p:spPr>
      </p:pic>
      <p:pic>
        <p:nvPicPr>
          <p:cNvPr id="11" name="Afbeelding 10" descr="Afbeelding met tekst&#10;&#10;Automatisch gegenereerde beschrijving">
            <a:extLst>
              <a:ext uri="{FF2B5EF4-FFF2-40B4-BE49-F238E27FC236}">
                <a16:creationId xmlns:a16="http://schemas.microsoft.com/office/drawing/2014/main" id="{37539492-C519-4845-A0B4-F4585634A275}"/>
              </a:ext>
            </a:extLst>
          </p:cNvPr>
          <p:cNvPicPr>
            <a:picLocks noChangeAspect="1"/>
          </p:cNvPicPr>
          <p:nvPr/>
        </p:nvPicPr>
        <p:blipFill>
          <a:blip r:embed="rId7"/>
          <a:stretch>
            <a:fillRect/>
          </a:stretch>
        </p:blipFill>
        <p:spPr>
          <a:xfrm>
            <a:off x="10205410" y="451608"/>
            <a:ext cx="996556" cy="251276"/>
          </a:xfrm>
          <a:prstGeom prst="rect">
            <a:avLst/>
          </a:prstGeom>
        </p:spPr>
      </p:pic>
      <p:pic>
        <p:nvPicPr>
          <p:cNvPr id="12" name="Afbeelding 11">
            <a:extLst>
              <a:ext uri="{FF2B5EF4-FFF2-40B4-BE49-F238E27FC236}">
                <a16:creationId xmlns:a16="http://schemas.microsoft.com/office/drawing/2014/main" id="{B46D08E4-3C36-494A-810B-260A1F4916A7}"/>
              </a:ext>
            </a:extLst>
          </p:cNvPr>
          <p:cNvPicPr>
            <a:picLocks noChangeAspect="1"/>
          </p:cNvPicPr>
          <p:nvPr/>
        </p:nvPicPr>
        <p:blipFill>
          <a:blip r:embed="rId8"/>
          <a:stretch>
            <a:fillRect/>
          </a:stretch>
        </p:blipFill>
        <p:spPr>
          <a:xfrm>
            <a:off x="11347278" y="361634"/>
            <a:ext cx="487126" cy="357888"/>
          </a:xfrm>
          <a:prstGeom prst="rect">
            <a:avLst/>
          </a:prstGeom>
        </p:spPr>
      </p:pic>
      <p:pic>
        <p:nvPicPr>
          <p:cNvPr id="13" name="Afbeelding 12">
            <a:extLst>
              <a:ext uri="{FF2B5EF4-FFF2-40B4-BE49-F238E27FC236}">
                <a16:creationId xmlns:a16="http://schemas.microsoft.com/office/drawing/2014/main" id="{06C2B1AD-9E9E-F246-BFBA-BAF10A8E6446}"/>
              </a:ext>
            </a:extLst>
          </p:cNvPr>
          <p:cNvPicPr>
            <a:picLocks noChangeAspect="1"/>
          </p:cNvPicPr>
          <p:nvPr/>
        </p:nvPicPr>
        <p:blipFill>
          <a:blip r:embed="rId9"/>
          <a:stretch>
            <a:fillRect/>
          </a:stretch>
        </p:blipFill>
        <p:spPr>
          <a:xfrm>
            <a:off x="7759054" y="367804"/>
            <a:ext cx="532138" cy="408704"/>
          </a:xfrm>
          <a:prstGeom prst="rect">
            <a:avLst/>
          </a:prstGeom>
        </p:spPr>
      </p:pic>
      <p:sp>
        <p:nvSpPr>
          <p:cNvPr id="2" name="Rectangle 2"/>
          <p:cNvSpPr>
            <a:spLocks noChangeArrowheads="1"/>
          </p:cNvSpPr>
          <p:nvPr/>
        </p:nvSpPr>
        <p:spPr bwMode="auto">
          <a:xfrm>
            <a:off x="2176153" y="12588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graphicFrame>
        <p:nvGraphicFramePr>
          <p:cNvPr id="3" name="Objet 2"/>
          <p:cNvGraphicFramePr>
            <a:graphicFrameLocks noChangeAspect="1"/>
          </p:cNvGraphicFramePr>
          <p:nvPr>
            <p:extLst>
              <p:ext uri="{D42A27DB-BD31-4B8C-83A1-F6EECF244321}">
                <p14:modId xmlns:p14="http://schemas.microsoft.com/office/powerpoint/2010/main" val="4070786416"/>
              </p:ext>
            </p:extLst>
          </p:nvPr>
        </p:nvGraphicFramePr>
        <p:xfrm>
          <a:off x="2176153" y="125882"/>
          <a:ext cx="1495425" cy="771525"/>
        </p:xfrm>
        <a:graphic>
          <a:graphicData uri="http://schemas.openxmlformats.org/presentationml/2006/ole">
            <mc:AlternateContent xmlns:mc="http://schemas.openxmlformats.org/markup-compatibility/2006">
              <mc:Choice xmlns:v="urn:schemas-microsoft-com:vml" Requires="v">
                <p:oleObj spid="_x0000_s7189" r:id="rId10" imgW="1865376" imgH="1078992" progId="">
                  <p:embed/>
                </p:oleObj>
              </mc:Choice>
              <mc:Fallback>
                <p:oleObj r:id="rId10" imgW="1865376" imgH="1078992" progId="">
                  <p:embed/>
                  <p:pic>
                    <p:nvPicPr>
                      <p:cNvPr id="0" name="Picture 1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176153" y="125882"/>
                        <a:ext cx="1495425" cy="771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9613019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itel 1">
            <a:extLst>
              <a:ext uri="{FF2B5EF4-FFF2-40B4-BE49-F238E27FC236}">
                <a16:creationId xmlns:a16="http://schemas.microsoft.com/office/drawing/2014/main" id="{70CACE9C-93A1-0140-8EE8-82BF4EA16AF2}"/>
              </a:ext>
            </a:extLst>
          </p:cNvPr>
          <p:cNvSpPr txBox="1">
            <a:spLocks/>
          </p:cNvSpPr>
          <p:nvPr/>
        </p:nvSpPr>
        <p:spPr>
          <a:xfrm>
            <a:off x="1255594" y="856989"/>
            <a:ext cx="8502555" cy="87627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rgbClr val="C00000"/>
                </a:solidFill>
                <a:ea typeface="+mn-lt"/>
                <a:cs typeface="+mn-lt"/>
              </a:rPr>
              <a:t>1. Brève présentation de l’ACFPE (5) </a:t>
            </a:r>
          </a:p>
        </p:txBody>
      </p:sp>
      <p:sp>
        <p:nvSpPr>
          <p:cNvPr id="5" name="Tijdelijke aanduiding voor tekst 2">
            <a:extLst>
              <a:ext uri="{FF2B5EF4-FFF2-40B4-BE49-F238E27FC236}">
                <a16:creationId xmlns:a16="http://schemas.microsoft.com/office/drawing/2014/main" id="{D44E4691-CE84-CF40-9F1B-A2C5DB6A5A45}"/>
              </a:ext>
            </a:extLst>
          </p:cNvPr>
          <p:cNvSpPr txBox="1">
            <a:spLocks/>
          </p:cNvSpPr>
          <p:nvPr/>
        </p:nvSpPr>
        <p:spPr>
          <a:xfrm>
            <a:off x="357596" y="1833429"/>
            <a:ext cx="11476808" cy="4703849"/>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0"/>
              </a:spcBef>
              <a:defRPr/>
            </a:pPr>
            <a:r>
              <a:rPr lang="fr-FR" b="1" dirty="0">
                <a:solidFill>
                  <a:srgbClr val="00B0F0"/>
                </a:solidFill>
              </a:rPr>
              <a:t>2. Des organes de gestion</a:t>
            </a:r>
          </a:p>
          <a:p>
            <a:pPr marL="0" indent="0" algn="just">
              <a:buNone/>
              <a:defRPr/>
            </a:pPr>
            <a:endParaRPr lang="fr-FR" sz="2400" dirty="0"/>
          </a:p>
          <a:p>
            <a:pPr marL="0" indent="0"/>
            <a:r>
              <a:rPr lang="fr-FR" sz="2400" dirty="0"/>
              <a:t>ii) La Direction Générale est composée de :</a:t>
            </a:r>
          </a:p>
          <a:p>
            <a:pPr marL="0" indent="0"/>
            <a:endParaRPr lang="fr-FR" sz="2400" dirty="0"/>
          </a:p>
          <a:p>
            <a:pPr marL="0" indent="0"/>
            <a:r>
              <a:rPr lang="fr-FR" sz="2400" dirty="0"/>
              <a:t> </a:t>
            </a:r>
            <a:r>
              <a:rPr lang="fr-FR" sz="2400" b="1" dirty="0"/>
              <a:t>Un Directeur Général</a:t>
            </a:r>
          </a:p>
          <a:p>
            <a:pPr marL="0" indent="0">
              <a:buNone/>
            </a:pPr>
            <a:r>
              <a:rPr lang="fr-FR" sz="2400" dirty="0"/>
              <a:t> </a:t>
            </a:r>
          </a:p>
          <a:p>
            <a:r>
              <a:rPr lang="fr-FR" sz="2400" b="1" dirty="0"/>
              <a:t>Deux Directions de production: </a:t>
            </a:r>
            <a:endParaRPr lang="fr-FR" sz="2400" dirty="0"/>
          </a:p>
          <a:p>
            <a:pPr marL="0" indent="0">
              <a:buNone/>
            </a:pPr>
            <a:r>
              <a:rPr lang="fr-FR" sz="2400" dirty="0"/>
              <a:t>	- La Direction des Etudes, de la Planification et de l'Emploi (DEPE)</a:t>
            </a:r>
          </a:p>
          <a:p>
            <a:pPr marL="0" indent="0">
              <a:buNone/>
            </a:pPr>
            <a:r>
              <a:rPr lang="fr-FR" sz="2400" dirty="0"/>
              <a:t>	- La Direction de la Formation et du Conseil en Organisations (DFCO)</a:t>
            </a:r>
          </a:p>
          <a:p>
            <a:pPr marL="0" indent="0">
              <a:buNone/>
            </a:pPr>
            <a:endParaRPr lang="fr-FR" sz="2400" dirty="0"/>
          </a:p>
          <a:p>
            <a:r>
              <a:rPr lang="fr-FR" sz="2400" b="1" dirty="0"/>
              <a:t>Une Direction d'Appui:</a:t>
            </a:r>
          </a:p>
          <a:p>
            <a:pPr marL="0" indent="0">
              <a:buNone/>
            </a:pPr>
            <a:r>
              <a:rPr lang="fr-FR" sz="2400" dirty="0"/>
              <a:t>	- La Direction Administrative et Financière (DAF) </a:t>
            </a:r>
          </a:p>
        </p:txBody>
      </p:sp>
      <p:pic>
        <p:nvPicPr>
          <p:cNvPr id="6" name="Afbeelding 5">
            <a:extLst>
              <a:ext uri="{FF2B5EF4-FFF2-40B4-BE49-F238E27FC236}">
                <a16:creationId xmlns:a16="http://schemas.microsoft.com/office/drawing/2014/main" id="{4D5C93EE-016A-DE47-9D9F-B3F0144F95E5}"/>
              </a:ext>
            </a:extLst>
          </p:cNvPr>
          <p:cNvPicPr>
            <a:picLocks noChangeAspect="1"/>
          </p:cNvPicPr>
          <p:nvPr/>
        </p:nvPicPr>
        <p:blipFill>
          <a:blip r:embed="rId3"/>
          <a:stretch>
            <a:fillRect/>
          </a:stretch>
        </p:blipFill>
        <p:spPr>
          <a:xfrm>
            <a:off x="990034" y="219712"/>
            <a:ext cx="1253136" cy="704889"/>
          </a:xfrm>
          <a:prstGeom prst="rect">
            <a:avLst/>
          </a:prstGeom>
        </p:spPr>
      </p:pic>
      <p:pic>
        <p:nvPicPr>
          <p:cNvPr id="7" name="Afbeelding 6">
            <a:extLst>
              <a:ext uri="{FF2B5EF4-FFF2-40B4-BE49-F238E27FC236}">
                <a16:creationId xmlns:a16="http://schemas.microsoft.com/office/drawing/2014/main" id="{277DABE4-55D5-8042-8A01-194CC2969FDF}"/>
              </a:ext>
            </a:extLst>
          </p:cNvPr>
          <p:cNvPicPr>
            <a:picLocks noChangeAspect="1"/>
          </p:cNvPicPr>
          <p:nvPr/>
        </p:nvPicPr>
        <p:blipFill>
          <a:blip r:embed="rId4"/>
          <a:stretch>
            <a:fillRect/>
          </a:stretch>
        </p:blipFill>
        <p:spPr>
          <a:xfrm>
            <a:off x="357596" y="219712"/>
            <a:ext cx="752763" cy="636953"/>
          </a:xfrm>
          <a:prstGeom prst="rect">
            <a:avLst/>
          </a:prstGeom>
        </p:spPr>
      </p:pic>
      <p:pic>
        <p:nvPicPr>
          <p:cNvPr id="9" name="Afbeelding 8" descr="Afbeelding met tekst&#10;&#10;Automatisch gegenereerde beschrijving">
            <a:extLst>
              <a:ext uri="{FF2B5EF4-FFF2-40B4-BE49-F238E27FC236}">
                <a16:creationId xmlns:a16="http://schemas.microsoft.com/office/drawing/2014/main" id="{A715EE0B-F112-4346-A422-90FC4EE1353F}"/>
              </a:ext>
            </a:extLst>
          </p:cNvPr>
          <p:cNvPicPr>
            <a:picLocks noChangeAspect="1"/>
          </p:cNvPicPr>
          <p:nvPr/>
        </p:nvPicPr>
        <p:blipFill>
          <a:blip r:embed="rId5"/>
          <a:stretch>
            <a:fillRect/>
          </a:stretch>
        </p:blipFill>
        <p:spPr>
          <a:xfrm>
            <a:off x="8419745" y="484136"/>
            <a:ext cx="842295" cy="232242"/>
          </a:xfrm>
          <a:prstGeom prst="rect">
            <a:avLst/>
          </a:prstGeom>
        </p:spPr>
      </p:pic>
      <p:pic>
        <p:nvPicPr>
          <p:cNvPr id="10" name="Afbeelding 9">
            <a:extLst>
              <a:ext uri="{FF2B5EF4-FFF2-40B4-BE49-F238E27FC236}">
                <a16:creationId xmlns:a16="http://schemas.microsoft.com/office/drawing/2014/main" id="{4E5C8299-7D90-064A-8BC3-13F582B0F390}"/>
              </a:ext>
            </a:extLst>
          </p:cNvPr>
          <p:cNvPicPr>
            <a:picLocks noChangeAspect="1"/>
          </p:cNvPicPr>
          <p:nvPr/>
        </p:nvPicPr>
        <p:blipFill>
          <a:blip r:embed="rId6"/>
          <a:stretch>
            <a:fillRect/>
          </a:stretch>
        </p:blipFill>
        <p:spPr>
          <a:xfrm>
            <a:off x="9478113" y="413974"/>
            <a:ext cx="467974" cy="327050"/>
          </a:xfrm>
          <a:prstGeom prst="rect">
            <a:avLst/>
          </a:prstGeom>
        </p:spPr>
      </p:pic>
      <p:pic>
        <p:nvPicPr>
          <p:cNvPr id="11" name="Afbeelding 10" descr="Afbeelding met tekst&#10;&#10;Automatisch gegenereerde beschrijving">
            <a:extLst>
              <a:ext uri="{FF2B5EF4-FFF2-40B4-BE49-F238E27FC236}">
                <a16:creationId xmlns:a16="http://schemas.microsoft.com/office/drawing/2014/main" id="{37539492-C519-4845-A0B4-F4585634A275}"/>
              </a:ext>
            </a:extLst>
          </p:cNvPr>
          <p:cNvPicPr>
            <a:picLocks noChangeAspect="1"/>
          </p:cNvPicPr>
          <p:nvPr/>
        </p:nvPicPr>
        <p:blipFill>
          <a:blip r:embed="rId7"/>
          <a:stretch>
            <a:fillRect/>
          </a:stretch>
        </p:blipFill>
        <p:spPr>
          <a:xfrm>
            <a:off x="10205410" y="451608"/>
            <a:ext cx="996556" cy="251276"/>
          </a:xfrm>
          <a:prstGeom prst="rect">
            <a:avLst/>
          </a:prstGeom>
        </p:spPr>
      </p:pic>
      <p:pic>
        <p:nvPicPr>
          <p:cNvPr id="12" name="Afbeelding 11">
            <a:extLst>
              <a:ext uri="{FF2B5EF4-FFF2-40B4-BE49-F238E27FC236}">
                <a16:creationId xmlns:a16="http://schemas.microsoft.com/office/drawing/2014/main" id="{B46D08E4-3C36-494A-810B-260A1F4916A7}"/>
              </a:ext>
            </a:extLst>
          </p:cNvPr>
          <p:cNvPicPr>
            <a:picLocks noChangeAspect="1"/>
          </p:cNvPicPr>
          <p:nvPr/>
        </p:nvPicPr>
        <p:blipFill>
          <a:blip r:embed="rId8"/>
          <a:stretch>
            <a:fillRect/>
          </a:stretch>
        </p:blipFill>
        <p:spPr>
          <a:xfrm>
            <a:off x="11347278" y="361634"/>
            <a:ext cx="487126" cy="357888"/>
          </a:xfrm>
          <a:prstGeom prst="rect">
            <a:avLst/>
          </a:prstGeom>
        </p:spPr>
      </p:pic>
      <p:pic>
        <p:nvPicPr>
          <p:cNvPr id="13" name="Afbeelding 12">
            <a:extLst>
              <a:ext uri="{FF2B5EF4-FFF2-40B4-BE49-F238E27FC236}">
                <a16:creationId xmlns:a16="http://schemas.microsoft.com/office/drawing/2014/main" id="{06C2B1AD-9E9E-F246-BFBA-BAF10A8E6446}"/>
              </a:ext>
            </a:extLst>
          </p:cNvPr>
          <p:cNvPicPr>
            <a:picLocks noChangeAspect="1"/>
          </p:cNvPicPr>
          <p:nvPr/>
        </p:nvPicPr>
        <p:blipFill>
          <a:blip r:embed="rId9"/>
          <a:stretch>
            <a:fillRect/>
          </a:stretch>
        </p:blipFill>
        <p:spPr>
          <a:xfrm>
            <a:off x="7759054" y="367804"/>
            <a:ext cx="532138" cy="408704"/>
          </a:xfrm>
          <a:prstGeom prst="rect">
            <a:avLst/>
          </a:prstGeom>
        </p:spPr>
      </p:pic>
      <p:sp>
        <p:nvSpPr>
          <p:cNvPr id="2" name="Rectangle 2"/>
          <p:cNvSpPr>
            <a:spLocks noChangeArrowheads="1"/>
          </p:cNvSpPr>
          <p:nvPr/>
        </p:nvSpPr>
        <p:spPr bwMode="auto">
          <a:xfrm>
            <a:off x="2148936" y="1195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graphicFrame>
        <p:nvGraphicFramePr>
          <p:cNvPr id="3" name="Objet 2"/>
          <p:cNvGraphicFramePr>
            <a:graphicFrameLocks noChangeAspect="1"/>
          </p:cNvGraphicFramePr>
          <p:nvPr>
            <p:extLst>
              <p:ext uri="{D42A27DB-BD31-4B8C-83A1-F6EECF244321}">
                <p14:modId xmlns:p14="http://schemas.microsoft.com/office/powerpoint/2010/main" val="3219675042"/>
              </p:ext>
            </p:extLst>
          </p:nvPr>
        </p:nvGraphicFramePr>
        <p:xfrm>
          <a:off x="2148936" y="119550"/>
          <a:ext cx="1495425" cy="771525"/>
        </p:xfrm>
        <a:graphic>
          <a:graphicData uri="http://schemas.openxmlformats.org/presentationml/2006/ole">
            <mc:AlternateContent xmlns:mc="http://schemas.openxmlformats.org/markup-compatibility/2006">
              <mc:Choice xmlns:v="urn:schemas-microsoft-com:vml" Requires="v">
                <p:oleObj spid="_x0000_s8213" r:id="rId10" imgW="1865376" imgH="1078992" progId="">
                  <p:embed/>
                </p:oleObj>
              </mc:Choice>
              <mc:Fallback>
                <p:oleObj r:id="rId10" imgW="1865376" imgH="1078992" progId="">
                  <p:embed/>
                  <p:pic>
                    <p:nvPicPr>
                      <p:cNvPr id="0" name="Picture 1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148936" y="119550"/>
                        <a:ext cx="1495425" cy="771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6636952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itel 1">
            <a:extLst>
              <a:ext uri="{FF2B5EF4-FFF2-40B4-BE49-F238E27FC236}">
                <a16:creationId xmlns:a16="http://schemas.microsoft.com/office/drawing/2014/main" id="{70CACE9C-93A1-0140-8EE8-82BF4EA16AF2}"/>
              </a:ext>
            </a:extLst>
          </p:cNvPr>
          <p:cNvSpPr txBox="1">
            <a:spLocks/>
          </p:cNvSpPr>
          <p:nvPr/>
        </p:nvSpPr>
        <p:spPr>
          <a:xfrm>
            <a:off x="1255594" y="856989"/>
            <a:ext cx="8830102" cy="87627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rgbClr val="C00000"/>
                </a:solidFill>
                <a:ea typeface="+mn-lt"/>
                <a:cs typeface="+mn-lt"/>
              </a:rPr>
              <a:t>1. Brève présentation de l’ACFPE (6) </a:t>
            </a:r>
          </a:p>
        </p:txBody>
      </p:sp>
      <p:sp>
        <p:nvSpPr>
          <p:cNvPr id="5" name="Tijdelijke aanduiding voor tekst 2">
            <a:extLst>
              <a:ext uri="{FF2B5EF4-FFF2-40B4-BE49-F238E27FC236}">
                <a16:creationId xmlns:a16="http://schemas.microsoft.com/office/drawing/2014/main" id="{D44E4691-CE84-CF40-9F1B-A2C5DB6A5A45}"/>
              </a:ext>
            </a:extLst>
          </p:cNvPr>
          <p:cNvSpPr txBox="1">
            <a:spLocks/>
          </p:cNvSpPr>
          <p:nvPr/>
        </p:nvSpPr>
        <p:spPr>
          <a:xfrm>
            <a:off x="357596" y="1833429"/>
            <a:ext cx="11476808" cy="470384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0"/>
              </a:spcBef>
              <a:defRPr/>
            </a:pPr>
            <a:r>
              <a:rPr lang="fr-FR" b="1" dirty="0">
                <a:solidFill>
                  <a:srgbClr val="00B0F0"/>
                </a:solidFill>
              </a:rPr>
              <a:t>3. Des Publics cibles/Clients</a:t>
            </a:r>
          </a:p>
          <a:p>
            <a:endParaRPr lang="fr-FR" sz="2400" dirty="0"/>
          </a:p>
          <a:p>
            <a:pPr marL="0" indent="0">
              <a:buNone/>
            </a:pPr>
            <a:r>
              <a:rPr lang="fr-FR" sz="2400" dirty="0"/>
              <a:t>Les clients ou publics cibles de l'agence sont constitués: </a:t>
            </a:r>
          </a:p>
          <a:p>
            <a:r>
              <a:rPr lang="fr-FR" sz="2400" dirty="0"/>
              <a:t>Des Entreprises privées et parapubliques ; </a:t>
            </a:r>
          </a:p>
          <a:p>
            <a:r>
              <a:rPr lang="fr-FR" sz="2400" dirty="0"/>
              <a:t>Des Demandeurs d'emploi; </a:t>
            </a:r>
          </a:p>
          <a:p>
            <a:r>
              <a:rPr lang="fr-FR" sz="2400" dirty="0"/>
              <a:t>Des promoteurs / porteurs de projets ; </a:t>
            </a:r>
          </a:p>
          <a:p>
            <a:r>
              <a:rPr lang="fr-FR" sz="2400" dirty="0"/>
              <a:t>Des ONG; </a:t>
            </a:r>
          </a:p>
          <a:p>
            <a:r>
              <a:rPr lang="fr-FR" sz="2400" dirty="0"/>
              <a:t>Des centres de formation professionnelle et technique;</a:t>
            </a:r>
          </a:p>
          <a:p>
            <a:r>
              <a:rPr lang="fr-FR" sz="2400" dirty="0"/>
              <a:t>Des associations et groupements communautaires. </a:t>
            </a:r>
          </a:p>
        </p:txBody>
      </p:sp>
      <p:pic>
        <p:nvPicPr>
          <p:cNvPr id="6" name="Afbeelding 5">
            <a:extLst>
              <a:ext uri="{FF2B5EF4-FFF2-40B4-BE49-F238E27FC236}">
                <a16:creationId xmlns:a16="http://schemas.microsoft.com/office/drawing/2014/main" id="{4D5C93EE-016A-DE47-9D9F-B3F0144F95E5}"/>
              </a:ext>
            </a:extLst>
          </p:cNvPr>
          <p:cNvPicPr>
            <a:picLocks noChangeAspect="1"/>
          </p:cNvPicPr>
          <p:nvPr/>
        </p:nvPicPr>
        <p:blipFill>
          <a:blip r:embed="rId3"/>
          <a:stretch>
            <a:fillRect/>
          </a:stretch>
        </p:blipFill>
        <p:spPr>
          <a:xfrm>
            <a:off x="990034" y="219712"/>
            <a:ext cx="1253136" cy="704889"/>
          </a:xfrm>
          <a:prstGeom prst="rect">
            <a:avLst/>
          </a:prstGeom>
        </p:spPr>
      </p:pic>
      <p:pic>
        <p:nvPicPr>
          <p:cNvPr id="7" name="Afbeelding 6">
            <a:extLst>
              <a:ext uri="{FF2B5EF4-FFF2-40B4-BE49-F238E27FC236}">
                <a16:creationId xmlns:a16="http://schemas.microsoft.com/office/drawing/2014/main" id="{277DABE4-55D5-8042-8A01-194CC2969FDF}"/>
              </a:ext>
            </a:extLst>
          </p:cNvPr>
          <p:cNvPicPr>
            <a:picLocks noChangeAspect="1"/>
          </p:cNvPicPr>
          <p:nvPr/>
        </p:nvPicPr>
        <p:blipFill>
          <a:blip r:embed="rId4"/>
          <a:stretch>
            <a:fillRect/>
          </a:stretch>
        </p:blipFill>
        <p:spPr>
          <a:xfrm>
            <a:off x="357596" y="219712"/>
            <a:ext cx="752763" cy="636953"/>
          </a:xfrm>
          <a:prstGeom prst="rect">
            <a:avLst/>
          </a:prstGeom>
        </p:spPr>
      </p:pic>
      <p:pic>
        <p:nvPicPr>
          <p:cNvPr id="9" name="Afbeelding 8" descr="Afbeelding met tekst&#10;&#10;Automatisch gegenereerde beschrijving">
            <a:extLst>
              <a:ext uri="{FF2B5EF4-FFF2-40B4-BE49-F238E27FC236}">
                <a16:creationId xmlns:a16="http://schemas.microsoft.com/office/drawing/2014/main" id="{A715EE0B-F112-4346-A422-90FC4EE1353F}"/>
              </a:ext>
            </a:extLst>
          </p:cNvPr>
          <p:cNvPicPr>
            <a:picLocks noChangeAspect="1"/>
          </p:cNvPicPr>
          <p:nvPr/>
        </p:nvPicPr>
        <p:blipFill>
          <a:blip r:embed="rId5"/>
          <a:stretch>
            <a:fillRect/>
          </a:stretch>
        </p:blipFill>
        <p:spPr>
          <a:xfrm>
            <a:off x="8419745" y="484136"/>
            <a:ext cx="842295" cy="232242"/>
          </a:xfrm>
          <a:prstGeom prst="rect">
            <a:avLst/>
          </a:prstGeom>
        </p:spPr>
      </p:pic>
      <p:pic>
        <p:nvPicPr>
          <p:cNvPr id="10" name="Afbeelding 9">
            <a:extLst>
              <a:ext uri="{FF2B5EF4-FFF2-40B4-BE49-F238E27FC236}">
                <a16:creationId xmlns:a16="http://schemas.microsoft.com/office/drawing/2014/main" id="{4E5C8299-7D90-064A-8BC3-13F582B0F390}"/>
              </a:ext>
            </a:extLst>
          </p:cNvPr>
          <p:cNvPicPr>
            <a:picLocks noChangeAspect="1"/>
          </p:cNvPicPr>
          <p:nvPr/>
        </p:nvPicPr>
        <p:blipFill>
          <a:blip r:embed="rId6"/>
          <a:stretch>
            <a:fillRect/>
          </a:stretch>
        </p:blipFill>
        <p:spPr>
          <a:xfrm>
            <a:off x="9478113" y="413974"/>
            <a:ext cx="467974" cy="327050"/>
          </a:xfrm>
          <a:prstGeom prst="rect">
            <a:avLst/>
          </a:prstGeom>
        </p:spPr>
      </p:pic>
      <p:pic>
        <p:nvPicPr>
          <p:cNvPr id="11" name="Afbeelding 10" descr="Afbeelding met tekst&#10;&#10;Automatisch gegenereerde beschrijving">
            <a:extLst>
              <a:ext uri="{FF2B5EF4-FFF2-40B4-BE49-F238E27FC236}">
                <a16:creationId xmlns:a16="http://schemas.microsoft.com/office/drawing/2014/main" id="{37539492-C519-4845-A0B4-F4585634A275}"/>
              </a:ext>
            </a:extLst>
          </p:cNvPr>
          <p:cNvPicPr>
            <a:picLocks noChangeAspect="1"/>
          </p:cNvPicPr>
          <p:nvPr/>
        </p:nvPicPr>
        <p:blipFill>
          <a:blip r:embed="rId7"/>
          <a:stretch>
            <a:fillRect/>
          </a:stretch>
        </p:blipFill>
        <p:spPr>
          <a:xfrm>
            <a:off x="10205410" y="451608"/>
            <a:ext cx="996556" cy="251276"/>
          </a:xfrm>
          <a:prstGeom prst="rect">
            <a:avLst/>
          </a:prstGeom>
        </p:spPr>
      </p:pic>
      <p:pic>
        <p:nvPicPr>
          <p:cNvPr id="12" name="Afbeelding 11">
            <a:extLst>
              <a:ext uri="{FF2B5EF4-FFF2-40B4-BE49-F238E27FC236}">
                <a16:creationId xmlns:a16="http://schemas.microsoft.com/office/drawing/2014/main" id="{B46D08E4-3C36-494A-810B-260A1F4916A7}"/>
              </a:ext>
            </a:extLst>
          </p:cNvPr>
          <p:cNvPicPr>
            <a:picLocks noChangeAspect="1"/>
          </p:cNvPicPr>
          <p:nvPr/>
        </p:nvPicPr>
        <p:blipFill>
          <a:blip r:embed="rId8"/>
          <a:stretch>
            <a:fillRect/>
          </a:stretch>
        </p:blipFill>
        <p:spPr>
          <a:xfrm>
            <a:off x="11347278" y="361634"/>
            <a:ext cx="487126" cy="357888"/>
          </a:xfrm>
          <a:prstGeom prst="rect">
            <a:avLst/>
          </a:prstGeom>
        </p:spPr>
      </p:pic>
      <p:pic>
        <p:nvPicPr>
          <p:cNvPr id="13" name="Afbeelding 12">
            <a:extLst>
              <a:ext uri="{FF2B5EF4-FFF2-40B4-BE49-F238E27FC236}">
                <a16:creationId xmlns:a16="http://schemas.microsoft.com/office/drawing/2014/main" id="{06C2B1AD-9E9E-F246-BFBA-BAF10A8E6446}"/>
              </a:ext>
            </a:extLst>
          </p:cNvPr>
          <p:cNvPicPr>
            <a:picLocks noChangeAspect="1"/>
          </p:cNvPicPr>
          <p:nvPr/>
        </p:nvPicPr>
        <p:blipFill>
          <a:blip r:embed="rId9"/>
          <a:stretch>
            <a:fillRect/>
          </a:stretch>
        </p:blipFill>
        <p:spPr>
          <a:xfrm>
            <a:off x="7759054" y="367804"/>
            <a:ext cx="532138" cy="408704"/>
          </a:xfrm>
          <a:prstGeom prst="rect">
            <a:avLst/>
          </a:prstGeom>
        </p:spPr>
      </p:pic>
      <p:sp>
        <p:nvSpPr>
          <p:cNvPr id="2" name="Rectangle 2"/>
          <p:cNvSpPr>
            <a:spLocks noChangeArrowheads="1"/>
          </p:cNvSpPr>
          <p:nvPr/>
        </p:nvSpPr>
        <p:spPr bwMode="auto">
          <a:xfrm>
            <a:off x="2243170" y="16032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graphicFrame>
        <p:nvGraphicFramePr>
          <p:cNvPr id="3" name="Objet 2"/>
          <p:cNvGraphicFramePr>
            <a:graphicFrameLocks noChangeAspect="1"/>
          </p:cNvGraphicFramePr>
          <p:nvPr>
            <p:extLst>
              <p:ext uri="{D42A27DB-BD31-4B8C-83A1-F6EECF244321}">
                <p14:modId xmlns:p14="http://schemas.microsoft.com/office/powerpoint/2010/main" val="4103998635"/>
              </p:ext>
            </p:extLst>
          </p:nvPr>
        </p:nvGraphicFramePr>
        <p:xfrm>
          <a:off x="2243170" y="160326"/>
          <a:ext cx="1495425" cy="771525"/>
        </p:xfrm>
        <a:graphic>
          <a:graphicData uri="http://schemas.openxmlformats.org/presentationml/2006/ole">
            <mc:AlternateContent xmlns:mc="http://schemas.openxmlformats.org/markup-compatibility/2006">
              <mc:Choice xmlns:v="urn:schemas-microsoft-com:vml" Requires="v">
                <p:oleObj spid="_x0000_s9236" r:id="rId10" imgW="1865376" imgH="1078992" progId="">
                  <p:embed/>
                </p:oleObj>
              </mc:Choice>
              <mc:Fallback>
                <p:oleObj r:id="rId10" imgW="1865376" imgH="1078992" progId="">
                  <p:embed/>
                  <p:pic>
                    <p:nvPicPr>
                      <p:cNvPr id="0" name="Picture 1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243170" y="160326"/>
                        <a:ext cx="1495425" cy="771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21424708"/>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1458</Words>
  <Application>Microsoft Office PowerPoint</Application>
  <PresentationFormat>Widescreen</PresentationFormat>
  <Paragraphs>123</Paragraphs>
  <Slides>18</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0</vt:i4>
      </vt:variant>
      <vt:variant>
        <vt:lpstr>Slide Titles</vt:lpstr>
      </vt:variant>
      <vt:variant>
        <vt:i4>18</vt:i4>
      </vt:variant>
    </vt:vector>
  </HeadingPairs>
  <TitlesOfParts>
    <vt:vector size="24" baseType="lpstr">
      <vt:lpstr>Arial</vt:lpstr>
      <vt:lpstr>Biotif</vt:lpstr>
      <vt:lpstr>Calibri</vt:lpstr>
      <vt:lpstr>Calibri Light</vt:lpstr>
      <vt:lpstr>Wingdings</vt:lpstr>
      <vt:lpstr>Kantoorthema</vt:lpstr>
      <vt:lpstr>ATELIER REGIONAL DE PARTAGE</vt:lpstr>
      <vt:lpstr>« Collecte de la taxe par les Fonds: Cas de l’ACFPE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ATELIER REGIONAL DE PARTAGE</dc:title>
  <dc:creator>DE RUYCK, Maarten</dc:creator>
  <cp:lastModifiedBy>Keser, Jelena</cp:lastModifiedBy>
  <cp:revision>59</cp:revision>
  <dcterms:created xsi:type="dcterms:W3CDTF">2021-11-05T17:48:37Z</dcterms:created>
  <dcterms:modified xsi:type="dcterms:W3CDTF">2021-11-30T14:35:53Z</dcterms:modified>
</cp:coreProperties>
</file>