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7" r:id="rId4"/>
    <p:sldId id="262" r:id="rId5"/>
    <p:sldId id="264" r:id="rId6"/>
    <p:sldId id="268" r:id="rId7"/>
    <p:sldId id="267" r:id="rId8"/>
    <p:sldId id="265" r:id="rId9"/>
    <p:sldId id="269" r:id="rId10"/>
    <p:sldId id="271" r:id="rId11"/>
    <p:sldId id="270" r:id="rId12"/>
    <p:sldId id="272" r:id="rId13"/>
    <p:sldId id="260" r:id="rId14"/>
    <p:sldId id="259" r:id="rId15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94"/>
  </p:normalViewPr>
  <p:slideViewPr>
    <p:cSldViewPr snapToGrid="0" snapToObjects="1">
      <p:cViewPr varScale="1">
        <p:scale>
          <a:sx n="81" d="100"/>
          <a:sy n="81" d="100"/>
        </p:scale>
        <p:origin x="96" y="6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033DCB-4843-7B48-A69D-C431D13F3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0BAE585-D002-644F-8BCB-3D33A6B8A2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A4162AE-2522-B74C-938D-CC9CCE0D9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2F6A2E-149B-7544-88C8-E21A89751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5DF1D4F-E2D1-CA46-A060-82834AAEF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52022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FDC2EE-3919-2B4C-B56A-6A1066D8B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9F27922-7DF0-AC43-AFB3-68E7C819E3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0106766-50CB-7D4A-9D59-1BF12F4E5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1315AA6-0FF6-2F47-BEDA-7A9E9A1C0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7D9657-562E-574D-B3AF-8513FCC98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74367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3702D0F-11D9-0F49-B3FB-67992973C8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1F8DDC5-D9B8-E14A-9991-50B8FFE42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D96E22-0103-7646-BE29-270F61A0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71788F3-E7B7-5A43-A14C-B938E2867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92EF31D-53BB-6E4A-92E1-E650DE186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94450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F25BB3-C742-F141-9F7B-C88377DB4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BEDD48-E809-304E-8C74-094CA5A67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A0B20D-9421-6645-9AA4-EBCF48507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EF7C312-0E6E-5247-9D1F-5CB8F96C1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B5C040-D3C6-CE43-BAFC-E23235874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0227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B95534-19CF-B84D-97DD-4A80BA7C0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2CDCDE3-5C9C-0649-B1B9-391A726B0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7D3C4D4-9BF8-F449-B29E-87DAE189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D7D0BB-655B-EF40-8CB7-9705A480E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90E6573-4DC8-014A-8E71-1AD4566F3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10456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43A12F-3E61-4744-A7D9-61B3B4E87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B1489C-EFEF-9243-9638-3D0B0619B2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5CA40A6-F02B-8B4F-A7D8-ACE2036C60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09501F9-6070-E746-9CB2-5D9FE0F4D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1AC3376-A5D8-2841-A7E7-1D3D13F4F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82AD58D-012F-C74B-A657-464713A0E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727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310F2A-FD22-F94C-A797-375CF9042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5FFC7C-1B58-5F45-BA46-0BC1906B7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AD90672-EF63-804C-BDC1-6081BFB9F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16DE031-BF6C-8F44-9436-E9BF594D98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4768892-30C4-FE4B-B984-C0CCC52D0E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EC905FF-7470-B949-8B7C-FE610157F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CF3447E-381C-5545-AA77-5CD18E58D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A5EDB7C-CD5C-024B-932F-FE337537A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16915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5D5ADB-0BDD-8A45-8695-DB0024437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9BB8F39-C124-0A40-BAF2-B4B1E140A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80141AB-C9F1-B144-8F5C-BC4A885C3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BE78DA4-694A-7744-BE68-8A32DA2A1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2598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88F4AF6-60F2-E141-B010-1CFB91BD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DB4A7CE-C867-044D-9EC0-230D6D003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652CA89-19E4-8448-8024-B24DCCE19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6252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1E8262-F46D-9740-8CED-7280BDA0F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4075F98-4C96-594C-BA83-68E11909B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F34EA02-40D6-6D46-B938-1E4FAD4A04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46A33D2-3DC8-A24D-91FD-2F82285A1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36182E4-8C85-D54C-9BB1-30129EA69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E7ECDFF-FABB-3F42-AD1E-64E4A4987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14540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3EE5CB-9AF5-324E-A977-1672AD715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B72AD7A-E273-474C-ADEE-48EA339B93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B1F53D8-AF71-D44C-B1D0-55903DB3A2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702F474-0359-8B49-8CAD-87AD62D62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9961777-25FB-0B43-9877-8B80AD314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3E76474-E1D5-5A40-B1C6-A6E900E6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44060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34F13AF-5D1D-C74F-AA62-A8694063B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BAA196F-2E92-C040-A3E1-7B7D8EA63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A8468F0-FA14-294E-AAC9-2FCBB22D8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BA45A3-92E6-3542-9DC3-62F0E64BA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2025623-D326-0349-A08C-064669D104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96450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hyperlink" Target="http://www.onfppguinee.org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5CD8395-75FE-524A-AB01-C36FFD20F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9420" y="1521141"/>
            <a:ext cx="6629400" cy="2306637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nl-NL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ATELIER REGIONAL DE PARTAGE</a:t>
            </a:r>
            <a:endParaRPr lang="nl-BE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9420" y="3914138"/>
            <a:ext cx="8053137" cy="838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Les modes alternatifs de financement de la formation professionnelle en Afrique face aux défis du futur</a:t>
            </a:r>
            <a:endParaRPr lang="nl-B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Saly-Portudal (Sénégal), 16-18 novembre 2021</a:t>
            </a:r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19526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657784" y="6298338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6133B98-0A37-5A45-BD9A-7F7D582A70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025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2456427" y="1321013"/>
            <a:ext cx="67005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Autres ressources</a:t>
            </a:r>
            <a:endParaRPr lang="nl-BE" sz="36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D44E4691-CE84-CF40-9F1B-A2C5DB6A5A45}"/>
              </a:ext>
            </a:extLst>
          </p:cNvPr>
          <p:cNvSpPr txBox="1">
            <a:spLocks/>
          </p:cNvSpPr>
          <p:nvPr/>
        </p:nvSpPr>
        <p:spPr>
          <a:xfrm>
            <a:off x="2456427" y="2290619"/>
            <a:ext cx="6250460" cy="374031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</a:pPr>
            <a:endParaRPr lang="nl-NL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sz="2400" dirty="0"/>
              <a:t> La subvention de l’Etat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400" dirty="0"/>
              <a:t>Les fonds provenant de l’aide extérieur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400" dirty="0"/>
              <a:t> Dons Legs et libéralités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400" dirty="0"/>
              <a:t>Les produits de toute taxe parafiscale institué au profit de l’ONFPP par des dispositions législatives et règlementaires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400" dirty="0"/>
              <a:t> Produits de placement de fonds qu’il pourrait faire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400" dirty="0"/>
              <a:t>Produits de cession de service qu’il fournit aux entreprises </a:t>
            </a:r>
          </a:p>
          <a:p>
            <a:pPr marL="0" indent="0">
              <a:buNone/>
            </a:pPr>
            <a:endParaRPr lang="nl-NL" sz="2400" dirty="0"/>
          </a:p>
          <a:p>
            <a:pPr>
              <a:buFont typeface="Wingdings" panose="05000000000000000000" pitchFamily="2" charset="2"/>
              <a:buChar char="Ø"/>
            </a:pPr>
            <a:endParaRPr lang="nl-NL" sz="2400" dirty="0"/>
          </a:p>
          <a:p>
            <a:pPr marL="9525" lvl="4" indent="1588">
              <a:lnSpc>
                <a:spcPct val="114000"/>
              </a:lnSpc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772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2456427" y="1321013"/>
            <a:ext cx="67005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 de collecte</a:t>
            </a:r>
            <a:endParaRPr lang="nl-BE" sz="36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D44E4691-CE84-CF40-9F1B-A2C5DB6A5A45}"/>
              </a:ext>
            </a:extLst>
          </p:cNvPr>
          <p:cNvSpPr txBox="1">
            <a:spLocks/>
          </p:cNvSpPr>
          <p:nvPr/>
        </p:nvSpPr>
        <p:spPr>
          <a:xfrm>
            <a:off x="2573169" y="2677423"/>
            <a:ext cx="6250460" cy="3353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</a:pPr>
            <a:endParaRPr lang="nl-NL" sz="2400" dirty="0"/>
          </a:p>
          <a:p>
            <a:pPr>
              <a:buFont typeface="Wingdings" pitchFamily="2" charset="2"/>
              <a:buChar char="§"/>
            </a:pPr>
            <a:r>
              <a:rPr lang="nl-NL" sz="2400" dirty="0"/>
              <a:t>La CFPCA est collectée par l’ONFPP</a:t>
            </a:r>
          </a:p>
          <a:p>
            <a:pPr>
              <a:buFont typeface="Wingdings" pitchFamily="2" charset="2"/>
              <a:buChar char="§"/>
            </a:pPr>
            <a:r>
              <a:rPr lang="nl-NL" sz="2400" dirty="0"/>
              <a:t>L’ONFPP dispose sur la base d’un protocole d’accord, d’un guichet spécial à la CNSS pour la collecte des contributions des entreprises</a:t>
            </a:r>
          </a:p>
          <a:p>
            <a:pPr marL="9525" lvl="4" indent="1588">
              <a:lnSpc>
                <a:spcPct val="114000"/>
              </a:lnSpc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61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2456427" y="1321013"/>
            <a:ext cx="67005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Difficultés rencontrées</a:t>
            </a:r>
            <a:endParaRPr lang="nl-BE" sz="36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D44E4691-CE84-CF40-9F1B-A2C5DB6A5A45}"/>
              </a:ext>
            </a:extLst>
          </p:cNvPr>
          <p:cNvSpPr txBox="1">
            <a:spLocks/>
          </p:cNvSpPr>
          <p:nvPr/>
        </p:nvSpPr>
        <p:spPr>
          <a:xfrm>
            <a:off x="2573169" y="2677423"/>
            <a:ext cx="6250460" cy="3353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</a:pPr>
            <a:endParaRPr lang="nl-NL" sz="2400" dirty="0"/>
          </a:p>
          <a:p>
            <a:pPr>
              <a:buFont typeface="Wingdings" pitchFamily="2" charset="2"/>
              <a:buChar char="§"/>
            </a:pPr>
            <a:r>
              <a:rPr lang="nl-NL" sz="2400" dirty="0"/>
              <a:t>Non disponibilté de la subvention de l’état</a:t>
            </a:r>
          </a:p>
          <a:p>
            <a:pPr>
              <a:buFont typeface="Wingdings" pitchFamily="2" charset="2"/>
              <a:buChar char="§"/>
            </a:pPr>
            <a:r>
              <a:rPr lang="nl-NL" sz="2400" dirty="0"/>
              <a:t>La Taxe d’apprentissage est collectée par la DGI et versée dans le BND</a:t>
            </a:r>
          </a:p>
          <a:p>
            <a:pPr>
              <a:buFont typeface="Wingdings" pitchFamily="2" charset="2"/>
              <a:buChar char="§"/>
            </a:pPr>
            <a:r>
              <a:rPr lang="nl-NL" sz="2400" dirty="0"/>
              <a:t>Exonération abusivement octroyée aux grandes entreprises minières</a:t>
            </a:r>
          </a:p>
          <a:p>
            <a:pPr marL="9525" lvl="4" indent="1588">
              <a:lnSpc>
                <a:spcPct val="114000"/>
              </a:lnSpc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679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D44E4691-CE84-CF40-9F1B-A2C5DB6A5A45}"/>
              </a:ext>
            </a:extLst>
          </p:cNvPr>
          <p:cNvSpPr txBox="1">
            <a:spLocks/>
          </p:cNvSpPr>
          <p:nvPr/>
        </p:nvSpPr>
        <p:spPr>
          <a:xfrm>
            <a:off x="8362642" y="2486385"/>
            <a:ext cx="2625132" cy="3353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4000"/>
              </a:lnSpc>
              <a:buNone/>
            </a:pPr>
            <a:endParaRPr lang="nl-NL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09575" lvl="3" indent="0">
              <a:buNone/>
            </a:pPr>
            <a:br>
              <a:rPr lang="nl-NL" dirty="0"/>
            </a:br>
            <a:endParaRPr lang="nl-NL" dirty="0"/>
          </a:p>
          <a:p>
            <a:pPr marL="9525" lvl="4" indent="1588">
              <a:lnSpc>
                <a:spcPct val="114000"/>
              </a:lnSpc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02FDA2F0-E64F-1E44-A545-3BDFD345D9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  <p:pic>
        <p:nvPicPr>
          <p:cNvPr id="8" name="Espace réservé du contenu 7"/>
          <p:cNvPicPr>
            <a:picLocks noGrp="1" noChangeAspect="1"/>
          </p:cNvPicPr>
          <p:nvPr>
            <p:ph sz="half" idx="4294967295"/>
          </p:nvPr>
        </p:nvPicPr>
        <p:blipFill>
          <a:blip r:embed="rId9"/>
          <a:stretch>
            <a:fillRect/>
          </a:stretch>
        </p:blipFill>
        <p:spPr>
          <a:xfrm>
            <a:off x="775854" y="1422399"/>
            <a:ext cx="10280073" cy="451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719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5CD8395-75FE-524A-AB01-C36FFD20F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9420" y="1521141"/>
            <a:ext cx="6629400" cy="2306637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MERCI</a:t>
            </a:r>
            <a:endParaRPr lang="nl-B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9420" y="3914138"/>
            <a:ext cx="8053137" cy="838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www.onfppguinee.org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nl-B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6367" y="606272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32052" y="6022593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48DDAC8C-2097-E646-874A-53EFCAB1AF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244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5CD8395-75FE-524A-AB01-C36FFD20F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9420" y="1521141"/>
            <a:ext cx="6629400" cy="23066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nl-NL" sz="4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Collecte de la taxe par les fonds : Présentation et </a:t>
            </a:r>
            <a:r>
              <a:rPr lang="nl-NL" sz="4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</a:t>
            </a:r>
            <a:endParaRPr lang="nl-BE" sz="48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9420" y="3909618"/>
            <a:ext cx="8053137" cy="838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Cas de l ’Office National de Formation et de Perfectionnement professionnels Guinée</a:t>
            </a:r>
            <a:endParaRPr lang="nl-B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Présenté par Lucien </a:t>
            </a:r>
            <a:r>
              <a:rPr lang="nl-N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Beindou</a:t>
            </a:r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GUILAO/ DIRECTEUR GENERAL DE L’ONFPP </a:t>
            </a:r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7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2456427" y="1321013"/>
            <a:ext cx="67005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Création de l’ONFPP : Eléments de contexte</a:t>
            </a:r>
            <a:endParaRPr lang="nl-BE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D44E4691-CE84-CF40-9F1B-A2C5DB6A5A45}"/>
              </a:ext>
            </a:extLst>
          </p:cNvPr>
          <p:cNvSpPr txBox="1">
            <a:spLocks/>
          </p:cNvSpPr>
          <p:nvPr/>
        </p:nvSpPr>
        <p:spPr>
          <a:xfrm>
            <a:off x="2573169" y="2677423"/>
            <a:ext cx="6250460" cy="3353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</a:pPr>
            <a:r>
              <a:rPr lang="nl-NL" sz="2400" dirty="0"/>
              <a:t>De 1958 à 1984 la Guinée choisit l’option socialiste pour son development.</a:t>
            </a:r>
          </a:p>
          <a:p>
            <a:pPr>
              <a:buFont typeface="Wingdings" pitchFamily="2" charset="2"/>
              <a:buChar char="§"/>
            </a:pPr>
            <a:r>
              <a:rPr lang="nl-NL" sz="2400" dirty="0"/>
              <a:t>Mars 1984 , disparution du président Ahmed Sékou Touré</a:t>
            </a:r>
          </a:p>
          <a:p>
            <a:pPr>
              <a:buFont typeface="Wingdings" pitchFamily="2" charset="2"/>
              <a:buChar char="§"/>
            </a:pPr>
            <a:r>
              <a:rPr lang="nl-NL" sz="2400" dirty="0"/>
              <a:t>4 avril 1984 , les militaires arrivent au pouvoir à la suite d’un coup d’état</a:t>
            </a:r>
          </a:p>
          <a:p>
            <a:pPr>
              <a:buFont typeface="Wingdings" pitchFamily="2" charset="2"/>
              <a:buChar char="§"/>
            </a:pPr>
            <a:r>
              <a:rPr lang="nl-NL" sz="2400" dirty="0"/>
              <a:t>22 décembre 1985 , discours programme du Président Lansana Conté</a:t>
            </a:r>
          </a:p>
          <a:p>
            <a:pPr>
              <a:buFont typeface="Wingdings" pitchFamily="2" charset="2"/>
              <a:buChar char="§"/>
            </a:pPr>
            <a:endParaRPr lang="nl-NL" sz="2400" dirty="0"/>
          </a:p>
          <a:p>
            <a:pPr marL="9525" lvl="4" indent="1588">
              <a:lnSpc>
                <a:spcPct val="114000"/>
              </a:lnSpc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842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2456427" y="1321013"/>
            <a:ext cx="67005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Création de l’ONFPP : Eléments de contexte</a:t>
            </a:r>
            <a:endParaRPr lang="nl-BE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D44E4691-CE84-CF40-9F1B-A2C5DB6A5A45}"/>
              </a:ext>
            </a:extLst>
          </p:cNvPr>
          <p:cNvSpPr txBox="1">
            <a:spLocks/>
          </p:cNvSpPr>
          <p:nvPr/>
        </p:nvSpPr>
        <p:spPr>
          <a:xfrm>
            <a:off x="2573169" y="2677423"/>
            <a:ext cx="6250460" cy="3353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</a:pPr>
            <a:r>
              <a:rPr lang="nl-NL" sz="2400" dirty="0"/>
              <a:t>Le discours programme concrétise l’adoption du libéralisme économique comme seule option de développement choisie par la Guinée.</a:t>
            </a:r>
          </a:p>
          <a:p>
            <a:pPr>
              <a:buFont typeface="Wingdings" pitchFamily="2" charset="2"/>
              <a:buChar char="§"/>
            </a:pPr>
            <a:r>
              <a:rPr lang="nl-NL" sz="2400" dirty="0"/>
              <a:t>22 Avril 1986 création de l’ONFPP par décret N026/PRG/SGG</a:t>
            </a:r>
          </a:p>
          <a:p>
            <a:pPr marL="0" indent="0">
              <a:buNone/>
            </a:pPr>
            <a:endParaRPr lang="nl-NL" sz="2400" dirty="0"/>
          </a:p>
          <a:p>
            <a:pPr marL="9525" lvl="4" indent="1588">
              <a:lnSpc>
                <a:spcPct val="114000"/>
              </a:lnSpc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51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2456427" y="1321013"/>
            <a:ext cx="67005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L’0NFPP</a:t>
            </a:r>
            <a:endParaRPr lang="nl-BE" sz="4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D44E4691-CE84-CF40-9F1B-A2C5DB6A5A45}"/>
              </a:ext>
            </a:extLst>
          </p:cNvPr>
          <p:cNvSpPr txBox="1">
            <a:spLocks/>
          </p:cNvSpPr>
          <p:nvPr/>
        </p:nvSpPr>
        <p:spPr>
          <a:xfrm>
            <a:off x="2573169" y="2677423"/>
            <a:ext cx="6250460" cy="3353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</a:pPr>
            <a:endParaRPr lang="nl-NL" sz="2400" dirty="0"/>
          </a:p>
          <a:p>
            <a:pPr>
              <a:buFont typeface="Wingdings" pitchFamily="2" charset="2"/>
              <a:buChar char="§"/>
            </a:pPr>
            <a:r>
              <a:rPr lang="nl-NL" sz="2400" dirty="0"/>
              <a:t>Conçu comme un outil d’accompagnement des réformes, l’ONFPP organise et finance des formations de qualité pour le personnel de toutes les entreprises dans tous les domaines. A cela s’ajoute des apports considérables à la formation des jeunes, des femmes, des artisans et des personnes défavorisés quelque soit leur besoins en formation exprimés</a:t>
            </a:r>
          </a:p>
          <a:p>
            <a:pPr marL="9525" lvl="4" indent="1588">
              <a:lnSpc>
                <a:spcPct val="114000"/>
              </a:lnSpc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666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2456427" y="1321013"/>
            <a:ext cx="67005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Ressources</a:t>
            </a:r>
            <a:endParaRPr lang="nl-BE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D44E4691-CE84-CF40-9F1B-A2C5DB6A5A45}"/>
              </a:ext>
            </a:extLst>
          </p:cNvPr>
          <p:cNvSpPr txBox="1">
            <a:spLocks/>
          </p:cNvSpPr>
          <p:nvPr/>
        </p:nvSpPr>
        <p:spPr>
          <a:xfrm>
            <a:off x="2456427" y="1798845"/>
            <a:ext cx="6250460" cy="3353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</a:pPr>
            <a:endParaRPr lang="nl-NL" sz="2400" dirty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nl-NL" sz="2400" dirty="0"/>
              <a:t>La principale ressource financière de l’ONFPP est la Contribution à la formation continue et à l’apprentissage (CFPCA)  payée mensuellement par les entreprises </a:t>
            </a:r>
          </a:p>
          <a:p>
            <a:pPr>
              <a:buFont typeface="Wingdings" pitchFamily="2" charset="2"/>
              <a:buChar char="§"/>
            </a:pPr>
            <a:r>
              <a:rPr lang="nl-NL" sz="2400" dirty="0"/>
              <a:t>Cette contribution correspond à 1,5% de la masse salariale brute de chaque entreprise du secteur formel employant 10 travailleurs </a:t>
            </a:r>
            <a:r>
              <a:rPr lang="nl-NL" sz="2400" dirty="0" err="1"/>
              <a:t>ou</a:t>
            </a:r>
            <a:r>
              <a:rPr lang="nl-NL" sz="2400" dirty="0"/>
              <a:t> plus</a:t>
            </a:r>
          </a:p>
          <a:p>
            <a:pPr marL="9525" lvl="4" indent="1588">
              <a:lnSpc>
                <a:spcPct val="114000"/>
              </a:lnSpc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003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2456427" y="1321013"/>
            <a:ext cx="67005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Ressources</a:t>
            </a:r>
            <a:endParaRPr lang="nl-BE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D44E4691-CE84-CF40-9F1B-A2C5DB6A5A45}"/>
              </a:ext>
            </a:extLst>
          </p:cNvPr>
          <p:cNvSpPr txBox="1">
            <a:spLocks/>
          </p:cNvSpPr>
          <p:nvPr/>
        </p:nvSpPr>
        <p:spPr>
          <a:xfrm>
            <a:off x="2573169" y="2677423"/>
            <a:ext cx="6250460" cy="3353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Le paiement de la CFPCA par </a:t>
            </a:r>
            <a:r>
              <a:rPr lang="nl-NL" sz="2400" dirty="0" err="1"/>
              <a:t>une</a:t>
            </a:r>
            <a:r>
              <a:rPr lang="nl-NL" sz="2400" dirty="0"/>
              <a:t> entreprise lui offre  plusieurs avantages 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400" dirty="0"/>
              <a:t>L’exonération du paiement de la taxe d’apprentissage qui est de 3% de la MSB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400" dirty="0"/>
              <a:t>La possibilité de bénéficier en contre partie des actions de formations conçus pour les personnels des entreprises cotisantes</a:t>
            </a:r>
          </a:p>
          <a:p>
            <a:pPr marL="9525" lvl="4" indent="1588">
              <a:lnSpc>
                <a:spcPct val="114000"/>
              </a:lnSpc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85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2456427" y="1321013"/>
            <a:ext cx="67005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Affectation</a:t>
            </a:r>
            <a:endParaRPr lang="nl-BE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D44E4691-CE84-CF40-9F1B-A2C5DB6A5A45}"/>
              </a:ext>
            </a:extLst>
          </p:cNvPr>
          <p:cNvSpPr txBox="1">
            <a:spLocks/>
          </p:cNvSpPr>
          <p:nvPr/>
        </p:nvSpPr>
        <p:spPr>
          <a:xfrm>
            <a:off x="2573169" y="2677423"/>
            <a:ext cx="6250460" cy="335350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</a:pPr>
            <a:endParaRPr lang="nl-NL" sz="2400" dirty="0"/>
          </a:p>
          <a:p>
            <a:pPr>
              <a:buFont typeface="Wingdings" pitchFamily="2" charset="2"/>
              <a:buChar char="§"/>
            </a:pPr>
            <a:r>
              <a:rPr lang="nl-NL" sz="2400" dirty="0"/>
              <a:t>La contribution est repartie en deux sections A et B</a:t>
            </a:r>
          </a:p>
          <a:p>
            <a:pPr>
              <a:buFont typeface="Wingdings" pitchFamily="2" charset="2"/>
              <a:buChar char="§"/>
            </a:pPr>
            <a:r>
              <a:rPr lang="nl-NL" sz="2400" dirty="0"/>
              <a:t>La section A correspond à 0,5% est affectée à des actions de perfectionnement et de reconversion</a:t>
            </a:r>
          </a:p>
          <a:p>
            <a:pPr>
              <a:buFont typeface="Wingdings" pitchFamily="2" charset="2"/>
              <a:buChar char="§"/>
            </a:pPr>
            <a:r>
              <a:rPr lang="nl-NL" sz="2400" dirty="0"/>
              <a:t>La section B correspond à 1% est affectée à des actions d’apprentissage et de qualification professionnelle de plusieurs cibles</a:t>
            </a:r>
          </a:p>
          <a:p>
            <a:pPr marL="9525" lvl="4" indent="1588">
              <a:lnSpc>
                <a:spcPct val="114000"/>
              </a:lnSpc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454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1991544" y="476672"/>
            <a:ext cx="2520280" cy="1512168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1,5% de la masse salariale brute des entreprises comptant 10 salariés  et plus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5087888" y="476672"/>
            <a:ext cx="2376264" cy="1512168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Participation de l’Etat définie par la loi des finances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8033196" y="476672"/>
            <a:ext cx="2160240" cy="15121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Coopération Internationale, dons et legs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135560" y="2276872"/>
            <a:ext cx="7992888" cy="5040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FONDS NATIONAL POUR LA QUALIFICATION PROFESSIONNELLE</a:t>
            </a:r>
            <a:r>
              <a:rPr lang="fr-FR" dirty="0"/>
              <a:t>	</a:t>
            </a:r>
          </a:p>
        </p:txBody>
      </p:sp>
      <p:cxnSp>
        <p:nvCxnSpPr>
          <p:cNvPr id="17" name="Connecteur droit avec flèche 16"/>
          <p:cNvCxnSpPr/>
          <p:nvPr/>
        </p:nvCxnSpPr>
        <p:spPr>
          <a:xfrm>
            <a:off x="2783632" y="1996183"/>
            <a:ext cx="468052" cy="247639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H="1">
            <a:off x="6123620" y="2015492"/>
            <a:ext cx="8384" cy="261381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flipH="1">
            <a:off x="8976320" y="2002916"/>
            <a:ext cx="432048" cy="243676"/>
          </a:xfrm>
          <a:prstGeom prst="straightConnector1">
            <a:avLst/>
          </a:prstGeom>
          <a:ln w="444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2" name="Rectangle 1031"/>
          <p:cNvSpPr/>
          <p:nvPr/>
        </p:nvSpPr>
        <p:spPr>
          <a:xfrm>
            <a:off x="2135560" y="2786360"/>
            <a:ext cx="3960440" cy="924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Section A:0,5% Mutualisation</a:t>
            </a:r>
          </a:p>
        </p:txBody>
      </p:sp>
      <p:sp>
        <p:nvSpPr>
          <p:cNvPr id="1033" name="Rectangle 1032"/>
          <p:cNvSpPr/>
          <p:nvPr/>
        </p:nvSpPr>
        <p:spPr>
          <a:xfrm>
            <a:off x="6123620" y="2786360"/>
            <a:ext cx="3996444" cy="924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Section B :1%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47529" y="4077073"/>
            <a:ext cx="4112439" cy="11521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Formation continue et </a:t>
            </a:r>
            <a:r>
              <a:rPr lang="fr-FR" b="1" dirty="0">
                <a:solidFill>
                  <a:schemeClr val="bg1"/>
                </a:solidFill>
              </a:rPr>
              <a:t>perfectionnement</a:t>
            </a:r>
            <a:r>
              <a:rPr lang="fr-FR" b="1" dirty="0"/>
              <a:t> des entreprises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12224" y="4077072"/>
            <a:ext cx="2396610" cy="1154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Reconversion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51984" y="4077072"/>
            <a:ext cx="2567797" cy="1154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Apprentissage et Qualification dans les secteurs formel et non structuré</a:t>
            </a:r>
          </a:p>
        </p:txBody>
      </p:sp>
      <p:sp>
        <p:nvSpPr>
          <p:cNvPr id="20" name="Ellipse 19"/>
          <p:cNvSpPr/>
          <p:nvPr/>
        </p:nvSpPr>
        <p:spPr>
          <a:xfrm>
            <a:off x="2783632" y="5262252"/>
            <a:ext cx="2396610" cy="143319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Cabinets de formation</a:t>
            </a:r>
          </a:p>
        </p:txBody>
      </p:sp>
      <p:sp>
        <p:nvSpPr>
          <p:cNvPr id="23" name="Ellipse 22"/>
          <p:cNvSpPr/>
          <p:nvPr/>
        </p:nvSpPr>
        <p:spPr>
          <a:xfrm>
            <a:off x="6522607" y="5262252"/>
            <a:ext cx="3179235" cy="143319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Etablissements Publics et privés de formation</a:t>
            </a:r>
          </a:p>
          <a:p>
            <a:pPr algn="ctr"/>
            <a:r>
              <a:rPr lang="fr-FR" b="1" dirty="0"/>
              <a:t>Programmes spécifiques</a:t>
            </a:r>
          </a:p>
        </p:txBody>
      </p:sp>
      <p:sp>
        <p:nvSpPr>
          <p:cNvPr id="21" name="Flèche courbée vers la gauche 20"/>
          <p:cNvSpPr/>
          <p:nvPr/>
        </p:nvSpPr>
        <p:spPr>
          <a:xfrm>
            <a:off x="9701841" y="5229200"/>
            <a:ext cx="923546" cy="1080120"/>
          </a:xfrm>
          <a:prstGeom prst="curvedLeftArrow">
            <a:avLst>
              <a:gd name="adj1" fmla="val 25000"/>
              <a:gd name="adj2" fmla="val 50000"/>
              <a:gd name="adj3" fmla="val 369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4" name="Flèche courbée vers la droite 23"/>
          <p:cNvSpPr/>
          <p:nvPr/>
        </p:nvSpPr>
        <p:spPr>
          <a:xfrm>
            <a:off x="5599061" y="5262252"/>
            <a:ext cx="923546" cy="111907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5" name="Flèche courbée vers la droite 24"/>
          <p:cNvSpPr/>
          <p:nvPr/>
        </p:nvSpPr>
        <p:spPr>
          <a:xfrm>
            <a:off x="1991544" y="5262253"/>
            <a:ext cx="792089" cy="111907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27" name="Connecteur droit avec flèche 26"/>
          <p:cNvCxnSpPr/>
          <p:nvPr/>
        </p:nvCxnSpPr>
        <p:spPr>
          <a:xfrm flipH="1">
            <a:off x="3647728" y="3710633"/>
            <a:ext cx="10174" cy="333389"/>
          </a:xfrm>
          <a:prstGeom prst="straightConnector1">
            <a:avLst/>
          </a:prstGeom>
          <a:ln w="444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 flipH="1">
            <a:off x="7032104" y="3717033"/>
            <a:ext cx="10174" cy="333389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/>
          <p:nvPr/>
        </p:nvCxnSpPr>
        <p:spPr>
          <a:xfrm flipH="1">
            <a:off x="9103142" y="3717033"/>
            <a:ext cx="10174" cy="33338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32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3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3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13" grpId="0" animBg="1"/>
      <p:bldP spid="1032" grpId="0" animBg="1"/>
      <p:bldP spid="1033" grpId="0" animBg="1"/>
      <p:bldP spid="12" grpId="0" animBg="1"/>
      <p:bldP spid="15" grpId="0" animBg="1"/>
      <p:bldP spid="14" grpId="0" animBg="1"/>
      <p:bldP spid="20" grpId="0" animBg="1"/>
      <p:bldP spid="23" grpId="0" animBg="1"/>
      <p:bldP spid="21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569</Words>
  <Application>Microsoft Office PowerPoint</Application>
  <PresentationFormat>Widescreen</PresentationFormat>
  <Paragraphs>68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Kantoorthema</vt:lpstr>
      <vt:lpstr>ATELIER REGIONAL DE PARTAGE</vt:lpstr>
      <vt:lpstr>Collecte de la taxe par les fonds : Présentation et Discussion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MERCI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ATELIER REGIONAL DE PARTAGE</dc:title>
  <dc:creator>DE RUYCK, Maarten</dc:creator>
  <cp:lastModifiedBy>Keser, Jelena</cp:lastModifiedBy>
  <cp:revision>24</cp:revision>
  <dcterms:created xsi:type="dcterms:W3CDTF">2021-11-05T17:48:37Z</dcterms:created>
  <dcterms:modified xsi:type="dcterms:W3CDTF">2021-11-30T14:38:20Z</dcterms:modified>
</cp:coreProperties>
</file>