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1" r:id="rId3"/>
    <p:sldId id="262" r:id="rId4"/>
    <p:sldId id="263" r:id="rId5"/>
    <p:sldId id="257" r:id="rId6"/>
    <p:sldId id="258" r:id="rId7"/>
    <p:sldId id="260" r:id="rId8"/>
    <p:sldId id="259" r:id="rId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4" autoAdjust="0"/>
    <p:restoredTop sz="94694"/>
  </p:normalViewPr>
  <p:slideViewPr>
    <p:cSldViewPr snapToGrid="0" snapToObjects="1">
      <p:cViewPr varScale="1">
        <p:scale>
          <a:sx n="72" d="100"/>
          <a:sy n="72" d="100"/>
        </p:scale>
        <p:origin x="63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033DCB-4843-7B48-A69D-C431D13F39B1}"/>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nl-BE"/>
          </a:p>
        </p:txBody>
      </p:sp>
      <p:sp>
        <p:nvSpPr>
          <p:cNvPr id="3" name="Ondertitel 2">
            <a:extLst>
              <a:ext uri="{FF2B5EF4-FFF2-40B4-BE49-F238E27FC236}">
                <a16:creationId xmlns:a16="http://schemas.microsoft.com/office/drawing/2014/main" id="{30BAE585-D002-644F-8BCB-3D33A6B8A2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4" name="Tijdelijke aanduiding voor datum 3">
            <a:extLst>
              <a:ext uri="{FF2B5EF4-FFF2-40B4-BE49-F238E27FC236}">
                <a16:creationId xmlns:a16="http://schemas.microsoft.com/office/drawing/2014/main" id="{9A4162AE-2522-B74C-938D-CC9CCE0D9B97}"/>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5" name="Tijdelijke aanduiding voor voettekst 4">
            <a:extLst>
              <a:ext uri="{FF2B5EF4-FFF2-40B4-BE49-F238E27FC236}">
                <a16:creationId xmlns:a16="http://schemas.microsoft.com/office/drawing/2014/main" id="{E02F6A2E-149B-7544-88C8-E21A8975103C}"/>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5DF1D4F-E2D1-CA46-A060-82834AAEF2D1}"/>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1752022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F25BB3-C742-F141-9F7B-C88377DB4693}"/>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2BBEDD48-E809-304E-8C74-094CA5A6746B}"/>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1A0B20D-9421-6645-9AA4-EBCF485077B3}"/>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5" name="Tijdelijke aanduiding voor voettekst 4">
            <a:extLst>
              <a:ext uri="{FF2B5EF4-FFF2-40B4-BE49-F238E27FC236}">
                <a16:creationId xmlns:a16="http://schemas.microsoft.com/office/drawing/2014/main" id="{3EF7C312-0E6E-5247-9D1F-5CB8F96C1C29}"/>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73B5C040-D3C6-CE43-BAFC-E23235874112}"/>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3702272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B95534-19CF-B84D-97DD-4A80BA7C090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82CDCDE3-5C9C-0649-B1B9-391A726B05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97D3C4D4-9BF8-F449-B29E-87DAE1898C3A}"/>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5" name="Tijdelijke aanduiding voor voettekst 4">
            <a:extLst>
              <a:ext uri="{FF2B5EF4-FFF2-40B4-BE49-F238E27FC236}">
                <a16:creationId xmlns:a16="http://schemas.microsoft.com/office/drawing/2014/main" id="{DED7D0BB-655B-EF40-8CB7-9705A480E07D}"/>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F90E6573-4DC8-014A-8E71-1AD4566F30B4}"/>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1810456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43A12F-3E61-4744-A7D9-61B3B4E87375}"/>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DDB1489C-EFEF-9243-9638-3D0B0619B26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D5CA40A6-F02B-8B4F-A7D8-ACE2036C604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a:extLst>
              <a:ext uri="{FF2B5EF4-FFF2-40B4-BE49-F238E27FC236}">
                <a16:creationId xmlns:a16="http://schemas.microsoft.com/office/drawing/2014/main" id="{E09501F9-6070-E746-9CB2-5D9FE0F4D12A}"/>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6" name="Tijdelijke aanduiding voor voettekst 5">
            <a:extLst>
              <a:ext uri="{FF2B5EF4-FFF2-40B4-BE49-F238E27FC236}">
                <a16:creationId xmlns:a16="http://schemas.microsoft.com/office/drawing/2014/main" id="{21AC3376-A5D8-2841-A7E7-1D3D13F4F7FF}"/>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082AD58D-012F-C74B-A657-464713A0E60F}"/>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161727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310F2A-FD22-F94C-A797-375CF904259C}"/>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3A5FFC7C-1B58-5F45-BA46-0BC1906B7F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AD90672-EF63-804C-BDC1-6081BFB9FD8F}"/>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216DE031-BF6C-8F44-9436-E9BF594D98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4768892-30C4-FE4B-B984-C0CCC52D0EF8}"/>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a:extLst>
              <a:ext uri="{FF2B5EF4-FFF2-40B4-BE49-F238E27FC236}">
                <a16:creationId xmlns:a16="http://schemas.microsoft.com/office/drawing/2014/main" id="{0EC905FF-7470-B949-8B7C-FE610157F266}"/>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8" name="Tijdelijke aanduiding voor voettekst 7">
            <a:extLst>
              <a:ext uri="{FF2B5EF4-FFF2-40B4-BE49-F238E27FC236}">
                <a16:creationId xmlns:a16="http://schemas.microsoft.com/office/drawing/2014/main" id="{2CF3447E-381C-5545-AA77-5CD18E58D43F}"/>
              </a:ext>
            </a:extLst>
          </p:cNvPr>
          <p:cNvSpPr>
            <a:spLocks noGrp="1"/>
          </p:cNvSpPr>
          <p:nvPr>
            <p:ph type="ftr" sz="quarter" idx="11"/>
          </p:nvPr>
        </p:nvSpPr>
        <p:spPr/>
        <p:txBody>
          <a:bodyPr/>
          <a:lstStyle/>
          <a:p>
            <a:endParaRPr lang="nl-BE"/>
          </a:p>
        </p:txBody>
      </p:sp>
      <p:sp>
        <p:nvSpPr>
          <p:cNvPr id="9" name="Tijdelijke aanduiding voor dianummer 8">
            <a:extLst>
              <a:ext uri="{FF2B5EF4-FFF2-40B4-BE49-F238E27FC236}">
                <a16:creationId xmlns:a16="http://schemas.microsoft.com/office/drawing/2014/main" id="{7A5EDB7C-CD5C-024B-932F-FE337537A1A7}"/>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2216915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D5ADB-0BDD-8A45-8695-DB0024437742}"/>
              </a:ext>
            </a:extLst>
          </p:cNvPr>
          <p:cNvSpPr>
            <a:spLocks noGrp="1"/>
          </p:cNvSpPr>
          <p:nvPr>
            <p:ph type="title"/>
          </p:nvPr>
        </p:nvSpPr>
        <p:spPr/>
        <p:txBody>
          <a:bodyPr/>
          <a:lstStyle/>
          <a:p>
            <a:r>
              <a:rPr lang="nl-NL"/>
              <a:t>Klik om stijl te bewerken</a:t>
            </a:r>
            <a:endParaRPr lang="nl-BE"/>
          </a:p>
        </p:txBody>
      </p:sp>
      <p:sp>
        <p:nvSpPr>
          <p:cNvPr id="3" name="Tijdelijke aanduiding voor datum 2">
            <a:extLst>
              <a:ext uri="{FF2B5EF4-FFF2-40B4-BE49-F238E27FC236}">
                <a16:creationId xmlns:a16="http://schemas.microsoft.com/office/drawing/2014/main" id="{B9BB8F39-C124-0A40-BAF2-B4B1E140A342}"/>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4" name="Tijdelijke aanduiding voor voettekst 3">
            <a:extLst>
              <a:ext uri="{FF2B5EF4-FFF2-40B4-BE49-F238E27FC236}">
                <a16:creationId xmlns:a16="http://schemas.microsoft.com/office/drawing/2014/main" id="{F80141AB-C9F1-B144-8F5C-BC4A885C3515}"/>
              </a:ext>
            </a:extLst>
          </p:cNvPr>
          <p:cNvSpPr>
            <a:spLocks noGrp="1"/>
          </p:cNvSpPr>
          <p:nvPr>
            <p:ph type="ftr" sz="quarter" idx="11"/>
          </p:nvPr>
        </p:nvSpPr>
        <p:spPr/>
        <p:txBody>
          <a:bodyPr/>
          <a:lstStyle/>
          <a:p>
            <a:endParaRPr lang="nl-BE"/>
          </a:p>
        </p:txBody>
      </p:sp>
      <p:sp>
        <p:nvSpPr>
          <p:cNvPr id="5" name="Tijdelijke aanduiding voor dianummer 4">
            <a:extLst>
              <a:ext uri="{FF2B5EF4-FFF2-40B4-BE49-F238E27FC236}">
                <a16:creationId xmlns:a16="http://schemas.microsoft.com/office/drawing/2014/main" id="{DBE78DA4-694A-7744-BE68-8A32DA2A1EA7}"/>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1025985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88F4AF6-60F2-E141-B010-1CFB91BDD8B7}"/>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3" name="Tijdelijke aanduiding voor voettekst 2">
            <a:extLst>
              <a:ext uri="{FF2B5EF4-FFF2-40B4-BE49-F238E27FC236}">
                <a16:creationId xmlns:a16="http://schemas.microsoft.com/office/drawing/2014/main" id="{3DB4A7CE-C867-044D-9EC0-230D6D003AC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7652CA89-19E4-8448-8024-B24DCCE1906B}"/>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37625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E8262-F46D-9740-8CED-7280BDA0FE1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64075F98-4C96-594C-BA83-68E11909B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6F34EA02-40D6-6D46-B938-1E4FAD4A0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46A33D2-3DC8-A24D-91FD-2F82285A1C34}"/>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6" name="Tijdelijke aanduiding voor voettekst 5">
            <a:extLst>
              <a:ext uri="{FF2B5EF4-FFF2-40B4-BE49-F238E27FC236}">
                <a16:creationId xmlns:a16="http://schemas.microsoft.com/office/drawing/2014/main" id="{736182E4-8C85-D54C-9BB1-30129EA694CF}"/>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E7ECDFF-FABB-3F42-AD1E-64E4A498796C}"/>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331454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3EE5CB-9AF5-324E-A977-1672AD7155E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5B72AD7A-E273-474C-ADEE-48EA339B93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a:extLst>
              <a:ext uri="{FF2B5EF4-FFF2-40B4-BE49-F238E27FC236}">
                <a16:creationId xmlns:a16="http://schemas.microsoft.com/office/drawing/2014/main" id="{EB1F53D8-AF71-D44C-B1D0-55903DB3A2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702F474-0359-8B49-8CAD-87AD62D62709}"/>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6" name="Tijdelijke aanduiding voor voettekst 5">
            <a:extLst>
              <a:ext uri="{FF2B5EF4-FFF2-40B4-BE49-F238E27FC236}">
                <a16:creationId xmlns:a16="http://schemas.microsoft.com/office/drawing/2014/main" id="{69961777-25FB-0B43-9877-8B80AD31415D}"/>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D3E76474-E1D5-5A40-B1C6-A6E900E6C588}"/>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3344060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FDC2EE-3919-2B4C-B56A-6A1066D8B3FE}"/>
              </a:ext>
            </a:extLst>
          </p:cNvPr>
          <p:cNvSpPr>
            <a:spLocks noGrp="1"/>
          </p:cNvSpPr>
          <p:nvPr>
            <p:ph type="title"/>
          </p:nvPr>
        </p:nvSpPr>
        <p:spPr/>
        <p:txBody>
          <a:bodyPr/>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49F27922-7DF0-AC43-AFB3-68E7C819E38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B0106766-50CB-7D4A-9D59-1BF12F4E5FC6}"/>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5" name="Tijdelijke aanduiding voor voettekst 4">
            <a:extLst>
              <a:ext uri="{FF2B5EF4-FFF2-40B4-BE49-F238E27FC236}">
                <a16:creationId xmlns:a16="http://schemas.microsoft.com/office/drawing/2014/main" id="{31315AA6-0FF6-2F47-BEDA-7A9E9A1C03B5}"/>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677D9657-562E-574D-B3AF-8513FCC987BD}"/>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3374367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3702D0F-11D9-0F49-B3FB-67992973C889}"/>
              </a:ext>
            </a:extLst>
          </p:cNvPr>
          <p:cNvSpPr>
            <a:spLocks noGrp="1"/>
          </p:cNvSpPr>
          <p:nvPr>
            <p:ph type="title" orient="vert"/>
          </p:nvPr>
        </p:nvSpPr>
        <p:spPr>
          <a:xfrm>
            <a:off x="8724900" y="365125"/>
            <a:ext cx="2628900" cy="5811838"/>
          </a:xfrm>
        </p:spPr>
        <p:txBody>
          <a:bodyPr vert="eaVert"/>
          <a:lstStyle/>
          <a:p>
            <a:r>
              <a:rPr lang="nl-NL"/>
              <a:t>Klik om stijl te bewerken</a:t>
            </a:r>
            <a:endParaRPr lang="nl-BE"/>
          </a:p>
        </p:txBody>
      </p:sp>
      <p:sp>
        <p:nvSpPr>
          <p:cNvPr id="3" name="Tijdelijke aanduiding voor verticale tekst 2">
            <a:extLst>
              <a:ext uri="{FF2B5EF4-FFF2-40B4-BE49-F238E27FC236}">
                <a16:creationId xmlns:a16="http://schemas.microsoft.com/office/drawing/2014/main" id="{21F8DDC5-D9B8-E14A-9991-50B8FFE4212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32D96E22-0103-7646-BE29-270F61A0D56D}"/>
              </a:ext>
            </a:extLst>
          </p:cNvPr>
          <p:cNvSpPr>
            <a:spLocks noGrp="1"/>
          </p:cNvSpPr>
          <p:nvPr>
            <p:ph type="dt" sz="half" idx="10"/>
          </p:nvPr>
        </p:nvSpPr>
        <p:spPr/>
        <p:txBody>
          <a:bodyPr/>
          <a:lstStyle/>
          <a:p>
            <a:fld id="{B02A0068-82C3-A948-B7EF-F779433627D3}" type="datetimeFigureOut">
              <a:rPr lang="nl-BE" smtClean="0"/>
              <a:t>30/11/2021</a:t>
            </a:fld>
            <a:endParaRPr lang="nl-BE"/>
          </a:p>
        </p:txBody>
      </p:sp>
      <p:sp>
        <p:nvSpPr>
          <p:cNvPr id="5" name="Tijdelijke aanduiding voor voettekst 4">
            <a:extLst>
              <a:ext uri="{FF2B5EF4-FFF2-40B4-BE49-F238E27FC236}">
                <a16:creationId xmlns:a16="http://schemas.microsoft.com/office/drawing/2014/main" id="{671788F3-E7B7-5A43-A14C-B938E2867208}"/>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292EF31D-53BB-6E4A-92E1-E650DE18666D}"/>
              </a:ext>
            </a:extLst>
          </p:cNvPr>
          <p:cNvSpPr>
            <a:spLocks noGrp="1"/>
          </p:cNvSpPr>
          <p:nvPr>
            <p:ph type="sldNum" sz="quarter" idx="12"/>
          </p:nvPr>
        </p:nvSpPr>
        <p:spPr/>
        <p:txBody>
          <a:bodyPr/>
          <a:lstStyle/>
          <a:p>
            <a:fld id="{34C11733-22BD-FC4F-81D9-750B6B7A1F24}" type="slidenum">
              <a:rPr lang="nl-BE" smtClean="0"/>
              <a:t>‹#›</a:t>
            </a:fld>
            <a:endParaRPr lang="nl-BE"/>
          </a:p>
        </p:txBody>
      </p:sp>
    </p:spTree>
    <p:extLst>
      <p:ext uri="{BB962C8B-B14F-4D97-AF65-F5344CB8AC3E}">
        <p14:creationId xmlns:p14="http://schemas.microsoft.com/office/powerpoint/2010/main" val="2094450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34F13AF-5D1D-C74F-AA62-A8694063B8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BAA196F-2E92-C040-A3E1-7B7D8EA63E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a:extLst>
              <a:ext uri="{FF2B5EF4-FFF2-40B4-BE49-F238E27FC236}">
                <a16:creationId xmlns:a16="http://schemas.microsoft.com/office/drawing/2014/main" id="{AA8468F0-FA14-294E-AAC9-2FCBB22D8A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2A0068-82C3-A948-B7EF-F779433627D3}" type="datetimeFigureOut">
              <a:rPr lang="nl-BE" smtClean="0"/>
              <a:t>30/11/2021</a:t>
            </a:fld>
            <a:endParaRPr lang="nl-BE"/>
          </a:p>
        </p:txBody>
      </p:sp>
      <p:sp>
        <p:nvSpPr>
          <p:cNvPr id="5" name="Tijdelijke aanduiding voor voettekst 4">
            <a:extLst>
              <a:ext uri="{FF2B5EF4-FFF2-40B4-BE49-F238E27FC236}">
                <a16:creationId xmlns:a16="http://schemas.microsoft.com/office/drawing/2014/main" id="{A0BA45A3-92E6-3542-9DC3-62F0E64BAA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a:extLst>
              <a:ext uri="{FF2B5EF4-FFF2-40B4-BE49-F238E27FC236}">
                <a16:creationId xmlns:a16="http://schemas.microsoft.com/office/drawing/2014/main" id="{32025623-D326-0349-A08C-064669D104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C11733-22BD-FC4F-81D9-750B6B7A1F24}" type="slidenum">
              <a:rPr lang="nl-BE" smtClean="0"/>
              <a:t>‹#›</a:t>
            </a:fld>
            <a:endParaRPr lang="nl-BE"/>
          </a:p>
        </p:txBody>
      </p:sp>
    </p:spTree>
    <p:extLst>
      <p:ext uri="{BB962C8B-B14F-4D97-AF65-F5344CB8AC3E}">
        <p14:creationId xmlns:p14="http://schemas.microsoft.com/office/powerpoint/2010/main" val="3196450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C5CD8395-75FE-524A-AB01-C36FFD20F4E0}"/>
              </a:ext>
            </a:extLst>
          </p:cNvPr>
          <p:cNvSpPr>
            <a:spLocks noGrp="1"/>
          </p:cNvSpPr>
          <p:nvPr>
            <p:ph type="ctrTitle" hasCustomPrompt="1"/>
          </p:nvPr>
        </p:nvSpPr>
        <p:spPr>
          <a:xfrm>
            <a:off x="1269420" y="1521141"/>
            <a:ext cx="6629400" cy="2306637"/>
          </a:xfrm>
          <a:prstGeom prst="rect">
            <a:avLst/>
          </a:prstGeom>
        </p:spPr>
        <p:txBody>
          <a:bodyPr anchor="b"/>
          <a:lstStyle>
            <a:lvl1pPr algn="l">
              <a:defRPr sz="6000"/>
            </a:lvl1pPr>
          </a:lstStyle>
          <a:p>
            <a:r>
              <a:rPr lang="nl-NL" b="1" dirty="0">
                <a:latin typeface="Calibri" panose="020F0502020204030204" pitchFamily="34" charset="0"/>
                <a:cs typeface="Calibri" panose="020F0502020204030204" pitchFamily="34" charset="0"/>
              </a:rPr>
              <a:t>ATELIER REGIONAL DE PARTAGE</a:t>
            </a:r>
            <a:endParaRPr lang="nl-BE" b="1" dirty="0">
              <a:latin typeface="Calibri" panose="020F0502020204030204" pitchFamily="34" charset="0"/>
              <a:cs typeface="Calibri" panose="020F0502020204030204" pitchFamily="34" charset="0"/>
            </a:endParaRPr>
          </a:p>
        </p:txBody>
      </p:sp>
      <p:sp>
        <p:nvSpPr>
          <p:cNvPr id="5" name="Ondertitel 2">
            <a:extLst>
              <a:ext uri="{FF2B5EF4-FFF2-40B4-BE49-F238E27FC236}">
                <a16:creationId xmlns:a16="http://schemas.microsoft.com/office/drawing/2014/main" id="{30020EAC-38CE-2C46-9660-C3E117189386}"/>
              </a:ext>
            </a:extLst>
          </p:cNvPr>
          <p:cNvSpPr>
            <a:spLocks noGrp="1"/>
          </p:cNvSpPr>
          <p:nvPr>
            <p:ph type="subTitle" idx="1" hasCustomPrompt="1"/>
          </p:nvPr>
        </p:nvSpPr>
        <p:spPr>
          <a:xfrm>
            <a:off x="1269420" y="3914138"/>
            <a:ext cx="8053137" cy="838200"/>
          </a:xfrm>
          <a:prstGeom prst="rect">
            <a:avLst/>
          </a:prstGeom>
        </p:spPr>
        <p:txBody>
          <a:bodyPr>
            <a:noAutofit/>
          </a:bodyPr>
          <a:lstStyle>
            <a:lvl1pPr marL="0" indent="0" algn="l">
              <a:buNone/>
              <a:defRPr sz="2400" b="0" i="0">
                <a:solidFill>
                  <a:schemeClr val="tx1">
                    <a:lumMod val="75000"/>
                    <a:lumOff val="25000"/>
                  </a:schemeClr>
                </a:solidFill>
                <a:latin typeface="Biotif"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latin typeface="Calibri" panose="020F0502020204030204" pitchFamily="34" charset="0"/>
                <a:cs typeface="Calibri" panose="020F0502020204030204" pitchFamily="34" charset="0"/>
              </a:rPr>
              <a:t>Les modes </a:t>
            </a:r>
            <a:r>
              <a:rPr lang="nl-NL" dirty="0" err="1">
                <a:latin typeface="Calibri" panose="020F0502020204030204" pitchFamily="34" charset="0"/>
                <a:cs typeface="Calibri" panose="020F0502020204030204" pitchFamily="34" charset="0"/>
              </a:rPr>
              <a:t>alternatifs</a:t>
            </a:r>
            <a:r>
              <a:rPr lang="nl-NL" dirty="0">
                <a:latin typeface="Calibri" panose="020F0502020204030204" pitchFamily="34" charset="0"/>
                <a:cs typeface="Calibri" panose="020F0502020204030204" pitchFamily="34" charset="0"/>
              </a:rPr>
              <a:t> de financement de la formation </a:t>
            </a:r>
            <a:r>
              <a:rPr lang="nl-NL" dirty="0" err="1">
                <a:latin typeface="Calibri" panose="020F0502020204030204" pitchFamily="34" charset="0"/>
                <a:cs typeface="Calibri" panose="020F0502020204030204" pitchFamily="34" charset="0"/>
              </a:rPr>
              <a:t>professionnelle</a:t>
            </a:r>
            <a:r>
              <a:rPr lang="nl-NL" dirty="0">
                <a:latin typeface="Calibri" panose="020F0502020204030204" pitchFamily="34" charset="0"/>
                <a:cs typeface="Calibri" panose="020F0502020204030204" pitchFamily="34" charset="0"/>
              </a:rPr>
              <a:t> en </a:t>
            </a:r>
            <a:r>
              <a:rPr lang="nl-NL" dirty="0" err="1">
                <a:latin typeface="Calibri" panose="020F0502020204030204" pitchFamily="34" charset="0"/>
                <a:cs typeface="Calibri" panose="020F0502020204030204" pitchFamily="34" charset="0"/>
              </a:rPr>
              <a:t>Afrique</a:t>
            </a:r>
            <a:r>
              <a:rPr lang="nl-NL" dirty="0">
                <a:latin typeface="Calibri" panose="020F0502020204030204" pitchFamily="34" charset="0"/>
                <a:cs typeface="Calibri" panose="020F0502020204030204" pitchFamily="34" charset="0"/>
              </a:rPr>
              <a:t> face </a:t>
            </a:r>
            <a:r>
              <a:rPr lang="nl-NL" dirty="0" err="1">
                <a:latin typeface="Calibri" panose="020F0502020204030204" pitchFamily="34" charset="0"/>
                <a:cs typeface="Calibri" panose="020F0502020204030204" pitchFamily="34" charset="0"/>
              </a:rPr>
              <a:t>aux</a:t>
            </a:r>
            <a:r>
              <a:rPr lang="nl-NL" dirty="0">
                <a:latin typeface="Calibri" panose="020F0502020204030204" pitchFamily="34" charset="0"/>
                <a:cs typeface="Calibri" panose="020F0502020204030204" pitchFamily="34" charset="0"/>
              </a:rPr>
              <a:t> </a:t>
            </a:r>
            <a:r>
              <a:rPr lang="nl-NL" dirty="0" err="1">
                <a:latin typeface="Calibri" panose="020F0502020204030204" pitchFamily="34" charset="0"/>
                <a:cs typeface="Calibri" panose="020F0502020204030204" pitchFamily="34" charset="0"/>
              </a:rPr>
              <a:t>défis</a:t>
            </a:r>
            <a:r>
              <a:rPr lang="nl-NL" dirty="0">
                <a:latin typeface="Calibri" panose="020F0502020204030204" pitchFamily="34" charset="0"/>
                <a:cs typeface="Calibri" panose="020F0502020204030204" pitchFamily="34" charset="0"/>
              </a:rPr>
              <a:t> du </a:t>
            </a:r>
            <a:r>
              <a:rPr lang="nl-NL" dirty="0" err="1">
                <a:latin typeface="Calibri" panose="020F0502020204030204" pitchFamily="34" charset="0"/>
                <a:cs typeface="Calibri" panose="020F0502020204030204" pitchFamily="34" charset="0"/>
              </a:rPr>
              <a:t>futur</a:t>
            </a:r>
            <a:endParaRPr lang="nl-BE" dirty="0">
              <a:latin typeface="Calibri" panose="020F0502020204030204" pitchFamily="34" charset="0"/>
              <a:cs typeface="Calibri" panose="020F0502020204030204" pitchFamily="34" charset="0"/>
            </a:endParaRPr>
          </a:p>
        </p:txBody>
      </p:sp>
      <p:sp>
        <p:nvSpPr>
          <p:cNvPr id="6" name="Ondertitel 2">
            <a:extLst>
              <a:ext uri="{FF2B5EF4-FFF2-40B4-BE49-F238E27FC236}">
                <a16:creationId xmlns:a16="http://schemas.microsoft.com/office/drawing/2014/main" id="{A539B6B0-D348-7A47-9829-69F82D02EEE6}"/>
              </a:ext>
            </a:extLst>
          </p:cNvPr>
          <p:cNvSpPr txBox="1">
            <a:spLocks/>
          </p:cNvSpPr>
          <p:nvPr/>
        </p:nvSpPr>
        <p:spPr>
          <a:xfrm>
            <a:off x="1269420" y="4838698"/>
            <a:ext cx="9144000"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3B0265"/>
              </a:buClr>
              <a:buFont typeface="Wingdings" pitchFamily="2" charset="2"/>
              <a:buNone/>
              <a:defRPr sz="3200" b="0" i="0" kern="1200">
                <a:solidFill>
                  <a:schemeClr val="tx1">
                    <a:lumMod val="75000"/>
                    <a:lumOff val="25000"/>
                  </a:schemeClr>
                </a:solidFill>
                <a:latin typeface="Biotif" pitchFamily="2" charset="77"/>
                <a:ea typeface="+mn-ea"/>
                <a:cs typeface="+mn-cs"/>
              </a:defRPr>
            </a:lvl1pPr>
            <a:lvl2pPr marL="457200" indent="0" algn="ctr" defTabSz="914400" rtl="0" eaLnBrk="1" latinLnBrk="0" hangingPunct="1">
              <a:lnSpc>
                <a:spcPct val="90000"/>
              </a:lnSpc>
              <a:spcBef>
                <a:spcPts val="500"/>
              </a:spcBef>
              <a:buClr>
                <a:schemeClr val="tx1">
                  <a:lumMod val="65000"/>
                  <a:lumOff val="35000"/>
                </a:schemeClr>
              </a:buClr>
              <a:buSzPct val="80000"/>
              <a:buFont typeface="Wingdings" pitchFamily="2" charset="2"/>
              <a:buNone/>
              <a:defRPr sz="2000" b="0" i="0" kern="1200">
                <a:solidFill>
                  <a:schemeClr val="tx1">
                    <a:lumMod val="75000"/>
                    <a:lumOff val="25000"/>
                  </a:schemeClr>
                </a:solidFill>
                <a:latin typeface="Biotif" pitchFamily="2" charset="77"/>
                <a:ea typeface="+mn-ea"/>
                <a:cs typeface="+mn-cs"/>
              </a:defRPr>
            </a:lvl2pPr>
            <a:lvl3pPr marL="914400" indent="0" algn="ctr" defTabSz="914400" rtl="0" eaLnBrk="1" latinLnBrk="0" hangingPunct="1">
              <a:lnSpc>
                <a:spcPct val="90000"/>
              </a:lnSpc>
              <a:spcBef>
                <a:spcPts val="500"/>
              </a:spcBef>
              <a:buClr>
                <a:schemeClr val="tx1">
                  <a:lumMod val="50000"/>
                  <a:lumOff val="50000"/>
                </a:schemeClr>
              </a:buClr>
              <a:buSzPct val="40000"/>
              <a:buFont typeface="Wingdings" pitchFamily="2" charset="2"/>
              <a:buNone/>
              <a:tabLst/>
              <a:defRPr sz="1800" b="0" i="0" kern="1200">
                <a:solidFill>
                  <a:schemeClr val="tx1">
                    <a:lumMod val="50000"/>
                    <a:lumOff val="50000"/>
                  </a:schemeClr>
                </a:solidFill>
                <a:latin typeface="Biotif" pitchFamily="2" charset="77"/>
                <a:ea typeface="+mn-ea"/>
                <a:cs typeface="+mn-cs"/>
              </a:defRPr>
            </a:lvl3pPr>
            <a:lvl4pPr marL="1371600" indent="0" algn="ctr" defTabSz="914400" rtl="0" eaLnBrk="1" latinLnBrk="0" hangingPunct="1">
              <a:lnSpc>
                <a:spcPct val="90000"/>
              </a:lnSpc>
              <a:spcBef>
                <a:spcPts val="500"/>
              </a:spcBef>
              <a:buClr>
                <a:schemeClr val="tx1">
                  <a:lumMod val="50000"/>
                  <a:lumOff val="50000"/>
                </a:schemeClr>
              </a:buClr>
              <a:buSzPct val="40000"/>
              <a:buFont typeface="Wingdings" pitchFamily="2" charset="2"/>
              <a:buNone/>
              <a:tabLst/>
              <a:defRPr sz="1600" b="0" i="0" kern="1200">
                <a:solidFill>
                  <a:schemeClr val="tx1">
                    <a:lumMod val="50000"/>
                    <a:lumOff val="50000"/>
                  </a:schemeClr>
                </a:solidFill>
                <a:latin typeface="Biotif" pitchFamily="2" charset="77"/>
                <a:ea typeface="+mn-ea"/>
                <a:cs typeface="+mn-cs"/>
              </a:defRPr>
            </a:lvl4pPr>
            <a:lvl5pPr marL="1828800" indent="0" algn="ctr" defTabSz="914400" rtl="0" eaLnBrk="1" latinLnBrk="0" hangingPunct="1">
              <a:lnSpc>
                <a:spcPct val="90000"/>
              </a:lnSpc>
              <a:spcBef>
                <a:spcPts val="500"/>
              </a:spcBef>
              <a:buClr>
                <a:schemeClr val="tx1">
                  <a:lumMod val="50000"/>
                  <a:lumOff val="50000"/>
                </a:schemeClr>
              </a:buClr>
              <a:buSzPct val="40000"/>
              <a:buFontTx/>
              <a:buNone/>
              <a:tabLst/>
              <a:defRPr sz="1600" b="0" i="0" kern="1200">
                <a:solidFill>
                  <a:schemeClr val="tx1">
                    <a:lumMod val="50000"/>
                    <a:lumOff val="50000"/>
                  </a:schemeClr>
                </a:solidFill>
                <a:latin typeface="Biotif"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1600" dirty="0" err="1">
                <a:solidFill>
                  <a:schemeClr val="tx1">
                    <a:lumMod val="50000"/>
                    <a:lumOff val="50000"/>
                  </a:schemeClr>
                </a:solidFill>
                <a:latin typeface="Calibri Light" panose="020F0302020204030204" pitchFamily="34" charset="0"/>
                <a:cs typeface="Calibri Light" panose="020F0302020204030204" pitchFamily="34" charset="0"/>
              </a:rPr>
              <a:t>Saly-Portudal</a:t>
            </a:r>
            <a:r>
              <a:rPr lang="nl-NL" sz="1600" dirty="0">
                <a:solidFill>
                  <a:schemeClr val="tx1">
                    <a:lumMod val="50000"/>
                    <a:lumOff val="50000"/>
                  </a:schemeClr>
                </a:solidFill>
                <a:latin typeface="Calibri Light" panose="020F0302020204030204" pitchFamily="34" charset="0"/>
                <a:cs typeface="Calibri Light" panose="020F0302020204030204" pitchFamily="34" charset="0"/>
              </a:rPr>
              <a:t> (Sénégal), 16-18 </a:t>
            </a:r>
            <a:r>
              <a:rPr lang="nl-NL" sz="1600" dirty="0" err="1">
                <a:solidFill>
                  <a:schemeClr val="tx1">
                    <a:lumMod val="50000"/>
                    <a:lumOff val="50000"/>
                  </a:schemeClr>
                </a:solidFill>
                <a:latin typeface="Calibri Light" panose="020F0302020204030204" pitchFamily="34" charset="0"/>
                <a:cs typeface="Calibri Light" panose="020F0302020204030204" pitchFamily="34" charset="0"/>
              </a:rPr>
              <a:t>novembre</a:t>
            </a:r>
            <a:r>
              <a:rPr lang="nl-NL" sz="1600" dirty="0">
                <a:solidFill>
                  <a:schemeClr val="tx1">
                    <a:lumMod val="50000"/>
                    <a:lumOff val="50000"/>
                  </a:schemeClr>
                </a:solidFill>
                <a:latin typeface="Calibri Light" panose="020F0302020204030204" pitchFamily="34" charset="0"/>
                <a:cs typeface="Calibri Light" panose="020F0302020204030204" pitchFamily="34" charset="0"/>
              </a:rPr>
              <a:t> 2021</a:t>
            </a:r>
            <a:endParaRPr lang="nl-BE" sz="1600" dirty="0">
              <a:solidFill>
                <a:schemeClr val="tx1">
                  <a:lumMod val="50000"/>
                  <a:lumOff val="50000"/>
                </a:schemeClr>
              </a:solidFill>
              <a:latin typeface="Calibri Light" panose="020F0302020204030204" pitchFamily="34" charset="0"/>
              <a:cs typeface="Calibri Light" panose="020F0302020204030204" pitchFamily="34" charset="0"/>
            </a:endParaRPr>
          </a:p>
        </p:txBody>
      </p:sp>
      <p:pic>
        <p:nvPicPr>
          <p:cNvPr id="7" name="Afbeelding 6">
            <a:extLst>
              <a:ext uri="{FF2B5EF4-FFF2-40B4-BE49-F238E27FC236}">
                <a16:creationId xmlns:a16="http://schemas.microsoft.com/office/drawing/2014/main" id="{D5D611D7-D4E4-4849-A79D-987B92916E54}"/>
              </a:ext>
            </a:extLst>
          </p:cNvPr>
          <p:cNvPicPr>
            <a:picLocks noChangeAspect="1"/>
          </p:cNvPicPr>
          <p:nvPr/>
        </p:nvPicPr>
        <p:blipFill>
          <a:blip r:embed="rId2"/>
          <a:stretch>
            <a:fillRect/>
          </a:stretch>
        </p:blipFill>
        <p:spPr>
          <a:xfrm>
            <a:off x="10149840" y="477519"/>
            <a:ext cx="1838960" cy="1034415"/>
          </a:xfrm>
          <a:prstGeom prst="rect">
            <a:avLst/>
          </a:prstGeom>
        </p:spPr>
      </p:pic>
      <p:pic>
        <p:nvPicPr>
          <p:cNvPr id="8" name="Afbeelding 7">
            <a:extLst>
              <a:ext uri="{FF2B5EF4-FFF2-40B4-BE49-F238E27FC236}">
                <a16:creationId xmlns:a16="http://schemas.microsoft.com/office/drawing/2014/main" id="{5EDB0819-B121-D84A-A55B-91B9DEF79B7D}"/>
              </a:ext>
            </a:extLst>
          </p:cNvPr>
          <p:cNvPicPr>
            <a:picLocks noChangeAspect="1"/>
          </p:cNvPicPr>
          <p:nvPr/>
        </p:nvPicPr>
        <p:blipFill>
          <a:blip r:embed="rId3"/>
          <a:stretch>
            <a:fillRect/>
          </a:stretch>
        </p:blipFill>
        <p:spPr>
          <a:xfrm>
            <a:off x="9146540" y="486726"/>
            <a:ext cx="1104669" cy="934720"/>
          </a:xfrm>
          <a:prstGeom prst="rect">
            <a:avLst/>
          </a:prstGeom>
        </p:spPr>
      </p:pic>
      <p:pic>
        <p:nvPicPr>
          <p:cNvPr id="10" name="Afbeelding 9" descr="Afbeelding met tekst&#10;&#10;Automatisch gegenereerde beschrijving">
            <a:extLst>
              <a:ext uri="{FF2B5EF4-FFF2-40B4-BE49-F238E27FC236}">
                <a16:creationId xmlns:a16="http://schemas.microsoft.com/office/drawing/2014/main" id="{9F44C2A3-2464-1042-8971-18C43250160E}"/>
              </a:ext>
            </a:extLst>
          </p:cNvPr>
          <p:cNvPicPr>
            <a:picLocks noChangeAspect="1"/>
          </p:cNvPicPr>
          <p:nvPr/>
        </p:nvPicPr>
        <p:blipFill>
          <a:blip r:embed="rId4"/>
          <a:stretch>
            <a:fillRect/>
          </a:stretch>
        </p:blipFill>
        <p:spPr>
          <a:xfrm>
            <a:off x="6693735" y="6186878"/>
            <a:ext cx="1297940" cy="357875"/>
          </a:xfrm>
          <a:prstGeom prst="rect">
            <a:avLst/>
          </a:prstGeom>
        </p:spPr>
      </p:pic>
      <p:pic>
        <p:nvPicPr>
          <p:cNvPr id="11" name="Afbeelding 10">
            <a:extLst>
              <a:ext uri="{FF2B5EF4-FFF2-40B4-BE49-F238E27FC236}">
                <a16:creationId xmlns:a16="http://schemas.microsoft.com/office/drawing/2014/main" id="{C0A6975E-A26A-064D-BED1-5FBDBBEB23E9}"/>
              </a:ext>
            </a:extLst>
          </p:cNvPr>
          <p:cNvPicPr>
            <a:picLocks noChangeAspect="1"/>
          </p:cNvPicPr>
          <p:nvPr/>
        </p:nvPicPr>
        <p:blipFill>
          <a:blip r:embed="rId5"/>
          <a:stretch>
            <a:fillRect/>
          </a:stretch>
        </p:blipFill>
        <p:spPr>
          <a:xfrm>
            <a:off x="8226847" y="6128495"/>
            <a:ext cx="721129" cy="503971"/>
          </a:xfrm>
          <a:prstGeom prst="rect">
            <a:avLst/>
          </a:prstGeom>
        </p:spPr>
      </p:pic>
      <p:pic>
        <p:nvPicPr>
          <p:cNvPr id="12" name="Afbeelding 11" descr="Afbeelding met tekst&#10;&#10;Automatisch gegenereerde beschrijving">
            <a:extLst>
              <a:ext uri="{FF2B5EF4-FFF2-40B4-BE49-F238E27FC236}">
                <a16:creationId xmlns:a16="http://schemas.microsoft.com/office/drawing/2014/main" id="{DC5A6406-8761-DC43-B446-62DEC85B0D15}"/>
              </a:ext>
            </a:extLst>
          </p:cNvPr>
          <p:cNvPicPr>
            <a:picLocks noChangeAspect="1"/>
          </p:cNvPicPr>
          <p:nvPr/>
        </p:nvPicPr>
        <p:blipFill>
          <a:blip r:embed="rId6"/>
          <a:stretch>
            <a:fillRect/>
          </a:stretch>
        </p:blipFill>
        <p:spPr>
          <a:xfrm>
            <a:off x="9183148" y="6186878"/>
            <a:ext cx="1535652" cy="387206"/>
          </a:xfrm>
          <a:prstGeom prst="rect">
            <a:avLst/>
          </a:prstGeom>
        </p:spPr>
      </p:pic>
      <p:pic>
        <p:nvPicPr>
          <p:cNvPr id="13" name="Afbeelding 12">
            <a:extLst>
              <a:ext uri="{FF2B5EF4-FFF2-40B4-BE49-F238E27FC236}">
                <a16:creationId xmlns:a16="http://schemas.microsoft.com/office/drawing/2014/main" id="{C1F2ECE5-374D-204E-A254-43074BE9C77F}"/>
              </a:ext>
            </a:extLst>
          </p:cNvPr>
          <p:cNvPicPr>
            <a:picLocks noChangeAspect="1"/>
          </p:cNvPicPr>
          <p:nvPr/>
        </p:nvPicPr>
        <p:blipFill>
          <a:blip r:embed="rId7"/>
          <a:stretch>
            <a:fillRect/>
          </a:stretch>
        </p:blipFill>
        <p:spPr>
          <a:xfrm>
            <a:off x="10819526" y="6080975"/>
            <a:ext cx="750641" cy="551491"/>
          </a:xfrm>
          <a:prstGeom prst="rect">
            <a:avLst/>
          </a:prstGeom>
        </p:spPr>
      </p:pic>
      <p:sp>
        <p:nvSpPr>
          <p:cNvPr id="14" name="Rechthoek 13">
            <a:extLst>
              <a:ext uri="{FF2B5EF4-FFF2-40B4-BE49-F238E27FC236}">
                <a16:creationId xmlns:a16="http://schemas.microsoft.com/office/drawing/2014/main" id="{9C1EB6BB-F9ED-DF49-955C-CE45BDC87C4E}"/>
              </a:ext>
            </a:extLst>
          </p:cNvPr>
          <p:cNvSpPr/>
          <p:nvPr/>
        </p:nvSpPr>
        <p:spPr>
          <a:xfrm>
            <a:off x="3657784" y="6298338"/>
            <a:ext cx="1992853" cy="230832"/>
          </a:xfrm>
          <a:prstGeom prst="rect">
            <a:avLst/>
          </a:prstGeom>
        </p:spPr>
        <p:txBody>
          <a:bodyPr wrap="none">
            <a:spAutoFit/>
          </a:bodyPr>
          <a:lstStyle/>
          <a:p>
            <a:r>
              <a:rPr lang="nl-BE" sz="900" dirty="0">
                <a:solidFill>
                  <a:schemeClr val="tx1">
                    <a:lumMod val="50000"/>
                    <a:lumOff val="50000"/>
                  </a:schemeClr>
                </a:solidFill>
                <a:effectLst/>
                <a:latin typeface="Calibri Light" panose="020F0302020204030204" pitchFamily="34" charset="0"/>
                <a:cs typeface="Calibri Light" panose="020F0302020204030204" pitchFamily="34" charset="0"/>
              </a:rPr>
              <a:t>Avec l’appui technique et financier de :</a:t>
            </a:r>
            <a:endParaRPr lang="nl-BE" sz="900" dirty="0">
              <a:solidFill>
                <a:schemeClr val="tx1">
                  <a:lumMod val="50000"/>
                  <a:lumOff val="50000"/>
                </a:schemeClr>
              </a:solidFill>
              <a:latin typeface="Calibri Light" panose="020F0302020204030204" pitchFamily="34" charset="0"/>
              <a:cs typeface="Calibri Light" panose="020F0302020204030204" pitchFamily="34" charset="0"/>
            </a:endParaRPr>
          </a:p>
        </p:txBody>
      </p:sp>
      <p:pic>
        <p:nvPicPr>
          <p:cNvPr id="16" name="Afbeelding 15">
            <a:extLst>
              <a:ext uri="{FF2B5EF4-FFF2-40B4-BE49-F238E27FC236}">
                <a16:creationId xmlns:a16="http://schemas.microsoft.com/office/drawing/2014/main" id="{B6133B98-0A37-5A45-BD9A-7F7D582A70FF}"/>
              </a:ext>
            </a:extLst>
          </p:cNvPr>
          <p:cNvPicPr>
            <a:picLocks noChangeAspect="1"/>
          </p:cNvPicPr>
          <p:nvPr/>
        </p:nvPicPr>
        <p:blipFill>
          <a:blip r:embed="rId8"/>
          <a:stretch>
            <a:fillRect/>
          </a:stretch>
        </p:blipFill>
        <p:spPr>
          <a:xfrm>
            <a:off x="5728540" y="6027312"/>
            <a:ext cx="822716" cy="631880"/>
          </a:xfrm>
          <a:prstGeom prst="rect">
            <a:avLst/>
          </a:prstGeom>
        </p:spPr>
      </p:pic>
    </p:spTree>
    <p:extLst>
      <p:ext uri="{BB962C8B-B14F-4D97-AF65-F5344CB8AC3E}">
        <p14:creationId xmlns:p14="http://schemas.microsoft.com/office/powerpoint/2010/main" val="586025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C5CD8395-75FE-524A-AB01-C36FFD20F4E0}"/>
              </a:ext>
            </a:extLst>
          </p:cNvPr>
          <p:cNvSpPr>
            <a:spLocks noGrp="1"/>
          </p:cNvSpPr>
          <p:nvPr>
            <p:ph type="ctrTitle" hasCustomPrompt="1"/>
          </p:nvPr>
        </p:nvSpPr>
        <p:spPr>
          <a:xfrm>
            <a:off x="1105989" y="1607501"/>
            <a:ext cx="10615749" cy="2306637"/>
          </a:xfrm>
          <a:prstGeom prst="rect">
            <a:avLst/>
          </a:prstGeom>
        </p:spPr>
        <p:txBody>
          <a:bodyPr anchor="b">
            <a:normAutofit/>
          </a:bodyPr>
          <a:lstStyle>
            <a:lvl1pPr algn="l">
              <a:defRPr sz="6000"/>
            </a:lvl1pPr>
          </a:lstStyle>
          <a:p>
            <a:r>
              <a:rPr lang="fr-FR" b="1" dirty="0">
                <a:latin typeface="Calibri" panose="020F0502020204030204" pitchFamily="34" charset="0"/>
                <a:cs typeface="Calibri" panose="020F0502020204030204" pitchFamily="34" charset="0"/>
              </a:rPr>
              <a:t>  COLLABORATION ENTRE LE     SECTEUR PRIVE ET LES FONDS</a:t>
            </a:r>
            <a:endParaRPr lang="nl-BE" b="1" dirty="0">
              <a:latin typeface="Calibri" panose="020F0502020204030204" pitchFamily="34" charset="0"/>
              <a:cs typeface="Calibri" panose="020F0502020204030204" pitchFamily="34" charset="0"/>
            </a:endParaRPr>
          </a:p>
        </p:txBody>
      </p:sp>
      <p:sp>
        <p:nvSpPr>
          <p:cNvPr id="5" name="Ondertitel 2">
            <a:extLst>
              <a:ext uri="{FF2B5EF4-FFF2-40B4-BE49-F238E27FC236}">
                <a16:creationId xmlns:a16="http://schemas.microsoft.com/office/drawing/2014/main" id="{30020EAC-38CE-2C46-9660-C3E117189386}"/>
              </a:ext>
            </a:extLst>
          </p:cNvPr>
          <p:cNvSpPr>
            <a:spLocks noGrp="1"/>
          </p:cNvSpPr>
          <p:nvPr>
            <p:ph type="subTitle" idx="1" hasCustomPrompt="1"/>
          </p:nvPr>
        </p:nvSpPr>
        <p:spPr>
          <a:xfrm>
            <a:off x="1269420" y="3914138"/>
            <a:ext cx="8053137" cy="838200"/>
          </a:xfrm>
          <a:prstGeom prst="rect">
            <a:avLst/>
          </a:prstGeom>
        </p:spPr>
        <p:txBody>
          <a:bodyPr>
            <a:noAutofit/>
          </a:bodyPr>
          <a:lstStyle>
            <a:lvl1pPr marL="0" indent="0" algn="l">
              <a:buNone/>
              <a:defRPr sz="2400" b="0" i="0">
                <a:solidFill>
                  <a:schemeClr val="tx1">
                    <a:lumMod val="75000"/>
                    <a:lumOff val="25000"/>
                  </a:schemeClr>
                </a:solidFill>
                <a:latin typeface="Biotif"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latin typeface="Calibri" panose="020F0502020204030204" pitchFamily="34" charset="0"/>
                <a:cs typeface="Calibri" panose="020F0502020204030204" pitchFamily="34" charset="0"/>
              </a:rPr>
              <a:t>  Cas du Congo-Brazzaville</a:t>
            </a:r>
            <a:endParaRPr lang="nl-BE" dirty="0">
              <a:latin typeface="Calibri" panose="020F0502020204030204" pitchFamily="34" charset="0"/>
              <a:cs typeface="Calibri" panose="020F0502020204030204" pitchFamily="34" charset="0"/>
            </a:endParaRPr>
          </a:p>
        </p:txBody>
      </p:sp>
      <p:sp>
        <p:nvSpPr>
          <p:cNvPr id="6" name="Ondertitel 2">
            <a:extLst>
              <a:ext uri="{FF2B5EF4-FFF2-40B4-BE49-F238E27FC236}">
                <a16:creationId xmlns:a16="http://schemas.microsoft.com/office/drawing/2014/main" id="{A539B6B0-D348-7A47-9829-69F82D02EEE6}"/>
              </a:ext>
            </a:extLst>
          </p:cNvPr>
          <p:cNvSpPr txBox="1">
            <a:spLocks/>
          </p:cNvSpPr>
          <p:nvPr/>
        </p:nvSpPr>
        <p:spPr>
          <a:xfrm>
            <a:off x="1269420" y="4838698"/>
            <a:ext cx="9144000" cy="83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3B0265"/>
              </a:buClr>
              <a:buFont typeface="Wingdings" pitchFamily="2" charset="2"/>
              <a:buNone/>
              <a:defRPr sz="3200" b="0" i="0" kern="1200">
                <a:solidFill>
                  <a:schemeClr val="tx1">
                    <a:lumMod val="75000"/>
                    <a:lumOff val="25000"/>
                  </a:schemeClr>
                </a:solidFill>
                <a:latin typeface="Biotif" pitchFamily="2" charset="77"/>
                <a:ea typeface="+mn-ea"/>
                <a:cs typeface="+mn-cs"/>
              </a:defRPr>
            </a:lvl1pPr>
            <a:lvl2pPr marL="457200" indent="0" algn="ctr" defTabSz="914400" rtl="0" eaLnBrk="1" latinLnBrk="0" hangingPunct="1">
              <a:lnSpc>
                <a:spcPct val="90000"/>
              </a:lnSpc>
              <a:spcBef>
                <a:spcPts val="500"/>
              </a:spcBef>
              <a:buClr>
                <a:schemeClr val="tx1">
                  <a:lumMod val="65000"/>
                  <a:lumOff val="35000"/>
                </a:schemeClr>
              </a:buClr>
              <a:buSzPct val="80000"/>
              <a:buFont typeface="Wingdings" pitchFamily="2" charset="2"/>
              <a:buNone/>
              <a:defRPr sz="2000" b="0" i="0" kern="1200">
                <a:solidFill>
                  <a:schemeClr val="tx1">
                    <a:lumMod val="75000"/>
                    <a:lumOff val="25000"/>
                  </a:schemeClr>
                </a:solidFill>
                <a:latin typeface="Biotif" pitchFamily="2" charset="77"/>
                <a:ea typeface="+mn-ea"/>
                <a:cs typeface="+mn-cs"/>
              </a:defRPr>
            </a:lvl2pPr>
            <a:lvl3pPr marL="914400" indent="0" algn="ctr" defTabSz="914400" rtl="0" eaLnBrk="1" latinLnBrk="0" hangingPunct="1">
              <a:lnSpc>
                <a:spcPct val="90000"/>
              </a:lnSpc>
              <a:spcBef>
                <a:spcPts val="500"/>
              </a:spcBef>
              <a:buClr>
                <a:schemeClr val="tx1">
                  <a:lumMod val="50000"/>
                  <a:lumOff val="50000"/>
                </a:schemeClr>
              </a:buClr>
              <a:buSzPct val="40000"/>
              <a:buFont typeface="Wingdings" pitchFamily="2" charset="2"/>
              <a:buNone/>
              <a:tabLst/>
              <a:defRPr sz="1800" b="0" i="0" kern="1200">
                <a:solidFill>
                  <a:schemeClr val="tx1">
                    <a:lumMod val="50000"/>
                    <a:lumOff val="50000"/>
                  </a:schemeClr>
                </a:solidFill>
                <a:latin typeface="Biotif" pitchFamily="2" charset="77"/>
                <a:ea typeface="+mn-ea"/>
                <a:cs typeface="+mn-cs"/>
              </a:defRPr>
            </a:lvl3pPr>
            <a:lvl4pPr marL="1371600" indent="0" algn="ctr" defTabSz="914400" rtl="0" eaLnBrk="1" latinLnBrk="0" hangingPunct="1">
              <a:lnSpc>
                <a:spcPct val="90000"/>
              </a:lnSpc>
              <a:spcBef>
                <a:spcPts val="500"/>
              </a:spcBef>
              <a:buClr>
                <a:schemeClr val="tx1">
                  <a:lumMod val="50000"/>
                  <a:lumOff val="50000"/>
                </a:schemeClr>
              </a:buClr>
              <a:buSzPct val="40000"/>
              <a:buFont typeface="Wingdings" pitchFamily="2" charset="2"/>
              <a:buNone/>
              <a:tabLst/>
              <a:defRPr sz="1600" b="0" i="0" kern="1200">
                <a:solidFill>
                  <a:schemeClr val="tx1">
                    <a:lumMod val="50000"/>
                    <a:lumOff val="50000"/>
                  </a:schemeClr>
                </a:solidFill>
                <a:latin typeface="Biotif" pitchFamily="2" charset="77"/>
                <a:ea typeface="+mn-ea"/>
                <a:cs typeface="+mn-cs"/>
              </a:defRPr>
            </a:lvl4pPr>
            <a:lvl5pPr marL="1828800" indent="0" algn="ctr" defTabSz="914400" rtl="0" eaLnBrk="1" latinLnBrk="0" hangingPunct="1">
              <a:lnSpc>
                <a:spcPct val="90000"/>
              </a:lnSpc>
              <a:spcBef>
                <a:spcPts val="500"/>
              </a:spcBef>
              <a:buClr>
                <a:schemeClr val="tx1">
                  <a:lumMod val="50000"/>
                  <a:lumOff val="50000"/>
                </a:schemeClr>
              </a:buClr>
              <a:buSzPct val="40000"/>
              <a:buFontTx/>
              <a:buNone/>
              <a:tabLst/>
              <a:defRPr sz="1600" b="0" i="0" kern="1200">
                <a:solidFill>
                  <a:schemeClr val="tx1">
                    <a:lumMod val="50000"/>
                    <a:lumOff val="50000"/>
                  </a:schemeClr>
                </a:solidFill>
                <a:latin typeface="Biotif"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1600" dirty="0">
                <a:solidFill>
                  <a:schemeClr val="tx1">
                    <a:lumMod val="50000"/>
                    <a:lumOff val="50000"/>
                  </a:schemeClr>
                </a:solidFill>
                <a:latin typeface="Calibri Light" panose="020F0302020204030204" pitchFamily="34" charset="0"/>
                <a:cs typeface="Calibri Light" panose="020F0302020204030204" pitchFamily="34" charset="0"/>
              </a:rPr>
              <a:t> </a:t>
            </a:r>
            <a:r>
              <a:rPr lang="nl-NL" sz="1600" dirty="0" err="1">
                <a:solidFill>
                  <a:schemeClr val="tx1">
                    <a:lumMod val="50000"/>
                    <a:lumOff val="50000"/>
                  </a:schemeClr>
                </a:solidFill>
                <a:latin typeface="Calibri Light" panose="020F0302020204030204" pitchFamily="34" charset="0"/>
                <a:cs typeface="Calibri Light" panose="020F0302020204030204" pitchFamily="34" charset="0"/>
              </a:rPr>
              <a:t>Sylvestre</a:t>
            </a:r>
            <a:r>
              <a:rPr lang="nl-NL" sz="1600" dirty="0">
                <a:solidFill>
                  <a:schemeClr val="tx1">
                    <a:lumMod val="50000"/>
                    <a:lumOff val="50000"/>
                  </a:schemeClr>
                </a:solidFill>
                <a:latin typeface="Calibri Light" panose="020F0302020204030204" pitchFamily="34" charset="0"/>
                <a:cs typeface="Calibri Light" panose="020F0302020204030204" pitchFamily="34" charset="0"/>
              </a:rPr>
              <a:t> Didier  MAVOUENZELA, President du Comité de </a:t>
            </a:r>
            <a:r>
              <a:rPr lang="nl-NL" sz="1600" dirty="0" err="1">
                <a:solidFill>
                  <a:schemeClr val="tx1">
                    <a:lumMod val="50000"/>
                    <a:lumOff val="50000"/>
                  </a:schemeClr>
                </a:solidFill>
                <a:latin typeface="Calibri Light" panose="020F0302020204030204" pitchFamily="34" charset="0"/>
                <a:cs typeface="Calibri Light" panose="020F0302020204030204" pitchFamily="34" charset="0"/>
              </a:rPr>
              <a:t>Direction</a:t>
            </a:r>
            <a:r>
              <a:rPr lang="nl-NL" sz="1600" dirty="0">
                <a:solidFill>
                  <a:schemeClr val="tx1">
                    <a:lumMod val="50000"/>
                    <a:lumOff val="50000"/>
                  </a:schemeClr>
                </a:solidFill>
                <a:latin typeface="Calibri Light" panose="020F0302020204030204" pitchFamily="34" charset="0"/>
                <a:cs typeface="Calibri Light" panose="020F0302020204030204" pitchFamily="34" charset="0"/>
              </a:rPr>
              <a:t> du FONEA</a:t>
            </a:r>
            <a:endParaRPr lang="nl-BE" sz="1600" dirty="0">
              <a:solidFill>
                <a:schemeClr val="tx1">
                  <a:lumMod val="50000"/>
                  <a:lumOff val="50000"/>
                </a:schemeClr>
              </a:solidFill>
              <a:latin typeface="Calibri Light" panose="020F0302020204030204" pitchFamily="34" charset="0"/>
              <a:cs typeface="Calibri Light" panose="020F0302020204030204" pitchFamily="34" charset="0"/>
            </a:endParaRPr>
          </a:p>
        </p:txBody>
      </p:sp>
      <p:pic>
        <p:nvPicPr>
          <p:cNvPr id="7" name="Afbeelding 6">
            <a:extLst>
              <a:ext uri="{FF2B5EF4-FFF2-40B4-BE49-F238E27FC236}">
                <a16:creationId xmlns:a16="http://schemas.microsoft.com/office/drawing/2014/main" id="{D5D611D7-D4E4-4849-A79D-987B92916E54}"/>
              </a:ext>
            </a:extLst>
          </p:cNvPr>
          <p:cNvPicPr>
            <a:picLocks noChangeAspect="1"/>
          </p:cNvPicPr>
          <p:nvPr/>
        </p:nvPicPr>
        <p:blipFill>
          <a:blip r:embed="rId2"/>
          <a:stretch>
            <a:fillRect/>
          </a:stretch>
        </p:blipFill>
        <p:spPr>
          <a:xfrm>
            <a:off x="10149840" y="477519"/>
            <a:ext cx="1838960" cy="1034415"/>
          </a:xfrm>
          <a:prstGeom prst="rect">
            <a:avLst/>
          </a:prstGeom>
        </p:spPr>
      </p:pic>
      <p:pic>
        <p:nvPicPr>
          <p:cNvPr id="8" name="Afbeelding 7">
            <a:extLst>
              <a:ext uri="{FF2B5EF4-FFF2-40B4-BE49-F238E27FC236}">
                <a16:creationId xmlns:a16="http://schemas.microsoft.com/office/drawing/2014/main" id="{5EDB0819-B121-D84A-A55B-91B9DEF79B7D}"/>
              </a:ext>
            </a:extLst>
          </p:cNvPr>
          <p:cNvPicPr>
            <a:picLocks noChangeAspect="1"/>
          </p:cNvPicPr>
          <p:nvPr/>
        </p:nvPicPr>
        <p:blipFill>
          <a:blip r:embed="rId3"/>
          <a:stretch>
            <a:fillRect/>
          </a:stretch>
        </p:blipFill>
        <p:spPr>
          <a:xfrm>
            <a:off x="9146540" y="486726"/>
            <a:ext cx="1104669" cy="934720"/>
          </a:xfrm>
          <a:prstGeom prst="rect">
            <a:avLst/>
          </a:prstGeom>
        </p:spPr>
      </p:pic>
      <p:pic>
        <p:nvPicPr>
          <p:cNvPr id="10" name="Afbeelding 9" descr="Afbeelding met tekst&#10;&#10;Automatisch gegenereerde beschrijving">
            <a:extLst>
              <a:ext uri="{FF2B5EF4-FFF2-40B4-BE49-F238E27FC236}">
                <a16:creationId xmlns:a16="http://schemas.microsoft.com/office/drawing/2014/main" id="{9F44C2A3-2464-1042-8971-18C43250160E}"/>
              </a:ext>
            </a:extLst>
          </p:cNvPr>
          <p:cNvPicPr>
            <a:picLocks noChangeAspect="1"/>
          </p:cNvPicPr>
          <p:nvPr/>
        </p:nvPicPr>
        <p:blipFill>
          <a:blip r:embed="rId4"/>
          <a:stretch>
            <a:fillRect/>
          </a:stretch>
        </p:blipFill>
        <p:spPr>
          <a:xfrm>
            <a:off x="6693735" y="6186878"/>
            <a:ext cx="1297940" cy="357875"/>
          </a:xfrm>
          <a:prstGeom prst="rect">
            <a:avLst/>
          </a:prstGeom>
        </p:spPr>
      </p:pic>
      <p:pic>
        <p:nvPicPr>
          <p:cNvPr id="11" name="Afbeelding 10">
            <a:extLst>
              <a:ext uri="{FF2B5EF4-FFF2-40B4-BE49-F238E27FC236}">
                <a16:creationId xmlns:a16="http://schemas.microsoft.com/office/drawing/2014/main" id="{C0A6975E-A26A-064D-BED1-5FBDBBEB23E9}"/>
              </a:ext>
            </a:extLst>
          </p:cNvPr>
          <p:cNvPicPr>
            <a:picLocks noChangeAspect="1"/>
          </p:cNvPicPr>
          <p:nvPr/>
        </p:nvPicPr>
        <p:blipFill>
          <a:blip r:embed="rId5"/>
          <a:stretch>
            <a:fillRect/>
          </a:stretch>
        </p:blipFill>
        <p:spPr>
          <a:xfrm>
            <a:off x="8226847" y="6128495"/>
            <a:ext cx="721129" cy="503971"/>
          </a:xfrm>
          <a:prstGeom prst="rect">
            <a:avLst/>
          </a:prstGeom>
        </p:spPr>
      </p:pic>
      <p:pic>
        <p:nvPicPr>
          <p:cNvPr id="12" name="Afbeelding 11" descr="Afbeelding met tekst&#10;&#10;Automatisch gegenereerde beschrijving">
            <a:extLst>
              <a:ext uri="{FF2B5EF4-FFF2-40B4-BE49-F238E27FC236}">
                <a16:creationId xmlns:a16="http://schemas.microsoft.com/office/drawing/2014/main" id="{DC5A6406-8761-DC43-B446-62DEC85B0D15}"/>
              </a:ext>
            </a:extLst>
          </p:cNvPr>
          <p:cNvPicPr>
            <a:picLocks noChangeAspect="1"/>
          </p:cNvPicPr>
          <p:nvPr/>
        </p:nvPicPr>
        <p:blipFill>
          <a:blip r:embed="rId6"/>
          <a:stretch>
            <a:fillRect/>
          </a:stretch>
        </p:blipFill>
        <p:spPr>
          <a:xfrm>
            <a:off x="9183148" y="6186878"/>
            <a:ext cx="1535652" cy="387206"/>
          </a:xfrm>
          <a:prstGeom prst="rect">
            <a:avLst/>
          </a:prstGeom>
        </p:spPr>
      </p:pic>
      <p:pic>
        <p:nvPicPr>
          <p:cNvPr id="13" name="Afbeelding 12">
            <a:extLst>
              <a:ext uri="{FF2B5EF4-FFF2-40B4-BE49-F238E27FC236}">
                <a16:creationId xmlns:a16="http://schemas.microsoft.com/office/drawing/2014/main" id="{C1F2ECE5-374D-204E-A254-43074BE9C77F}"/>
              </a:ext>
            </a:extLst>
          </p:cNvPr>
          <p:cNvPicPr>
            <a:picLocks noChangeAspect="1"/>
          </p:cNvPicPr>
          <p:nvPr/>
        </p:nvPicPr>
        <p:blipFill>
          <a:blip r:embed="rId7"/>
          <a:stretch>
            <a:fillRect/>
          </a:stretch>
        </p:blipFill>
        <p:spPr>
          <a:xfrm>
            <a:off x="10778008" y="6080975"/>
            <a:ext cx="750641" cy="551491"/>
          </a:xfrm>
          <a:prstGeom prst="rect">
            <a:avLst/>
          </a:prstGeom>
        </p:spPr>
      </p:pic>
      <p:sp>
        <p:nvSpPr>
          <p:cNvPr id="14" name="Rechthoek 13">
            <a:extLst>
              <a:ext uri="{FF2B5EF4-FFF2-40B4-BE49-F238E27FC236}">
                <a16:creationId xmlns:a16="http://schemas.microsoft.com/office/drawing/2014/main" id="{9C1EB6BB-F9ED-DF49-955C-CE45BDC87C4E}"/>
              </a:ext>
            </a:extLst>
          </p:cNvPr>
          <p:cNvSpPr/>
          <p:nvPr/>
        </p:nvSpPr>
        <p:spPr>
          <a:xfrm>
            <a:off x="3303136" y="6343252"/>
            <a:ext cx="1992853" cy="230832"/>
          </a:xfrm>
          <a:prstGeom prst="rect">
            <a:avLst/>
          </a:prstGeom>
        </p:spPr>
        <p:txBody>
          <a:bodyPr wrap="none">
            <a:spAutoFit/>
          </a:bodyPr>
          <a:lstStyle/>
          <a:p>
            <a:r>
              <a:rPr lang="nl-BE" sz="900" dirty="0">
                <a:solidFill>
                  <a:schemeClr val="tx1">
                    <a:lumMod val="50000"/>
                    <a:lumOff val="50000"/>
                  </a:schemeClr>
                </a:solidFill>
                <a:effectLst/>
                <a:latin typeface="Calibri Light" panose="020F0302020204030204" pitchFamily="34" charset="0"/>
                <a:cs typeface="Calibri Light" panose="020F0302020204030204" pitchFamily="34" charset="0"/>
              </a:rPr>
              <a:t>Avec l’appui technique et financier de :</a:t>
            </a:r>
            <a:endParaRPr lang="nl-BE" sz="900" dirty="0">
              <a:solidFill>
                <a:schemeClr val="tx1">
                  <a:lumMod val="50000"/>
                  <a:lumOff val="50000"/>
                </a:schemeClr>
              </a:solidFill>
              <a:latin typeface="Calibri Light" panose="020F0302020204030204" pitchFamily="34" charset="0"/>
              <a:cs typeface="Calibri Light" panose="020F0302020204030204" pitchFamily="34" charset="0"/>
            </a:endParaRPr>
          </a:p>
        </p:txBody>
      </p:sp>
      <p:pic>
        <p:nvPicPr>
          <p:cNvPr id="15" name="Afbeelding 14">
            <a:extLst>
              <a:ext uri="{FF2B5EF4-FFF2-40B4-BE49-F238E27FC236}">
                <a16:creationId xmlns:a16="http://schemas.microsoft.com/office/drawing/2014/main" id="{FC729981-D952-8A48-BF27-81E5E67CC6D1}"/>
              </a:ext>
            </a:extLst>
          </p:cNvPr>
          <p:cNvPicPr>
            <a:picLocks noChangeAspect="1"/>
          </p:cNvPicPr>
          <p:nvPr/>
        </p:nvPicPr>
        <p:blipFill>
          <a:blip r:embed="rId8"/>
          <a:stretch>
            <a:fillRect/>
          </a:stretch>
        </p:blipFill>
        <p:spPr>
          <a:xfrm>
            <a:off x="5728540" y="6027312"/>
            <a:ext cx="822716" cy="631880"/>
          </a:xfrm>
          <a:prstGeom prst="rect">
            <a:avLst/>
          </a:prstGeom>
        </p:spPr>
      </p:pic>
    </p:spTree>
    <p:extLst>
      <p:ext uri="{BB962C8B-B14F-4D97-AF65-F5344CB8AC3E}">
        <p14:creationId xmlns:p14="http://schemas.microsoft.com/office/powerpoint/2010/main" val="385657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70CACE9C-93A1-0140-8EE8-82BF4EA16AF2}"/>
              </a:ext>
            </a:extLst>
          </p:cNvPr>
          <p:cNvSpPr txBox="1">
            <a:spLocks/>
          </p:cNvSpPr>
          <p:nvPr/>
        </p:nvSpPr>
        <p:spPr>
          <a:xfrm>
            <a:off x="2184133" y="549495"/>
            <a:ext cx="6700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latin typeface="Calibri" panose="020F0502020204030204" pitchFamily="34" charset="0"/>
                <a:cs typeface="Calibri" panose="020F0502020204030204" pitchFamily="34" charset="0"/>
              </a:rPr>
              <a:t>PRESENTATION DU FONEA</a:t>
            </a:r>
            <a:endParaRPr lang="nl-BE" b="1" dirty="0">
              <a:latin typeface="Calibri" panose="020F0502020204030204" pitchFamily="34" charset="0"/>
              <a:cs typeface="Calibri" panose="020F0502020204030204" pitchFamily="34" charset="0"/>
            </a:endParaRPr>
          </a:p>
        </p:txBody>
      </p:sp>
      <p:sp>
        <p:nvSpPr>
          <p:cNvPr id="5" name="Tijdelijke aanduiding voor tekst 2">
            <a:extLst>
              <a:ext uri="{FF2B5EF4-FFF2-40B4-BE49-F238E27FC236}">
                <a16:creationId xmlns:a16="http://schemas.microsoft.com/office/drawing/2014/main" id="{D44E4691-CE84-CF40-9F1B-A2C5DB6A5A45}"/>
              </a:ext>
            </a:extLst>
          </p:cNvPr>
          <p:cNvSpPr txBox="1">
            <a:spLocks/>
          </p:cNvSpPr>
          <p:nvPr/>
        </p:nvSpPr>
        <p:spPr>
          <a:xfrm>
            <a:off x="2409163" y="1658520"/>
            <a:ext cx="6250460" cy="3353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nl-NL" sz="2400" dirty="0"/>
              <a:t>Niveau 1: </a:t>
            </a:r>
            <a:r>
              <a:rPr lang="nl-NL" sz="2400" dirty="0" err="1"/>
              <a:t>Genèse</a:t>
            </a:r>
            <a:r>
              <a:rPr lang="nl-NL" sz="2400" dirty="0"/>
              <a:t> de </a:t>
            </a:r>
            <a:r>
              <a:rPr lang="nl-NL" sz="2400" dirty="0" err="1"/>
              <a:t>l’ONEMO</a:t>
            </a:r>
            <a:r>
              <a:rPr lang="nl-NL" sz="2400" dirty="0"/>
              <a:t> au FONEA</a:t>
            </a:r>
            <a:br>
              <a:rPr lang="nl-NL" dirty="0"/>
            </a:br>
            <a:endParaRPr lang="nl-NL" dirty="0"/>
          </a:p>
        </p:txBody>
      </p:sp>
      <p:pic>
        <p:nvPicPr>
          <p:cNvPr id="6" name="Afbeelding 5">
            <a:extLst>
              <a:ext uri="{FF2B5EF4-FFF2-40B4-BE49-F238E27FC236}">
                <a16:creationId xmlns:a16="http://schemas.microsoft.com/office/drawing/2014/main" id="{4D5C93EE-016A-DE47-9D9F-B3F0144F95E5}"/>
              </a:ext>
            </a:extLst>
          </p:cNvPr>
          <p:cNvPicPr>
            <a:picLocks noChangeAspect="1"/>
          </p:cNvPicPr>
          <p:nvPr/>
        </p:nvPicPr>
        <p:blipFill>
          <a:blip r:embed="rId2"/>
          <a:stretch>
            <a:fillRect/>
          </a:stretch>
        </p:blipFill>
        <p:spPr>
          <a:xfrm>
            <a:off x="990034" y="219712"/>
            <a:ext cx="1253136" cy="704889"/>
          </a:xfrm>
          <a:prstGeom prst="rect">
            <a:avLst/>
          </a:prstGeom>
        </p:spPr>
      </p:pic>
      <p:pic>
        <p:nvPicPr>
          <p:cNvPr id="7" name="Afbeelding 6">
            <a:extLst>
              <a:ext uri="{FF2B5EF4-FFF2-40B4-BE49-F238E27FC236}">
                <a16:creationId xmlns:a16="http://schemas.microsoft.com/office/drawing/2014/main" id="{277DABE4-55D5-8042-8A01-194CC2969FDF}"/>
              </a:ext>
            </a:extLst>
          </p:cNvPr>
          <p:cNvPicPr>
            <a:picLocks noChangeAspect="1"/>
          </p:cNvPicPr>
          <p:nvPr/>
        </p:nvPicPr>
        <p:blipFill>
          <a:blip r:embed="rId3"/>
          <a:stretch>
            <a:fillRect/>
          </a:stretch>
        </p:blipFill>
        <p:spPr>
          <a:xfrm>
            <a:off x="357596" y="219712"/>
            <a:ext cx="752763" cy="636953"/>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A715EE0B-F112-4346-A422-90FC4EE1353F}"/>
              </a:ext>
            </a:extLst>
          </p:cNvPr>
          <p:cNvPicPr>
            <a:picLocks noChangeAspect="1"/>
          </p:cNvPicPr>
          <p:nvPr/>
        </p:nvPicPr>
        <p:blipFill>
          <a:blip r:embed="rId4"/>
          <a:stretch>
            <a:fillRect/>
          </a:stretch>
        </p:blipFill>
        <p:spPr>
          <a:xfrm>
            <a:off x="8419745" y="484136"/>
            <a:ext cx="842295" cy="232242"/>
          </a:xfrm>
          <a:prstGeom prst="rect">
            <a:avLst/>
          </a:prstGeom>
        </p:spPr>
      </p:pic>
      <p:pic>
        <p:nvPicPr>
          <p:cNvPr id="10" name="Afbeelding 9">
            <a:extLst>
              <a:ext uri="{FF2B5EF4-FFF2-40B4-BE49-F238E27FC236}">
                <a16:creationId xmlns:a16="http://schemas.microsoft.com/office/drawing/2014/main" id="{4E5C8299-7D90-064A-8BC3-13F582B0F390}"/>
              </a:ext>
            </a:extLst>
          </p:cNvPr>
          <p:cNvPicPr>
            <a:picLocks noChangeAspect="1"/>
          </p:cNvPicPr>
          <p:nvPr/>
        </p:nvPicPr>
        <p:blipFill>
          <a:blip r:embed="rId5"/>
          <a:stretch>
            <a:fillRect/>
          </a:stretch>
        </p:blipFill>
        <p:spPr>
          <a:xfrm>
            <a:off x="9478113" y="413974"/>
            <a:ext cx="467974" cy="32705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id="{37539492-C519-4845-A0B4-F4585634A275}"/>
              </a:ext>
            </a:extLst>
          </p:cNvPr>
          <p:cNvPicPr>
            <a:picLocks noChangeAspect="1"/>
          </p:cNvPicPr>
          <p:nvPr/>
        </p:nvPicPr>
        <p:blipFill>
          <a:blip r:embed="rId6"/>
          <a:stretch>
            <a:fillRect/>
          </a:stretch>
        </p:blipFill>
        <p:spPr>
          <a:xfrm>
            <a:off x="10205410" y="451608"/>
            <a:ext cx="996556" cy="251276"/>
          </a:xfrm>
          <a:prstGeom prst="rect">
            <a:avLst/>
          </a:prstGeom>
        </p:spPr>
      </p:pic>
      <p:pic>
        <p:nvPicPr>
          <p:cNvPr id="12" name="Afbeelding 11">
            <a:extLst>
              <a:ext uri="{FF2B5EF4-FFF2-40B4-BE49-F238E27FC236}">
                <a16:creationId xmlns:a16="http://schemas.microsoft.com/office/drawing/2014/main" id="{B46D08E4-3C36-494A-810B-260A1F4916A7}"/>
              </a:ext>
            </a:extLst>
          </p:cNvPr>
          <p:cNvPicPr>
            <a:picLocks noChangeAspect="1"/>
          </p:cNvPicPr>
          <p:nvPr/>
        </p:nvPicPr>
        <p:blipFill>
          <a:blip r:embed="rId7"/>
          <a:stretch>
            <a:fillRect/>
          </a:stretch>
        </p:blipFill>
        <p:spPr>
          <a:xfrm>
            <a:off x="11347278" y="361634"/>
            <a:ext cx="487126" cy="357888"/>
          </a:xfrm>
          <a:prstGeom prst="rect">
            <a:avLst/>
          </a:prstGeom>
        </p:spPr>
      </p:pic>
      <p:pic>
        <p:nvPicPr>
          <p:cNvPr id="13" name="Afbeelding 12">
            <a:extLst>
              <a:ext uri="{FF2B5EF4-FFF2-40B4-BE49-F238E27FC236}">
                <a16:creationId xmlns:a16="http://schemas.microsoft.com/office/drawing/2014/main" id="{06C2B1AD-9E9E-F246-BFBA-BAF10A8E6446}"/>
              </a:ext>
            </a:extLst>
          </p:cNvPr>
          <p:cNvPicPr>
            <a:picLocks noChangeAspect="1"/>
          </p:cNvPicPr>
          <p:nvPr/>
        </p:nvPicPr>
        <p:blipFill>
          <a:blip r:embed="rId8"/>
          <a:stretch>
            <a:fillRect/>
          </a:stretch>
        </p:blipFill>
        <p:spPr>
          <a:xfrm>
            <a:off x="7759054" y="367804"/>
            <a:ext cx="532138" cy="408704"/>
          </a:xfrm>
          <a:prstGeom prst="rect">
            <a:avLst/>
          </a:prstGeom>
        </p:spPr>
      </p:pic>
      <p:graphicFrame>
        <p:nvGraphicFramePr>
          <p:cNvPr id="2" name="Tableau 1"/>
          <p:cNvGraphicFramePr>
            <a:graphicFrameLocks noGrp="1"/>
          </p:cNvGraphicFramePr>
          <p:nvPr>
            <p:extLst>
              <p:ext uri="{D42A27DB-BD31-4B8C-83A1-F6EECF244321}">
                <p14:modId xmlns:p14="http://schemas.microsoft.com/office/powerpoint/2010/main" val="1081307434"/>
              </p:ext>
            </p:extLst>
          </p:nvPr>
        </p:nvGraphicFramePr>
        <p:xfrm>
          <a:off x="357597" y="2182240"/>
          <a:ext cx="11538313" cy="4492681"/>
        </p:xfrm>
        <a:graphic>
          <a:graphicData uri="http://schemas.openxmlformats.org/drawingml/2006/table">
            <a:tbl>
              <a:tblPr>
                <a:tableStyleId>{5C22544A-7EE6-4342-B048-85BDC9FD1C3A}</a:tableStyleId>
              </a:tblPr>
              <a:tblGrid>
                <a:gridCol w="1531281">
                  <a:extLst>
                    <a:ext uri="{9D8B030D-6E8A-4147-A177-3AD203B41FA5}">
                      <a16:colId xmlns:a16="http://schemas.microsoft.com/office/drawing/2014/main" val="4070028380"/>
                    </a:ext>
                  </a:extLst>
                </a:gridCol>
                <a:gridCol w="2431238">
                  <a:extLst>
                    <a:ext uri="{9D8B030D-6E8A-4147-A177-3AD203B41FA5}">
                      <a16:colId xmlns:a16="http://schemas.microsoft.com/office/drawing/2014/main" val="963332241"/>
                    </a:ext>
                  </a:extLst>
                </a:gridCol>
                <a:gridCol w="3358063">
                  <a:extLst>
                    <a:ext uri="{9D8B030D-6E8A-4147-A177-3AD203B41FA5}">
                      <a16:colId xmlns:a16="http://schemas.microsoft.com/office/drawing/2014/main" val="1341750666"/>
                    </a:ext>
                  </a:extLst>
                </a:gridCol>
                <a:gridCol w="4217731">
                  <a:extLst>
                    <a:ext uri="{9D8B030D-6E8A-4147-A177-3AD203B41FA5}">
                      <a16:colId xmlns:a16="http://schemas.microsoft.com/office/drawing/2014/main" val="208945955"/>
                    </a:ext>
                  </a:extLst>
                </a:gridCol>
              </a:tblGrid>
              <a:tr h="347969">
                <a:tc>
                  <a:txBody>
                    <a:bodyPr/>
                    <a:lstStyle/>
                    <a:p>
                      <a:pPr algn="ctr" fontAlgn="b"/>
                      <a:r>
                        <a:rPr lang="fr-FR" sz="1300" b="1" u="none" strike="noStrike" dirty="0">
                          <a:effectLst/>
                        </a:rPr>
                        <a:t>DATE</a:t>
                      </a:r>
                      <a:endParaRPr lang="fr-FR" sz="1300" b="1" i="0" u="none" strike="noStrike" dirty="0">
                        <a:solidFill>
                          <a:srgbClr val="000000"/>
                        </a:solidFill>
                        <a:effectLst/>
                        <a:latin typeface="Calibri" panose="020F0502020204030204" pitchFamily="34" charset="0"/>
                      </a:endParaRPr>
                    </a:p>
                  </a:txBody>
                  <a:tcPr marL="7345" marR="7345" marT="7345" marB="0" anchor="b"/>
                </a:tc>
                <a:tc>
                  <a:txBody>
                    <a:bodyPr/>
                    <a:lstStyle/>
                    <a:p>
                      <a:pPr algn="ctr" fontAlgn="b"/>
                      <a:r>
                        <a:rPr lang="fr-FR" sz="1300" b="1" u="none" strike="noStrike" dirty="0">
                          <a:effectLst/>
                        </a:rPr>
                        <a:t>ACTE OU SUPPORT JURIDIQUE</a:t>
                      </a:r>
                      <a:endParaRPr lang="fr-FR" sz="1300" b="1" i="0" u="none" strike="noStrike" dirty="0">
                        <a:solidFill>
                          <a:srgbClr val="000000"/>
                        </a:solidFill>
                        <a:effectLst/>
                        <a:latin typeface="Calibri" panose="020F0502020204030204" pitchFamily="34" charset="0"/>
                      </a:endParaRPr>
                    </a:p>
                  </a:txBody>
                  <a:tcPr marL="7345" marR="7345" marT="7345" marB="0" anchor="b"/>
                </a:tc>
                <a:tc>
                  <a:txBody>
                    <a:bodyPr/>
                    <a:lstStyle/>
                    <a:p>
                      <a:pPr algn="ctr" fontAlgn="b"/>
                      <a:r>
                        <a:rPr lang="fr-FR" sz="1300" b="1" u="none" strike="noStrike" dirty="0">
                          <a:effectLst/>
                        </a:rPr>
                        <a:t>SIGNIFICATION OU VALEUR AJOUTEE</a:t>
                      </a:r>
                      <a:endParaRPr lang="fr-FR" sz="1300" b="1" i="0" u="none" strike="noStrike" dirty="0">
                        <a:solidFill>
                          <a:srgbClr val="000000"/>
                        </a:solidFill>
                        <a:effectLst/>
                        <a:latin typeface="Calibri" panose="020F0502020204030204" pitchFamily="34" charset="0"/>
                      </a:endParaRPr>
                    </a:p>
                  </a:txBody>
                  <a:tcPr marL="7345" marR="7345" marT="7345" marB="0" anchor="b"/>
                </a:tc>
                <a:tc>
                  <a:txBody>
                    <a:bodyPr/>
                    <a:lstStyle/>
                    <a:p>
                      <a:pPr algn="ctr" fontAlgn="b"/>
                      <a:r>
                        <a:rPr lang="fr-FR" sz="1300" b="1" u="none" strike="noStrike" dirty="0">
                          <a:effectLst/>
                        </a:rPr>
                        <a:t>COMMENTAIRES OU OBERVATIONS</a:t>
                      </a:r>
                      <a:endParaRPr lang="fr-FR" sz="1300" b="1" i="0" u="none" strike="noStrike" dirty="0">
                        <a:solidFill>
                          <a:srgbClr val="000000"/>
                        </a:solidFill>
                        <a:effectLst/>
                        <a:latin typeface="Calibri" panose="020F0502020204030204" pitchFamily="34" charset="0"/>
                      </a:endParaRPr>
                    </a:p>
                  </a:txBody>
                  <a:tcPr marL="7345" marR="7345" marT="7345" marB="0" anchor="b"/>
                </a:tc>
                <a:extLst>
                  <a:ext uri="{0D108BD9-81ED-4DB2-BD59-A6C34878D82A}">
                    <a16:rowId xmlns:a16="http://schemas.microsoft.com/office/drawing/2014/main" val="1060392786"/>
                  </a:ext>
                </a:extLst>
              </a:tr>
              <a:tr h="952402">
                <a:tc>
                  <a:txBody>
                    <a:bodyPr/>
                    <a:lstStyle/>
                    <a:p>
                      <a:pPr algn="ctr" fontAlgn="ctr"/>
                      <a:r>
                        <a:rPr lang="fr-FR" sz="1200" u="none" strike="noStrike" dirty="0">
                          <a:effectLst/>
                        </a:rPr>
                        <a:t>14 FEVRIER 1985</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tc>
                  <a:txBody>
                    <a:bodyPr/>
                    <a:lstStyle/>
                    <a:p>
                      <a:pPr algn="ctr" fontAlgn="ctr"/>
                      <a:r>
                        <a:rPr lang="fr-FR" sz="1200" u="none" strike="noStrike" dirty="0">
                          <a:effectLst/>
                        </a:rPr>
                        <a:t>Adoption de la loi  N° 3/85</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tc>
                  <a:txBody>
                    <a:bodyPr/>
                    <a:lstStyle/>
                    <a:p>
                      <a:pPr algn="ctr" fontAlgn="ctr"/>
                      <a:r>
                        <a:rPr lang="fr-FR" sz="1200" u="none" strike="noStrike" dirty="0">
                          <a:effectLst/>
                        </a:rPr>
                        <a:t>Création de l'Office Congolais de l'emploi et de la main d'œuvre en sigle ONEMO</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tc>
                  <a:txBody>
                    <a:bodyPr/>
                    <a:lstStyle/>
                    <a:p>
                      <a:pPr algn="ctr" fontAlgn="ctr"/>
                      <a:r>
                        <a:rPr lang="fr-FR" sz="1200" u="none" strike="noStrike" dirty="0">
                          <a:effectLst/>
                        </a:rPr>
                        <a:t>ONEMO était chargé de la promotion de l'emploi et de la lutte contre le chômage, de la formation professionnelle des adultes et des jeunes diplômés, de la délivrance des cartes de travail ainsi que de la centralisation des demandes d'emploi et recrutements</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extLst>
                  <a:ext uri="{0D108BD9-81ED-4DB2-BD59-A6C34878D82A}">
                    <a16:rowId xmlns:a16="http://schemas.microsoft.com/office/drawing/2014/main" val="3865302666"/>
                  </a:ext>
                </a:extLst>
              </a:tr>
              <a:tr h="794724">
                <a:tc>
                  <a:txBody>
                    <a:bodyPr/>
                    <a:lstStyle/>
                    <a:p>
                      <a:pPr algn="ctr" fontAlgn="ctr"/>
                      <a:r>
                        <a:rPr lang="fr-FR" sz="1200" u="none" strike="noStrike" dirty="0">
                          <a:effectLst/>
                        </a:rPr>
                        <a:t>22 </a:t>
                      </a:r>
                      <a:r>
                        <a:rPr lang="fr-FR" sz="1200" u="none" strike="noStrike" dirty="0" err="1">
                          <a:effectLst/>
                        </a:rPr>
                        <a:t>Fevrier</a:t>
                      </a:r>
                      <a:r>
                        <a:rPr lang="fr-FR" sz="1200" u="none" strike="noStrike" dirty="0">
                          <a:effectLst/>
                        </a:rPr>
                        <a:t> 1986</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tc>
                  <a:txBody>
                    <a:bodyPr/>
                    <a:lstStyle/>
                    <a:p>
                      <a:pPr algn="ctr" fontAlgn="ctr"/>
                      <a:r>
                        <a:rPr lang="fr-FR" sz="1200" u="none" strike="noStrike" dirty="0">
                          <a:effectLst/>
                        </a:rPr>
                        <a:t>Adoption de la loi  N° 1/86</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tc>
                  <a:txBody>
                    <a:bodyPr/>
                    <a:lstStyle/>
                    <a:p>
                      <a:pPr algn="ctr" fontAlgn="ctr"/>
                      <a:r>
                        <a:rPr lang="fr-FR" sz="1200" u="none" strike="noStrike" dirty="0">
                          <a:effectLst/>
                        </a:rPr>
                        <a:t>Remplaçant et complétant la loi no 3/85 du 14 février 1985 portant création de l'Office national de l'emploi et de la main-d’œuvre (ONEMO) et modifiant du coup le Code du travail.</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tc>
                  <a:txBody>
                    <a:bodyPr/>
                    <a:lstStyle/>
                    <a:p>
                      <a:pPr algn="ctr" fontAlgn="ctr"/>
                      <a:r>
                        <a:rPr lang="fr-FR" sz="1200" u="none" strike="noStrike" dirty="0">
                          <a:effectLst/>
                        </a:rPr>
                        <a:t>Cette loi renforce les compétences de l’ONEMO en ces termes : L’office suit également les contrats de travail des non-congolais. La carte de travail est renouvelée tous les deux ans pour les étrangers et tous les cinq ans pour les nationaux.</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extLst>
                  <a:ext uri="{0D108BD9-81ED-4DB2-BD59-A6C34878D82A}">
                    <a16:rowId xmlns:a16="http://schemas.microsoft.com/office/drawing/2014/main" val="675225709"/>
                  </a:ext>
                </a:extLst>
              </a:tr>
              <a:tr h="1110081">
                <a:tc>
                  <a:txBody>
                    <a:bodyPr/>
                    <a:lstStyle/>
                    <a:p>
                      <a:pPr algn="ctr" fontAlgn="ctr"/>
                      <a:r>
                        <a:rPr lang="fr-FR" sz="1200" u="none" strike="noStrike" dirty="0">
                          <a:effectLst/>
                        </a:rPr>
                        <a:t>14 SEPTEMBRE 1988</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tc>
                  <a:txBody>
                    <a:bodyPr/>
                    <a:lstStyle/>
                    <a:p>
                      <a:pPr algn="ctr" fontAlgn="ctr"/>
                      <a:r>
                        <a:rPr lang="fr-FR" sz="1200" u="none" strike="noStrike" dirty="0">
                          <a:effectLst/>
                        </a:rPr>
                        <a:t>Adoption de la loi  N° 22/88</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tc>
                  <a:txBody>
                    <a:bodyPr/>
                    <a:lstStyle/>
                    <a:p>
                      <a:pPr algn="ctr" fontAlgn="ctr"/>
                      <a:r>
                        <a:rPr lang="fr-FR" sz="1200" u="none" strike="noStrike" dirty="0">
                          <a:effectLst/>
                        </a:rPr>
                        <a:t>Portant modification de la loi no 1/86 du 22 février 1986 remplaçant et complétant la loi N° 3/85 du 14 février 1985 portant création de l'Office national de l'emploi et de la main-d’œuvre (ONEMO) et modification du Code du travail</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tc>
                  <a:txBody>
                    <a:bodyPr/>
                    <a:lstStyle/>
                    <a:p>
                      <a:pPr algn="ctr" fontAlgn="ctr"/>
                      <a:r>
                        <a:rPr lang="fr-FR" sz="1200" u="none" strike="noStrike" dirty="0">
                          <a:effectLst/>
                        </a:rPr>
                        <a:t>Cette loi apporte un supplément de compétences à l’</a:t>
                      </a:r>
                      <a:r>
                        <a:rPr lang="fr-FR" sz="1200" u="none" strike="noStrike" dirty="0" err="1">
                          <a:effectLst/>
                        </a:rPr>
                        <a:t>ONEMO,en</a:t>
                      </a:r>
                      <a:r>
                        <a:rPr lang="fr-FR" sz="1200" u="none" strike="noStrike" dirty="0">
                          <a:effectLst/>
                        </a:rPr>
                        <a:t> ce sens que les modifications concernent en particulier les offres et demandes d'emploi ainsi que les conditions de recrutement des travailleurs étrangers et de sortie des travailleurs congolais</a:t>
                      </a:r>
                      <a:br>
                        <a:rPr lang="fr-FR" sz="1200" u="none" strike="noStrike" dirty="0">
                          <a:effectLst/>
                        </a:rPr>
                      </a:b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6">
                        <a:lumMod val="40000"/>
                        <a:lumOff val="60000"/>
                      </a:schemeClr>
                    </a:solidFill>
                  </a:tcPr>
                </a:tc>
                <a:extLst>
                  <a:ext uri="{0D108BD9-81ED-4DB2-BD59-A6C34878D82A}">
                    <a16:rowId xmlns:a16="http://schemas.microsoft.com/office/drawing/2014/main" val="61025281"/>
                  </a:ext>
                </a:extLst>
              </a:tr>
              <a:tr h="1267759">
                <a:tc>
                  <a:txBody>
                    <a:bodyPr/>
                    <a:lstStyle/>
                    <a:p>
                      <a:pPr algn="ctr" fontAlgn="ctr"/>
                      <a:r>
                        <a:rPr lang="fr-FR" sz="1200" u="none" strike="noStrike" dirty="0">
                          <a:effectLst/>
                        </a:rPr>
                        <a:t>9 AVRIL 2019</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tc>
                  <a:txBody>
                    <a:bodyPr/>
                    <a:lstStyle/>
                    <a:p>
                      <a:pPr algn="ctr" fontAlgn="ctr"/>
                      <a:r>
                        <a:rPr lang="fr-FR" sz="1200" u="none" strike="noStrike" dirty="0">
                          <a:effectLst/>
                        </a:rPr>
                        <a:t>Adoption des lois 07-19 du 9 Avril 2019 et 08-19 du 9 Avril 2019</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tc>
                  <a:txBody>
                    <a:bodyPr/>
                    <a:lstStyle/>
                    <a:p>
                      <a:pPr algn="ctr" fontAlgn="ctr"/>
                      <a:r>
                        <a:rPr lang="fr-FR" sz="1200" u="none" strike="noStrike" dirty="0">
                          <a:effectLst/>
                        </a:rPr>
                        <a:t>Portant respectivement création de l'Agence Congolaise pour l'Emploi en sigle ACPE et du Fonds National d'Appui à l'Employabilité et à l'Apprentissage en sigle FONEA. Ceci après scission-dissolution de l'ONEMO par </a:t>
                      </a:r>
                      <a:r>
                        <a:rPr lang="fr-FR" sz="1200" u="none" strike="noStrike" dirty="0" err="1">
                          <a:effectLst/>
                        </a:rPr>
                        <a:t>decret</a:t>
                      </a:r>
                      <a:r>
                        <a:rPr lang="fr-FR" sz="1200" u="none" strike="noStrike" dirty="0">
                          <a:effectLst/>
                        </a:rPr>
                        <a:t> N° 2018-461 du 15 </a:t>
                      </a:r>
                      <a:r>
                        <a:rPr lang="fr-FR" sz="1200" u="none" strike="noStrike" dirty="0" err="1">
                          <a:effectLst/>
                        </a:rPr>
                        <a:t>Decembre</a:t>
                      </a:r>
                      <a:r>
                        <a:rPr lang="fr-FR" sz="1200" u="none" strike="noStrike" dirty="0">
                          <a:effectLst/>
                        </a:rPr>
                        <a:t> 2018</a:t>
                      </a: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tc>
                  <a:txBody>
                    <a:bodyPr/>
                    <a:lstStyle/>
                    <a:p>
                      <a:pPr algn="ctr" fontAlgn="ctr"/>
                      <a:r>
                        <a:rPr lang="fr-FR" sz="1200" u="none" strike="noStrike" dirty="0">
                          <a:effectLst/>
                        </a:rPr>
                        <a:t>L'ACPE doit assurer entre autres, l’accueil, l’information et l’enregistrement des demandeurs d’emploi et l’accompagnement des employeurs dans l’identification de leurs besoins en recrutement.  Le  FONEA doit promouvoir l'employabilité et l'apprentissage par des formations qualifiantes et l'auto-</a:t>
                      </a:r>
                      <a:r>
                        <a:rPr lang="fr-FR" sz="1200" u="none" strike="noStrike" dirty="0" err="1">
                          <a:effectLst/>
                        </a:rPr>
                        <a:t>entrepreunariat</a:t>
                      </a:r>
                      <a:r>
                        <a:rPr lang="fr-FR" sz="1200" u="none" strike="noStrike" dirty="0">
                          <a:effectLst/>
                        </a:rPr>
                        <a:t>.</a:t>
                      </a:r>
                      <a:br>
                        <a:rPr lang="fr-FR" sz="1200" u="none" strike="noStrike" dirty="0">
                          <a:effectLst/>
                        </a:rPr>
                      </a:br>
                      <a:endParaRPr lang="fr-FR" sz="1200" b="0" i="0" u="none" strike="noStrike" dirty="0">
                        <a:solidFill>
                          <a:srgbClr val="000000"/>
                        </a:solidFill>
                        <a:effectLst/>
                        <a:latin typeface="Calibri" panose="020F0502020204030204" pitchFamily="34" charset="0"/>
                      </a:endParaRPr>
                    </a:p>
                  </a:txBody>
                  <a:tcPr marL="7345" marR="7345" marT="7345" marB="0" anchor="ctr">
                    <a:solidFill>
                      <a:schemeClr val="accent2">
                        <a:lumMod val="40000"/>
                        <a:lumOff val="60000"/>
                      </a:schemeClr>
                    </a:solidFill>
                  </a:tcPr>
                </a:tc>
                <a:extLst>
                  <a:ext uri="{0D108BD9-81ED-4DB2-BD59-A6C34878D82A}">
                    <a16:rowId xmlns:a16="http://schemas.microsoft.com/office/drawing/2014/main" val="2613968758"/>
                  </a:ext>
                </a:extLst>
              </a:tr>
            </a:tbl>
          </a:graphicData>
        </a:graphic>
      </p:graphicFrame>
    </p:spTree>
    <p:extLst>
      <p:ext uri="{BB962C8B-B14F-4D97-AF65-F5344CB8AC3E}">
        <p14:creationId xmlns:p14="http://schemas.microsoft.com/office/powerpoint/2010/main" val="4103037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70CACE9C-93A1-0140-8EE8-82BF4EA16AF2}"/>
              </a:ext>
            </a:extLst>
          </p:cNvPr>
          <p:cNvSpPr txBox="1">
            <a:spLocks/>
          </p:cNvSpPr>
          <p:nvPr/>
        </p:nvSpPr>
        <p:spPr>
          <a:xfrm>
            <a:off x="2184133" y="549495"/>
            <a:ext cx="6700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latin typeface="Calibri" panose="020F0502020204030204" pitchFamily="34" charset="0"/>
                <a:cs typeface="Calibri" panose="020F0502020204030204" pitchFamily="34" charset="0"/>
              </a:rPr>
              <a:t>PRESENTATION DU FONEA</a:t>
            </a:r>
            <a:endParaRPr lang="nl-BE" b="1" dirty="0">
              <a:latin typeface="Calibri" panose="020F0502020204030204" pitchFamily="34" charset="0"/>
              <a:cs typeface="Calibri" panose="020F0502020204030204" pitchFamily="34" charset="0"/>
            </a:endParaRPr>
          </a:p>
        </p:txBody>
      </p:sp>
      <p:sp>
        <p:nvSpPr>
          <p:cNvPr id="5" name="Tijdelijke aanduiding voor tekst 2">
            <a:extLst>
              <a:ext uri="{FF2B5EF4-FFF2-40B4-BE49-F238E27FC236}">
                <a16:creationId xmlns:a16="http://schemas.microsoft.com/office/drawing/2014/main" id="{D44E4691-CE84-CF40-9F1B-A2C5DB6A5A45}"/>
              </a:ext>
            </a:extLst>
          </p:cNvPr>
          <p:cNvSpPr txBox="1">
            <a:spLocks/>
          </p:cNvSpPr>
          <p:nvPr/>
        </p:nvSpPr>
        <p:spPr>
          <a:xfrm>
            <a:off x="2409163" y="1523880"/>
            <a:ext cx="6250460" cy="57820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nl-NL" sz="2400" dirty="0"/>
              <a:t>Niveau 2: </a:t>
            </a:r>
            <a:r>
              <a:rPr lang="nl-NL" sz="2400" dirty="0" err="1"/>
              <a:t>Gouvernance</a:t>
            </a:r>
            <a:r>
              <a:rPr lang="nl-NL" sz="2400" dirty="0"/>
              <a:t> et </a:t>
            </a:r>
            <a:r>
              <a:rPr lang="nl-NL" sz="2400" dirty="0" err="1"/>
              <a:t>organisation</a:t>
            </a:r>
            <a:br>
              <a:rPr lang="nl-NL" dirty="0"/>
            </a:br>
            <a:endParaRPr lang="nl-NL" dirty="0"/>
          </a:p>
        </p:txBody>
      </p:sp>
      <p:pic>
        <p:nvPicPr>
          <p:cNvPr id="6" name="Afbeelding 5">
            <a:extLst>
              <a:ext uri="{FF2B5EF4-FFF2-40B4-BE49-F238E27FC236}">
                <a16:creationId xmlns:a16="http://schemas.microsoft.com/office/drawing/2014/main" id="{4D5C93EE-016A-DE47-9D9F-B3F0144F95E5}"/>
              </a:ext>
            </a:extLst>
          </p:cNvPr>
          <p:cNvPicPr>
            <a:picLocks noChangeAspect="1"/>
          </p:cNvPicPr>
          <p:nvPr/>
        </p:nvPicPr>
        <p:blipFill>
          <a:blip r:embed="rId2"/>
          <a:stretch>
            <a:fillRect/>
          </a:stretch>
        </p:blipFill>
        <p:spPr>
          <a:xfrm>
            <a:off x="990034" y="219712"/>
            <a:ext cx="1253136" cy="704889"/>
          </a:xfrm>
          <a:prstGeom prst="rect">
            <a:avLst/>
          </a:prstGeom>
        </p:spPr>
      </p:pic>
      <p:pic>
        <p:nvPicPr>
          <p:cNvPr id="7" name="Afbeelding 6">
            <a:extLst>
              <a:ext uri="{FF2B5EF4-FFF2-40B4-BE49-F238E27FC236}">
                <a16:creationId xmlns:a16="http://schemas.microsoft.com/office/drawing/2014/main" id="{277DABE4-55D5-8042-8A01-194CC2969FDF}"/>
              </a:ext>
            </a:extLst>
          </p:cNvPr>
          <p:cNvPicPr>
            <a:picLocks noChangeAspect="1"/>
          </p:cNvPicPr>
          <p:nvPr/>
        </p:nvPicPr>
        <p:blipFill>
          <a:blip r:embed="rId3"/>
          <a:stretch>
            <a:fillRect/>
          </a:stretch>
        </p:blipFill>
        <p:spPr>
          <a:xfrm>
            <a:off x="357596" y="219712"/>
            <a:ext cx="752763" cy="636953"/>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A715EE0B-F112-4346-A422-90FC4EE1353F}"/>
              </a:ext>
            </a:extLst>
          </p:cNvPr>
          <p:cNvPicPr>
            <a:picLocks noChangeAspect="1"/>
          </p:cNvPicPr>
          <p:nvPr/>
        </p:nvPicPr>
        <p:blipFill>
          <a:blip r:embed="rId4"/>
          <a:stretch>
            <a:fillRect/>
          </a:stretch>
        </p:blipFill>
        <p:spPr>
          <a:xfrm>
            <a:off x="8419745" y="484136"/>
            <a:ext cx="842295" cy="232242"/>
          </a:xfrm>
          <a:prstGeom prst="rect">
            <a:avLst/>
          </a:prstGeom>
        </p:spPr>
      </p:pic>
      <p:pic>
        <p:nvPicPr>
          <p:cNvPr id="10" name="Afbeelding 9">
            <a:extLst>
              <a:ext uri="{FF2B5EF4-FFF2-40B4-BE49-F238E27FC236}">
                <a16:creationId xmlns:a16="http://schemas.microsoft.com/office/drawing/2014/main" id="{4E5C8299-7D90-064A-8BC3-13F582B0F390}"/>
              </a:ext>
            </a:extLst>
          </p:cNvPr>
          <p:cNvPicPr>
            <a:picLocks noChangeAspect="1"/>
          </p:cNvPicPr>
          <p:nvPr/>
        </p:nvPicPr>
        <p:blipFill>
          <a:blip r:embed="rId5"/>
          <a:stretch>
            <a:fillRect/>
          </a:stretch>
        </p:blipFill>
        <p:spPr>
          <a:xfrm>
            <a:off x="9478113" y="413974"/>
            <a:ext cx="467974" cy="32705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id="{37539492-C519-4845-A0B4-F4585634A275}"/>
              </a:ext>
            </a:extLst>
          </p:cNvPr>
          <p:cNvPicPr>
            <a:picLocks noChangeAspect="1"/>
          </p:cNvPicPr>
          <p:nvPr/>
        </p:nvPicPr>
        <p:blipFill>
          <a:blip r:embed="rId6"/>
          <a:stretch>
            <a:fillRect/>
          </a:stretch>
        </p:blipFill>
        <p:spPr>
          <a:xfrm>
            <a:off x="10205410" y="451608"/>
            <a:ext cx="996556" cy="251276"/>
          </a:xfrm>
          <a:prstGeom prst="rect">
            <a:avLst/>
          </a:prstGeom>
        </p:spPr>
      </p:pic>
      <p:pic>
        <p:nvPicPr>
          <p:cNvPr id="12" name="Afbeelding 11">
            <a:extLst>
              <a:ext uri="{FF2B5EF4-FFF2-40B4-BE49-F238E27FC236}">
                <a16:creationId xmlns:a16="http://schemas.microsoft.com/office/drawing/2014/main" id="{B46D08E4-3C36-494A-810B-260A1F4916A7}"/>
              </a:ext>
            </a:extLst>
          </p:cNvPr>
          <p:cNvPicPr>
            <a:picLocks noChangeAspect="1"/>
          </p:cNvPicPr>
          <p:nvPr/>
        </p:nvPicPr>
        <p:blipFill>
          <a:blip r:embed="rId7"/>
          <a:stretch>
            <a:fillRect/>
          </a:stretch>
        </p:blipFill>
        <p:spPr>
          <a:xfrm>
            <a:off x="11347278" y="361634"/>
            <a:ext cx="487126" cy="357888"/>
          </a:xfrm>
          <a:prstGeom prst="rect">
            <a:avLst/>
          </a:prstGeom>
        </p:spPr>
      </p:pic>
      <p:pic>
        <p:nvPicPr>
          <p:cNvPr id="13" name="Afbeelding 12">
            <a:extLst>
              <a:ext uri="{FF2B5EF4-FFF2-40B4-BE49-F238E27FC236}">
                <a16:creationId xmlns:a16="http://schemas.microsoft.com/office/drawing/2014/main" id="{06C2B1AD-9E9E-F246-BFBA-BAF10A8E6446}"/>
              </a:ext>
            </a:extLst>
          </p:cNvPr>
          <p:cNvPicPr>
            <a:picLocks noChangeAspect="1"/>
          </p:cNvPicPr>
          <p:nvPr/>
        </p:nvPicPr>
        <p:blipFill>
          <a:blip r:embed="rId8"/>
          <a:stretch>
            <a:fillRect/>
          </a:stretch>
        </p:blipFill>
        <p:spPr>
          <a:xfrm>
            <a:off x="7759054" y="367804"/>
            <a:ext cx="532138" cy="408704"/>
          </a:xfrm>
          <a:prstGeom prst="rect">
            <a:avLst/>
          </a:prstGeom>
        </p:spPr>
      </p:pic>
      <p:pic>
        <p:nvPicPr>
          <p:cNvPr id="3" name="Image 2"/>
          <p:cNvPicPr>
            <a:picLocks noChangeAspect="1"/>
          </p:cNvPicPr>
          <p:nvPr/>
        </p:nvPicPr>
        <p:blipFill>
          <a:blip r:embed="rId9"/>
          <a:stretch>
            <a:fillRect/>
          </a:stretch>
        </p:blipFill>
        <p:spPr>
          <a:xfrm>
            <a:off x="357596" y="1898986"/>
            <a:ext cx="10989682" cy="4554065"/>
          </a:xfrm>
          <a:prstGeom prst="rect">
            <a:avLst/>
          </a:prstGeom>
        </p:spPr>
      </p:pic>
    </p:spTree>
    <p:extLst>
      <p:ext uri="{BB962C8B-B14F-4D97-AF65-F5344CB8AC3E}">
        <p14:creationId xmlns:p14="http://schemas.microsoft.com/office/powerpoint/2010/main" val="3057340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70CACE9C-93A1-0140-8EE8-82BF4EA16AF2}"/>
              </a:ext>
            </a:extLst>
          </p:cNvPr>
          <p:cNvSpPr txBox="1">
            <a:spLocks/>
          </p:cNvSpPr>
          <p:nvPr/>
        </p:nvSpPr>
        <p:spPr>
          <a:xfrm>
            <a:off x="2184133" y="549495"/>
            <a:ext cx="67005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b="1" dirty="0">
                <a:latin typeface="Calibri" panose="020F0502020204030204" pitchFamily="34" charset="0"/>
                <a:cs typeface="Calibri" panose="020F0502020204030204" pitchFamily="34" charset="0"/>
              </a:rPr>
              <a:t>PRESENTATION DU FONEA</a:t>
            </a:r>
            <a:endParaRPr lang="nl-BE" b="1" dirty="0">
              <a:latin typeface="Calibri" panose="020F0502020204030204" pitchFamily="34" charset="0"/>
              <a:cs typeface="Calibri" panose="020F0502020204030204" pitchFamily="34" charset="0"/>
            </a:endParaRPr>
          </a:p>
        </p:txBody>
      </p:sp>
      <p:sp>
        <p:nvSpPr>
          <p:cNvPr id="5" name="Tijdelijke aanduiding voor tekst 2">
            <a:extLst>
              <a:ext uri="{FF2B5EF4-FFF2-40B4-BE49-F238E27FC236}">
                <a16:creationId xmlns:a16="http://schemas.microsoft.com/office/drawing/2014/main" id="{D44E4691-CE84-CF40-9F1B-A2C5DB6A5A45}"/>
              </a:ext>
            </a:extLst>
          </p:cNvPr>
          <p:cNvSpPr txBox="1">
            <a:spLocks/>
          </p:cNvSpPr>
          <p:nvPr/>
        </p:nvSpPr>
        <p:spPr>
          <a:xfrm>
            <a:off x="2409163" y="1658520"/>
            <a:ext cx="6250460" cy="39822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nl-NL" sz="2400" dirty="0"/>
              <a:t>Niveau 3: Sources de </a:t>
            </a:r>
            <a:r>
              <a:rPr lang="nl-NL" sz="2400" dirty="0" err="1"/>
              <a:t>financement</a:t>
            </a:r>
            <a:r>
              <a:rPr lang="nl-NL" sz="2400" dirty="0"/>
              <a:t> du FONEA</a:t>
            </a:r>
            <a:endParaRPr lang="nl-NL" dirty="0"/>
          </a:p>
        </p:txBody>
      </p:sp>
      <p:pic>
        <p:nvPicPr>
          <p:cNvPr id="6" name="Afbeelding 5">
            <a:extLst>
              <a:ext uri="{FF2B5EF4-FFF2-40B4-BE49-F238E27FC236}">
                <a16:creationId xmlns:a16="http://schemas.microsoft.com/office/drawing/2014/main" id="{4D5C93EE-016A-DE47-9D9F-B3F0144F95E5}"/>
              </a:ext>
            </a:extLst>
          </p:cNvPr>
          <p:cNvPicPr>
            <a:picLocks noChangeAspect="1"/>
          </p:cNvPicPr>
          <p:nvPr/>
        </p:nvPicPr>
        <p:blipFill>
          <a:blip r:embed="rId2"/>
          <a:stretch>
            <a:fillRect/>
          </a:stretch>
        </p:blipFill>
        <p:spPr>
          <a:xfrm>
            <a:off x="990034" y="219712"/>
            <a:ext cx="1253136" cy="704889"/>
          </a:xfrm>
          <a:prstGeom prst="rect">
            <a:avLst/>
          </a:prstGeom>
        </p:spPr>
      </p:pic>
      <p:pic>
        <p:nvPicPr>
          <p:cNvPr id="7" name="Afbeelding 6">
            <a:extLst>
              <a:ext uri="{FF2B5EF4-FFF2-40B4-BE49-F238E27FC236}">
                <a16:creationId xmlns:a16="http://schemas.microsoft.com/office/drawing/2014/main" id="{277DABE4-55D5-8042-8A01-194CC2969FDF}"/>
              </a:ext>
            </a:extLst>
          </p:cNvPr>
          <p:cNvPicPr>
            <a:picLocks noChangeAspect="1"/>
          </p:cNvPicPr>
          <p:nvPr/>
        </p:nvPicPr>
        <p:blipFill>
          <a:blip r:embed="rId3"/>
          <a:stretch>
            <a:fillRect/>
          </a:stretch>
        </p:blipFill>
        <p:spPr>
          <a:xfrm>
            <a:off x="357596" y="219712"/>
            <a:ext cx="752763" cy="636953"/>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A715EE0B-F112-4346-A422-90FC4EE1353F}"/>
              </a:ext>
            </a:extLst>
          </p:cNvPr>
          <p:cNvPicPr>
            <a:picLocks noChangeAspect="1"/>
          </p:cNvPicPr>
          <p:nvPr/>
        </p:nvPicPr>
        <p:blipFill>
          <a:blip r:embed="rId4"/>
          <a:stretch>
            <a:fillRect/>
          </a:stretch>
        </p:blipFill>
        <p:spPr>
          <a:xfrm>
            <a:off x="8419745" y="484136"/>
            <a:ext cx="842295" cy="232242"/>
          </a:xfrm>
          <a:prstGeom prst="rect">
            <a:avLst/>
          </a:prstGeom>
        </p:spPr>
      </p:pic>
      <p:pic>
        <p:nvPicPr>
          <p:cNvPr id="10" name="Afbeelding 9">
            <a:extLst>
              <a:ext uri="{FF2B5EF4-FFF2-40B4-BE49-F238E27FC236}">
                <a16:creationId xmlns:a16="http://schemas.microsoft.com/office/drawing/2014/main" id="{4E5C8299-7D90-064A-8BC3-13F582B0F390}"/>
              </a:ext>
            </a:extLst>
          </p:cNvPr>
          <p:cNvPicPr>
            <a:picLocks noChangeAspect="1"/>
          </p:cNvPicPr>
          <p:nvPr/>
        </p:nvPicPr>
        <p:blipFill>
          <a:blip r:embed="rId5"/>
          <a:stretch>
            <a:fillRect/>
          </a:stretch>
        </p:blipFill>
        <p:spPr>
          <a:xfrm>
            <a:off x="9478113" y="413974"/>
            <a:ext cx="467974" cy="32705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id="{37539492-C519-4845-A0B4-F4585634A275}"/>
              </a:ext>
            </a:extLst>
          </p:cNvPr>
          <p:cNvPicPr>
            <a:picLocks noChangeAspect="1"/>
          </p:cNvPicPr>
          <p:nvPr/>
        </p:nvPicPr>
        <p:blipFill>
          <a:blip r:embed="rId6"/>
          <a:stretch>
            <a:fillRect/>
          </a:stretch>
        </p:blipFill>
        <p:spPr>
          <a:xfrm>
            <a:off x="10205410" y="451608"/>
            <a:ext cx="996556" cy="251276"/>
          </a:xfrm>
          <a:prstGeom prst="rect">
            <a:avLst/>
          </a:prstGeom>
        </p:spPr>
      </p:pic>
      <p:pic>
        <p:nvPicPr>
          <p:cNvPr id="12" name="Afbeelding 11">
            <a:extLst>
              <a:ext uri="{FF2B5EF4-FFF2-40B4-BE49-F238E27FC236}">
                <a16:creationId xmlns:a16="http://schemas.microsoft.com/office/drawing/2014/main" id="{B46D08E4-3C36-494A-810B-260A1F4916A7}"/>
              </a:ext>
            </a:extLst>
          </p:cNvPr>
          <p:cNvPicPr>
            <a:picLocks noChangeAspect="1"/>
          </p:cNvPicPr>
          <p:nvPr/>
        </p:nvPicPr>
        <p:blipFill>
          <a:blip r:embed="rId7"/>
          <a:stretch>
            <a:fillRect/>
          </a:stretch>
        </p:blipFill>
        <p:spPr>
          <a:xfrm>
            <a:off x="11347278" y="361634"/>
            <a:ext cx="487126" cy="357888"/>
          </a:xfrm>
          <a:prstGeom prst="rect">
            <a:avLst/>
          </a:prstGeom>
        </p:spPr>
      </p:pic>
      <p:pic>
        <p:nvPicPr>
          <p:cNvPr id="13" name="Afbeelding 12">
            <a:extLst>
              <a:ext uri="{FF2B5EF4-FFF2-40B4-BE49-F238E27FC236}">
                <a16:creationId xmlns:a16="http://schemas.microsoft.com/office/drawing/2014/main" id="{06C2B1AD-9E9E-F246-BFBA-BAF10A8E6446}"/>
              </a:ext>
            </a:extLst>
          </p:cNvPr>
          <p:cNvPicPr>
            <a:picLocks noChangeAspect="1"/>
          </p:cNvPicPr>
          <p:nvPr/>
        </p:nvPicPr>
        <p:blipFill>
          <a:blip r:embed="rId8"/>
          <a:stretch>
            <a:fillRect/>
          </a:stretch>
        </p:blipFill>
        <p:spPr>
          <a:xfrm>
            <a:off x="7759054" y="367804"/>
            <a:ext cx="532138" cy="408704"/>
          </a:xfrm>
          <a:prstGeom prst="rect">
            <a:avLst/>
          </a:prstGeom>
        </p:spPr>
      </p:pic>
      <p:sp>
        <p:nvSpPr>
          <p:cNvPr id="3" name="Rectangle 2"/>
          <p:cNvSpPr/>
          <p:nvPr/>
        </p:nvSpPr>
        <p:spPr>
          <a:xfrm>
            <a:off x="148046" y="2574172"/>
            <a:ext cx="5895703" cy="3970318"/>
          </a:xfrm>
          <a:prstGeom prst="rect">
            <a:avLst/>
          </a:prstGeom>
          <a:ln>
            <a:solidFill>
              <a:srgbClr val="FF0000"/>
            </a:solidFill>
          </a:ln>
        </p:spPr>
        <p:txBody>
          <a:bodyPr wrap="square">
            <a:spAutoFit/>
          </a:bodyPr>
          <a:lstStyle/>
          <a:p>
            <a:endParaRPr lang="fr-FR" dirty="0"/>
          </a:p>
          <a:p>
            <a:endParaRPr lang="fr-FR" dirty="0"/>
          </a:p>
          <a:p>
            <a:endParaRPr lang="fr-FR" dirty="0"/>
          </a:p>
          <a:p>
            <a:r>
              <a:rPr lang="fr-FR" dirty="0"/>
              <a:t>♦ la taxe d'apprentissage ou Taxe Unique sur les salaires</a:t>
            </a:r>
          </a:p>
          <a:p>
            <a:r>
              <a:rPr lang="fr-FR" dirty="0"/>
              <a:t>(TUS);</a:t>
            </a:r>
          </a:p>
          <a:p>
            <a:endParaRPr lang="fr-FR" dirty="0"/>
          </a:p>
          <a:p>
            <a:r>
              <a:rPr lang="fr-FR" dirty="0"/>
              <a:t>♦ les produits générés par son activité ou par la gestion des programmes délégués; </a:t>
            </a:r>
          </a:p>
          <a:p>
            <a:r>
              <a:rPr lang="fr-FR" dirty="0"/>
              <a:t> </a:t>
            </a:r>
          </a:p>
          <a:p>
            <a:r>
              <a:rPr lang="fr-FR" dirty="0"/>
              <a:t>♦ la subvention de l'</a:t>
            </a:r>
            <a:r>
              <a:rPr lang="fr-FR" dirty="0" err="1"/>
              <a:t>etat</a:t>
            </a:r>
            <a:r>
              <a:rPr lang="fr-FR" dirty="0"/>
              <a:t>;</a:t>
            </a:r>
          </a:p>
          <a:p>
            <a:r>
              <a:rPr lang="fr-FR" dirty="0"/>
              <a:t> </a:t>
            </a:r>
          </a:p>
          <a:p>
            <a:r>
              <a:rPr lang="fr-FR" dirty="0"/>
              <a:t>♦ les dons et legs ;</a:t>
            </a:r>
          </a:p>
          <a:p>
            <a:endParaRPr lang="fr-FR" dirty="0"/>
          </a:p>
          <a:p>
            <a:r>
              <a:rPr lang="fr-FR" dirty="0"/>
              <a:t>♦ toutes contributions se rapportant à ses missions.</a:t>
            </a:r>
          </a:p>
        </p:txBody>
      </p:sp>
      <p:sp>
        <p:nvSpPr>
          <p:cNvPr id="15" name="ZoneTexte 14"/>
          <p:cNvSpPr txBox="1"/>
          <p:nvPr/>
        </p:nvSpPr>
        <p:spPr>
          <a:xfrm>
            <a:off x="1616602" y="2204841"/>
            <a:ext cx="2332433" cy="369332"/>
          </a:xfrm>
          <a:prstGeom prst="rect">
            <a:avLst/>
          </a:prstGeom>
          <a:noFill/>
        </p:spPr>
        <p:txBody>
          <a:bodyPr wrap="none" rtlCol="0">
            <a:spAutoFit/>
          </a:bodyPr>
          <a:lstStyle/>
          <a:p>
            <a:r>
              <a:rPr lang="fr-FR" b="1" dirty="0"/>
              <a:t>DE FACON STATUTAIRE</a:t>
            </a:r>
          </a:p>
        </p:txBody>
      </p:sp>
      <p:sp>
        <p:nvSpPr>
          <p:cNvPr id="16" name="ZoneTexte 15"/>
          <p:cNvSpPr txBox="1"/>
          <p:nvPr/>
        </p:nvSpPr>
        <p:spPr>
          <a:xfrm>
            <a:off x="8201353" y="2020175"/>
            <a:ext cx="2606419" cy="369332"/>
          </a:xfrm>
          <a:prstGeom prst="rect">
            <a:avLst/>
          </a:prstGeom>
          <a:noFill/>
        </p:spPr>
        <p:txBody>
          <a:bodyPr wrap="none" rtlCol="0">
            <a:spAutoFit/>
          </a:bodyPr>
          <a:lstStyle/>
          <a:p>
            <a:r>
              <a:rPr lang="fr-FR" b="1" dirty="0"/>
              <a:t>CAS PRATIQUE DE LA TUS</a:t>
            </a:r>
          </a:p>
        </p:txBody>
      </p:sp>
      <p:sp>
        <p:nvSpPr>
          <p:cNvPr id="17" name="Rectangle 16"/>
          <p:cNvSpPr/>
          <p:nvPr/>
        </p:nvSpPr>
        <p:spPr>
          <a:xfrm>
            <a:off x="6209496" y="2574173"/>
            <a:ext cx="5869293" cy="40098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p:cNvSpPr/>
          <p:nvPr/>
        </p:nvSpPr>
        <p:spPr>
          <a:xfrm>
            <a:off x="6461476" y="2817201"/>
            <a:ext cx="1481374" cy="372729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ZoneTexte 18"/>
          <p:cNvSpPr txBox="1"/>
          <p:nvPr/>
        </p:nvSpPr>
        <p:spPr>
          <a:xfrm>
            <a:off x="6627224" y="3690160"/>
            <a:ext cx="1315626" cy="1477328"/>
          </a:xfrm>
          <a:prstGeom prst="rect">
            <a:avLst/>
          </a:prstGeom>
          <a:noFill/>
        </p:spPr>
        <p:txBody>
          <a:bodyPr wrap="square" rtlCol="0">
            <a:spAutoFit/>
          </a:bodyPr>
          <a:lstStyle/>
          <a:p>
            <a:r>
              <a:rPr lang="fr-FR" dirty="0"/>
              <a:t>TUS totale du Congo. 7,5% des salaires bruts</a:t>
            </a:r>
          </a:p>
        </p:txBody>
      </p:sp>
      <p:cxnSp>
        <p:nvCxnSpPr>
          <p:cNvPr id="21" name="Connecteur droit avec flèche 20"/>
          <p:cNvCxnSpPr/>
          <p:nvPr/>
        </p:nvCxnSpPr>
        <p:spPr>
          <a:xfrm flipV="1">
            <a:off x="7937161" y="3335900"/>
            <a:ext cx="610604" cy="8853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8547764" y="2864174"/>
            <a:ext cx="3531025"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p:cNvSpPr txBox="1"/>
          <p:nvPr/>
        </p:nvSpPr>
        <p:spPr>
          <a:xfrm>
            <a:off x="8533043" y="3090767"/>
            <a:ext cx="3615413" cy="369332"/>
          </a:xfrm>
          <a:prstGeom prst="rect">
            <a:avLst/>
          </a:prstGeom>
          <a:noFill/>
        </p:spPr>
        <p:txBody>
          <a:bodyPr wrap="none" rtlCol="0">
            <a:spAutoFit/>
          </a:bodyPr>
          <a:lstStyle/>
          <a:p>
            <a:r>
              <a:rPr lang="fr-FR" dirty="0"/>
              <a:t>7,5% au Trésor public via les impôts</a:t>
            </a:r>
          </a:p>
        </p:txBody>
      </p:sp>
      <p:sp>
        <p:nvSpPr>
          <p:cNvPr id="28" name="Rectangle 27"/>
          <p:cNvSpPr/>
          <p:nvPr/>
        </p:nvSpPr>
        <p:spPr>
          <a:xfrm>
            <a:off x="8575236" y="4102131"/>
            <a:ext cx="3531025"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p:cNvSpPr/>
          <p:nvPr/>
        </p:nvSpPr>
        <p:spPr>
          <a:xfrm>
            <a:off x="8597595" y="4377662"/>
            <a:ext cx="2390398" cy="369332"/>
          </a:xfrm>
          <a:prstGeom prst="rect">
            <a:avLst/>
          </a:prstGeom>
        </p:spPr>
        <p:txBody>
          <a:bodyPr wrap="none">
            <a:spAutoFit/>
          </a:bodyPr>
          <a:lstStyle/>
          <a:p>
            <a:r>
              <a:rPr lang="fr-FR" dirty="0"/>
              <a:t>1,5% au SPE via la CNSS</a:t>
            </a:r>
          </a:p>
        </p:txBody>
      </p:sp>
      <p:cxnSp>
        <p:nvCxnSpPr>
          <p:cNvPr id="31" name="Connecteur droit avec flèche 30"/>
          <p:cNvCxnSpPr>
            <a:endCxn id="29" idx="1"/>
          </p:cNvCxnSpPr>
          <p:nvPr/>
        </p:nvCxnSpPr>
        <p:spPr>
          <a:xfrm flipV="1">
            <a:off x="7921754" y="4562328"/>
            <a:ext cx="675841" cy="16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8547763" y="5437451"/>
            <a:ext cx="3531025" cy="914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8659623" y="5709985"/>
            <a:ext cx="2496196" cy="369332"/>
          </a:xfrm>
          <a:prstGeom prst="rect">
            <a:avLst/>
          </a:prstGeom>
        </p:spPr>
        <p:txBody>
          <a:bodyPr wrap="none">
            <a:spAutoFit/>
          </a:bodyPr>
          <a:lstStyle/>
          <a:p>
            <a:r>
              <a:rPr lang="fr-FR" dirty="0"/>
              <a:t>1,5% au FIGA via la CNSS</a:t>
            </a:r>
          </a:p>
        </p:txBody>
      </p:sp>
      <p:cxnSp>
        <p:nvCxnSpPr>
          <p:cNvPr id="8" name="Connecteur droit avec flèche 7"/>
          <p:cNvCxnSpPr>
            <a:endCxn id="35" idx="1"/>
          </p:cNvCxnSpPr>
          <p:nvPr/>
        </p:nvCxnSpPr>
        <p:spPr>
          <a:xfrm>
            <a:off x="7921754" y="5564777"/>
            <a:ext cx="626009" cy="329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9842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itel 1">
            <a:extLst>
              <a:ext uri="{FF2B5EF4-FFF2-40B4-BE49-F238E27FC236}">
                <a16:creationId xmlns:a16="http://schemas.microsoft.com/office/drawing/2014/main" id="{70CACE9C-93A1-0140-8EE8-82BF4EA16AF2}"/>
              </a:ext>
            </a:extLst>
          </p:cNvPr>
          <p:cNvSpPr txBox="1">
            <a:spLocks/>
          </p:cNvSpPr>
          <p:nvPr/>
        </p:nvSpPr>
        <p:spPr>
          <a:xfrm>
            <a:off x="733977" y="798518"/>
            <a:ext cx="1110042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800" b="1" dirty="0">
                <a:latin typeface="Calibri" panose="020F0502020204030204" pitchFamily="34" charset="0"/>
                <a:cs typeface="Calibri" panose="020F0502020204030204" pitchFamily="34" charset="0"/>
              </a:rPr>
              <a:t>MISE EN PLACE DE LA COMMISSION D’ORIENTATION PROFESSIONNELLE POUR L’EMPLOI </a:t>
            </a:r>
            <a:endParaRPr lang="nl-BE" sz="2800" b="1" dirty="0">
              <a:latin typeface="Calibri" panose="020F0502020204030204" pitchFamily="34" charset="0"/>
              <a:cs typeface="Calibri" panose="020F0502020204030204" pitchFamily="34" charset="0"/>
            </a:endParaRPr>
          </a:p>
        </p:txBody>
      </p:sp>
      <p:sp>
        <p:nvSpPr>
          <p:cNvPr id="5" name="Tijdelijke aanduiding voor tekst 2">
            <a:extLst>
              <a:ext uri="{FF2B5EF4-FFF2-40B4-BE49-F238E27FC236}">
                <a16:creationId xmlns:a16="http://schemas.microsoft.com/office/drawing/2014/main" id="{D44E4691-CE84-CF40-9F1B-A2C5DB6A5A45}"/>
              </a:ext>
            </a:extLst>
          </p:cNvPr>
          <p:cNvSpPr txBox="1">
            <a:spLocks/>
          </p:cNvSpPr>
          <p:nvPr/>
        </p:nvSpPr>
        <p:spPr>
          <a:xfrm>
            <a:off x="493728" y="2464390"/>
            <a:ext cx="12281238" cy="33535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2400" dirty="0"/>
              <a:t>COMPOSITION :</a:t>
            </a:r>
          </a:p>
          <a:p>
            <a:pPr marL="752475" lvl="1" indent="-342900">
              <a:buFont typeface="Wingdings" pitchFamily="2" charset="2"/>
              <a:buChar char="§"/>
            </a:pPr>
            <a:r>
              <a:rPr lang="nl-NL" sz="1800" dirty="0">
                <a:latin typeface="Calibri" panose="020F0502020204030204"/>
              </a:rPr>
              <a:t>Deux </a:t>
            </a:r>
            <a:r>
              <a:rPr lang="nl-NL" sz="1800" dirty="0" err="1">
                <a:latin typeface="Calibri" panose="020F0502020204030204"/>
              </a:rPr>
              <a:t>représentants</a:t>
            </a:r>
            <a:r>
              <a:rPr lang="nl-NL" sz="1800" dirty="0">
                <a:latin typeface="Calibri" panose="020F0502020204030204"/>
              </a:rPr>
              <a:t> d’organisation syndicals de salariés </a:t>
            </a:r>
          </a:p>
          <a:p>
            <a:pPr marL="752475" lvl="2" indent="-342900">
              <a:buFont typeface="Wingdings" pitchFamily="2" charset="2"/>
              <a:buChar char="§"/>
            </a:pPr>
            <a:r>
              <a:rPr kumimoji="0" lang="nl-NL" sz="1800" b="0" i="0" u="none" strike="noStrike" kern="1200" cap="none" spc="0" normalizeH="0" baseline="0" noProof="0" dirty="0">
                <a:ln>
                  <a:noFill/>
                </a:ln>
                <a:effectLst/>
                <a:uLnTx/>
                <a:uFillTx/>
                <a:latin typeface="Calibri" panose="020F0502020204030204"/>
                <a:ea typeface="+mn-ea"/>
                <a:cs typeface="+mn-cs"/>
              </a:rPr>
              <a:t>Deux </a:t>
            </a:r>
            <a:r>
              <a:rPr kumimoji="0" lang="nl-NL" sz="1800" b="0" i="0" u="none" strike="noStrike" kern="1200" cap="none" spc="0" normalizeH="0" baseline="0" noProof="0" dirty="0" err="1">
                <a:ln>
                  <a:noFill/>
                </a:ln>
                <a:effectLst/>
                <a:uLnTx/>
                <a:uFillTx/>
                <a:latin typeface="Calibri" panose="020F0502020204030204"/>
                <a:ea typeface="+mn-ea"/>
                <a:cs typeface="+mn-cs"/>
              </a:rPr>
              <a:t>représentants</a:t>
            </a:r>
            <a:r>
              <a:rPr kumimoji="0" lang="nl-NL" sz="1800" b="0" i="0" u="none" strike="noStrike" kern="1200" cap="none" spc="0" normalizeH="0" baseline="0" noProof="0" dirty="0">
                <a:ln>
                  <a:noFill/>
                </a:ln>
                <a:effectLst/>
                <a:uLnTx/>
                <a:uFillTx/>
                <a:latin typeface="Calibri" panose="020F0502020204030204"/>
                <a:ea typeface="+mn-ea"/>
                <a:cs typeface="+mn-cs"/>
              </a:rPr>
              <a:t> d’organisation syndicals d’employeurs </a:t>
            </a:r>
          </a:p>
          <a:p>
            <a:pPr marL="752475" lvl="2" indent="-342900">
              <a:buFont typeface="Wingdings" pitchFamily="2" charset="2"/>
              <a:buChar char="§"/>
            </a:pPr>
            <a:r>
              <a:rPr lang="nl-NL" sz="1800" dirty="0"/>
              <a:t>Deux </a:t>
            </a:r>
            <a:r>
              <a:rPr lang="nl-NL" sz="1800" dirty="0" err="1"/>
              <a:t>représentants</a:t>
            </a:r>
            <a:r>
              <a:rPr lang="nl-NL" sz="1800" dirty="0"/>
              <a:t> </a:t>
            </a:r>
            <a:r>
              <a:rPr lang="nl-NL" sz="1800" dirty="0" err="1"/>
              <a:t>d’organisation</a:t>
            </a:r>
            <a:r>
              <a:rPr lang="nl-NL" sz="1800" dirty="0"/>
              <a:t> </a:t>
            </a:r>
            <a:r>
              <a:rPr lang="nl-NL" sz="1800" dirty="0" err="1"/>
              <a:t>représentative</a:t>
            </a:r>
            <a:r>
              <a:rPr lang="nl-NL" sz="1800" dirty="0"/>
              <a:t> du </a:t>
            </a:r>
            <a:r>
              <a:rPr lang="nl-NL" sz="1800" dirty="0" err="1"/>
              <a:t>secteur</a:t>
            </a:r>
            <a:r>
              <a:rPr lang="nl-NL" sz="1800" dirty="0"/>
              <a:t>  </a:t>
            </a:r>
            <a:r>
              <a:rPr lang="nl-NL" sz="1800" dirty="0" err="1"/>
              <a:t>informel</a:t>
            </a:r>
            <a:r>
              <a:rPr lang="nl-NL" sz="1800" dirty="0"/>
              <a:t> </a:t>
            </a:r>
          </a:p>
          <a:p>
            <a:pPr marL="752475" lvl="2" indent="-342900">
              <a:buFont typeface="Wingdings" pitchFamily="2" charset="2"/>
              <a:buChar char="§"/>
            </a:pPr>
            <a:endParaRPr lang="nl-NL" dirty="0">
              <a:solidFill>
                <a:schemeClr val="tx1">
                  <a:lumMod val="50000"/>
                  <a:lumOff val="50000"/>
                </a:schemeClr>
              </a:solidFill>
            </a:endParaRPr>
          </a:p>
          <a:p>
            <a:pPr marL="409575" lvl="3" indent="0">
              <a:buNone/>
            </a:pPr>
            <a:br>
              <a:rPr lang="nl-NL" dirty="0"/>
            </a:br>
            <a:endParaRPr lang="nl-NL" dirty="0"/>
          </a:p>
          <a:p>
            <a:pPr marL="9525" lvl="4" indent="1588">
              <a:lnSpc>
                <a:spcPct val="114000"/>
              </a:lnSpc>
              <a:buNone/>
            </a:pPr>
            <a:endParaRPr lang="nl-NL" dirty="0"/>
          </a:p>
        </p:txBody>
      </p:sp>
      <p:pic>
        <p:nvPicPr>
          <p:cNvPr id="6" name="Afbeelding 5">
            <a:extLst>
              <a:ext uri="{FF2B5EF4-FFF2-40B4-BE49-F238E27FC236}">
                <a16:creationId xmlns:a16="http://schemas.microsoft.com/office/drawing/2014/main" id="{4D5C93EE-016A-DE47-9D9F-B3F0144F95E5}"/>
              </a:ext>
            </a:extLst>
          </p:cNvPr>
          <p:cNvPicPr>
            <a:picLocks noChangeAspect="1"/>
          </p:cNvPicPr>
          <p:nvPr/>
        </p:nvPicPr>
        <p:blipFill>
          <a:blip r:embed="rId2"/>
          <a:stretch>
            <a:fillRect/>
          </a:stretch>
        </p:blipFill>
        <p:spPr>
          <a:xfrm>
            <a:off x="990034" y="219712"/>
            <a:ext cx="1253136" cy="704889"/>
          </a:xfrm>
          <a:prstGeom prst="rect">
            <a:avLst/>
          </a:prstGeom>
        </p:spPr>
      </p:pic>
      <p:pic>
        <p:nvPicPr>
          <p:cNvPr id="7" name="Afbeelding 6">
            <a:extLst>
              <a:ext uri="{FF2B5EF4-FFF2-40B4-BE49-F238E27FC236}">
                <a16:creationId xmlns:a16="http://schemas.microsoft.com/office/drawing/2014/main" id="{277DABE4-55D5-8042-8A01-194CC2969FDF}"/>
              </a:ext>
            </a:extLst>
          </p:cNvPr>
          <p:cNvPicPr>
            <a:picLocks noChangeAspect="1"/>
          </p:cNvPicPr>
          <p:nvPr/>
        </p:nvPicPr>
        <p:blipFill>
          <a:blip r:embed="rId3"/>
          <a:stretch>
            <a:fillRect/>
          </a:stretch>
        </p:blipFill>
        <p:spPr>
          <a:xfrm>
            <a:off x="357596" y="219712"/>
            <a:ext cx="752763" cy="636953"/>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A715EE0B-F112-4346-A422-90FC4EE1353F}"/>
              </a:ext>
            </a:extLst>
          </p:cNvPr>
          <p:cNvPicPr>
            <a:picLocks noChangeAspect="1"/>
          </p:cNvPicPr>
          <p:nvPr/>
        </p:nvPicPr>
        <p:blipFill>
          <a:blip r:embed="rId4"/>
          <a:stretch>
            <a:fillRect/>
          </a:stretch>
        </p:blipFill>
        <p:spPr>
          <a:xfrm>
            <a:off x="8419745" y="484136"/>
            <a:ext cx="842295" cy="232242"/>
          </a:xfrm>
          <a:prstGeom prst="rect">
            <a:avLst/>
          </a:prstGeom>
        </p:spPr>
      </p:pic>
      <p:pic>
        <p:nvPicPr>
          <p:cNvPr id="10" name="Afbeelding 9">
            <a:extLst>
              <a:ext uri="{FF2B5EF4-FFF2-40B4-BE49-F238E27FC236}">
                <a16:creationId xmlns:a16="http://schemas.microsoft.com/office/drawing/2014/main" id="{4E5C8299-7D90-064A-8BC3-13F582B0F390}"/>
              </a:ext>
            </a:extLst>
          </p:cNvPr>
          <p:cNvPicPr>
            <a:picLocks noChangeAspect="1"/>
          </p:cNvPicPr>
          <p:nvPr/>
        </p:nvPicPr>
        <p:blipFill>
          <a:blip r:embed="rId5"/>
          <a:stretch>
            <a:fillRect/>
          </a:stretch>
        </p:blipFill>
        <p:spPr>
          <a:xfrm>
            <a:off x="9478113" y="413974"/>
            <a:ext cx="467974" cy="32705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id="{37539492-C519-4845-A0B4-F4585634A275}"/>
              </a:ext>
            </a:extLst>
          </p:cNvPr>
          <p:cNvPicPr>
            <a:picLocks noChangeAspect="1"/>
          </p:cNvPicPr>
          <p:nvPr/>
        </p:nvPicPr>
        <p:blipFill>
          <a:blip r:embed="rId6"/>
          <a:stretch>
            <a:fillRect/>
          </a:stretch>
        </p:blipFill>
        <p:spPr>
          <a:xfrm>
            <a:off x="10205410" y="451608"/>
            <a:ext cx="996556" cy="251276"/>
          </a:xfrm>
          <a:prstGeom prst="rect">
            <a:avLst/>
          </a:prstGeom>
        </p:spPr>
      </p:pic>
      <p:pic>
        <p:nvPicPr>
          <p:cNvPr id="12" name="Afbeelding 11">
            <a:extLst>
              <a:ext uri="{FF2B5EF4-FFF2-40B4-BE49-F238E27FC236}">
                <a16:creationId xmlns:a16="http://schemas.microsoft.com/office/drawing/2014/main" id="{B46D08E4-3C36-494A-810B-260A1F4916A7}"/>
              </a:ext>
            </a:extLst>
          </p:cNvPr>
          <p:cNvPicPr>
            <a:picLocks noChangeAspect="1"/>
          </p:cNvPicPr>
          <p:nvPr/>
        </p:nvPicPr>
        <p:blipFill>
          <a:blip r:embed="rId7"/>
          <a:stretch>
            <a:fillRect/>
          </a:stretch>
        </p:blipFill>
        <p:spPr>
          <a:xfrm>
            <a:off x="11347278" y="361634"/>
            <a:ext cx="487126" cy="357888"/>
          </a:xfrm>
          <a:prstGeom prst="rect">
            <a:avLst/>
          </a:prstGeom>
        </p:spPr>
      </p:pic>
      <p:pic>
        <p:nvPicPr>
          <p:cNvPr id="14" name="Afbeelding 13">
            <a:extLst>
              <a:ext uri="{FF2B5EF4-FFF2-40B4-BE49-F238E27FC236}">
                <a16:creationId xmlns:a16="http://schemas.microsoft.com/office/drawing/2014/main" id="{5FF558CF-0371-1F48-A3A1-42A18BF49869}"/>
              </a:ext>
            </a:extLst>
          </p:cNvPr>
          <p:cNvPicPr>
            <a:picLocks noChangeAspect="1"/>
          </p:cNvPicPr>
          <p:nvPr/>
        </p:nvPicPr>
        <p:blipFill>
          <a:blip r:embed="rId8"/>
          <a:stretch>
            <a:fillRect/>
          </a:stretch>
        </p:blipFill>
        <p:spPr>
          <a:xfrm>
            <a:off x="7759054" y="367804"/>
            <a:ext cx="532138" cy="408704"/>
          </a:xfrm>
          <a:prstGeom prst="rect">
            <a:avLst/>
          </a:prstGeom>
        </p:spPr>
      </p:pic>
    </p:spTree>
    <p:extLst>
      <p:ext uri="{BB962C8B-B14F-4D97-AF65-F5344CB8AC3E}">
        <p14:creationId xmlns:p14="http://schemas.microsoft.com/office/powerpoint/2010/main" val="1394950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2">
            <a:extLst>
              <a:ext uri="{FF2B5EF4-FFF2-40B4-BE49-F238E27FC236}">
                <a16:creationId xmlns:a16="http://schemas.microsoft.com/office/drawing/2014/main" id="{D44E4691-CE84-CF40-9F1B-A2C5DB6A5A45}"/>
              </a:ext>
            </a:extLst>
          </p:cNvPr>
          <p:cNvSpPr txBox="1">
            <a:spLocks/>
          </p:cNvSpPr>
          <p:nvPr/>
        </p:nvSpPr>
        <p:spPr>
          <a:xfrm>
            <a:off x="623999" y="1371995"/>
            <a:ext cx="11380647" cy="1235082"/>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4000"/>
              </a:lnSpc>
              <a:buNone/>
            </a:pPr>
            <a:r>
              <a:rPr lang="nl-NL" sz="5900" b="1" dirty="0">
                <a:latin typeface="Calibri" panose="020F0502020204030204" pitchFamily="34" charset="0"/>
                <a:ea typeface="+mj-ea"/>
                <a:cs typeface="Calibri" panose="020F0502020204030204" pitchFamily="34" charset="0"/>
              </a:rPr>
              <a:t>-MISE  EN PLACE D’UNE CONVENTION  DE PARTENARIAT AVEC LA CHAMBRE CONSULAIRE DE POINTE-NOIRE ”</a:t>
            </a:r>
          </a:p>
          <a:p>
            <a:pPr marL="409575" lvl="3" indent="0">
              <a:buNone/>
            </a:pPr>
            <a:br>
              <a:rPr lang="nl-NL" dirty="0"/>
            </a:br>
            <a:endParaRPr lang="nl-NL" dirty="0"/>
          </a:p>
          <a:p>
            <a:pPr marL="9525" lvl="4" indent="1588">
              <a:lnSpc>
                <a:spcPct val="114000"/>
              </a:lnSpc>
              <a:buNone/>
            </a:pPr>
            <a:endParaRPr lang="nl-NL" dirty="0"/>
          </a:p>
        </p:txBody>
      </p:sp>
      <p:pic>
        <p:nvPicPr>
          <p:cNvPr id="6" name="Afbeelding 5">
            <a:extLst>
              <a:ext uri="{FF2B5EF4-FFF2-40B4-BE49-F238E27FC236}">
                <a16:creationId xmlns:a16="http://schemas.microsoft.com/office/drawing/2014/main" id="{4D5C93EE-016A-DE47-9D9F-B3F0144F95E5}"/>
              </a:ext>
            </a:extLst>
          </p:cNvPr>
          <p:cNvPicPr>
            <a:picLocks noChangeAspect="1"/>
          </p:cNvPicPr>
          <p:nvPr/>
        </p:nvPicPr>
        <p:blipFill>
          <a:blip r:embed="rId2"/>
          <a:stretch>
            <a:fillRect/>
          </a:stretch>
        </p:blipFill>
        <p:spPr>
          <a:xfrm>
            <a:off x="990034" y="219712"/>
            <a:ext cx="1253136" cy="704889"/>
          </a:xfrm>
          <a:prstGeom prst="rect">
            <a:avLst/>
          </a:prstGeom>
        </p:spPr>
      </p:pic>
      <p:pic>
        <p:nvPicPr>
          <p:cNvPr id="7" name="Afbeelding 6">
            <a:extLst>
              <a:ext uri="{FF2B5EF4-FFF2-40B4-BE49-F238E27FC236}">
                <a16:creationId xmlns:a16="http://schemas.microsoft.com/office/drawing/2014/main" id="{277DABE4-55D5-8042-8A01-194CC2969FDF}"/>
              </a:ext>
            </a:extLst>
          </p:cNvPr>
          <p:cNvPicPr>
            <a:picLocks noChangeAspect="1"/>
          </p:cNvPicPr>
          <p:nvPr/>
        </p:nvPicPr>
        <p:blipFill>
          <a:blip r:embed="rId3"/>
          <a:stretch>
            <a:fillRect/>
          </a:stretch>
        </p:blipFill>
        <p:spPr>
          <a:xfrm>
            <a:off x="357596" y="219712"/>
            <a:ext cx="752763" cy="636953"/>
          </a:xfrm>
          <a:prstGeom prst="rect">
            <a:avLst/>
          </a:prstGeom>
        </p:spPr>
      </p:pic>
      <p:pic>
        <p:nvPicPr>
          <p:cNvPr id="9" name="Afbeelding 8" descr="Afbeelding met tekst&#10;&#10;Automatisch gegenereerde beschrijving">
            <a:extLst>
              <a:ext uri="{FF2B5EF4-FFF2-40B4-BE49-F238E27FC236}">
                <a16:creationId xmlns:a16="http://schemas.microsoft.com/office/drawing/2014/main" id="{A715EE0B-F112-4346-A422-90FC4EE1353F}"/>
              </a:ext>
            </a:extLst>
          </p:cNvPr>
          <p:cNvPicPr>
            <a:picLocks noChangeAspect="1"/>
          </p:cNvPicPr>
          <p:nvPr/>
        </p:nvPicPr>
        <p:blipFill>
          <a:blip r:embed="rId4"/>
          <a:stretch>
            <a:fillRect/>
          </a:stretch>
        </p:blipFill>
        <p:spPr>
          <a:xfrm>
            <a:off x="8419745" y="484136"/>
            <a:ext cx="842295" cy="232242"/>
          </a:xfrm>
          <a:prstGeom prst="rect">
            <a:avLst/>
          </a:prstGeom>
        </p:spPr>
      </p:pic>
      <p:pic>
        <p:nvPicPr>
          <p:cNvPr id="10" name="Afbeelding 9">
            <a:extLst>
              <a:ext uri="{FF2B5EF4-FFF2-40B4-BE49-F238E27FC236}">
                <a16:creationId xmlns:a16="http://schemas.microsoft.com/office/drawing/2014/main" id="{4E5C8299-7D90-064A-8BC3-13F582B0F390}"/>
              </a:ext>
            </a:extLst>
          </p:cNvPr>
          <p:cNvPicPr>
            <a:picLocks noChangeAspect="1"/>
          </p:cNvPicPr>
          <p:nvPr/>
        </p:nvPicPr>
        <p:blipFill>
          <a:blip r:embed="rId5"/>
          <a:stretch>
            <a:fillRect/>
          </a:stretch>
        </p:blipFill>
        <p:spPr>
          <a:xfrm>
            <a:off x="9478113" y="413974"/>
            <a:ext cx="467974" cy="327050"/>
          </a:xfrm>
          <a:prstGeom prst="rect">
            <a:avLst/>
          </a:prstGeom>
        </p:spPr>
      </p:pic>
      <p:pic>
        <p:nvPicPr>
          <p:cNvPr id="11" name="Afbeelding 10" descr="Afbeelding met tekst&#10;&#10;Automatisch gegenereerde beschrijving">
            <a:extLst>
              <a:ext uri="{FF2B5EF4-FFF2-40B4-BE49-F238E27FC236}">
                <a16:creationId xmlns:a16="http://schemas.microsoft.com/office/drawing/2014/main" id="{37539492-C519-4845-A0B4-F4585634A275}"/>
              </a:ext>
            </a:extLst>
          </p:cNvPr>
          <p:cNvPicPr>
            <a:picLocks noChangeAspect="1"/>
          </p:cNvPicPr>
          <p:nvPr/>
        </p:nvPicPr>
        <p:blipFill>
          <a:blip r:embed="rId6"/>
          <a:stretch>
            <a:fillRect/>
          </a:stretch>
        </p:blipFill>
        <p:spPr>
          <a:xfrm>
            <a:off x="10205410" y="451608"/>
            <a:ext cx="996556" cy="251276"/>
          </a:xfrm>
          <a:prstGeom prst="rect">
            <a:avLst/>
          </a:prstGeom>
        </p:spPr>
      </p:pic>
      <p:pic>
        <p:nvPicPr>
          <p:cNvPr id="12" name="Afbeelding 11">
            <a:extLst>
              <a:ext uri="{FF2B5EF4-FFF2-40B4-BE49-F238E27FC236}">
                <a16:creationId xmlns:a16="http://schemas.microsoft.com/office/drawing/2014/main" id="{B46D08E4-3C36-494A-810B-260A1F4916A7}"/>
              </a:ext>
            </a:extLst>
          </p:cNvPr>
          <p:cNvPicPr>
            <a:picLocks noChangeAspect="1"/>
          </p:cNvPicPr>
          <p:nvPr/>
        </p:nvPicPr>
        <p:blipFill>
          <a:blip r:embed="rId7"/>
          <a:stretch>
            <a:fillRect/>
          </a:stretch>
        </p:blipFill>
        <p:spPr>
          <a:xfrm>
            <a:off x="11347278" y="361634"/>
            <a:ext cx="487126" cy="357888"/>
          </a:xfrm>
          <a:prstGeom prst="rect">
            <a:avLst/>
          </a:prstGeom>
        </p:spPr>
      </p:pic>
      <p:pic>
        <p:nvPicPr>
          <p:cNvPr id="15" name="Afbeelding 14">
            <a:extLst>
              <a:ext uri="{FF2B5EF4-FFF2-40B4-BE49-F238E27FC236}">
                <a16:creationId xmlns:a16="http://schemas.microsoft.com/office/drawing/2014/main" id="{02FDA2F0-E64F-1E44-A545-3BDFD345D998}"/>
              </a:ext>
            </a:extLst>
          </p:cNvPr>
          <p:cNvPicPr>
            <a:picLocks noChangeAspect="1"/>
          </p:cNvPicPr>
          <p:nvPr/>
        </p:nvPicPr>
        <p:blipFill>
          <a:blip r:embed="rId8"/>
          <a:stretch>
            <a:fillRect/>
          </a:stretch>
        </p:blipFill>
        <p:spPr>
          <a:xfrm>
            <a:off x="7759054" y="367804"/>
            <a:ext cx="532138" cy="408704"/>
          </a:xfrm>
          <a:prstGeom prst="rect">
            <a:avLst/>
          </a:prstGeom>
        </p:spPr>
      </p:pic>
      <p:sp>
        <p:nvSpPr>
          <p:cNvPr id="2" name="ZoneTexte 1">
            <a:extLst>
              <a:ext uri="{FF2B5EF4-FFF2-40B4-BE49-F238E27FC236}">
                <a16:creationId xmlns:a16="http://schemas.microsoft.com/office/drawing/2014/main" id="{091BDEBA-15E2-4D14-8F6B-159C46AE2854}"/>
              </a:ext>
            </a:extLst>
          </p:cNvPr>
          <p:cNvSpPr txBox="1"/>
          <p:nvPr/>
        </p:nvSpPr>
        <p:spPr>
          <a:xfrm>
            <a:off x="623999" y="2967335"/>
            <a:ext cx="11321924" cy="1384995"/>
          </a:xfrm>
          <a:prstGeom prst="rect">
            <a:avLst/>
          </a:prstGeom>
          <a:noFill/>
        </p:spPr>
        <p:txBody>
          <a:bodyPr wrap="square" rtlCol="0">
            <a:spAutoFit/>
          </a:bodyPr>
          <a:lstStyle/>
          <a:p>
            <a:r>
              <a:rPr lang="fr-FR" sz="2800" b="1" dirty="0">
                <a:latin typeface="Calibri" panose="020F0502020204030204" pitchFamily="34" charset="0"/>
                <a:ea typeface="+mj-ea"/>
                <a:cs typeface="Calibri" panose="020F0502020204030204" pitchFamily="34" charset="0"/>
              </a:rPr>
              <a:t>-NEGOCIATION EN COURS POUR LA MISE EN PLACE D’UN CENTRE DE FORMATION SUR LES METIERS DE  CONSTRUCTION DES MAISONS EN BOIS AVEC LE GROUPE PAGANO SYSTEM</a:t>
            </a:r>
            <a:endParaRPr lang="fr-CG" sz="2800" b="1" dirty="0">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350719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C5CD8395-75FE-524A-AB01-C36FFD20F4E0}"/>
              </a:ext>
            </a:extLst>
          </p:cNvPr>
          <p:cNvSpPr>
            <a:spLocks noGrp="1"/>
          </p:cNvSpPr>
          <p:nvPr>
            <p:ph type="ctrTitle" hasCustomPrompt="1"/>
          </p:nvPr>
        </p:nvSpPr>
        <p:spPr>
          <a:xfrm>
            <a:off x="1269420" y="1521141"/>
            <a:ext cx="6629400" cy="2306637"/>
          </a:xfrm>
          <a:prstGeom prst="rect">
            <a:avLst/>
          </a:prstGeom>
        </p:spPr>
        <p:txBody>
          <a:bodyPr anchor="b"/>
          <a:lstStyle>
            <a:lvl1pPr algn="l">
              <a:defRPr sz="6000"/>
            </a:lvl1pPr>
          </a:lstStyle>
          <a:p>
            <a:r>
              <a:rPr lang="nl-NL" b="1" dirty="0">
                <a:latin typeface="Calibri" panose="020F0502020204030204" pitchFamily="34" charset="0"/>
                <a:cs typeface="Calibri" panose="020F0502020204030204" pitchFamily="34" charset="0"/>
              </a:rPr>
              <a:t>MERCI</a:t>
            </a:r>
            <a:endParaRPr lang="nl-BE" b="1" dirty="0">
              <a:latin typeface="Calibri" panose="020F0502020204030204" pitchFamily="34" charset="0"/>
              <a:cs typeface="Calibri" panose="020F0502020204030204" pitchFamily="34" charset="0"/>
            </a:endParaRPr>
          </a:p>
        </p:txBody>
      </p:sp>
      <p:sp>
        <p:nvSpPr>
          <p:cNvPr id="5" name="Ondertitel 2">
            <a:extLst>
              <a:ext uri="{FF2B5EF4-FFF2-40B4-BE49-F238E27FC236}">
                <a16:creationId xmlns:a16="http://schemas.microsoft.com/office/drawing/2014/main" id="{30020EAC-38CE-2C46-9660-C3E117189386}"/>
              </a:ext>
            </a:extLst>
          </p:cNvPr>
          <p:cNvSpPr>
            <a:spLocks noGrp="1"/>
          </p:cNvSpPr>
          <p:nvPr>
            <p:ph type="subTitle" idx="1" hasCustomPrompt="1"/>
          </p:nvPr>
        </p:nvSpPr>
        <p:spPr>
          <a:xfrm>
            <a:off x="1269420" y="3914138"/>
            <a:ext cx="8053137" cy="838200"/>
          </a:xfrm>
          <a:prstGeom prst="rect">
            <a:avLst/>
          </a:prstGeom>
        </p:spPr>
        <p:txBody>
          <a:bodyPr>
            <a:noAutofit/>
          </a:bodyPr>
          <a:lstStyle>
            <a:lvl1pPr marL="0" indent="0" algn="l">
              <a:buNone/>
              <a:defRPr sz="2400" b="0" i="0">
                <a:solidFill>
                  <a:schemeClr val="tx1">
                    <a:lumMod val="75000"/>
                    <a:lumOff val="25000"/>
                  </a:schemeClr>
                </a:solidFill>
                <a:latin typeface="Biotif"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err="1">
                <a:solidFill>
                  <a:schemeClr val="tx1"/>
                </a:solidFill>
                <a:latin typeface="Calibri" panose="020F0502020204030204" pitchFamily="34" charset="0"/>
                <a:cs typeface="Calibri" panose="020F0502020204030204" pitchFamily="34" charset="0"/>
              </a:rPr>
              <a:t>Complétez</a:t>
            </a:r>
            <a:r>
              <a:rPr lang="nl-NL" dirty="0">
                <a:solidFill>
                  <a:schemeClr val="tx1"/>
                </a:solidFill>
                <a:latin typeface="Calibri" panose="020F0502020204030204" pitchFamily="34" charset="0"/>
                <a:cs typeface="Calibri" panose="020F0502020204030204" pitchFamily="34" charset="0"/>
              </a:rPr>
              <a:t> des </a:t>
            </a:r>
            <a:r>
              <a:rPr lang="nl-NL" dirty="0" err="1">
                <a:solidFill>
                  <a:schemeClr val="tx1"/>
                </a:solidFill>
                <a:latin typeface="Calibri" panose="020F0502020204030204" pitchFamily="34" charset="0"/>
                <a:cs typeface="Calibri" panose="020F0502020204030204" pitchFamily="34" charset="0"/>
              </a:rPr>
              <a:t>informations</a:t>
            </a:r>
            <a:r>
              <a:rPr lang="nl-NL" dirty="0">
                <a:solidFill>
                  <a:schemeClr val="tx1"/>
                </a:solidFill>
                <a:latin typeface="Calibri" panose="020F0502020204030204" pitchFamily="34" charset="0"/>
                <a:cs typeface="Calibri" panose="020F0502020204030204" pitchFamily="34" charset="0"/>
              </a:rPr>
              <a:t> de contact - site web - …</a:t>
            </a:r>
            <a:endParaRPr lang="nl-BE" dirty="0">
              <a:solidFill>
                <a:schemeClr val="tx1"/>
              </a:solidFill>
              <a:latin typeface="Calibri" panose="020F0502020204030204" pitchFamily="34" charset="0"/>
              <a:cs typeface="Calibri" panose="020F0502020204030204" pitchFamily="34" charset="0"/>
            </a:endParaRPr>
          </a:p>
        </p:txBody>
      </p:sp>
      <p:pic>
        <p:nvPicPr>
          <p:cNvPr id="7" name="Afbeelding 6">
            <a:extLst>
              <a:ext uri="{FF2B5EF4-FFF2-40B4-BE49-F238E27FC236}">
                <a16:creationId xmlns:a16="http://schemas.microsoft.com/office/drawing/2014/main" id="{D5D611D7-D4E4-4849-A79D-987B92916E54}"/>
              </a:ext>
            </a:extLst>
          </p:cNvPr>
          <p:cNvPicPr>
            <a:picLocks noChangeAspect="1"/>
          </p:cNvPicPr>
          <p:nvPr/>
        </p:nvPicPr>
        <p:blipFill>
          <a:blip r:embed="rId2"/>
          <a:stretch>
            <a:fillRect/>
          </a:stretch>
        </p:blipFill>
        <p:spPr>
          <a:xfrm>
            <a:off x="10149840" y="477519"/>
            <a:ext cx="1838960" cy="1034415"/>
          </a:xfrm>
          <a:prstGeom prst="rect">
            <a:avLst/>
          </a:prstGeom>
        </p:spPr>
      </p:pic>
      <p:pic>
        <p:nvPicPr>
          <p:cNvPr id="8" name="Afbeelding 7">
            <a:extLst>
              <a:ext uri="{FF2B5EF4-FFF2-40B4-BE49-F238E27FC236}">
                <a16:creationId xmlns:a16="http://schemas.microsoft.com/office/drawing/2014/main" id="{5EDB0819-B121-D84A-A55B-91B9DEF79B7D}"/>
              </a:ext>
            </a:extLst>
          </p:cNvPr>
          <p:cNvPicPr>
            <a:picLocks noChangeAspect="1"/>
          </p:cNvPicPr>
          <p:nvPr/>
        </p:nvPicPr>
        <p:blipFill>
          <a:blip r:embed="rId3"/>
          <a:stretch>
            <a:fillRect/>
          </a:stretch>
        </p:blipFill>
        <p:spPr>
          <a:xfrm>
            <a:off x="9146540" y="486726"/>
            <a:ext cx="1104669" cy="934720"/>
          </a:xfrm>
          <a:prstGeom prst="rect">
            <a:avLst/>
          </a:prstGeom>
        </p:spPr>
      </p:pic>
      <p:pic>
        <p:nvPicPr>
          <p:cNvPr id="10" name="Afbeelding 9" descr="Afbeelding met tekst&#10;&#10;Automatisch gegenereerde beschrijving">
            <a:extLst>
              <a:ext uri="{FF2B5EF4-FFF2-40B4-BE49-F238E27FC236}">
                <a16:creationId xmlns:a16="http://schemas.microsoft.com/office/drawing/2014/main" id="{9F44C2A3-2464-1042-8971-18C43250160E}"/>
              </a:ext>
            </a:extLst>
          </p:cNvPr>
          <p:cNvPicPr>
            <a:picLocks noChangeAspect="1"/>
          </p:cNvPicPr>
          <p:nvPr/>
        </p:nvPicPr>
        <p:blipFill>
          <a:blip r:embed="rId4"/>
          <a:stretch>
            <a:fillRect/>
          </a:stretch>
        </p:blipFill>
        <p:spPr>
          <a:xfrm>
            <a:off x="6693735" y="6186878"/>
            <a:ext cx="1297940" cy="357875"/>
          </a:xfrm>
          <a:prstGeom prst="rect">
            <a:avLst/>
          </a:prstGeom>
        </p:spPr>
      </p:pic>
      <p:pic>
        <p:nvPicPr>
          <p:cNvPr id="11" name="Afbeelding 10">
            <a:extLst>
              <a:ext uri="{FF2B5EF4-FFF2-40B4-BE49-F238E27FC236}">
                <a16:creationId xmlns:a16="http://schemas.microsoft.com/office/drawing/2014/main" id="{C0A6975E-A26A-064D-BED1-5FBDBBEB23E9}"/>
              </a:ext>
            </a:extLst>
          </p:cNvPr>
          <p:cNvPicPr>
            <a:picLocks noChangeAspect="1"/>
          </p:cNvPicPr>
          <p:nvPr/>
        </p:nvPicPr>
        <p:blipFill>
          <a:blip r:embed="rId5"/>
          <a:stretch>
            <a:fillRect/>
          </a:stretch>
        </p:blipFill>
        <p:spPr>
          <a:xfrm>
            <a:off x="8196367" y="6062725"/>
            <a:ext cx="721129" cy="503971"/>
          </a:xfrm>
          <a:prstGeom prst="rect">
            <a:avLst/>
          </a:prstGeom>
        </p:spPr>
      </p:pic>
      <p:pic>
        <p:nvPicPr>
          <p:cNvPr id="12" name="Afbeelding 11" descr="Afbeelding met tekst&#10;&#10;Automatisch gegenereerde beschrijving">
            <a:extLst>
              <a:ext uri="{FF2B5EF4-FFF2-40B4-BE49-F238E27FC236}">
                <a16:creationId xmlns:a16="http://schemas.microsoft.com/office/drawing/2014/main" id="{DC5A6406-8761-DC43-B446-62DEC85B0D15}"/>
              </a:ext>
            </a:extLst>
          </p:cNvPr>
          <p:cNvPicPr>
            <a:picLocks noChangeAspect="1"/>
          </p:cNvPicPr>
          <p:nvPr/>
        </p:nvPicPr>
        <p:blipFill>
          <a:blip r:embed="rId6"/>
          <a:stretch>
            <a:fillRect/>
          </a:stretch>
        </p:blipFill>
        <p:spPr>
          <a:xfrm>
            <a:off x="9183148" y="6186878"/>
            <a:ext cx="1535652" cy="387206"/>
          </a:xfrm>
          <a:prstGeom prst="rect">
            <a:avLst/>
          </a:prstGeom>
        </p:spPr>
      </p:pic>
      <p:pic>
        <p:nvPicPr>
          <p:cNvPr id="13" name="Afbeelding 12">
            <a:extLst>
              <a:ext uri="{FF2B5EF4-FFF2-40B4-BE49-F238E27FC236}">
                <a16:creationId xmlns:a16="http://schemas.microsoft.com/office/drawing/2014/main" id="{C1F2ECE5-374D-204E-A254-43074BE9C77F}"/>
              </a:ext>
            </a:extLst>
          </p:cNvPr>
          <p:cNvPicPr>
            <a:picLocks noChangeAspect="1"/>
          </p:cNvPicPr>
          <p:nvPr/>
        </p:nvPicPr>
        <p:blipFill>
          <a:blip r:embed="rId7"/>
          <a:stretch>
            <a:fillRect/>
          </a:stretch>
        </p:blipFill>
        <p:spPr>
          <a:xfrm>
            <a:off x="10832052" y="6022593"/>
            <a:ext cx="750641" cy="551491"/>
          </a:xfrm>
          <a:prstGeom prst="rect">
            <a:avLst/>
          </a:prstGeom>
        </p:spPr>
      </p:pic>
      <p:sp>
        <p:nvSpPr>
          <p:cNvPr id="14" name="Rechthoek 13">
            <a:extLst>
              <a:ext uri="{FF2B5EF4-FFF2-40B4-BE49-F238E27FC236}">
                <a16:creationId xmlns:a16="http://schemas.microsoft.com/office/drawing/2014/main" id="{9C1EB6BB-F9ED-DF49-955C-CE45BDC87C4E}"/>
              </a:ext>
            </a:extLst>
          </p:cNvPr>
          <p:cNvSpPr/>
          <p:nvPr/>
        </p:nvSpPr>
        <p:spPr>
          <a:xfrm>
            <a:off x="3303136" y="6343252"/>
            <a:ext cx="1992853" cy="230832"/>
          </a:xfrm>
          <a:prstGeom prst="rect">
            <a:avLst/>
          </a:prstGeom>
        </p:spPr>
        <p:txBody>
          <a:bodyPr wrap="none">
            <a:spAutoFit/>
          </a:bodyPr>
          <a:lstStyle/>
          <a:p>
            <a:r>
              <a:rPr lang="nl-BE" sz="900" dirty="0">
                <a:solidFill>
                  <a:schemeClr val="tx1">
                    <a:lumMod val="50000"/>
                    <a:lumOff val="50000"/>
                  </a:schemeClr>
                </a:solidFill>
                <a:effectLst/>
                <a:latin typeface="Calibri Light" panose="020F0302020204030204" pitchFamily="34" charset="0"/>
                <a:cs typeface="Calibri Light" panose="020F0302020204030204" pitchFamily="34" charset="0"/>
              </a:rPr>
              <a:t>Avec l’appui technique et financier de :</a:t>
            </a:r>
            <a:endParaRPr lang="nl-BE" sz="900" dirty="0">
              <a:solidFill>
                <a:schemeClr val="tx1">
                  <a:lumMod val="50000"/>
                  <a:lumOff val="50000"/>
                </a:schemeClr>
              </a:solidFill>
              <a:latin typeface="Calibri Light" panose="020F0302020204030204" pitchFamily="34" charset="0"/>
              <a:cs typeface="Calibri Light" panose="020F0302020204030204" pitchFamily="34" charset="0"/>
            </a:endParaRPr>
          </a:p>
        </p:txBody>
      </p:sp>
      <p:pic>
        <p:nvPicPr>
          <p:cNvPr id="15" name="Afbeelding 14">
            <a:extLst>
              <a:ext uri="{FF2B5EF4-FFF2-40B4-BE49-F238E27FC236}">
                <a16:creationId xmlns:a16="http://schemas.microsoft.com/office/drawing/2014/main" id="{48DDAC8C-2097-E646-874A-53EFCAB1AF4C}"/>
              </a:ext>
            </a:extLst>
          </p:cNvPr>
          <p:cNvPicPr>
            <a:picLocks noChangeAspect="1"/>
          </p:cNvPicPr>
          <p:nvPr/>
        </p:nvPicPr>
        <p:blipFill>
          <a:blip r:embed="rId8"/>
          <a:stretch>
            <a:fillRect/>
          </a:stretch>
        </p:blipFill>
        <p:spPr>
          <a:xfrm>
            <a:off x="5728540" y="6027312"/>
            <a:ext cx="822716" cy="631880"/>
          </a:xfrm>
          <a:prstGeom prst="rect">
            <a:avLst/>
          </a:prstGeom>
        </p:spPr>
      </p:pic>
    </p:spTree>
    <p:extLst>
      <p:ext uri="{BB962C8B-B14F-4D97-AF65-F5344CB8AC3E}">
        <p14:creationId xmlns:p14="http://schemas.microsoft.com/office/powerpoint/2010/main" val="385124406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639</Words>
  <Application>Microsoft Office PowerPoint</Application>
  <PresentationFormat>Widescreen</PresentationFormat>
  <Paragraphs>66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Wingdings</vt:lpstr>
      <vt:lpstr>Kantoorthema</vt:lpstr>
      <vt:lpstr>ATELIER REGIONAL DE PARTAGE</vt:lpstr>
      <vt:lpstr>  COLLABORATION ENTRE LE     SECTEUR PRIVE ET LES FONDS</vt:lpstr>
      <vt:lpstr>PowerPoint Presentation</vt:lpstr>
      <vt:lpstr>PowerPoint Presentation</vt:lpstr>
      <vt:lpstr>PowerPoint Presentation</vt:lpstr>
      <vt:lpstr>PowerPoint Presentation</vt:lpstr>
      <vt:lpstr>PowerPoint Presentation</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REGIONAL DE PARTAGE</dc:title>
  <dc:creator>DE RUYCK, Maarten</dc:creator>
  <cp:lastModifiedBy>Mbabazi-Kamina, Louise</cp:lastModifiedBy>
  <cp:revision>39</cp:revision>
  <dcterms:created xsi:type="dcterms:W3CDTF">2021-11-05T17:48:37Z</dcterms:created>
  <dcterms:modified xsi:type="dcterms:W3CDTF">2021-11-30T13:23:47Z</dcterms:modified>
</cp:coreProperties>
</file>