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65" r:id="rId4"/>
    <p:sldId id="270" r:id="rId5"/>
    <p:sldId id="269" r:id="rId6"/>
    <p:sldId id="266" r:id="rId7"/>
    <p:sldId id="271" r:id="rId8"/>
    <p:sldId id="264" r:id="rId9"/>
    <p:sldId id="267" r:id="rId10"/>
    <p:sldId id="261" r:id="rId11"/>
    <p:sldId id="257" r:id="rId12"/>
    <p:sldId id="262" r:id="rId13"/>
    <p:sldId id="263" r:id="rId14"/>
    <p:sldId id="259"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94"/>
  </p:normalViewPr>
  <p:slideViewPr>
    <p:cSldViewPr snapToGrid="0" snapToObjects="1">
      <p:cViewPr varScale="1">
        <p:scale>
          <a:sx n="72" d="100"/>
          <a:sy n="72" d="100"/>
        </p:scale>
        <p:origin x="6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ofmann\Desktop\2021_11%20RAFPRO%20Financing%20event\Questsionnaire\Questionnaire_app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200" b="0" i="0" baseline="0" dirty="0" err="1">
                <a:effectLst/>
              </a:rPr>
              <a:t>Mécanismes</a:t>
            </a:r>
            <a:r>
              <a:rPr lang="en-GB" sz="2200" b="0" i="0" baseline="0" dirty="0">
                <a:effectLst/>
              </a:rPr>
              <a:t> de </a:t>
            </a:r>
            <a:r>
              <a:rPr lang="en-GB" sz="2200" b="0" i="0" baseline="0" dirty="0" err="1">
                <a:effectLst/>
              </a:rPr>
              <a:t>financement</a:t>
            </a:r>
            <a:r>
              <a:rPr lang="en-GB" sz="2200" b="0" i="0" baseline="0" dirty="0">
                <a:effectLst/>
              </a:rPr>
              <a:t> de </a:t>
            </a:r>
            <a:r>
              <a:rPr lang="en-GB" sz="2200" b="0" i="0" baseline="0" dirty="0" err="1">
                <a:effectLst/>
              </a:rPr>
              <a:t>l'apprentissage</a:t>
            </a:r>
            <a:r>
              <a:rPr lang="en-GB" sz="2200" b="0" i="0" baseline="0" dirty="0">
                <a:effectLst/>
              </a:rPr>
              <a:t> </a:t>
            </a:r>
            <a:r>
              <a:rPr lang="en-GB" sz="2200" b="0" i="0" baseline="0" dirty="0" err="1">
                <a:effectLst/>
              </a:rPr>
              <a:t>professionnel</a:t>
            </a:r>
            <a:r>
              <a:rPr lang="en-GB" sz="2200" b="0" i="0" baseline="0" dirty="0">
                <a:effectLst/>
              </a:rPr>
              <a:t> </a:t>
            </a:r>
            <a:r>
              <a:rPr lang="en-GB" sz="2200" b="0" i="0" baseline="0" dirty="0" err="1">
                <a:effectLst/>
              </a:rPr>
              <a:t>formel</a:t>
            </a:r>
            <a:r>
              <a:rPr lang="en-GB" sz="2200" b="0" i="0" baseline="0" dirty="0">
                <a:effectLst/>
              </a:rPr>
              <a:t> et </a:t>
            </a:r>
            <a:r>
              <a:rPr lang="en-GB" sz="2200" b="0" i="0" baseline="0" dirty="0" err="1">
                <a:effectLst/>
              </a:rPr>
              <a:t>informel</a:t>
            </a:r>
            <a:endParaRPr lang="en-GB" sz="22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Sheet1!$A$4</c:f>
              <c:strCache>
                <c:ptCount val="1"/>
                <c:pt idx="0">
                  <c:v>Secteur formel</c:v>
                </c:pt>
              </c:strCache>
            </c:strRef>
          </c:tx>
          <c:spPr>
            <a:solidFill>
              <a:schemeClr val="accent1"/>
            </a:solidFill>
            <a:ln>
              <a:noFill/>
            </a:ln>
            <a:effectLst/>
          </c:spPr>
          <c:invertIfNegative val="0"/>
          <c:cat>
            <c:strRef>
              <c:f>Sheet1!$B$3:$L$3</c:f>
              <c:strCache>
                <c:ptCount val="11"/>
                <c:pt idx="0">
                  <c:v>  Subventions aux couts techniques et administratifs des entreprises</c:v>
                </c:pt>
                <c:pt idx="1">
                  <c:v> Incitations fiscales aux entreprises</c:v>
                </c:pt>
                <c:pt idx="2">
                  <c:v> Incitations fiscales aux apprentis</c:v>
                </c:pt>
                <c:pt idx="3">
                  <c:v> Subventions à l’acquisition d'équipements à l’entreprise</c:v>
                </c:pt>
                <c:pt idx="4">
                  <c:v>  Subventions à l’acquisition d'équipements aux centres de formation</c:v>
                </c:pt>
                <c:pt idx="5">
                  <c:v>Subventions développement d'outils et de méthodologies</c:v>
                </c:pt>
                <c:pt idx="6">
                  <c:v> Subventions directes aux fournisseurs de composants théoriques</c:v>
                </c:pt>
                <c:pt idx="7">
                  <c:v> Subventions à la formation de tuteurs</c:v>
                </c:pt>
                <c:pt idx="8">
                  <c:v> Subventions aux associations professionnelles </c:v>
                </c:pt>
                <c:pt idx="9">
                  <c:v>Subvention  aux apprentis et aux dépenses de survie des apprentis </c:v>
                </c:pt>
                <c:pt idx="10">
                  <c:v> Subvention aux entreprises </c:v>
                </c:pt>
              </c:strCache>
            </c:strRef>
          </c:cat>
          <c:val>
            <c:numRef>
              <c:f>Sheet1!$B$4:$L$4</c:f>
              <c:numCache>
                <c:formatCode>0%</c:formatCode>
                <c:ptCount val="11"/>
                <c:pt idx="0">
                  <c:v>0.2857142857142857</c:v>
                </c:pt>
                <c:pt idx="1">
                  <c:v>0.14285714285714285</c:v>
                </c:pt>
                <c:pt idx="2">
                  <c:v>0.14285714285714285</c:v>
                </c:pt>
                <c:pt idx="3">
                  <c:v>0.14285714285714285</c:v>
                </c:pt>
                <c:pt idx="4">
                  <c:v>0.6428571428571429</c:v>
                </c:pt>
                <c:pt idx="5">
                  <c:v>0.42857142857142855</c:v>
                </c:pt>
                <c:pt idx="6">
                  <c:v>0.21428571428571427</c:v>
                </c:pt>
                <c:pt idx="7">
                  <c:v>0.35714285714285715</c:v>
                </c:pt>
                <c:pt idx="9">
                  <c:v>0.35714285714285715</c:v>
                </c:pt>
                <c:pt idx="10">
                  <c:v>0.35714285714285715</c:v>
                </c:pt>
              </c:numCache>
            </c:numRef>
          </c:val>
          <c:extLst>
            <c:ext xmlns:c16="http://schemas.microsoft.com/office/drawing/2014/chart" uri="{C3380CC4-5D6E-409C-BE32-E72D297353CC}">
              <c16:uniqueId val="{00000000-7586-4C42-99CA-CDCD3B88803D}"/>
            </c:ext>
          </c:extLst>
        </c:ser>
        <c:ser>
          <c:idx val="1"/>
          <c:order val="1"/>
          <c:tx>
            <c:strRef>
              <c:f>Sheet1!$A$5</c:f>
              <c:strCache>
                <c:ptCount val="1"/>
                <c:pt idx="0">
                  <c:v>Secteur informel</c:v>
                </c:pt>
              </c:strCache>
            </c:strRef>
          </c:tx>
          <c:spPr>
            <a:solidFill>
              <a:schemeClr val="accent2"/>
            </a:solidFill>
            <a:ln>
              <a:noFill/>
            </a:ln>
            <a:effectLst/>
          </c:spPr>
          <c:invertIfNegative val="0"/>
          <c:cat>
            <c:strRef>
              <c:f>Sheet1!$B$3:$L$3</c:f>
              <c:strCache>
                <c:ptCount val="11"/>
                <c:pt idx="0">
                  <c:v>  Subventions aux couts techniques et administratifs des entreprises</c:v>
                </c:pt>
                <c:pt idx="1">
                  <c:v> Incitations fiscales aux entreprises</c:v>
                </c:pt>
                <c:pt idx="2">
                  <c:v> Incitations fiscales aux apprentis</c:v>
                </c:pt>
                <c:pt idx="3">
                  <c:v> Subventions à l’acquisition d'équipements à l’entreprise</c:v>
                </c:pt>
                <c:pt idx="4">
                  <c:v>  Subventions à l’acquisition d'équipements aux centres de formation</c:v>
                </c:pt>
                <c:pt idx="5">
                  <c:v>Subventions développement d'outils et de méthodologies</c:v>
                </c:pt>
                <c:pt idx="6">
                  <c:v> Subventions directes aux fournisseurs de composants théoriques</c:v>
                </c:pt>
                <c:pt idx="7">
                  <c:v> Subventions à la formation de tuteurs</c:v>
                </c:pt>
                <c:pt idx="8">
                  <c:v> Subventions aux associations professionnelles </c:v>
                </c:pt>
                <c:pt idx="9">
                  <c:v>Subvention  aux apprentis et aux dépenses de survie des apprentis </c:v>
                </c:pt>
                <c:pt idx="10">
                  <c:v> Subvention aux entreprises </c:v>
                </c:pt>
              </c:strCache>
            </c:strRef>
          </c:cat>
          <c:val>
            <c:numRef>
              <c:f>Sheet1!$B$5:$L$5</c:f>
              <c:numCache>
                <c:formatCode>0%</c:formatCode>
                <c:ptCount val="11"/>
                <c:pt idx="0">
                  <c:v>0.2857142857142857</c:v>
                </c:pt>
                <c:pt idx="1">
                  <c:v>0.14285714285714285</c:v>
                </c:pt>
                <c:pt idx="2">
                  <c:v>0.14285714285714285</c:v>
                </c:pt>
                <c:pt idx="3">
                  <c:v>0.5714285714285714</c:v>
                </c:pt>
                <c:pt idx="4">
                  <c:v>0</c:v>
                </c:pt>
                <c:pt idx="5">
                  <c:v>0.21428571428571427</c:v>
                </c:pt>
                <c:pt idx="6">
                  <c:v>0</c:v>
                </c:pt>
                <c:pt idx="7">
                  <c:v>0.42857142857142855</c:v>
                </c:pt>
                <c:pt idx="8">
                  <c:v>0.2857142857142857</c:v>
                </c:pt>
                <c:pt idx="9">
                  <c:v>0.2857142857142857</c:v>
                </c:pt>
                <c:pt idx="10">
                  <c:v>0.42857142857142855</c:v>
                </c:pt>
              </c:numCache>
            </c:numRef>
          </c:val>
          <c:extLst>
            <c:ext xmlns:c16="http://schemas.microsoft.com/office/drawing/2014/chart" uri="{C3380CC4-5D6E-409C-BE32-E72D297353CC}">
              <c16:uniqueId val="{00000001-7586-4C42-99CA-CDCD3B88803D}"/>
            </c:ext>
          </c:extLst>
        </c:ser>
        <c:dLbls>
          <c:showLegendKey val="0"/>
          <c:showVal val="0"/>
          <c:showCatName val="0"/>
          <c:showSerName val="0"/>
          <c:showPercent val="0"/>
          <c:showBubbleSize val="0"/>
        </c:dLbls>
        <c:gapWidth val="182"/>
        <c:axId val="452891784"/>
        <c:axId val="452898672"/>
      </c:barChart>
      <c:catAx>
        <c:axId val="452891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452898672"/>
        <c:crosses val="autoZero"/>
        <c:auto val="1"/>
        <c:lblAlgn val="ctr"/>
        <c:lblOffset val="100"/>
        <c:noMultiLvlLbl val="0"/>
      </c:catAx>
      <c:valAx>
        <c:axId val="4528986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891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33DCB-4843-7B48-A69D-C431D13F39B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0BAE585-D002-644F-8BCB-3D33A6B8A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A4162AE-2522-B74C-938D-CC9CCE0D9B9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E02F6A2E-149B-7544-88C8-E21A8975103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5DF1D4F-E2D1-CA46-A060-82834AAEF2D1}"/>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75202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DC2EE-3919-2B4C-B56A-6A1066D8B3FE}"/>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9F27922-7DF0-AC43-AFB3-68E7C819E38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0106766-50CB-7D4A-9D59-1BF12F4E5FC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1315AA6-0FF6-2F47-BEDA-7A9E9A1C03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77D9657-562E-574D-B3AF-8513FCC987B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74367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3702D0F-11D9-0F49-B3FB-67992973C889}"/>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1F8DDC5-D9B8-E14A-9991-50B8FFE421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2D96E22-0103-7646-BE29-270F61A0D56D}"/>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671788F3-E7B7-5A43-A14C-B938E286720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92EF31D-53BB-6E4A-92E1-E650DE18666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094450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25BB3-C742-F141-9F7B-C88377DB469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BBEDD48-E809-304E-8C74-094CA5A6746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A0B20D-9421-6645-9AA4-EBCF485077B3}"/>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EF7C312-0E6E-5247-9D1F-5CB8F96C1C2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3B5C040-D3C6-CE43-BAFC-E23235874112}"/>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0227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B95534-19CF-B84D-97DD-4A80BA7C090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2CDCDE3-5C9C-0649-B1B9-391A726B0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D3C4D4-9BF8-F449-B29E-87DAE1898C3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DED7D0BB-655B-EF40-8CB7-9705A480E07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90E6573-4DC8-014A-8E71-1AD4566F30B4}"/>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81045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3A12F-3E61-4744-A7D9-61B3B4E8737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B1489C-EFEF-9243-9638-3D0B0619B26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5CA40A6-F02B-8B4F-A7D8-ACE2036C604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E09501F9-6070-E746-9CB2-5D9FE0F4D12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21AC3376-A5D8-2841-A7E7-1D3D13F4F7F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82AD58D-012F-C74B-A657-464713A0E60F}"/>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61727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10F2A-FD22-F94C-A797-375CF904259C}"/>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A5FFC7C-1B58-5F45-BA46-0BC1906B7F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AD90672-EF63-804C-BDC1-6081BFB9FD8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16DE031-BF6C-8F44-9436-E9BF594D98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4768892-30C4-FE4B-B984-C0CCC52D0EF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EC905FF-7470-B949-8B7C-FE610157F26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8" name="Tijdelijke aanduiding voor voettekst 7">
            <a:extLst>
              <a:ext uri="{FF2B5EF4-FFF2-40B4-BE49-F238E27FC236}">
                <a16:creationId xmlns:a16="http://schemas.microsoft.com/office/drawing/2014/main" id="{2CF3447E-381C-5545-AA77-5CD18E58D43F}"/>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A5EDB7C-CD5C-024B-932F-FE337537A1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21691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5D5ADB-0BDD-8A45-8695-DB002443774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9BB8F39-C124-0A40-BAF2-B4B1E140A342}"/>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4" name="Tijdelijke aanduiding voor voettekst 3">
            <a:extLst>
              <a:ext uri="{FF2B5EF4-FFF2-40B4-BE49-F238E27FC236}">
                <a16:creationId xmlns:a16="http://schemas.microsoft.com/office/drawing/2014/main" id="{F80141AB-C9F1-B144-8F5C-BC4A885C3515}"/>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DBE78DA4-694A-7744-BE68-8A32DA2A1E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02598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8F4AF6-60F2-E141-B010-1CFB91BDD8B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3" name="Tijdelijke aanduiding voor voettekst 2">
            <a:extLst>
              <a:ext uri="{FF2B5EF4-FFF2-40B4-BE49-F238E27FC236}">
                <a16:creationId xmlns:a16="http://schemas.microsoft.com/office/drawing/2014/main" id="{3DB4A7CE-C867-044D-9EC0-230D6D003AC1}"/>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7652CA89-19E4-8448-8024-B24DCCE1906B}"/>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625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E8262-F46D-9740-8CED-7280BDA0FE1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4075F98-4C96-594C-BA83-68E11909B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F34EA02-40D6-6D46-B938-1E4FAD4A0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46A33D2-3DC8-A24D-91FD-2F82285A1C34}"/>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736182E4-8C85-D54C-9BB1-30129EA694C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E7ECDFF-FABB-3F42-AD1E-64E4A498796C}"/>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1454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EE5CB-9AF5-324E-A977-1672AD7155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B72AD7A-E273-474C-ADEE-48EA339B9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B1F53D8-AF71-D44C-B1D0-55903DB3A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702F474-0359-8B49-8CAD-87AD62D62709}"/>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69961777-25FB-0B43-9877-8B80AD31415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3E76474-E1D5-5A40-B1C6-A6E900E6C588}"/>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44060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34F13AF-5D1D-C74F-AA62-A8694063B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BAA196F-2E92-C040-A3E1-7B7D8EA63E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A8468F0-FA14-294E-AAC9-2FCBB22D8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A0BA45A3-92E6-3542-9DC3-62F0E64BA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2025623-D326-0349-A08C-064669D10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11733-22BD-FC4F-81D9-750B6B7A1F24}" type="slidenum">
              <a:rPr lang="nl-BE" smtClean="0"/>
              <a:t>‹#›</a:t>
            </a:fld>
            <a:endParaRPr lang="nl-BE"/>
          </a:p>
        </p:txBody>
      </p:sp>
    </p:spTree>
    <p:extLst>
      <p:ext uri="{BB962C8B-B14F-4D97-AF65-F5344CB8AC3E}">
        <p14:creationId xmlns:p14="http://schemas.microsoft.com/office/powerpoint/2010/main" val="3196450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4.emf"/><Relationship Id="rId4" Type="http://schemas.openxmlformats.org/officeDocument/2006/relationships/image" Target="../media/image19.png"/><Relationship Id="rId9" Type="http://schemas.openxmlformats.org/officeDocument/2006/relationships/chart" Target="../charts/chart1.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4.emf"/><Relationship Id="rId4" Type="http://schemas.openxmlformats.org/officeDocument/2006/relationships/image" Target="../media/image19.png"/><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4.emf"/><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10" Type="http://schemas.openxmlformats.org/officeDocument/2006/relationships/hyperlink" Target="https://www.ilo.org/skills/pubs/WCMS_698049/lang--fr/index.htm" TargetMode="External"/><Relationship Id="rId4" Type="http://schemas.openxmlformats.org/officeDocument/2006/relationships/image" Target="../media/image11.png"/><Relationship Id="rId9" Type="http://schemas.openxmlformats.org/officeDocument/2006/relationships/image" Target="../media/image15.emf"/></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em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lstStyle>
            <a:lvl1pPr algn="l">
              <a:defRPr sz="6000"/>
            </a:lvl1pPr>
          </a:lstStyle>
          <a:p>
            <a:r>
              <a:rPr lang="nl-NL" b="1" dirty="0">
                <a:latin typeface="Calibri" panose="020F0502020204030204" pitchFamily="34" charset="0"/>
                <a:cs typeface="Calibri" panose="020F0502020204030204" pitchFamily="34" charset="0"/>
              </a:rPr>
              <a:t>ATELIER REGIONAL DE PARTAGE</a:t>
            </a:r>
            <a:endParaRPr lang="nl-BE"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latin typeface="Calibri" panose="020F0502020204030204" pitchFamily="34" charset="0"/>
                <a:cs typeface="Calibri" panose="020F0502020204030204" pitchFamily="34" charset="0"/>
              </a:rPr>
              <a:t>Les modes </a:t>
            </a:r>
            <a:r>
              <a:rPr lang="nl-NL" dirty="0" err="1">
                <a:latin typeface="Calibri" panose="020F0502020204030204" pitchFamily="34" charset="0"/>
                <a:cs typeface="Calibri" panose="020F0502020204030204" pitchFamily="34" charset="0"/>
              </a:rPr>
              <a:t>alternatifs</a:t>
            </a:r>
            <a:r>
              <a:rPr lang="nl-NL" dirty="0">
                <a:latin typeface="Calibri" panose="020F0502020204030204" pitchFamily="34" charset="0"/>
                <a:cs typeface="Calibri" panose="020F0502020204030204" pitchFamily="34" charset="0"/>
              </a:rPr>
              <a:t> de </a:t>
            </a:r>
            <a:r>
              <a:rPr lang="nl-NL" dirty="0" err="1">
                <a:latin typeface="Calibri" panose="020F0502020204030204" pitchFamily="34" charset="0"/>
                <a:cs typeface="Calibri" panose="020F0502020204030204" pitchFamily="34" charset="0"/>
              </a:rPr>
              <a:t>financement</a:t>
            </a:r>
            <a:r>
              <a:rPr lang="nl-NL" dirty="0">
                <a:latin typeface="Calibri" panose="020F0502020204030204" pitchFamily="34" charset="0"/>
                <a:cs typeface="Calibri" panose="020F0502020204030204" pitchFamily="34" charset="0"/>
              </a:rPr>
              <a:t> de la </a:t>
            </a:r>
            <a:r>
              <a:rPr lang="nl-NL" dirty="0" err="1">
                <a:latin typeface="Calibri" panose="020F0502020204030204" pitchFamily="34" charset="0"/>
                <a:cs typeface="Calibri" panose="020F0502020204030204" pitchFamily="34" charset="0"/>
              </a:rPr>
              <a:t>formation</a:t>
            </a:r>
            <a:r>
              <a:rPr lang="nl-NL" dirty="0">
                <a:latin typeface="Calibri" panose="020F0502020204030204" pitchFamily="34" charset="0"/>
                <a:cs typeface="Calibri" panose="020F0502020204030204" pitchFamily="34" charset="0"/>
              </a:rPr>
              <a:t> </a:t>
            </a:r>
            <a:r>
              <a:rPr lang="nl-NL" dirty="0" err="1">
                <a:latin typeface="Calibri" panose="020F0502020204030204" pitchFamily="34" charset="0"/>
                <a:cs typeface="Calibri" panose="020F0502020204030204" pitchFamily="34" charset="0"/>
              </a:rPr>
              <a:t>professionnelle</a:t>
            </a:r>
            <a:r>
              <a:rPr lang="nl-NL" dirty="0">
                <a:latin typeface="Calibri" panose="020F0502020204030204" pitchFamily="34" charset="0"/>
                <a:cs typeface="Calibri" panose="020F0502020204030204" pitchFamily="34" charset="0"/>
              </a:rPr>
              <a:t> en </a:t>
            </a:r>
            <a:r>
              <a:rPr lang="nl-NL" dirty="0" err="1">
                <a:latin typeface="Calibri" panose="020F0502020204030204" pitchFamily="34" charset="0"/>
                <a:cs typeface="Calibri" panose="020F0502020204030204" pitchFamily="34" charset="0"/>
              </a:rPr>
              <a:t>Afrique</a:t>
            </a:r>
            <a:r>
              <a:rPr lang="nl-NL" dirty="0">
                <a:latin typeface="Calibri" panose="020F0502020204030204" pitchFamily="34" charset="0"/>
                <a:cs typeface="Calibri" panose="020F0502020204030204" pitchFamily="34" charset="0"/>
              </a:rPr>
              <a:t> face </a:t>
            </a:r>
            <a:r>
              <a:rPr lang="nl-NL" dirty="0" err="1">
                <a:latin typeface="Calibri" panose="020F0502020204030204" pitchFamily="34" charset="0"/>
                <a:cs typeface="Calibri" panose="020F0502020204030204" pitchFamily="34" charset="0"/>
              </a:rPr>
              <a:t>aux</a:t>
            </a:r>
            <a:r>
              <a:rPr lang="nl-NL" dirty="0">
                <a:latin typeface="Calibri" panose="020F0502020204030204" pitchFamily="34" charset="0"/>
                <a:cs typeface="Calibri" panose="020F0502020204030204" pitchFamily="34" charset="0"/>
              </a:rPr>
              <a:t> </a:t>
            </a:r>
            <a:r>
              <a:rPr lang="nl-NL" dirty="0" err="1">
                <a:latin typeface="Calibri" panose="020F0502020204030204" pitchFamily="34" charset="0"/>
                <a:cs typeface="Calibri" panose="020F0502020204030204" pitchFamily="34" charset="0"/>
              </a:rPr>
              <a:t>défis</a:t>
            </a:r>
            <a:r>
              <a:rPr lang="nl-NL" dirty="0">
                <a:latin typeface="Calibri" panose="020F0502020204030204" pitchFamily="34" charset="0"/>
                <a:cs typeface="Calibri" panose="020F0502020204030204" pitchFamily="34" charset="0"/>
              </a:rPr>
              <a:t> du </a:t>
            </a:r>
            <a:r>
              <a:rPr lang="nl-NL" dirty="0" err="1">
                <a:latin typeface="Calibri" panose="020F0502020204030204" pitchFamily="34" charset="0"/>
                <a:cs typeface="Calibri" panose="020F0502020204030204" pitchFamily="34" charset="0"/>
              </a:rPr>
              <a:t>futur</a:t>
            </a:r>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Saly-Portudal</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(Sénégal), 16-18 </a:t>
            </a:r>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novembre</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2021</a:t>
            </a:r>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819526"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657784" y="6298338"/>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6" name="Afbeelding 15">
            <a:extLst>
              <a:ext uri="{FF2B5EF4-FFF2-40B4-BE49-F238E27FC236}">
                <a16:creationId xmlns:a16="http://schemas.microsoft.com/office/drawing/2014/main" id="{B6133B98-0A37-5A45-BD9A-7F7D582A70F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586025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noAutofit/>
          </a:bodyPr>
          <a:lstStyle>
            <a:lvl1pPr algn="l">
              <a:defRPr sz="6000"/>
            </a:lvl1pPr>
          </a:lstStyle>
          <a:p>
            <a:r>
              <a:rPr lang="nl-NL" sz="4300" b="1" dirty="0">
                <a:latin typeface="Calibri" panose="020F0502020204030204" pitchFamily="34" charset="0"/>
                <a:cs typeface="Calibri" panose="020F0502020204030204" pitchFamily="34" charset="0"/>
              </a:rPr>
              <a:t>Restitution de l’information pré-collectée – le financement de l’apprentissage</a:t>
            </a:r>
            <a:endParaRPr lang="nl-BE" sz="4300"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432871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solidFill>
                  <a:schemeClr val="tx1">
                    <a:lumMod val="50000"/>
                    <a:lumOff val="50000"/>
                  </a:schemeClr>
                </a:solidFill>
                <a:latin typeface="Calibri Light" panose="020F0302020204030204" pitchFamily="34" charset="0"/>
                <a:cs typeface="Calibri Light" panose="020F0302020204030204" pitchFamily="34" charset="0"/>
              </a:rPr>
              <a:t>Christine Hofmann, OIT</a:t>
            </a:r>
            <a:endParaRPr lang="nl-BE" dirty="0">
              <a:solidFill>
                <a:schemeClr val="tx1">
                  <a:lumMod val="50000"/>
                  <a:lumOff val="50000"/>
                </a:schemeClr>
              </a:solidFill>
              <a:latin typeface="Calibri Light" panose="020F0302020204030204" pitchFamily="34" charset="0"/>
              <a:cs typeface="Calibri Light" panose="020F0302020204030204" pitchFamily="34" charset="0"/>
            </a:endParaRPr>
          </a:p>
          <a:p>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78008"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FC729981-D952-8A48-BF27-81E5E67CC6D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28540" y="6027312"/>
            <a:ext cx="822716" cy="631880"/>
          </a:xfrm>
          <a:prstGeom prst="rect">
            <a:avLst/>
          </a:prstGeom>
        </p:spPr>
      </p:pic>
      <p:pic>
        <p:nvPicPr>
          <p:cNvPr id="16" name="Picture 1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43989" y="1613914"/>
            <a:ext cx="3048000" cy="4062984"/>
          </a:xfrm>
          <a:prstGeom prst="rect">
            <a:avLst/>
          </a:prstGeom>
        </p:spPr>
      </p:pic>
    </p:spTree>
    <p:extLst>
      <p:ext uri="{BB962C8B-B14F-4D97-AF65-F5344CB8AC3E}">
        <p14:creationId xmlns:p14="http://schemas.microsoft.com/office/powerpoint/2010/main" val="385657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59054" y="367804"/>
            <a:ext cx="532138" cy="408704"/>
          </a:xfrm>
          <a:prstGeom prst="rect">
            <a:avLst/>
          </a:prstGeom>
        </p:spPr>
      </p:pic>
      <p:graphicFrame>
        <p:nvGraphicFramePr>
          <p:cNvPr id="14" name="Chart 13"/>
          <p:cNvGraphicFramePr>
            <a:graphicFrameLocks/>
          </p:cNvGraphicFramePr>
          <p:nvPr>
            <p:extLst>
              <p:ext uri="{D42A27DB-BD31-4B8C-83A1-F6EECF244321}">
                <p14:modId xmlns:p14="http://schemas.microsoft.com/office/powerpoint/2010/main" val="1786161134"/>
              </p:ext>
            </p:extLst>
          </p:nvPr>
        </p:nvGraphicFramePr>
        <p:xfrm>
          <a:off x="357596" y="856666"/>
          <a:ext cx="11686358" cy="5779266"/>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669842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2456427" y="1321013"/>
            <a:ext cx="670052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Est-ce qu’il y a des différences entre petites et grandes entreprises?</a:t>
            </a:r>
            <a:endParaRPr lang="nl-BE" b="1" dirty="0">
              <a:latin typeface="Calibri" panose="020F0502020204030204" pitchFamily="34" charset="0"/>
              <a:cs typeface="Calibri" panose="020F0502020204030204" pitchFamily="34" charset="0"/>
            </a:endParaRP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6037305" y="3191081"/>
            <a:ext cx="6073741" cy="3353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52475" lvl="1" indent="-342900">
              <a:buFont typeface="Wingdings" pitchFamily="2" charset="2"/>
              <a:buChar char="§"/>
            </a:pPr>
            <a:r>
              <a:rPr lang="nl-NL" dirty="0"/>
              <a:t>Différences en ce qui concerne </a:t>
            </a:r>
            <a:r>
              <a:rPr lang="nl-NL" b="1" dirty="0"/>
              <a:t>les contributions </a:t>
            </a:r>
            <a:r>
              <a:rPr lang="nl-NL" dirty="0"/>
              <a:t>(entreprises du secteur informelle ne cotisent pas) </a:t>
            </a:r>
          </a:p>
          <a:p>
            <a:pPr marL="752475" lvl="1" indent="-342900">
              <a:buFont typeface="Wingdings" pitchFamily="2" charset="2"/>
              <a:buChar char="§"/>
            </a:pPr>
            <a:r>
              <a:rPr lang="nl-NL" dirty="0"/>
              <a:t>Au Togo et au Cote d’Ivoire, le </a:t>
            </a:r>
            <a:r>
              <a:rPr lang="nl-NL" b="1" dirty="0"/>
              <a:t>pourcentage des subventions varie </a:t>
            </a:r>
            <a:r>
              <a:rPr lang="nl-NL" dirty="0"/>
              <a:t>selon la taille de l’entreprises</a:t>
            </a:r>
          </a:p>
          <a:p>
            <a:pPr marL="409575" lvl="3" indent="0">
              <a:buNone/>
            </a:pPr>
            <a:br>
              <a:rPr lang="nl-NL" dirty="0"/>
            </a:br>
            <a:endParaRPr lang="nl-NL"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59054" y="367804"/>
            <a:ext cx="532138" cy="408704"/>
          </a:xfrm>
          <a:prstGeom prst="rect">
            <a:avLst/>
          </a:prstGeom>
        </p:spPr>
      </p:pic>
      <p:pic>
        <p:nvPicPr>
          <p:cNvPr id="8" name="Picture 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8365" y="2850125"/>
            <a:ext cx="5845996" cy="3882788"/>
          </a:xfrm>
          <a:prstGeom prst="rect">
            <a:avLst/>
          </a:prstGeom>
        </p:spPr>
      </p:pic>
    </p:spTree>
    <p:extLst>
      <p:ext uri="{BB962C8B-B14F-4D97-AF65-F5344CB8AC3E}">
        <p14:creationId xmlns:p14="http://schemas.microsoft.com/office/powerpoint/2010/main" val="1191698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2456427" y="1321014"/>
            <a:ext cx="9157818" cy="114923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La perspective du secteur privé sur le financement de l’apprentissage professionnel</a:t>
            </a:r>
            <a:endParaRPr lang="nl-BE" b="1" dirty="0">
              <a:latin typeface="Calibri" panose="020F0502020204030204" pitchFamily="34" charset="0"/>
              <a:cs typeface="Calibri" panose="020F0502020204030204" pitchFamily="34" charset="0"/>
            </a:endParaRP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990034" y="2647666"/>
            <a:ext cx="9802292" cy="421033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
            </a:pPr>
            <a:r>
              <a:rPr lang="nl-NL" sz="2400" dirty="0"/>
              <a:t>50% des représentants du secteur privé jugent que </a:t>
            </a:r>
            <a:r>
              <a:rPr lang="fr-FR" sz="2400" dirty="0"/>
              <a:t>l’offre de financement pour l’apprentissage professionnel dans le </a:t>
            </a:r>
            <a:r>
              <a:rPr lang="fr-FR" sz="2400" u="sng" dirty="0"/>
              <a:t>secteur formel </a:t>
            </a:r>
            <a:r>
              <a:rPr lang="fr-FR" sz="2400" dirty="0"/>
              <a:t>est faible/ insuffisant</a:t>
            </a:r>
          </a:p>
          <a:p>
            <a:pPr>
              <a:buFont typeface="Wingdings" pitchFamily="2" charset="2"/>
              <a:buChar char="§"/>
            </a:pPr>
            <a:r>
              <a:rPr lang="fr-FR" sz="2400" dirty="0"/>
              <a:t>70% </a:t>
            </a:r>
            <a:r>
              <a:rPr lang="nl-NL" sz="2400" dirty="0"/>
              <a:t>des représentants du secteur privé jugent que </a:t>
            </a:r>
            <a:r>
              <a:rPr lang="fr-FR" sz="2400" dirty="0"/>
              <a:t>l’offre de financement pour l’apprentissage professionnel dans le </a:t>
            </a:r>
            <a:r>
              <a:rPr lang="fr-FR" sz="2400" u="sng" dirty="0"/>
              <a:t>secteur informel </a:t>
            </a:r>
            <a:r>
              <a:rPr lang="fr-FR" sz="2400" dirty="0"/>
              <a:t>est faible/ insuffisant</a:t>
            </a:r>
          </a:p>
          <a:p>
            <a:pPr>
              <a:buFont typeface="Wingdings" pitchFamily="2" charset="2"/>
              <a:buChar char="§"/>
            </a:pPr>
            <a:r>
              <a:rPr lang="fr-FR" sz="2400" b="1" dirty="0"/>
              <a:t>Recommandations:</a:t>
            </a:r>
            <a:endParaRPr lang="nl-NL" sz="2400" b="1" dirty="0"/>
          </a:p>
          <a:p>
            <a:pPr marL="752475" lvl="1" indent="-342900">
              <a:buFont typeface="Wingdings" pitchFamily="2" charset="2"/>
              <a:buChar char="§"/>
            </a:pPr>
            <a:r>
              <a:rPr lang="fr-FR" dirty="0"/>
              <a:t>Sensibiliser les acteurs ciblés sur la disponibilité des fonds;</a:t>
            </a:r>
          </a:p>
          <a:p>
            <a:pPr marL="752475" lvl="1" indent="-342900">
              <a:buFont typeface="Wingdings" pitchFamily="2" charset="2"/>
              <a:buChar char="§"/>
            </a:pPr>
            <a:r>
              <a:rPr lang="fr-FR" dirty="0"/>
              <a:t>Soutenir les équipements (outils de production) ou leur assurance au bénéfice de l'entreprise formatrice, notamment dans le dual;</a:t>
            </a:r>
          </a:p>
          <a:p>
            <a:pPr marL="752475" lvl="1" indent="-342900">
              <a:buFont typeface="Wingdings" pitchFamily="2" charset="2"/>
              <a:buChar char="§"/>
            </a:pPr>
            <a:r>
              <a:rPr lang="fr-FR" dirty="0"/>
              <a:t>Prévoir une subvention publique au lieu de dépendre de la contribution des partenaires techniques et financiers;</a:t>
            </a:r>
          </a:p>
          <a:p>
            <a:pPr marL="752475" lvl="1" indent="-342900">
              <a:buFont typeface="Wingdings" pitchFamily="2" charset="2"/>
              <a:buChar char="§"/>
            </a:pPr>
            <a:r>
              <a:rPr lang="fr-FR" dirty="0"/>
              <a:t>Elaborer une feuille de route pour la formation duale soutenue par les entreprises privées;</a:t>
            </a:r>
          </a:p>
          <a:p>
            <a:pPr marL="752475" lvl="1" indent="-342900">
              <a:buFont typeface="Wingdings" pitchFamily="2" charset="2"/>
              <a:buChar char="§"/>
            </a:pPr>
            <a:r>
              <a:rPr lang="fr-FR" dirty="0"/>
              <a:t>Pour le secteur informel, appuyer la chambre des métiers sur la tenue d'un répertoire d'apprentissage, le développement des entreprises artisanales, l'accompagnent des apprentis pour leurs insertions, et le financement de la VAE.</a:t>
            </a:r>
            <a:br>
              <a:rPr lang="nl-NL" dirty="0"/>
            </a:br>
            <a:endParaRPr lang="nl-NL"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59054" y="367804"/>
            <a:ext cx="532138" cy="408704"/>
          </a:xfrm>
          <a:prstGeom prst="rect">
            <a:avLst/>
          </a:prstGeom>
        </p:spPr>
      </p:pic>
    </p:spTree>
    <p:extLst>
      <p:ext uri="{BB962C8B-B14F-4D97-AF65-F5344CB8AC3E}">
        <p14:creationId xmlns:p14="http://schemas.microsoft.com/office/powerpoint/2010/main" val="66384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lstStyle>
            <a:lvl1pPr algn="l">
              <a:defRPr sz="6000"/>
            </a:lvl1pPr>
          </a:lstStyle>
          <a:p>
            <a:r>
              <a:rPr lang="nl-NL" b="1" dirty="0">
                <a:latin typeface="Calibri" panose="020F0502020204030204" pitchFamily="34" charset="0"/>
                <a:cs typeface="Calibri" panose="020F0502020204030204" pitchFamily="34" charset="0"/>
              </a:rPr>
              <a:t>MERCI</a:t>
            </a:r>
            <a:endParaRPr lang="nl-BE"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latin typeface="Calibri" panose="020F0502020204030204" pitchFamily="34" charset="0"/>
                <a:cs typeface="Calibri" panose="020F0502020204030204" pitchFamily="34" charset="0"/>
              </a:rPr>
              <a:t>hofmann@ilo.org</a:t>
            </a:r>
            <a:endParaRPr lang="nl-BE" dirty="0">
              <a:latin typeface="Calibri" panose="020F0502020204030204" pitchFamily="34" charset="0"/>
              <a:cs typeface="Calibri" panose="020F05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96367" y="606272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832052" y="6022593"/>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48DDAC8C-2097-E646-874A-53EFCAB1AF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385124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112664" y="1521141"/>
            <a:ext cx="6629400" cy="2306637"/>
          </a:xfrm>
          <a:prstGeom prst="rect">
            <a:avLst/>
          </a:prstGeom>
        </p:spPr>
        <p:txBody>
          <a:bodyPr anchor="b">
            <a:noAutofit/>
          </a:bodyPr>
          <a:lstStyle>
            <a:lvl1pPr algn="l">
              <a:defRPr sz="6000"/>
            </a:lvl1pPr>
          </a:lstStyle>
          <a:p>
            <a:r>
              <a:rPr lang="fr-FR" sz="4000" b="1">
                <a:latin typeface="Calibri" panose="020F0502020204030204" pitchFamily="34" charset="0"/>
                <a:cs typeface="Calibri" panose="020F0502020204030204" pitchFamily="34" charset="0"/>
              </a:rPr>
              <a:t>Session 7: Etat </a:t>
            </a:r>
            <a:r>
              <a:rPr lang="fr-FR" sz="4000" b="1" dirty="0">
                <a:latin typeface="Calibri" panose="020F0502020204030204" pitchFamily="34" charset="0"/>
                <a:cs typeface="Calibri" panose="020F0502020204030204" pitchFamily="34" charset="0"/>
              </a:rPr>
              <a:t>des lieux du financement de l’apprentissage professionnel formel et informel</a:t>
            </a:r>
            <a:endParaRPr lang="nl-BE" sz="4000"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130011" y="4383473"/>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solidFill>
                  <a:schemeClr val="tx1">
                    <a:lumMod val="50000"/>
                    <a:lumOff val="50000"/>
                  </a:schemeClr>
                </a:solidFill>
                <a:latin typeface="Calibri Light" panose="020F0302020204030204" pitchFamily="34" charset="0"/>
                <a:cs typeface="Calibri Light" panose="020F0302020204030204" pitchFamily="34" charset="0"/>
              </a:rPr>
              <a:t>Christine Hofmann, OIT</a:t>
            </a:r>
            <a:endParaRPr lang="nl-BE" dirty="0">
              <a:solidFill>
                <a:schemeClr val="tx1">
                  <a:lumMod val="50000"/>
                  <a:lumOff val="50000"/>
                </a:schemeClr>
              </a:solidFill>
              <a:latin typeface="Calibri Light" panose="020F0302020204030204" pitchFamily="34" charset="0"/>
              <a:cs typeface="Calibri Light" panose="020F0302020204030204" pitchFamily="34" charset="0"/>
            </a:endParaRPr>
          </a:p>
          <a:p>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78008"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FC729981-D952-8A48-BF27-81E5E67CC6D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28540" y="6027312"/>
            <a:ext cx="822716" cy="631880"/>
          </a:xfrm>
          <a:prstGeom prst="rect">
            <a:avLst/>
          </a:prstGeom>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4616" y="2012874"/>
            <a:ext cx="4345726" cy="2898599"/>
          </a:xfrm>
          <a:prstGeom prst="rect">
            <a:avLst/>
          </a:prstGeom>
        </p:spPr>
      </p:pic>
    </p:spTree>
    <p:extLst>
      <p:ext uri="{BB962C8B-B14F-4D97-AF65-F5344CB8AC3E}">
        <p14:creationId xmlns:p14="http://schemas.microsoft.com/office/powerpoint/2010/main" val="333585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595852" y="5948535"/>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598582" y="5949892"/>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2" name="Right Arrow 1"/>
          <p:cNvSpPr/>
          <p:nvPr/>
        </p:nvSpPr>
        <p:spPr>
          <a:xfrm>
            <a:off x="1292116" y="5748906"/>
            <a:ext cx="7329372" cy="41438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l’apprentissage</a:t>
            </a:r>
            <a:endParaRPr lang="en-GB" dirty="0">
              <a:solidFill>
                <a:schemeClr val="tx1"/>
              </a:solidFill>
            </a:endParaRPr>
          </a:p>
        </p:txBody>
      </p:sp>
    </p:spTree>
    <p:extLst>
      <p:ext uri="{BB962C8B-B14F-4D97-AF65-F5344CB8AC3E}">
        <p14:creationId xmlns:p14="http://schemas.microsoft.com/office/powerpoint/2010/main" val="2267798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3" name="Straight Connector 22"/>
          <p:cNvCxnSpPr/>
          <p:nvPr/>
        </p:nvCxnSpPr>
        <p:spPr>
          <a:xfrm flipV="1">
            <a:off x="1292117" y="4532956"/>
            <a:ext cx="7329369" cy="763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595852" y="5948535"/>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598582" y="5949892"/>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sp>
        <p:nvSpPr>
          <p:cNvPr id="29" name="TextBox 28"/>
          <p:cNvSpPr txBox="1"/>
          <p:nvPr/>
        </p:nvSpPr>
        <p:spPr>
          <a:xfrm rot="21275062">
            <a:off x="6278044" y="4555916"/>
            <a:ext cx="3811979" cy="369332"/>
          </a:xfrm>
          <a:prstGeom prst="rect">
            <a:avLst/>
          </a:prstGeom>
          <a:noFill/>
        </p:spPr>
        <p:txBody>
          <a:bodyPr wrap="square" rtlCol="0">
            <a:spAutoFit/>
          </a:bodyPr>
          <a:lstStyle/>
          <a:p>
            <a:r>
              <a:rPr lang="fr-CH" dirty="0"/>
              <a:t>Salaire de l’apprenti</a:t>
            </a:r>
            <a:endParaRPr lang="en-GB" dirty="0"/>
          </a:p>
        </p:txBody>
      </p: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2" name="Right Arrow 1"/>
          <p:cNvSpPr/>
          <p:nvPr/>
        </p:nvSpPr>
        <p:spPr>
          <a:xfrm>
            <a:off x="1292116" y="5748906"/>
            <a:ext cx="7329372" cy="41438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l’apprentissage</a:t>
            </a:r>
            <a:endParaRPr lang="en-GB" dirty="0">
              <a:solidFill>
                <a:schemeClr val="tx1"/>
              </a:solidFill>
            </a:endParaRPr>
          </a:p>
        </p:txBody>
      </p:sp>
    </p:spTree>
    <p:extLst>
      <p:ext uri="{BB962C8B-B14F-4D97-AF65-F5344CB8AC3E}">
        <p14:creationId xmlns:p14="http://schemas.microsoft.com/office/powerpoint/2010/main" val="28084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ight Triangle 60"/>
          <p:cNvSpPr/>
          <p:nvPr/>
        </p:nvSpPr>
        <p:spPr>
          <a:xfrm rot="10800000" flipV="1">
            <a:off x="990034" y="4190626"/>
            <a:ext cx="7631454" cy="368574"/>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ight Triangle 58"/>
          <p:cNvSpPr/>
          <p:nvPr/>
        </p:nvSpPr>
        <p:spPr>
          <a:xfrm flipV="1">
            <a:off x="1292119" y="4544356"/>
            <a:ext cx="7329369" cy="752039"/>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3" name="Straight Connector 22"/>
          <p:cNvCxnSpPr/>
          <p:nvPr/>
        </p:nvCxnSpPr>
        <p:spPr>
          <a:xfrm flipV="1">
            <a:off x="1292117" y="4532956"/>
            <a:ext cx="7329369" cy="763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595852" y="5948535"/>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598582" y="5949892"/>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sp>
        <p:nvSpPr>
          <p:cNvPr id="29" name="TextBox 28"/>
          <p:cNvSpPr txBox="1"/>
          <p:nvPr/>
        </p:nvSpPr>
        <p:spPr>
          <a:xfrm rot="21275062">
            <a:off x="6278044" y="4555916"/>
            <a:ext cx="3811979" cy="369332"/>
          </a:xfrm>
          <a:prstGeom prst="rect">
            <a:avLst/>
          </a:prstGeom>
          <a:noFill/>
        </p:spPr>
        <p:txBody>
          <a:bodyPr wrap="square" rtlCol="0">
            <a:spAutoFit/>
          </a:bodyPr>
          <a:lstStyle/>
          <a:p>
            <a:r>
              <a:rPr lang="fr-CH" dirty="0"/>
              <a:t>Salaire de l’apprenti</a:t>
            </a:r>
            <a:endParaRPr lang="en-GB" dirty="0"/>
          </a:p>
        </p:txBody>
      </p:sp>
      <p:cxnSp>
        <p:nvCxnSpPr>
          <p:cNvPr id="33" name="Straight Connector 32"/>
          <p:cNvCxnSpPr/>
          <p:nvPr/>
        </p:nvCxnSpPr>
        <p:spPr>
          <a:xfrm flipV="1">
            <a:off x="1292118" y="4190626"/>
            <a:ext cx="7329368" cy="357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64" name="TextBox 63"/>
          <p:cNvSpPr txBox="1"/>
          <p:nvPr/>
        </p:nvSpPr>
        <p:spPr>
          <a:xfrm rot="21275062">
            <a:off x="4598845" y="4269539"/>
            <a:ext cx="3811979" cy="369332"/>
          </a:xfrm>
          <a:prstGeom prst="rect">
            <a:avLst/>
          </a:prstGeom>
          <a:noFill/>
        </p:spPr>
        <p:txBody>
          <a:bodyPr wrap="square" rtlCol="0">
            <a:spAutoFit/>
          </a:bodyPr>
          <a:lstStyle/>
          <a:p>
            <a:r>
              <a:rPr lang="fr-CH" dirty="0"/>
              <a:t>Couts de la formation</a:t>
            </a:r>
            <a:endParaRPr lang="en-GB" dirty="0"/>
          </a:p>
        </p:txBody>
      </p:sp>
      <p:sp>
        <p:nvSpPr>
          <p:cNvPr id="2" name="Right Arrow 1"/>
          <p:cNvSpPr/>
          <p:nvPr/>
        </p:nvSpPr>
        <p:spPr>
          <a:xfrm>
            <a:off x="1292116" y="5748906"/>
            <a:ext cx="7329372" cy="41438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l’apprentissage</a:t>
            </a:r>
            <a:endParaRPr lang="en-GB" dirty="0">
              <a:solidFill>
                <a:schemeClr val="tx1"/>
              </a:solidFill>
            </a:endParaRPr>
          </a:p>
        </p:txBody>
      </p:sp>
    </p:spTree>
    <p:extLst>
      <p:ext uri="{BB962C8B-B14F-4D97-AF65-F5344CB8AC3E}">
        <p14:creationId xmlns:p14="http://schemas.microsoft.com/office/powerpoint/2010/main" val="322946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ight Triangle 67"/>
          <p:cNvSpPr/>
          <p:nvPr/>
        </p:nvSpPr>
        <p:spPr>
          <a:xfrm rot="10800000" flipV="1">
            <a:off x="4314228" y="2695722"/>
            <a:ext cx="4307258" cy="1681131"/>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t>Bénéfice de l’entreprise</a:t>
            </a:r>
            <a:endParaRPr lang="en-GB" dirty="0"/>
          </a:p>
        </p:txBody>
      </p:sp>
      <p:sp>
        <p:nvSpPr>
          <p:cNvPr id="61" name="Right Triangle 60"/>
          <p:cNvSpPr/>
          <p:nvPr/>
        </p:nvSpPr>
        <p:spPr>
          <a:xfrm rot="10800000" flipV="1">
            <a:off x="990034" y="4190626"/>
            <a:ext cx="7631454" cy="368574"/>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ight Triangle 58"/>
          <p:cNvSpPr/>
          <p:nvPr/>
        </p:nvSpPr>
        <p:spPr>
          <a:xfrm flipV="1">
            <a:off x="1292119" y="4544356"/>
            <a:ext cx="7329369" cy="752039"/>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3" name="Straight Connector 22"/>
          <p:cNvCxnSpPr/>
          <p:nvPr/>
        </p:nvCxnSpPr>
        <p:spPr>
          <a:xfrm flipV="1">
            <a:off x="1292117" y="4532956"/>
            <a:ext cx="7329369" cy="763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179274" y="5722686"/>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838211" y="5748906"/>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sp>
        <p:nvSpPr>
          <p:cNvPr id="29" name="TextBox 28"/>
          <p:cNvSpPr txBox="1"/>
          <p:nvPr/>
        </p:nvSpPr>
        <p:spPr>
          <a:xfrm rot="21275062">
            <a:off x="6278044" y="4555916"/>
            <a:ext cx="3811979" cy="369332"/>
          </a:xfrm>
          <a:prstGeom prst="rect">
            <a:avLst/>
          </a:prstGeom>
          <a:noFill/>
        </p:spPr>
        <p:txBody>
          <a:bodyPr wrap="square" rtlCol="0">
            <a:spAutoFit/>
          </a:bodyPr>
          <a:lstStyle/>
          <a:p>
            <a:r>
              <a:rPr lang="fr-CH" dirty="0"/>
              <a:t>Salaire de l’apprenti</a:t>
            </a:r>
            <a:endParaRPr lang="en-GB" dirty="0"/>
          </a:p>
        </p:txBody>
      </p:sp>
      <p:cxnSp>
        <p:nvCxnSpPr>
          <p:cNvPr id="33" name="Straight Connector 32"/>
          <p:cNvCxnSpPr/>
          <p:nvPr/>
        </p:nvCxnSpPr>
        <p:spPr>
          <a:xfrm flipV="1">
            <a:off x="1292118" y="4190626"/>
            <a:ext cx="7329368" cy="357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247171" y="4376853"/>
            <a:ext cx="23751" cy="1830997"/>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5" name="Rounded Rectangle 54"/>
          <p:cNvSpPr/>
          <p:nvPr/>
        </p:nvSpPr>
        <p:spPr>
          <a:xfrm>
            <a:off x="1292116" y="6388926"/>
            <a:ext cx="2955055"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d’investissement</a:t>
            </a:r>
            <a:endParaRPr lang="en-GB" dirty="0">
              <a:solidFill>
                <a:schemeClr val="tx1"/>
              </a:solidFill>
            </a:endParaRPr>
          </a:p>
        </p:txBody>
      </p: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64" name="TextBox 63"/>
          <p:cNvSpPr txBox="1"/>
          <p:nvPr/>
        </p:nvSpPr>
        <p:spPr>
          <a:xfrm rot="21275062">
            <a:off x="4598845" y="4269539"/>
            <a:ext cx="3811979" cy="369332"/>
          </a:xfrm>
          <a:prstGeom prst="rect">
            <a:avLst/>
          </a:prstGeom>
          <a:noFill/>
        </p:spPr>
        <p:txBody>
          <a:bodyPr wrap="square" rtlCol="0">
            <a:spAutoFit/>
          </a:bodyPr>
          <a:lstStyle/>
          <a:p>
            <a:r>
              <a:rPr lang="fr-CH" dirty="0"/>
              <a:t>Couts de la formation</a:t>
            </a:r>
            <a:endParaRPr lang="en-GB" dirty="0"/>
          </a:p>
        </p:txBody>
      </p:sp>
      <p:sp>
        <p:nvSpPr>
          <p:cNvPr id="67" name="Rounded Rectangle 66"/>
          <p:cNvSpPr/>
          <p:nvPr/>
        </p:nvSpPr>
        <p:spPr>
          <a:xfrm>
            <a:off x="4314228" y="6375576"/>
            <a:ext cx="4307258"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recouvrement</a:t>
            </a:r>
            <a:endParaRPr lang="en-GB" dirty="0">
              <a:solidFill>
                <a:schemeClr val="tx1"/>
              </a:solidFill>
            </a:endParaRPr>
          </a:p>
        </p:txBody>
      </p:sp>
      <p:sp>
        <p:nvSpPr>
          <p:cNvPr id="69" name="Right Triangle 68"/>
          <p:cNvSpPr/>
          <p:nvPr/>
        </p:nvSpPr>
        <p:spPr>
          <a:xfrm flipV="1">
            <a:off x="1310426" y="4443147"/>
            <a:ext cx="2936744" cy="1138256"/>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TextBox 69"/>
          <p:cNvSpPr txBox="1"/>
          <p:nvPr/>
        </p:nvSpPr>
        <p:spPr>
          <a:xfrm>
            <a:off x="1493859" y="4497080"/>
            <a:ext cx="1400941" cy="646331"/>
          </a:xfrm>
          <a:prstGeom prst="rect">
            <a:avLst/>
          </a:prstGeom>
          <a:noFill/>
        </p:spPr>
        <p:txBody>
          <a:bodyPr wrap="square" rtlCol="0">
            <a:spAutoFit/>
          </a:bodyPr>
          <a:lstStyle/>
          <a:p>
            <a:r>
              <a:rPr lang="fr-CH" dirty="0">
                <a:solidFill>
                  <a:schemeClr val="bg1"/>
                </a:solidFill>
              </a:rPr>
              <a:t>Couts de l’entreprise</a:t>
            </a:r>
            <a:endParaRPr lang="en-GB" dirty="0">
              <a:solidFill>
                <a:schemeClr val="bg1"/>
              </a:solidFill>
            </a:endParaRPr>
          </a:p>
        </p:txBody>
      </p:sp>
    </p:spTree>
    <p:extLst>
      <p:ext uri="{BB962C8B-B14F-4D97-AF65-F5344CB8AC3E}">
        <p14:creationId xmlns:p14="http://schemas.microsoft.com/office/powerpoint/2010/main" val="4230173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ight Triangle 67"/>
          <p:cNvSpPr/>
          <p:nvPr/>
        </p:nvSpPr>
        <p:spPr>
          <a:xfrm rot="10800000" flipV="1">
            <a:off x="4314228" y="2695722"/>
            <a:ext cx="4307258" cy="1681131"/>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t>Bénéfice de l’entreprise</a:t>
            </a:r>
            <a:endParaRPr lang="en-GB" dirty="0"/>
          </a:p>
        </p:txBody>
      </p:sp>
      <p:sp>
        <p:nvSpPr>
          <p:cNvPr id="61" name="Right Triangle 60"/>
          <p:cNvSpPr/>
          <p:nvPr/>
        </p:nvSpPr>
        <p:spPr>
          <a:xfrm rot="10800000" flipV="1">
            <a:off x="990034" y="4190626"/>
            <a:ext cx="7631454" cy="368574"/>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ight Triangle 58"/>
          <p:cNvSpPr/>
          <p:nvPr/>
        </p:nvSpPr>
        <p:spPr>
          <a:xfrm flipV="1">
            <a:off x="1292119" y="4544356"/>
            <a:ext cx="7329369" cy="752039"/>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3" name="Straight Connector 22"/>
          <p:cNvCxnSpPr/>
          <p:nvPr/>
        </p:nvCxnSpPr>
        <p:spPr>
          <a:xfrm flipV="1">
            <a:off x="1292117" y="4532956"/>
            <a:ext cx="7329369" cy="763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179274" y="5722686"/>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838211" y="5748906"/>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sp>
        <p:nvSpPr>
          <p:cNvPr id="29" name="TextBox 28"/>
          <p:cNvSpPr txBox="1"/>
          <p:nvPr/>
        </p:nvSpPr>
        <p:spPr>
          <a:xfrm rot="21275062">
            <a:off x="6278044" y="4555916"/>
            <a:ext cx="3811979" cy="369332"/>
          </a:xfrm>
          <a:prstGeom prst="rect">
            <a:avLst/>
          </a:prstGeom>
          <a:noFill/>
        </p:spPr>
        <p:txBody>
          <a:bodyPr wrap="square" rtlCol="0">
            <a:spAutoFit/>
          </a:bodyPr>
          <a:lstStyle/>
          <a:p>
            <a:r>
              <a:rPr lang="fr-CH" dirty="0"/>
              <a:t>Salaire de l’apprenti</a:t>
            </a:r>
            <a:endParaRPr lang="en-GB" dirty="0"/>
          </a:p>
        </p:txBody>
      </p:sp>
      <p:cxnSp>
        <p:nvCxnSpPr>
          <p:cNvPr id="33" name="Straight Connector 32"/>
          <p:cNvCxnSpPr/>
          <p:nvPr/>
        </p:nvCxnSpPr>
        <p:spPr>
          <a:xfrm flipV="1">
            <a:off x="1292118" y="4190626"/>
            <a:ext cx="7329368" cy="357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247171" y="4376853"/>
            <a:ext cx="23751" cy="1830997"/>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5" name="Rounded Rectangle 54"/>
          <p:cNvSpPr/>
          <p:nvPr/>
        </p:nvSpPr>
        <p:spPr>
          <a:xfrm>
            <a:off x="1292116" y="6388926"/>
            <a:ext cx="2955055"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d’investissement</a:t>
            </a:r>
            <a:endParaRPr lang="en-GB" dirty="0">
              <a:solidFill>
                <a:schemeClr val="tx1"/>
              </a:solidFill>
            </a:endParaRPr>
          </a:p>
        </p:txBody>
      </p: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64" name="TextBox 63"/>
          <p:cNvSpPr txBox="1"/>
          <p:nvPr/>
        </p:nvSpPr>
        <p:spPr>
          <a:xfrm rot="21275062">
            <a:off x="4598845" y="4269539"/>
            <a:ext cx="3811979" cy="369332"/>
          </a:xfrm>
          <a:prstGeom prst="rect">
            <a:avLst/>
          </a:prstGeom>
          <a:noFill/>
        </p:spPr>
        <p:txBody>
          <a:bodyPr wrap="square" rtlCol="0">
            <a:spAutoFit/>
          </a:bodyPr>
          <a:lstStyle/>
          <a:p>
            <a:r>
              <a:rPr lang="fr-CH" dirty="0"/>
              <a:t>Couts de la formation</a:t>
            </a:r>
            <a:endParaRPr lang="en-GB" dirty="0"/>
          </a:p>
        </p:txBody>
      </p:sp>
      <p:sp>
        <p:nvSpPr>
          <p:cNvPr id="67" name="Rounded Rectangle 66"/>
          <p:cNvSpPr/>
          <p:nvPr/>
        </p:nvSpPr>
        <p:spPr>
          <a:xfrm>
            <a:off x="4314228" y="6375576"/>
            <a:ext cx="4307258"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recouvrement</a:t>
            </a:r>
            <a:endParaRPr lang="en-GB" dirty="0">
              <a:solidFill>
                <a:schemeClr val="tx1"/>
              </a:solidFill>
            </a:endParaRPr>
          </a:p>
        </p:txBody>
      </p:sp>
      <p:sp>
        <p:nvSpPr>
          <p:cNvPr id="69" name="Right Triangle 68"/>
          <p:cNvSpPr/>
          <p:nvPr/>
        </p:nvSpPr>
        <p:spPr>
          <a:xfrm flipV="1">
            <a:off x="1310426" y="4443147"/>
            <a:ext cx="2936744" cy="1138256"/>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TextBox 69"/>
          <p:cNvSpPr txBox="1"/>
          <p:nvPr/>
        </p:nvSpPr>
        <p:spPr>
          <a:xfrm>
            <a:off x="2012801" y="4403631"/>
            <a:ext cx="1400941" cy="646331"/>
          </a:xfrm>
          <a:prstGeom prst="rect">
            <a:avLst/>
          </a:prstGeom>
          <a:noFill/>
        </p:spPr>
        <p:txBody>
          <a:bodyPr wrap="square" rtlCol="0">
            <a:spAutoFit/>
          </a:bodyPr>
          <a:lstStyle/>
          <a:p>
            <a:r>
              <a:rPr lang="fr-CH" dirty="0">
                <a:solidFill>
                  <a:schemeClr val="bg1"/>
                </a:solidFill>
              </a:rPr>
              <a:t>Couts de l’entreprise</a:t>
            </a:r>
            <a:endParaRPr lang="en-GB" dirty="0">
              <a:solidFill>
                <a:schemeClr val="bg1"/>
              </a:solidFill>
            </a:endParaRPr>
          </a:p>
        </p:txBody>
      </p:sp>
      <p:sp>
        <p:nvSpPr>
          <p:cNvPr id="2" name="Flowchart: Manual Input 1"/>
          <p:cNvSpPr/>
          <p:nvPr/>
        </p:nvSpPr>
        <p:spPr>
          <a:xfrm rot="10800000">
            <a:off x="1309296" y="4443147"/>
            <a:ext cx="783013" cy="1127198"/>
          </a:xfrm>
          <a:prstGeom prst="flowChartManualInpu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1282084" y="4598717"/>
            <a:ext cx="896662" cy="738664"/>
          </a:xfrm>
          <a:prstGeom prst="rect">
            <a:avLst/>
          </a:prstGeom>
          <a:noFill/>
        </p:spPr>
        <p:txBody>
          <a:bodyPr wrap="square" rtlCol="0">
            <a:spAutoFit/>
          </a:bodyPr>
          <a:lstStyle/>
          <a:p>
            <a:r>
              <a:rPr lang="fr-CH" sz="1400" dirty="0">
                <a:solidFill>
                  <a:schemeClr val="bg1"/>
                </a:solidFill>
              </a:rPr>
              <a:t>Frais d’</a:t>
            </a:r>
            <a:r>
              <a:rPr lang="fr-CH" sz="1400" dirty="0" err="1">
                <a:solidFill>
                  <a:schemeClr val="bg1"/>
                </a:solidFill>
              </a:rPr>
              <a:t>appren-tissage</a:t>
            </a:r>
            <a:endParaRPr lang="en-GB" sz="1400" dirty="0">
              <a:solidFill>
                <a:schemeClr val="bg1"/>
              </a:solidFill>
            </a:endParaRPr>
          </a:p>
        </p:txBody>
      </p:sp>
    </p:spTree>
    <p:extLst>
      <p:ext uri="{BB962C8B-B14F-4D97-AF65-F5344CB8AC3E}">
        <p14:creationId xmlns:p14="http://schemas.microsoft.com/office/powerpoint/2010/main" val="103903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733977" y="1059756"/>
            <a:ext cx="7685768"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Schéma du financement de l’apprentissage au sein de l’entrerprise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pic>
        <p:nvPicPr>
          <p:cNvPr id="2" name="Picture 1"/>
          <p:cNvPicPr>
            <a:picLocks noChangeAspect="1"/>
          </p:cNvPicPr>
          <p:nvPr/>
        </p:nvPicPr>
        <p:blipFill>
          <a:blip r:embed="rId9"/>
          <a:stretch>
            <a:fillRect/>
          </a:stretch>
        </p:blipFill>
        <p:spPr>
          <a:xfrm>
            <a:off x="1318168" y="2047082"/>
            <a:ext cx="7275601" cy="3883606"/>
          </a:xfrm>
          <a:prstGeom prst="rect">
            <a:avLst/>
          </a:prstGeom>
        </p:spPr>
      </p:pic>
      <p:sp>
        <p:nvSpPr>
          <p:cNvPr id="5" name="TextBox 4"/>
          <p:cNvSpPr txBox="1"/>
          <p:nvPr/>
        </p:nvSpPr>
        <p:spPr>
          <a:xfrm>
            <a:off x="534390" y="6163294"/>
            <a:ext cx="9583387" cy="923330"/>
          </a:xfrm>
          <a:prstGeom prst="rect">
            <a:avLst/>
          </a:prstGeom>
          <a:noFill/>
        </p:spPr>
        <p:txBody>
          <a:bodyPr wrap="square" rtlCol="0">
            <a:spAutoFit/>
          </a:bodyPr>
          <a:lstStyle/>
          <a:p>
            <a:r>
              <a:rPr lang="fr-CH" dirty="0"/>
              <a:t>Source: BIT. 2017. </a:t>
            </a:r>
            <a:r>
              <a:rPr lang="fr-FR" dirty="0"/>
              <a:t>Outils pour des apprentissages de qualité - Vol. 1: Guide de l’OIT à l’intention des décideurs politiques</a:t>
            </a:r>
            <a:r>
              <a:rPr lang="fr-CH" dirty="0"/>
              <a:t>, </a:t>
            </a:r>
            <a:r>
              <a:rPr lang="en-GB" dirty="0">
                <a:hlinkClick r:id="rId10"/>
              </a:rPr>
              <a:t>https://www.ilo.org/skills/pubs/WCMS_698049/lang--fr/index.htm</a:t>
            </a:r>
            <a:r>
              <a:rPr lang="en-GB" dirty="0"/>
              <a:t> </a:t>
            </a:r>
          </a:p>
          <a:p>
            <a:endParaRPr lang="en-GB" dirty="0"/>
          </a:p>
        </p:txBody>
      </p:sp>
    </p:spTree>
    <p:extLst>
      <p:ext uri="{BB962C8B-B14F-4D97-AF65-F5344CB8AC3E}">
        <p14:creationId xmlns:p14="http://schemas.microsoft.com/office/powerpoint/2010/main" val="349360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ight Triangle 67"/>
          <p:cNvSpPr/>
          <p:nvPr/>
        </p:nvSpPr>
        <p:spPr>
          <a:xfrm rot="10800000" flipV="1">
            <a:off x="4314228" y="2695722"/>
            <a:ext cx="4307258" cy="1681131"/>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t>Bénéfice de l’entreprise</a:t>
            </a:r>
            <a:endParaRPr lang="en-GB" dirty="0"/>
          </a:p>
        </p:txBody>
      </p:sp>
      <p:sp>
        <p:nvSpPr>
          <p:cNvPr id="61" name="Right Triangle 60"/>
          <p:cNvSpPr/>
          <p:nvPr/>
        </p:nvSpPr>
        <p:spPr>
          <a:xfrm rot="10800000" flipV="1">
            <a:off x="990034" y="4190626"/>
            <a:ext cx="7631454" cy="368574"/>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ight Triangle 58"/>
          <p:cNvSpPr/>
          <p:nvPr/>
        </p:nvSpPr>
        <p:spPr>
          <a:xfrm flipV="1">
            <a:off x="1292119" y="4544356"/>
            <a:ext cx="7329369" cy="752039"/>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310426" y="1201743"/>
            <a:ext cx="4621794" cy="852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latin typeface="Calibri" panose="020F0502020204030204" pitchFamily="34" charset="0"/>
                <a:cs typeface="Calibri" panose="020F0502020204030204" pitchFamily="34" charset="0"/>
              </a:rPr>
              <a:t>Interventions possibles – si nécessaire</a:t>
            </a:r>
            <a:endParaRPr lang="nl-BE" b="1" dirty="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cxnSp>
        <p:nvCxnSpPr>
          <p:cNvPr id="3" name="Straight Arrow Connector 2"/>
          <p:cNvCxnSpPr/>
          <p:nvPr/>
        </p:nvCxnSpPr>
        <p:spPr>
          <a:xfrm flipV="1">
            <a:off x="1292117" y="2219104"/>
            <a:ext cx="0" cy="395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92117" y="6163294"/>
            <a:ext cx="8742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92117" y="2671948"/>
            <a:ext cx="7329369" cy="290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292117" y="2671948"/>
            <a:ext cx="8540652" cy="59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73858" y="2375065"/>
            <a:ext cx="1888317" cy="646331"/>
          </a:xfrm>
          <a:prstGeom prst="rect">
            <a:avLst/>
          </a:prstGeom>
          <a:noFill/>
        </p:spPr>
        <p:txBody>
          <a:bodyPr wrap="square" rtlCol="0">
            <a:spAutoFit/>
          </a:bodyPr>
          <a:lstStyle/>
          <a:p>
            <a:r>
              <a:rPr lang="fr-CH" dirty="0"/>
              <a:t>Contribution d’un travailleur qualifié</a:t>
            </a:r>
            <a:endParaRPr lang="en-GB" dirty="0"/>
          </a:p>
        </p:txBody>
      </p:sp>
      <p:cxnSp>
        <p:nvCxnSpPr>
          <p:cNvPr id="23" name="Straight Connector 22"/>
          <p:cNvCxnSpPr/>
          <p:nvPr/>
        </p:nvCxnSpPr>
        <p:spPr>
          <a:xfrm flipV="1">
            <a:off x="1292117" y="4532956"/>
            <a:ext cx="7329369" cy="763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621486" y="2731325"/>
            <a:ext cx="0" cy="343196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Box 25"/>
          <p:cNvSpPr txBox="1"/>
          <p:nvPr/>
        </p:nvSpPr>
        <p:spPr>
          <a:xfrm>
            <a:off x="8179274" y="5722686"/>
            <a:ext cx="1236917" cy="461665"/>
          </a:xfrm>
          <a:prstGeom prst="rect">
            <a:avLst/>
          </a:prstGeom>
          <a:noFill/>
        </p:spPr>
        <p:txBody>
          <a:bodyPr wrap="square" rtlCol="0">
            <a:spAutoFit/>
          </a:bodyPr>
          <a:lstStyle/>
          <a:p>
            <a:r>
              <a:rPr lang="fr-CH" sz="1200" dirty="0"/>
              <a:t>Fin de l’apprentissage</a:t>
            </a:r>
            <a:endParaRPr lang="en-GB" sz="1200" dirty="0"/>
          </a:p>
        </p:txBody>
      </p:sp>
      <p:sp>
        <p:nvSpPr>
          <p:cNvPr id="27" name="TextBox 26"/>
          <p:cNvSpPr txBox="1"/>
          <p:nvPr/>
        </p:nvSpPr>
        <p:spPr>
          <a:xfrm>
            <a:off x="838211" y="5748906"/>
            <a:ext cx="1236917" cy="461665"/>
          </a:xfrm>
          <a:prstGeom prst="rect">
            <a:avLst/>
          </a:prstGeom>
          <a:noFill/>
        </p:spPr>
        <p:txBody>
          <a:bodyPr wrap="square" rtlCol="0">
            <a:spAutoFit/>
          </a:bodyPr>
          <a:lstStyle/>
          <a:p>
            <a:r>
              <a:rPr lang="fr-CH" sz="1200" dirty="0"/>
              <a:t>Début de l’apprentissage</a:t>
            </a:r>
            <a:endParaRPr lang="en-GB" sz="1200" dirty="0"/>
          </a:p>
        </p:txBody>
      </p:sp>
      <p:sp>
        <p:nvSpPr>
          <p:cNvPr id="28" name="TextBox 27"/>
          <p:cNvSpPr txBox="1"/>
          <p:nvPr/>
        </p:nvSpPr>
        <p:spPr>
          <a:xfrm>
            <a:off x="384307" y="2186307"/>
            <a:ext cx="907809" cy="523220"/>
          </a:xfrm>
          <a:prstGeom prst="rect">
            <a:avLst/>
          </a:prstGeom>
          <a:noFill/>
        </p:spPr>
        <p:txBody>
          <a:bodyPr wrap="square" rtlCol="0">
            <a:spAutoFit/>
          </a:bodyPr>
          <a:lstStyle/>
          <a:p>
            <a:r>
              <a:rPr lang="fr-CH" sz="1400" dirty="0"/>
              <a:t>Couts/ Bénéfice</a:t>
            </a:r>
            <a:endParaRPr lang="en-GB" sz="1400" dirty="0"/>
          </a:p>
        </p:txBody>
      </p:sp>
      <p:sp>
        <p:nvSpPr>
          <p:cNvPr id="29" name="TextBox 28"/>
          <p:cNvSpPr txBox="1"/>
          <p:nvPr/>
        </p:nvSpPr>
        <p:spPr>
          <a:xfrm rot="21275062">
            <a:off x="6278044" y="4555916"/>
            <a:ext cx="3811979" cy="369332"/>
          </a:xfrm>
          <a:prstGeom prst="rect">
            <a:avLst/>
          </a:prstGeom>
          <a:noFill/>
        </p:spPr>
        <p:txBody>
          <a:bodyPr wrap="square" rtlCol="0">
            <a:spAutoFit/>
          </a:bodyPr>
          <a:lstStyle/>
          <a:p>
            <a:r>
              <a:rPr lang="fr-CH" dirty="0"/>
              <a:t>Salaire de l’apprenti</a:t>
            </a:r>
            <a:endParaRPr lang="en-GB" dirty="0"/>
          </a:p>
        </p:txBody>
      </p:sp>
      <p:cxnSp>
        <p:nvCxnSpPr>
          <p:cNvPr id="33" name="Straight Connector 32"/>
          <p:cNvCxnSpPr/>
          <p:nvPr/>
        </p:nvCxnSpPr>
        <p:spPr>
          <a:xfrm flipV="1">
            <a:off x="1292118" y="4190626"/>
            <a:ext cx="7329368" cy="357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621486" y="3852156"/>
            <a:ext cx="1" cy="66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247171" y="4376853"/>
            <a:ext cx="23751" cy="1830997"/>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5" name="Rounded Rectangle 54"/>
          <p:cNvSpPr/>
          <p:nvPr/>
        </p:nvSpPr>
        <p:spPr>
          <a:xfrm>
            <a:off x="1292116" y="6388926"/>
            <a:ext cx="2955055"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d’investissement</a:t>
            </a:r>
            <a:endParaRPr lang="en-GB" dirty="0">
              <a:solidFill>
                <a:schemeClr val="tx1"/>
              </a:solidFill>
            </a:endParaRPr>
          </a:p>
        </p:txBody>
      </p:sp>
      <p:sp>
        <p:nvSpPr>
          <p:cNvPr id="21" name="TextBox 20"/>
          <p:cNvSpPr txBox="1"/>
          <p:nvPr/>
        </p:nvSpPr>
        <p:spPr>
          <a:xfrm rot="20363799">
            <a:off x="4190246" y="3314765"/>
            <a:ext cx="3811979" cy="369332"/>
          </a:xfrm>
          <a:prstGeom prst="rect">
            <a:avLst/>
          </a:prstGeom>
          <a:noFill/>
        </p:spPr>
        <p:txBody>
          <a:bodyPr wrap="square" rtlCol="0">
            <a:spAutoFit/>
          </a:bodyPr>
          <a:lstStyle/>
          <a:p>
            <a:r>
              <a:rPr lang="fr-CH" dirty="0"/>
              <a:t>Contribution/Productivité de l’apprenti</a:t>
            </a:r>
            <a:endParaRPr lang="en-GB" dirty="0"/>
          </a:p>
        </p:txBody>
      </p:sp>
      <p:sp>
        <p:nvSpPr>
          <p:cNvPr id="64" name="TextBox 63"/>
          <p:cNvSpPr txBox="1"/>
          <p:nvPr/>
        </p:nvSpPr>
        <p:spPr>
          <a:xfrm rot="21275062">
            <a:off x="4598845" y="4269539"/>
            <a:ext cx="3811979" cy="369332"/>
          </a:xfrm>
          <a:prstGeom prst="rect">
            <a:avLst/>
          </a:prstGeom>
          <a:noFill/>
        </p:spPr>
        <p:txBody>
          <a:bodyPr wrap="square" rtlCol="0">
            <a:spAutoFit/>
          </a:bodyPr>
          <a:lstStyle/>
          <a:p>
            <a:r>
              <a:rPr lang="fr-CH" dirty="0"/>
              <a:t>Couts de la formation</a:t>
            </a:r>
            <a:endParaRPr lang="en-GB" dirty="0"/>
          </a:p>
        </p:txBody>
      </p:sp>
      <p:sp>
        <p:nvSpPr>
          <p:cNvPr id="67" name="Rounded Rectangle 66"/>
          <p:cNvSpPr/>
          <p:nvPr/>
        </p:nvSpPr>
        <p:spPr>
          <a:xfrm>
            <a:off x="4314228" y="6375576"/>
            <a:ext cx="4307258" cy="3562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Période de recouvrement</a:t>
            </a:r>
            <a:endParaRPr lang="en-GB" dirty="0">
              <a:solidFill>
                <a:schemeClr val="tx1"/>
              </a:solidFill>
            </a:endParaRPr>
          </a:p>
        </p:txBody>
      </p:sp>
      <p:sp>
        <p:nvSpPr>
          <p:cNvPr id="69" name="Right Triangle 68"/>
          <p:cNvSpPr/>
          <p:nvPr/>
        </p:nvSpPr>
        <p:spPr>
          <a:xfrm flipV="1">
            <a:off x="1310426" y="4443147"/>
            <a:ext cx="2936744" cy="1138256"/>
          </a:xfrm>
          <a:prstGeom prst="rtTriangl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TextBox 69"/>
          <p:cNvSpPr txBox="1"/>
          <p:nvPr/>
        </p:nvSpPr>
        <p:spPr>
          <a:xfrm>
            <a:off x="1493859" y="4497080"/>
            <a:ext cx="1400941" cy="646331"/>
          </a:xfrm>
          <a:prstGeom prst="rect">
            <a:avLst/>
          </a:prstGeom>
          <a:noFill/>
        </p:spPr>
        <p:txBody>
          <a:bodyPr wrap="square" rtlCol="0">
            <a:spAutoFit/>
          </a:bodyPr>
          <a:lstStyle/>
          <a:p>
            <a:r>
              <a:rPr lang="fr-CH" dirty="0">
                <a:solidFill>
                  <a:schemeClr val="bg1"/>
                </a:solidFill>
              </a:rPr>
              <a:t>Couts de l’entreprise</a:t>
            </a:r>
            <a:endParaRPr lang="en-GB" dirty="0">
              <a:solidFill>
                <a:schemeClr val="bg1"/>
              </a:solidFill>
            </a:endParaRPr>
          </a:p>
        </p:txBody>
      </p:sp>
      <p:sp>
        <p:nvSpPr>
          <p:cNvPr id="2" name="TextBox 1"/>
          <p:cNvSpPr txBox="1"/>
          <p:nvPr/>
        </p:nvSpPr>
        <p:spPr>
          <a:xfrm>
            <a:off x="5932220" y="1161348"/>
            <a:ext cx="5169873" cy="1754326"/>
          </a:xfrm>
          <a:prstGeom prst="rect">
            <a:avLst/>
          </a:prstGeom>
          <a:noFill/>
        </p:spPr>
        <p:txBody>
          <a:bodyPr wrap="square" rtlCol="0">
            <a:spAutoFit/>
          </a:bodyPr>
          <a:lstStyle/>
          <a:p>
            <a:pPr marL="285750" indent="-285750">
              <a:buFont typeface="Arial" panose="020B0604020202020204" pitchFamily="34" charset="0"/>
              <a:buChar char="•"/>
            </a:pPr>
            <a:r>
              <a:rPr lang="fr-CH" dirty="0"/>
              <a:t>Réduire les couts de formation</a:t>
            </a:r>
          </a:p>
          <a:p>
            <a:pPr marL="285750" indent="-285750">
              <a:buFont typeface="Arial" panose="020B0604020202020204" pitchFamily="34" charset="0"/>
              <a:buChar char="•"/>
            </a:pPr>
            <a:r>
              <a:rPr lang="fr-CH" dirty="0"/>
              <a:t>Subventions/incitations fiscales aux entreprises</a:t>
            </a:r>
          </a:p>
          <a:p>
            <a:pPr marL="285750" indent="-285750">
              <a:buFont typeface="Arial" panose="020B0604020202020204" pitchFamily="34" charset="0"/>
              <a:buChar char="•"/>
            </a:pPr>
            <a:r>
              <a:rPr lang="fr-CH" dirty="0"/>
              <a:t>Augmenter le salaire de l’apprenti et/ou couvrir des frais et/ou dépenses de survie pour réduire la charge de l’apprenti </a:t>
            </a:r>
          </a:p>
          <a:p>
            <a:pPr marL="285750" indent="-285750">
              <a:buFont typeface="Arial" panose="020B0604020202020204" pitchFamily="34" charset="0"/>
              <a:buChar char="•"/>
            </a:pPr>
            <a:endParaRPr lang="en-GB" dirty="0"/>
          </a:p>
        </p:txBody>
      </p:sp>
      <p:sp>
        <p:nvSpPr>
          <p:cNvPr id="5" name="TextBox 4"/>
          <p:cNvSpPr txBox="1"/>
          <p:nvPr/>
        </p:nvSpPr>
        <p:spPr>
          <a:xfrm>
            <a:off x="9095931" y="3304326"/>
            <a:ext cx="3026207" cy="2308324"/>
          </a:xfrm>
          <a:prstGeom prst="rect">
            <a:avLst/>
          </a:prstGeom>
          <a:noFill/>
        </p:spPr>
        <p:txBody>
          <a:bodyPr wrap="square" rtlCol="0">
            <a:spAutoFit/>
          </a:bodyPr>
          <a:lstStyle/>
          <a:p>
            <a:r>
              <a:rPr lang="fr-CH" dirty="0"/>
              <a:t>Ou bien</a:t>
            </a:r>
          </a:p>
          <a:p>
            <a:pPr marL="285750" indent="-285750">
              <a:buFont typeface="Arial" panose="020B0604020202020204" pitchFamily="34" charset="0"/>
              <a:buChar char="•"/>
            </a:pPr>
            <a:r>
              <a:rPr lang="fr-CH" dirty="0"/>
              <a:t>Améliorer les compétences des formateurs</a:t>
            </a:r>
          </a:p>
          <a:p>
            <a:pPr marL="285750" indent="-285750">
              <a:buFont typeface="Arial" panose="020B0604020202020204" pitchFamily="34" charset="0"/>
              <a:buChar char="•"/>
            </a:pPr>
            <a:r>
              <a:rPr lang="fr-CH" dirty="0"/>
              <a:t>Assurer la qualité de la formation (examen de fin d’apprentissage/VAE)</a:t>
            </a:r>
          </a:p>
          <a:p>
            <a:pPr marL="285750" indent="-285750">
              <a:buFont typeface="Arial" panose="020B0604020202020204" pitchFamily="34" charset="0"/>
              <a:buChar char="•"/>
            </a:pPr>
            <a:r>
              <a:rPr lang="fr-CH" dirty="0"/>
              <a:t>Améliorer les conditions de travail/d’apprentissage</a:t>
            </a:r>
            <a:endParaRPr lang="en-GB" dirty="0"/>
          </a:p>
        </p:txBody>
      </p:sp>
    </p:spTree>
    <p:extLst>
      <p:ext uri="{BB962C8B-B14F-4D97-AF65-F5344CB8AC3E}">
        <p14:creationId xmlns:p14="http://schemas.microsoft.com/office/powerpoint/2010/main" val="128315471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661</Words>
  <Application>Microsoft Office PowerPoint</Application>
  <PresentationFormat>Widescreen</PresentationFormat>
  <Paragraphs>97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Kantoorthema</vt:lpstr>
      <vt:lpstr>ATELIER REGIONAL DE PARTAGE</vt:lpstr>
      <vt:lpstr>Session 7: Etat des lieux du financement de l’apprentissage professionnel formel et informel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Restitution de l’information pré-collectée – le financement de l’apprentissage</vt:lpstr>
      <vt:lpstr>PowerPoint Presentation</vt:lpstr>
      <vt:lpstr>PowerPoint Presentation</vt:lpstr>
      <vt:lpstr>PowerPoint Presentation</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REGIONAL DE PARTAGE</dc:title>
  <dc:creator>DE RUYCK, Maarten</dc:creator>
  <cp:lastModifiedBy>Mbabazi-Kamina, Louise</cp:lastModifiedBy>
  <cp:revision>19</cp:revision>
  <dcterms:created xsi:type="dcterms:W3CDTF">2021-11-05T17:48:37Z</dcterms:created>
  <dcterms:modified xsi:type="dcterms:W3CDTF">2021-11-30T14:34:25Z</dcterms:modified>
</cp:coreProperties>
</file>