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1" r:id="rId3"/>
    <p:sldId id="257" r:id="rId4"/>
    <p:sldId id="258" r:id="rId5"/>
    <p:sldId id="260" r:id="rId6"/>
    <p:sldId id="262" r:id="rId7"/>
    <p:sldId id="263" r:id="rId8"/>
    <p:sldId id="264" r:id="rId9"/>
    <p:sldId id="259" r:id="rId10"/>
  </p:sldIdLst>
  <p:sldSz cx="12192000" cy="6858000"/>
  <p:notesSz cx="6858000" cy="9144000"/>
  <p:defaultText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94"/>
  </p:normalViewPr>
  <p:slideViewPr>
    <p:cSldViewPr snapToGrid="0" snapToObjects="1">
      <p:cViewPr varScale="1">
        <p:scale>
          <a:sx n="72" d="100"/>
          <a:sy n="72" d="100"/>
        </p:scale>
        <p:origin x="63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3033DCB-4843-7B48-A69D-C431D13F39B1}"/>
              </a:ext>
            </a:extLst>
          </p:cNvPr>
          <p:cNvSpPr>
            <a:spLocks noGrp="1"/>
          </p:cNvSpPr>
          <p:nvPr>
            <p:ph type="ctrTitle"/>
          </p:nvPr>
        </p:nvSpPr>
        <p:spPr>
          <a:xfrm>
            <a:off x="1524000" y="1122363"/>
            <a:ext cx="9144000" cy="2387600"/>
          </a:xfrm>
        </p:spPr>
        <p:txBody>
          <a:bodyPr anchor="b"/>
          <a:lstStyle>
            <a:lvl1pPr algn="ctr">
              <a:defRPr sz="6000"/>
            </a:lvl1pPr>
          </a:lstStyle>
          <a:p>
            <a:r>
              <a:rPr lang="nl-NL"/>
              <a:t>Klik om stijl te bewerken</a:t>
            </a:r>
            <a:endParaRPr lang="nl-BE"/>
          </a:p>
        </p:txBody>
      </p:sp>
      <p:sp>
        <p:nvSpPr>
          <p:cNvPr id="3" name="Ondertitel 2">
            <a:extLst>
              <a:ext uri="{FF2B5EF4-FFF2-40B4-BE49-F238E27FC236}">
                <a16:creationId xmlns:a16="http://schemas.microsoft.com/office/drawing/2014/main" id="{30BAE585-D002-644F-8BCB-3D33A6B8A2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Klikken om de ondertitelstijl van het model te bewerken</a:t>
            </a:r>
            <a:endParaRPr lang="nl-BE"/>
          </a:p>
        </p:txBody>
      </p:sp>
      <p:sp>
        <p:nvSpPr>
          <p:cNvPr id="4" name="Tijdelijke aanduiding voor datum 3">
            <a:extLst>
              <a:ext uri="{FF2B5EF4-FFF2-40B4-BE49-F238E27FC236}">
                <a16:creationId xmlns:a16="http://schemas.microsoft.com/office/drawing/2014/main" id="{9A4162AE-2522-B74C-938D-CC9CCE0D9B9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E02F6A2E-149B-7544-88C8-E21A8975103C}"/>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5DF1D4F-E2D1-CA46-A060-82834AAEF2D1}"/>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7520221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DFDC2EE-3919-2B4C-B56A-6A1066D8B3FE}"/>
              </a:ext>
            </a:extLst>
          </p:cNvPr>
          <p:cNvSpPr>
            <a:spLocks noGrp="1"/>
          </p:cNvSpPr>
          <p:nvPr>
            <p:ph type="title"/>
          </p:nvPr>
        </p:nvSpPr>
        <p:spPr/>
        <p:txBody>
          <a:bodyPr/>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49F27922-7DF0-AC43-AFB3-68E7C819E382}"/>
              </a:ext>
            </a:extLst>
          </p:cNvPr>
          <p:cNvSpPr>
            <a:spLocks noGrp="1"/>
          </p:cNvSpPr>
          <p:nvPr>
            <p:ph type="body" orient="vert" idx="1"/>
          </p:nvPr>
        </p:nvSpPr>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0106766-50CB-7D4A-9D59-1BF12F4E5FC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1315AA6-0FF6-2F47-BEDA-7A9E9A1C03B5}"/>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677D9657-562E-574D-B3AF-8513FCC987B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743673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a:extLst>
              <a:ext uri="{FF2B5EF4-FFF2-40B4-BE49-F238E27FC236}">
                <a16:creationId xmlns:a16="http://schemas.microsoft.com/office/drawing/2014/main" id="{73702D0F-11D9-0F49-B3FB-67992973C889}"/>
              </a:ext>
            </a:extLst>
          </p:cNvPr>
          <p:cNvSpPr>
            <a:spLocks noGrp="1"/>
          </p:cNvSpPr>
          <p:nvPr>
            <p:ph type="title" orient="vert"/>
          </p:nvPr>
        </p:nvSpPr>
        <p:spPr>
          <a:xfrm>
            <a:off x="8724900" y="365125"/>
            <a:ext cx="2628900" cy="5811838"/>
          </a:xfrm>
        </p:spPr>
        <p:txBody>
          <a:bodyPr vert="eaVert"/>
          <a:lstStyle/>
          <a:p>
            <a:r>
              <a:rPr lang="nl-NL"/>
              <a:t>Klik om stijl te bewerken</a:t>
            </a:r>
            <a:endParaRPr lang="nl-BE"/>
          </a:p>
        </p:txBody>
      </p:sp>
      <p:sp>
        <p:nvSpPr>
          <p:cNvPr id="3" name="Tijdelijke aanduiding voor verticale tekst 2">
            <a:extLst>
              <a:ext uri="{FF2B5EF4-FFF2-40B4-BE49-F238E27FC236}">
                <a16:creationId xmlns:a16="http://schemas.microsoft.com/office/drawing/2014/main" id="{21F8DDC5-D9B8-E14A-9991-50B8FFE4212D}"/>
              </a:ext>
            </a:extLst>
          </p:cNvPr>
          <p:cNvSpPr>
            <a:spLocks noGrp="1"/>
          </p:cNvSpPr>
          <p:nvPr>
            <p:ph type="body" orient="vert" idx="1"/>
          </p:nvPr>
        </p:nvSpPr>
        <p:spPr>
          <a:xfrm>
            <a:off x="838200" y="365125"/>
            <a:ext cx="7734300" cy="5811838"/>
          </a:xfrm>
        </p:spPr>
        <p:txBody>
          <a:bodyPr vert="eaVert"/>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32D96E22-0103-7646-BE29-270F61A0D56D}"/>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671788F3-E7B7-5A43-A14C-B938E2867208}"/>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292EF31D-53BB-6E4A-92E1-E650DE18666D}"/>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094450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F25BB3-C742-F141-9F7B-C88377DB4693}"/>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2BBEDD48-E809-304E-8C74-094CA5A6746B}"/>
              </a:ext>
            </a:extLst>
          </p:cNvPr>
          <p:cNvSpPr>
            <a:spLocks noGrp="1"/>
          </p:cNvSpPr>
          <p:nvPr>
            <p:ph idx="1"/>
          </p:nvPr>
        </p:nvSpPr>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B1A0B20D-9421-6645-9AA4-EBCF485077B3}"/>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3EF7C312-0E6E-5247-9D1F-5CB8F96C1C29}"/>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73B5C040-D3C6-CE43-BAFC-E23235874112}"/>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02272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9B95534-19CF-B84D-97DD-4A80BA7C090E}"/>
              </a:ext>
            </a:extLst>
          </p:cNvPr>
          <p:cNvSpPr>
            <a:spLocks noGrp="1"/>
          </p:cNvSpPr>
          <p:nvPr>
            <p:ph type="title"/>
          </p:nvPr>
        </p:nvSpPr>
        <p:spPr>
          <a:xfrm>
            <a:off x="831850" y="1709738"/>
            <a:ext cx="10515600" cy="2852737"/>
          </a:xfrm>
        </p:spPr>
        <p:txBody>
          <a:bodyPr anchor="b"/>
          <a:lstStyle>
            <a:lvl1pPr>
              <a:defRPr sz="6000"/>
            </a:lvl1p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82CDCDE3-5C9C-0649-B1B9-391A726B0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Klikken om de tekststijl van het model te bewerken</a:t>
            </a:r>
          </a:p>
        </p:txBody>
      </p:sp>
      <p:sp>
        <p:nvSpPr>
          <p:cNvPr id="4" name="Tijdelijke aanduiding voor datum 3">
            <a:extLst>
              <a:ext uri="{FF2B5EF4-FFF2-40B4-BE49-F238E27FC236}">
                <a16:creationId xmlns:a16="http://schemas.microsoft.com/office/drawing/2014/main" id="{97D3C4D4-9BF8-F449-B29E-87DAE1898C3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DED7D0BB-655B-EF40-8CB7-9705A480E07D}"/>
              </a:ext>
            </a:extLst>
          </p:cNvPr>
          <p:cNvSpPr>
            <a:spLocks noGrp="1"/>
          </p:cNvSpPr>
          <p:nvPr>
            <p:ph type="ftr" sz="quarter" idx="11"/>
          </p:nvPr>
        </p:nvSpPr>
        <p:spPr/>
        <p:txBody>
          <a:bodyPr/>
          <a:lstStyle/>
          <a:p>
            <a:endParaRPr lang="nl-BE"/>
          </a:p>
        </p:txBody>
      </p:sp>
      <p:sp>
        <p:nvSpPr>
          <p:cNvPr id="6" name="Tijdelijke aanduiding voor dianummer 5">
            <a:extLst>
              <a:ext uri="{FF2B5EF4-FFF2-40B4-BE49-F238E27FC236}">
                <a16:creationId xmlns:a16="http://schemas.microsoft.com/office/drawing/2014/main" id="{F90E6573-4DC8-014A-8E71-1AD4566F30B4}"/>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8104560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D43A12F-3E61-4744-A7D9-61B3B4E87375}"/>
              </a:ext>
            </a:extLst>
          </p:cNvPr>
          <p:cNvSpPr>
            <a:spLocks noGrp="1"/>
          </p:cNvSpPr>
          <p:nvPr>
            <p:ph type="title"/>
          </p:nvPr>
        </p:nvSpPr>
        <p:spPr/>
        <p:txBody>
          <a:body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DDB1489C-EFEF-9243-9638-3D0B0619B263}"/>
              </a:ext>
            </a:extLst>
          </p:cNvPr>
          <p:cNvSpPr>
            <a:spLocks noGrp="1"/>
          </p:cNvSpPr>
          <p:nvPr>
            <p:ph sz="half" idx="1"/>
          </p:nvPr>
        </p:nvSpPr>
        <p:spPr>
          <a:xfrm>
            <a:off x="838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inhoud 3">
            <a:extLst>
              <a:ext uri="{FF2B5EF4-FFF2-40B4-BE49-F238E27FC236}">
                <a16:creationId xmlns:a16="http://schemas.microsoft.com/office/drawing/2014/main" id="{D5CA40A6-F02B-8B4F-A7D8-ACE2036C6044}"/>
              </a:ext>
            </a:extLst>
          </p:cNvPr>
          <p:cNvSpPr>
            <a:spLocks noGrp="1"/>
          </p:cNvSpPr>
          <p:nvPr>
            <p:ph sz="half" idx="2"/>
          </p:nvPr>
        </p:nvSpPr>
        <p:spPr>
          <a:xfrm>
            <a:off x="6172200" y="1825625"/>
            <a:ext cx="5181600" cy="435133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datum 4">
            <a:extLst>
              <a:ext uri="{FF2B5EF4-FFF2-40B4-BE49-F238E27FC236}">
                <a16:creationId xmlns:a16="http://schemas.microsoft.com/office/drawing/2014/main" id="{E09501F9-6070-E746-9CB2-5D9FE0F4D12A}"/>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21AC3376-A5D8-2841-A7E7-1D3D13F4F7F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082AD58D-012F-C74B-A657-464713A0E60F}"/>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6172799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1310F2A-FD22-F94C-A797-375CF904259C}"/>
              </a:ext>
            </a:extLst>
          </p:cNvPr>
          <p:cNvSpPr>
            <a:spLocks noGrp="1"/>
          </p:cNvSpPr>
          <p:nvPr>
            <p:ph type="title"/>
          </p:nvPr>
        </p:nvSpPr>
        <p:spPr>
          <a:xfrm>
            <a:off x="839788" y="365125"/>
            <a:ext cx="10515600" cy="1325563"/>
          </a:xfrm>
        </p:spPr>
        <p:txBody>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3A5FFC7C-1B58-5F45-BA46-0BC1906B7F0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4" name="Tijdelijke aanduiding voor inhoud 3">
            <a:extLst>
              <a:ext uri="{FF2B5EF4-FFF2-40B4-BE49-F238E27FC236}">
                <a16:creationId xmlns:a16="http://schemas.microsoft.com/office/drawing/2014/main" id="{FAD90672-EF63-804C-BDC1-6081BFB9FD8F}"/>
              </a:ext>
            </a:extLst>
          </p:cNvPr>
          <p:cNvSpPr>
            <a:spLocks noGrp="1"/>
          </p:cNvSpPr>
          <p:nvPr>
            <p:ph sz="half" idx="2"/>
          </p:nvPr>
        </p:nvSpPr>
        <p:spPr>
          <a:xfrm>
            <a:off x="839788" y="2505075"/>
            <a:ext cx="5157787"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5" name="Tijdelijke aanduiding voor tekst 4">
            <a:extLst>
              <a:ext uri="{FF2B5EF4-FFF2-40B4-BE49-F238E27FC236}">
                <a16:creationId xmlns:a16="http://schemas.microsoft.com/office/drawing/2014/main" id="{216DE031-BF6C-8F44-9436-E9BF594D982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Klikken om de tekststijl van het model te bewerken</a:t>
            </a:r>
          </a:p>
        </p:txBody>
      </p:sp>
      <p:sp>
        <p:nvSpPr>
          <p:cNvPr id="6" name="Tijdelijke aanduiding voor inhoud 5">
            <a:extLst>
              <a:ext uri="{FF2B5EF4-FFF2-40B4-BE49-F238E27FC236}">
                <a16:creationId xmlns:a16="http://schemas.microsoft.com/office/drawing/2014/main" id="{24768892-30C4-FE4B-B984-C0CCC52D0EF8}"/>
              </a:ext>
            </a:extLst>
          </p:cNvPr>
          <p:cNvSpPr>
            <a:spLocks noGrp="1"/>
          </p:cNvSpPr>
          <p:nvPr>
            <p:ph sz="quarter" idx="4"/>
          </p:nvPr>
        </p:nvSpPr>
        <p:spPr>
          <a:xfrm>
            <a:off x="6172200" y="2505075"/>
            <a:ext cx="5183188" cy="3684588"/>
          </a:xfrm>
        </p:spPr>
        <p:txBody>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7" name="Tijdelijke aanduiding voor datum 6">
            <a:extLst>
              <a:ext uri="{FF2B5EF4-FFF2-40B4-BE49-F238E27FC236}">
                <a16:creationId xmlns:a16="http://schemas.microsoft.com/office/drawing/2014/main" id="{0EC905FF-7470-B949-8B7C-FE610157F266}"/>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8" name="Tijdelijke aanduiding voor voettekst 7">
            <a:extLst>
              <a:ext uri="{FF2B5EF4-FFF2-40B4-BE49-F238E27FC236}">
                <a16:creationId xmlns:a16="http://schemas.microsoft.com/office/drawing/2014/main" id="{2CF3447E-381C-5545-AA77-5CD18E58D43F}"/>
              </a:ext>
            </a:extLst>
          </p:cNvPr>
          <p:cNvSpPr>
            <a:spLocks noGrp="1"/>
          </p:cNvSpPr>
          <p:nvPr>
            <p:ph type="ftr" sz="quarter" idx="11"/>
          </p:nvPr>
        </p:nvSpPr>
        <p:spPr/>
        <p:txBody>
          <a:bodyPr/>
          <a:lstStyle/>
          <a:p>
            <a:endParaRPr lang="nl-BE"/>
          </a:p>
        </p:txBody>
      </p:sp>
      <p:sp>
        <p:nvSpPr>
          <p:cNvPr id="9" name="Tijdelijke aanduiding voor dianummer 8">
            <a:extLst>
              <a:ext uri="{FF2B5EF4-FFF2-40B4-BE49-F238E27FC236}">
                <a16:creationId xmlns:a16="http://schemas.microsoft.com/office/drawing/2014/main" id="{7A5EDB7C-CD5C-024B-932F-FE337537A1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22169158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B5D5ADB-0BDD-8A45-8695-DB0024437742}"/>
              </a:ext>
            </a:extLst>
          </p:cNvPr>
          <p:cNvSpPr>
            <a:spLocks noGrp="1"/>
          </p:cNvSpPr>
          <p:nvPr>
            <p:ph type="title"/>
          </p:nvPr>
        </p:nvSpPr>
        <p:spPr/>
        <p:txBody>
          <a:bodyPr/>
          <a:lstStyle/>
          <a:p>
            <a:r>
              <a:rPr lang="nl-NL"/>
              <a:t>Klik om stijl te bewerken</a:t>
            </a:r>
            <a:endParaRPr lang="nl-BE"/>
          </a:p>
        </p:txBody>
      </p:sp>
      <p:sp>
        <p:nvSpPr>
          <p:cNvPr id="3" name="Tijdelijke aanduiding voor datum 2">
            <a:extLst>
              <a:ext uri="{FF2B5EF4-FFF2-40B4-BE49-F238E27FC236}">
                <a16:creationId xmlns:a16="http://schemas.microsoft.com/office/drawing/2014/main" id="{B9BB8F39-C124-0A40-BAF2-B4B1E140A342}"/>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4" name="Tijdelijke aanduiding voor voettekst 3">
            <a:extLst>
              <a:ext uri="{FF2B5EF4-FFF2-40B4-BE49-F238E27FC236}">
                <a16:creationId xmlns:a16="http://schemas.microsoft.com/office/drawing/2014/main" id="{F80141AB-C9F1-B144-8F5C-BC4A885C3515}"/>
              </a:ext>
            </a:extLst>
          </p:cNvPr>
          <p:cNvSpPr>
            <a:spLocks noGrp="1"/>
          </p:cNvSpPr>
          <p:nvPr>
            <p:ph type="ftr" sz="quarter" idx="11"/>
          </p:nvPr>
        </p:nvSpPr>
        <p:spPr/>
        <p:txBody>
          <a:bodyPr/>
          <a:lstStyle/>
          <a:p>
            <a:endParaRPr lang="nl-BE"/>
          </a:p>
        </p:txBody>
      </p:sp>
      <p:sp>
        <p:nvSpPr>
          <p:cNvPr id="5" name="Tijdelijke aanduiding voor dianummer 4">
            <a:extLst>
              <a:ext uri="{FF2B5EF4-FFF2-40B4-BE49-F238E27FC236}">
                <a16:creationId xmlns:a16="http://schemas.microsoft.com/office/drawing/2014/main" id="{DBE78DA4-694A-7744-BE68-8A32DA2A1EA7}"/>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10259859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a:extLst>
              <a:ext uri="{FF2B5EF4-FFF2-40B4-BE49-F238E27FC236}">
                <a16:creationId xmlns:a16="http://schemas.microsoft.com/office/drawing/2014/main" id="{788F4AF6-60F2-E141-B010-1CFB91BDD8B7}"/>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3" name="Tijdelijke aanduiding voor voettekst 2">
            <a:extLst>
              <a:ext uri="{FF2B5EF4-FFF2-40B4-BE49-F238E27FC236}">
                <a16:creationId xmlns:a16="http://schemas.microsoft.com/office/drawing/2014/main" id="{3DB4A7CE-C867-044D-9EC0-230D6D003AC1}"/>
              </a:ext>
            </a:extLst>
          </p:cNvPr>
          <p:cNvSpPr>
            <a:spLocks noGrp="1"/>
          </p:cNvSpPr>
          <p:nvPr>
            <p:ph type="ftr" sz="quarter" idx="11"/>
          </p:nvPr>
        </p:nvSpPr>
        <p:spPr/>
        <p:txBody>
          <a:bodyPr/>
          <a:lstStyle/>
          <a:p>
            <a:endParaRPr lang="nl-BE"/>
          </a:p>
        </p:txBody>
      </p:sp>
      <p:sp>
        <p:nvSpPr>
          <p:cNvPr id="4" name="Tijdelijke aanduiding voor dianummer 3">
            <a:extLst>
              <a:ext uri="{FF2B5EF4-FFF2-40B4-BE49-F238E27FC236}">
                <a16:creationId xmlns:a16="http://schemas.microsoft.com/office/drawing/2014/main" id="{7652CA89-19E4-8448-8024-B24DCCE1906B}"/>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762526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D1E8262-F46D-9740-8CED-7280BDA0FE19}"/>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inhoud 2">
            <a:extLst>
              <a:ext uri="{FF2B5EF4-FFF2-40B4-BE49-F238E27FC236}">
                <a16:creationId xmlns:a16="http://schemas.microsoft.com/office/drawing/2014/main" id="{64075F98-4C96-594C-BA83-68E11909B00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tekst 3">
            <a:extLst>
              <a:ext uri="{FF2B5EF4-FFF2-40B4-BE49-F238E27FC236}">
                <a16:creationId xmlns:a16="http://schemas.microsoft.com/office/drawing/2014/main" id="{6F34EA02-40D6-6D46-B938-1E4FAD4A046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E46A33D2-3DC8-A24D-91FD-2F82285A1C34}"/>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736182E4-8C85-D54C-9BB1-30129EA694CF}"/>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AE7ECDFF-FABB-3F42-AD1E-64E4A498796C}"/>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145402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3EE5CB-9AF5-324E-A977-1672AD7155E2}"/>
              </a:ext>
            </a:extLst>
          </p:cNvPr>
          <p:cNvSpPr>
            <a:spLocks noGrp="1"/>
          </p:cNvSpPr>
          <p:nvPr>
            <p:ph type="title"/>
          </p:nvPr>
        </p:nvSpPr>
        <p:spPr>
          <a:xfrm>
            <a:off x="839788" y="457200"/>
            <a:ext cx="3932237" cy="1600200"/>
          </a:xfrm>
        </p:spPr>
        <p:txBody>
          <a:bodyPr anchor="b"/>
          <a:lstStyle>
            <a:lvl1pPr>
              <a:defRPr sz="3200"/>
            </a:lvl1pPr>
          </a:lstStyle>
          <a:p>
            <a:r>
              <a:rPr lang="nl-NL"/>
              <a:t>Klik om stijl te bewerken</a:t>
            </a:r>
            <a:endParaRPr lang="nl-BE"/>
          </a:p>
        </p:txBody>
      </p:sp>
      <p:sp>
        <p:nvSpPr>
          <p:cNvPr id="3" name="Tijdelijke aanduiding voor afbeelding 2">
            <a:extLst>
              <a:ext uri="{FF2B5EF4-FFF2-40B4-BE49-F238E27FC236}">
                <a16:creationId xmlns:a16="http://schemas.microsoft.com/office/drawing/2014/main" id="{5B72AD7A-E273-474C-ADEE-48EA339B93E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BE"/>
          </a:p>
        </p:txBody>
      </p:sp>
      <p:sp>
        <p:nvSpPr>
          <p:cNvPr id="4" name="Tijdelijke aanduiding voor tekst 3">
            <a:extLst>
              <a:ext uri="{FF2B5EF4-FFF2-40B4-BE49-F238E27FC236}">
                <a16:creationId xmlns:a16="http://schemas.microsoft.com/office/drawing/2014/main" id="{EB1F53D8-AF71-D44C-B1D0-55903DB3A2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Klikken om de tekststijl van het model te bewerken</a:t>
            </a:r>
          </a:p>
        </p:txBody>
      </p:sp>
      <p:sp>
        <p:nvSpPr>
          <p:cNvPr id="5" name="Tijdelijke aanduiding voor datum 4">
            <a:extLst>
              <a:ext uri="{FF2B5EF4-FFF2-40B4-BE49-F238E27FC236}">
                <a16:creationId xmlns:a16="http://schemas.microsoft.com/office/drawing/2014/main" id="{5702F474-0359-8B49-8CAD-87AD62D62709}"/>
              </a:ext>
            </a:extLst>
          </p:cNvPr>
          <p:cNvSpPr>
            <a:spLocks noGrp="1"/>
          </p:cNvSpPr>
          <p:nvPr>
            <p:ph type="dt" sz="half" idx="10"/>
          </p:nvPr>
        </p:nvSpPr>
        <p:spPr/>
        <p:txBody>
          <a:bodyPr/>
          <a:lstStyle/>
          <a:p>
            <a:fld id="{B02A0068-82C3-A948-B7EF-F779433627D3}" type="datetimeFigureOut">
              <a:rPr lang="nl-BE" smtClean="0"/>
              <a:t>30/11/2021</a:t>
            </a:fld>
            <a:endParaRPr lang="nl-BE"/>
          </a:p>
        </p:txBody>
      </p:sp>
      <p:sp>
        <p:nvSpPr>
          <p:cNvPr id="6" name="Tijdelijke aanduiding voor voettekst 5">
            <a:extLst>
              <a:ext uri="{FF2B5EF4-FFF2-40B4-BE49-F238E27FC236}">
                <a16:creationId xmlns:a16="http://schemas.microsoft.com/office/drawing/2014/main" id="{69961777-25FB-0B43-9877-8B80AD31415D}"/>
              </a:ext>
            </a:extLst>
          </p:cNvPr>
          <p:cNvSpPr>
            <a:spLocks noGrp="1"/>
          </p:cNvSpPr>
          <p:nvPr>
            <p:ph type="ftr" sz="quarter" idx="11"/>
          </p:nvPr>
        </p:nvSpPr>
        <p:spPr/>
        <p:txBody>
          <a:bodyPr/>
          <a:lstStyle/>
          <a:p>
            <a:endParaRPr lang="nl-BE"/>
          </a:p>
        </p:txBody>
      </p:sp>
      <p:sp>
        <p:nvSpPr>
          <p:cNvPr id="7" name="Tijdelijke aanduiding voor dianummer 6">
            <a:extLst>
              <a:ext uri="{FF2B5EF4-FFF2-40B4-BE49-F238E27FC236}">
                <a16:creationId xmlns:a16="http://schemas.microsoft.com/office/drawing/2014/main" id="{D3E76474-E1D5-5A40-B1C6-A6E900E6C588}"/>
              </a:ext>
            </a:extLst>
          </p:cNvPr>
          <p:cNvSpPr>
            <a:spLocks noGrp="1"/>
          </p:cNvSpPr>
          <p:nvPr>
            <p:ph type="sldNum" sz="quarter" idx="12"/>
          </p:nvPr>
        </p:nvSpPr>
        <p:spPr/>
        <p:txBody>
          <a:bodyPr/>
          <a:lstStyle/>
          <a:p>
            <a:fld id="{34C11733-22BD-FC4F-81D9-750B6B7A1F24}" type="slidenum">
              <a:rPr lang="nl-BE" smtClean="0"/>
              <a:t>‹#›</a:t>
            </a:fld>
            <a:endParaRPr lang="nl-BE"/>
          </a:p>
        </p:txBody>
      </p:sp>
    </p:spTree>
    <p:extLst>
      <p:ext uri="{BB962C8B-B14F-4D97-AF65-F5344CB8AC3E}">
        <p14:creationId xmlns:p14="http://schemas.microsoft.com/office/powerpoint/2010/main" val="33440605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titel 1">
            <a:extLst>
              <a:ext uri="{FF2B5EF4-FFF2-40B4-BE49-F238E27FC236}">
                <a16:creationId xmlns:a16="http://schemas.microsoft.com/office/drawing/2014/main" id="{134F13AF-5D1D-C74F-AA62-A8694063B8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nl-NL"/>
              <a:t>Klik om stijl te bewerken</a:t>
            </a:r>
            <a:endParaRPr lang="nl-BE"/>
          </a:p>
        </p:txBody>
      </p:sp>
      <p:sp>
        <p:nvSpPr>
          <p:cNvPr id="3" name="Tijdelijke aanduiding voor tekst 2">
            <a:extLst>
              <a:ext uri="{FF2B5EF4-FFF2-40B4-BE49-F238E27FC236}">
                <a16:creationId xmlns:a16="http://schemas.microsoft.com/office/drawing/2014/main" id="{2BAA196F-2E92-C040-A3E1-7B7D8EA63E2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nl-NL"/>
              <a:t>Klikken om de tekststijl van het model te bewerken</a:t>
            </a:r>
          </a:p>
          <a:p>
            <a:pPr lvl="1"/>
            <a:r>
              <a:rPr lang="nl-NL"/>
              <a:t>Tweede niveau</a:t>
            </a:r>
          </a:p>
          <a:p>
            <a:pPr lvl="2"/>
            <a:r>
              <a:rPr lang="nl-NL"/>
              <a:t>Derde niveau</a:t>
            </a:r>
          </a:p>
          <a:p>
            <a:pPr lvl="3"/>
            <a:r>
              <a:rPr lang="nl-NL"/>
              <a:t>Vierde niveau</a:t>
            </a:r>
          </a:p>
          <a:p>
            <a:pPr lvl="4"/>
            <a:r>
              <a:rPr lang="nl-NL"/>
              <a:t>Vijfde niveau</a:t>
            </a:r>
            <a:endParaRPr lang="nl-BE"/>
          </a:p>
        </p:txBody>
      </p:sp>
      <p:sp>
        <p:nvSpPr>
          <p:cNvPr id="4" name="Tijdelijke aanduiding voor datum 3">
            <a:extLst>
              <a:ext uri="{FF2B5EF4-FFF2-40B4-BE49-F238E27FC236}">
                <a16:creationId xmlns:a16="http://schemas.microsoft.com/office/drawing/2014/main" id="{AA8468F0-FA14-294E-AAC9-2FCBB22D8A8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02A0068-82C3-A948-B7EF-F779433627D3}" type="datetimeFigureOut">
              <a:rPr lang="nl-BE" smtClean="0"/>
              <a:t>30/11/2021</a:t>
            </a:fld>
            <a:endParaRPr lang="nl-BE"/>
          </a:p>
        </p:txBody>
      </p:sp>
      <p:sp>
        <p:nvSpPr>
          <p:cNvPr id="5" name="Tijdelijke aanduiding voor voettekst 4">
            <a:extLst>
              <a:ext uri="{FF2B5EF4-FFF2-40B4-BE49-F238E27FC236}">
                <a16:creationId xmlns:a16="http://schemas.microsoft.com/office/drawing/2014/main" id="{A0BA45A3-92E6-3542-9DC3-62F0E64BAAC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BE"/>
          </a:p>
        </p:txBody>
      </p:sp>
      <p:sp>
        <p:nvSpPr>
          <p:cNvPr id="6" name="Tijdelijke aanduiding voor dianummer 5">
            <a:extLst>
              <a:ext uri="{FF2B5EF4-FFF2-40B4-BE49-F238E27FC236}">
                <a16:creationId xmlns:a16="http://schemas.microsoft.com/office/drawing/2014/main" id="{32025623-D326-0349-A08C-064669D104A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C11733-22BD-FC4F-81D9-750B6B7A1F24}" type="slidenum">
              <a:rPr lang="nl-BE" smtClean="0"/>
              <a:t>‹#›</a:t>
            </a:fld>
            <a:endParaRPr lang="nl-BE"/>
          </a:p>
        </p:txBody>
      </p:sp>
    </p:spTree>
    <p:extLst>
      <p:ext uri="{BB962C8B-B14F-4D97-AF65-F5344CB8AC3E}">
        <p14:creationId xmlns:p14="http://schemas.microsoft.com/office/powerpoint/2010/main" val="319645015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B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8.wmf"/></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jpe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1521141"/>
            <a:ext cx="6629400" cy="2306637"/>
          </a:xfrm>
          <a:prstGeom prst="rect">
            <a:avLst/>
          </a:prstGeom>
        </p:spPr>
        <p:txBody>
          <a:bodyPr anchor="b">
            <a:normAutofit/>
          </a:bodyPr>
          <a:lstStyle>
            <a:lvl1pPr algn="l">
              <a:defRPr sz="6000"/>
            </a:lvl1pPr>
          </a:lstStyle>
          <a:p>
            <a:r>
              <a:rPr lang="nl-NL" sz="5400" b="1" dirty="0">
                <a:latin typeface="Calibri" panose="020F0502020204030204" pitchFamily="34" charset="0"/>
                <a:cs typeface="Calibri" panose="020F0502020204030204" pitchFamily="34" charset="0"/>
              </a:rPr>
              <a:t>ATELIER REGIONAL DE PARTAGE</a:t>
            </a:r>
            <a:endParaRPr lang="nl-BE" sz="5400"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latin typeface="Calibri" panose="020F0502020204030204" pitchFamily="34" charset="0"/>
                <a:cs typeface="Calibri" panose="020F0502020204030204" pitchFamily="34" charset="0"/>
              </a:rPr>
              <a:t>Les modes </a:t>
            </a:r>
            <a:r>
              <a:rPr lang="nl-NL" dirty="0" err="1">
                <a:latin typeface="Calibri" panose="020F0502020204030204" pitchFamily="34" charset="0"/>
                <a:cs typeface="Calibri" panose="020F0502020204030204" pitchFamily="34" charset="0"/>
              </a:rPr>
              <a:t>alternatifs</a:t>
            </a:r>
            <a:r>
              <a:rPr lang="nl-NL" dirty="0">
                <a:latin typeface="Calibri" panose="020F0502020204030204" pitchFamily="34" charset="0"/>
                <a:cs typeface="Calibri" panose="020F0502020204030204" pitchFamily="34" charset="0"/>
              </a:rPr>
              <a:t> de financement de la formation </a:t>
            </a:r>
            <a:r>
              <a:rPr lang="nl-NL" dirty="0" err="1">
                <a:latin typeface="Calibri" panose="020F0502020204030204" pitchFamily="34" charset="0"/>
                <a:cs typeface="Calibri" panose="020F0502020204030204" pitchFamily="34" charset="0"/>
              </a:rPr>
              <a:t>professionnelle</a:t>
            </a:r>
            <a:r>
              <a:rPr lang="nl-NL" dirty="0">
                <a:latin typeface="Calibri" panose="020F0502020204030204" pitchFamily="34" charset="0"/>
                <a:cs typeface="Calibri" panose="020F0502020204030204" pitchFamily="34" charset="0"/>
              </a:rPr>
              <a:t> en </a:t>
            </a:r>
            <a:r>
              <a:rPr lang="nl-NL" dirty="0" err="1">
                <a:latin typeface="Calibri" panose="020F0502020204030204" pitchFamily="34" charset="0"/>
                <a:cs typeface="Calibri" panose="020F0502020204030204" pitchFamily="34" charset="0"/>
              </a:rPr>
              <a:t>Afrique</a:t>
            </a:r>
            <a:r>
              <a:rPr lang="nl-NL" dirty="0">
                <a:latin typeface="Calibri" panose="020F0502020204030204" pitchFamily="34" charset="0"/>
                <a:cs typeface="Calibri" panose="020F0502020204030204" pitchFamily="34" charset="0"/>
              </a:rPr>
              <a:t> face </a:t>
            </a:r>
            <a:r>
              <a:rPr lang="nl-NL" dirty="0" err="1">
                <a:latin typeface="Calibri" panose="020F0502020204030204" pitchFamily="34" charset="0"/>
                <a:cs typeface="Calibri" panose="020F0502020204030204" pitchFamily="34" charset="0"/>
              </a:rPr>
              <a:t>aux</a:t>
            </a:r>
            <a:r>
              <a:rPr lang="nl-NL" dirty="0">
                <a:latin typeface="Calibri" panose="020F0502020204030204" pitchFamily="34" charset="0"/>
                <a:cs typeface="Calibri" panose="020F0502020204030204" pitchFamily="34" charset="0"/>
              </a:rPr>
              <a:t> </a:t>
            </a:r>
            <a:r>
              <a:rPr lang="nl-NL" dirty="0" err="1">
                <a:latin typeface="Calibri" panose="020F0502020204030204" pitchFamily="34" charset="0"/>
                <a:cs typeface="Calibri" panose="020F0502020204030204" pitchFamily="34" charset="0"/>
              </a:rPr>
              <a:t>défis</a:t>
            </a:r>
            <a:r>
              <a:rPr lang="nl-NL" dirty="0">
                <a:latin typeface="Calibri" panose="020F0502020204030204" pitchFamily="34" charset="0"/>
                <a:cs typeface="Calibri" panose="020F0502020204030204" pitchFamily="34" charset="0"/>
              </a:rPr>
              <a:t> du </a:t>
            </a:r>
            <a:r>
              <a:rPr lang="nl-NL" dirty="0" err="1">
                <a:latin typeface="Calibri" panose="020F0502020204030204" pitchFamily="34" charset="0"/>
                <a:cs typeface="Calibri" panose="020F0502020204030204" pitchFamily="34" charset="0"/>
              </a:rPr>
              <a:t>futur</a:t>
            </a:r>
            <a:endParaRPr lang="nl-BE"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83820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Saly-Portudal</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(Sénégal), 16-18 </a:t>
            </a:r>
            <a:r>
              <a:rPr lang="nl-NL" sz="1600" dirty="0" err="1">
                <a:solidFill>
                  <a:schemeClr val="tx1">
                    <a:lumMod val="50000"/>
                    <a:lumOff val="50000"/>
                  </a:schemeClr>
                </a:solidFill>
                <a:latin typeface="Calibri Light" panose="020F0302020204030204" pitchFamily="34" charset="0"/>
                <a:cs typeface="Calibri Light" panose="020F0302020204030204" pitchFamily="34" charset="0"/>
              </a:rPr>
              <a:t>novembre</a:t>
            </a:r>
            <a:r>
              <a:rPr lang="nl-NL" sz="1600" dirty="0">
                <a:solidFill>
                  <a:schemeClr val="tx1">
                    <a:lumMod val="50000"/>
                    <a:lumOff val="50000"/>
                  </a:schemeClr>
                </a:solidFill>
                <a:latin typeface="Calibri Light" panose="020F0302020204030204" pitchFamily="34" charset="0"/>
                <a:cs typeface="Calibri Light" panose="020F0302020204030204" pitchFamily="34" charset="0"/>
              </a:rPr>
              <a:t> 2021</a:t>
            </a:r>
            <a:endParaRPr lang="nl-BE" sz="16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a:stretch>
            <a:fillRect/>
          </a:stretch>
        </p:blipFill>
        <p:spPr>
          <a:xfrm>
            <a:off x="10819526"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657784" y="6298338"/>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6" name="Afbeelding 15">
            <a:extLst>
              <a:ext uri="{FF2B5EF4-FFF2-40B4-BE49-F238E27FC236}">
                <a16:creationId xmlns:a16="http://schemas.microsoft.com/office/drawing/2014/main" id="{B6133B98-0A37-5A45-BD9A-7F7D582A70FF}"/>
              </a:ext>
            </a:extLst>
          </p:cNvPr>
          <p:cNvPicPr>
            <a:picLocks noChangeAspect="1"/>
          </p:cNvPicPr>
          <p:nvPr/>
        </p:nvPicPr>
        <p:blipFill>
          <a:blip r:embed="rId8"/>
          <a:stretch>
            <a:fillRect/>
          </a:stretch>
        </p:blipFill>
        <p:spPr>
          <a:xfrm>
            <a:off x="5728540" y="6027312"/>
            <a:ext cx="822716" cy="631880"/>
          </a:xfrm>
          <a:prstGeom prst="rect">
            <a:avLst/>
          </a:prstGeom>
        </p:spPr>
      </p:pic>
    </p:spTree>
    <p:extLst>
      <p:ext uri="{BB962C8B-B14F-4D97-AF65-F5344CB8AC3E}">
        <p14:creationId xmlns:p14="http://schemas.microsoft.com/office/powerpoint/2010/main" val="5860259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19" y="1521141"/>
            <a:ext cx="8981789" cy="2306637"/>
          </a:xfrm>
          <a:prstGeom prst="rect">
            <a:avLst/>
          </a:prstGeom>
        </p:spPr>
        <p:txBody>
          <a:bodyPr anchor="b">
            <a:normAutofit/>
          </a:bodyPr>
          <a:lstStyle>
            <a:lvl1pPr algn="l">
              <a:defRPr sz="6000"/>
            </a:lvl1pPr>
          </a:lstStyle>
          <a:p>
            <a:r>
              <a:rPr lang="nl-NL" sz="4000" b="1" dirty="0">
                <a:latin typeface="Calibri" panose="020F0502020204030204" pitchFamily="34" charset="0"/>
                <a:cs typeface="Calibri" panose="020F0502020204030204" pitchFamily="34" charset="0"/>
              </a:rPr>
              <a:t>ETAT DES LIEUX DU FINANCEMENT DE L’APPRENTISSAGE FORMEL ET INFORMEL</a:t>
            </a:r>
            <a:endParaRPr lang="nl-BE" sz="4000" b="1" dirty="0">
              <a:latin typeface="Calibri" panose="020F0502020204030204" pitchFamily="34" charset="0"/>
              <a:cs typeface="Calibri" panose="020F0502020204030204" pitchFamily="34" charset="0"/>
            </a:endParaRPr>
          </a:p>
        </p:txBody>
      </p:sp>
      <p:sp>
        <p:nvSpPr>
          <p:cNvPr id="5" name="Ondertitel 2">
            <a:extLst>
              <a:ext uri="{FF2B5EF4-FFF2-40B4-BE49-F238E27FC236}">
                <a16:creationId xmlns:a16="http://schemas.microsoft.com/office/drawing/2014/main" id="{30020EAC-38CE-2C46-9660-C3E117189386}"/>
              </a:ext>
            </a:extLst>
          </p:cNvPr>
          <p:cNvSpPr>
            <a:spLocks noGrp="1"/>
          </p:cNvSpPr>
          <p:nvPr>
            <p:ph type="subTitle" idx="1" hasCustomPrompt="1"/>
          </p:nvPr>
        </p:nvSpPr>
        <p:spPr>
          <a:xfrm>
            <a:off x="1269420" y="3914138"/>
            <a:ext cx="8053137" cy="838200"/>
          </a:xfrm>
          <a:prstGeom prst="rect">
            <a:avLst/>
          </a:prstGeom>
        </p:spPr>
        <p:txBody>
          <a:bodyPr>
            <a:noAutofit/>
          </a:bodyPr>
          <a:lstStyle>
            <a:lvl1pPr marL="0" indent="0" algn="l">
              <a:buNone/>
              <a:defRPr sz="2400" b="0" i="0">
                <a:solidFill>
                  <a:schemeClr val="tx1">
                    <a:lumMod val="75000"/>
                    <a:lumOff val="25000"/>
                  </a:schemeClr>
                </a:solidFill>
                <a:latin typeface="Biotif"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z="2800" b="1" dirty="0">
                <a:latin typeface="Calibri" panose="020F0502020204030204" pitchFamily="34" charset="0"/>
                <a:cs typeface="Calibri" panose="020F0502020204030204" pitchFamily="34" charset="0"/>
              </a:rPr>
              <a:t>Financement de l’Apprentissage au Bénin</a:t>
            </a:r>
            <a:endParaRPr lang="nl-BE" sz="2800" b="1" dirty="0">
              <a:latin typeface="Calibri" panose="020F0502020204030204" pitchFamily="34" charset="0"/>
              <a:cs typeface="Calibri" panose="020F0502020204030204" pitchFamily="34" charset="0"/>
            </a:endParaRPr>
          </a:p>
        </p:txBody>
      </p:sp>
      <p:sp>
        <p:nvSpPr>
          <p:cNvPr id="6" name="Ondertitel 2">
            <a:extLst>
              <a:ext uri="{FF2B5EF4-FFF2-40B4-BE49-F238E27FC236}">
                <a16:creationId xmlns:a16="http://schemas.microsoft.com/office/drawing/2014/main" id="{A539B6B0-D348-7A47-9829-69F82D02EEE6}"/>
              </a:ext>
            </a:extLst>
          </p:cNvPr>
          <p:cNvSpPr txBox="1">
            <a:spLocks/>
          </p:cNvSpPr>
          <p:nvPr/>
        </p:nvSpPr>
        <p:spPr>
          <a:xfrm>
            <a:off x="1269420" y="4838698"/>
            <a:ext cx="9144000" cy="1188614"/>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400" b="1" dirty="0">
                <a:solidFill>
                  <a:schemeClr val="tx1">
                    <a:lumMod val="50000"/>
                    <a:lumOff val="50000"/>
                  </a:schemeClr>
                </a:solidFill>
                <a:latin typeface="Calibri Light" panose="020F0302020204030204" pitchFamily="34" charset="0"/>
                <a:cs typeface="Calibri Light" panose="020F0302020204030204" pitchFamily="34" charset="0"/>
              </a:rPr>
              <a:t>Cyriaque AHOUANVOEDO,  Agronomie Economiste, Expert en Ingénierie  de Formation et Gestion de Projets  </a:t>
            </a:r>
          </a:p>
          <a:p>
            <a:r>
              <a:rPr lang="nl-NL" sz="1400" b="1" dirty="0">
                <a:solidFill>
                  <a:schemeClr val="tx1">
                    <a:lumMod val="50000"/>
                    <a:lumOff val="50000"/>
                  </a:schemeClr>
                </a:solidFill>
                <a:latin typeface="Calibri Light" panose="020F0302020204030204" pitchFamily="34" charset="0"/>
                <a:cs typeface="Calibri Light" panose="020F0302020204030204" pitchFamily="34" charset="0"/>
              </a:rPr>
              <a:t>Secretaire Exécutif du Fonds de Development de la Formation Professionnelle Continue et de l’Apprentissage (FODEFCA), Immeuble Marcory 1 Rue Hôtel du Lac, 01 BP COTONOU</a:t>
            </a:r>
          </a:p>
          <a:p>
            <a:r>
              <a:rPr lang="nl-NL" sz="1400" b="1" dirty="0" err="1">
                <a:solidFill>
                  <a:schemeClr val="tx1">
                    <a:lumMod val="50000"/>
                    <a:lumOff val="50000"/>
                  </a:schemeClr>
                </a:solidFill>
                <a:latin typeface="Calibri Light" panose="020F0302020204030204" pitchFamily="34" charset="0"/>
                <a:cs typeface="Calibri Light" panose="020F0302020204030204" pitchFamily="34" charset="0"/>
              </a:rPr>
              <a:t>Courriel</a:t>
            </a:r>
            <a:r>
              <a:rPr lang="nl-NL" sz="1400" b="1" dirty="0">
                <a:solidFill>
                  <a:schemeClr val="tx1">
                    <a:lumMod val="50000"/>
                    <a:lumOff val="50000"/>
                  </a:schemeClr>
                </a:solidFill>
                <a:latin typeface="Calibri Light" panose="020F0302020204030204" pitchFamily="34" charset="0"/>
                <a:cs typeface="Calibri Light" panose="020F0302020204030204" pitchFamily="34" charset="0"/>
              </a:rPr>
              <a:t>: fodefca_2007@yahoo.fr/oladikpukpo@yahoo.fr</a:t>
            </a:r>
            <a:endParaRPr lang="nl-BE" sz="1400" b="1"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a:stretch>
            <a:fillRect/>
          </a:stretch>
        </p:blipFill>
        <p:spPr>
          <a:xfrm>
            <a:off x="8226847" y="612849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a:stretch>
            <a:fillRect/>
          </a:stretch>
        </p:blipFill>
        <p:spPr>
          <a:xfrm>
            <a:off x="10778008" y="6080975"/>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FC729981-D952-8A48-BF27-81E5E67CC6D1}"/>
              </a:ext>
            </a:extLst>
          </p:cNvPr>
          <p:cNvPicPr>
            <a:picLocks noChangeAspect="1"/>
          </p:cNvPicPr>
          <p:nvPr/>
        </p:nvPicPr>
        <p:blipFill>
          <a:blip r:embed="rId8"/>
          <a:stretch>
            <a:fillRect/>
          </a:stretch>
        </p:blipFill>
        <p:spPr>
          <a:xfrm>
            <a:off x="5728540" y="6027312"/>
            <a:ext cx="822716" cy="631880"/>
          </a:xfrm>
          <a:prstGeom prst="rect">
            <a:avLst/>
          </a:prstGeom>
        </p:spPr>
      </p:pic>
      <p:pic>
        <p:nvPicPr>
          <p:cNvPr id="16" name="Image 15"/>
          <p:cNvPicPr/>
          <p:nvPr/>
        </p:nvPicPr>
        <p:blipFill>
          <a:blip r:embed="rId9" cstate="print"/>
          <a:srcRect/>
          <a:stretch>
            <a:fillRect/>
          </a:stretch>
        </p:blipFill>
        <p:spPr bwMode="auto">
          <a:xfrm>
            <a:off x="8085908" y="587829"/>
            <a:ext cx="862067" cy="773746"/>
          </a:xfrm>
          <a:prstGeom prst="rect">
            <a:avLst/>
          </a:prstGeom>
          <a:noFill/>
        </p:spPr>
      </p:pic>
    </p:spTree>
    <p:extLst>
      <p:ext uri="{BB962C8B-B14F-4D97-AF65-F5344CB8AC3E}">
        <p14:creationId xmlns:p14="http://schemas.microsoft.com/office/powerpoint/2010/main" val="3856574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titel 1">
            <a:extLst>
              <a:ext uri="{FF2B5EF4-FFF2-40B4-BE49-F238E27FC236}">
                <a16:creationId xmlns:a16="http://schemas.microsoft.com/office/drawing/2014/main" id="{70CACE9C-93A1-0140-8EE8-82BF4EA16AF2}"/>
              </a:ext>
            </a:extLst>
          </p:cNvPr>
          <p:cNvSpPr txBox="1">
            <a:spLocks/>
          </p:cNvSpPr>
          <p:nvPr/>
        </p:nvSpPr>
        <p:spPr>
          <a:xfrm>
            <a:off x="2782389" y="1110343"/>
            <a:ext cx="6818810" cy="426675"/>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Contexte et Catégorie d’ apprentissage </a:t>
            </a:r>
            <a:endParaRPr lang="nl-BE" sz="2400" b="1" dirty="0">
              <a:solidFill>
                <a:schemeClr val="bg1"/>
              </a:solidFill>
              <a:latin typeface="Calibri" panose="020F0502020204030204" pitchFamily="34" charset="0"/>
              <a:cs typeface="Calibri" panose="020F0502020204030204" pitchFamily="34" charset="0"/>
            </a:endParaRPr>
          </a:p>
        </p:txBody>
      </p:sp>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1110359" y="1685111"/>
            <a:ext cx="10091607" cy="4302208"/>
          </a:xfrm>
          <a:prstGeom prst="rect">
            <a:avLst/>
          </a:prstGeom>
        </p:spPr>
        <p:txBody>
          <a:bodyPr vert="horz" lIns="91440" tIns="45720" rIns="91440" bIns="45720" rtlCol="0">
            <a:normAutofit fontScale="2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endParaRPr lang="nl-NL" sz="2400" dirty="0"/>
          </a:p>
          <a:p>
            <a:pPr marL="866775" lvl="3" indent="-457200" algn="just">
              <a:buFont typeface="Wingdings" panose="05000000000000000000" pitchFamily="2" charset="2"/>
              <a:buChar char="§"/>
            </a:pPr>
            <a:r>
              <a:rPr lang="fr-FR" sz="6400" b="1" dirty="0">
                <a:latin typeface="Arial" panose="020B0604020202020204" pitchFamily="34" charset="0"/>
                <a:cs typeface="Arial" panose="020B0604020202020204" pitchFamily="34" charset="0"/>
              </a:rPr>
              <a:t>Volonté affirmée du Gouvernement et des partenaires sociaux de mettre en valeur le capital humain dans le secteur privé formel et informel, </a:t>
            </a:r>
          </a:p>
          <a:p>
            <a:pPr marL="866775" lvl="3" indent="-457200" algn="just">
              <a:buFont typeface="Wingdings" panose="05000000000000000000" pitchFamily="2" charset="2"/>
              <a:buChar char="§"/>
            </a:pPr>
            <a:endParaRPr lang="fr-FR" sz="6400" b="1" dirty="0">
              <a:latin typeface="Arial" panose="020B0604020202020204" pitchFamily="34" charset="0"/>
              <a:cs typeface="Arial" panose="020B0604020202020204" pitchFamily="34" charset="0"/>
            </a:endParaRPr>
          </a:p>
          <a:p>
            <a:pPr marL="866775" lvl="3" indent="-457200" algn="just">
              <a:buFont typeface="Wingdings" panose="05000000000000000000" pitchFamily="2" charset="2"/>
              <a:buChar char="§"/>
            </a:pPr>
            <a:r>
              <a:rPr lang="fr-FR" sz="6400" b="1" dirty="0">
                <a:latin typeface="Arial" panose="020B0604020202020204" pitchFamily="34" charset="0"/>
                <a:cs typeface="Arial" panose="020B0604020202020204" pitchFamily="34" charset="0"/>
              </a:rPr>
              <a:t>FODEFCA : Emanation du cadre financier et de régulation du système de FPC mis en place dans le cadre de la PNFPC adopté en 12/1998, se positionne également comme Principal Guichet de financement des formations initiale; </a:t>
            </a:r>
          </a:p>
          <a:p>
            <a:pPr marL="866775" lvl="3" indent="-457200" algn="just">
              <a:buFont typeface="Wingdings" panose="05000000000000000000" pitchFamily="2" charset="2"/>
              <a:buChar char="§"/>
            </a:pPr>
            <a:endParaRPr lang="fr-FR" sz="6400" b="1" dirty="0">
              <a:latin typeface="Arial" panose="020B0604020202020204" pitchFamily="34" charset="0"/>
              <a:cs typeface="Arial" panose="020B0604020202020204" pitchFamily="34" charset="0"/>
            </a:endParaRPr>
          </a:p>
          <a:p>
            <a:pPr marL="866775" lvl="3" indent="-457200" algn="just">
              <a:buFont typeface="Wingdings" panose="05000000000000000000" pitchFamily="2" charset="2"/>
              <a:buChar char="§"/>
            </a:pPr>
            <a:r>
              <a:rPr lang="fr-FR" sz="6400" b="1" dirty="0">
                <a:latin typeface="Arial" panose="020B0604020202020204" pitchFamily="34" charset="0"/>
                <a:cs typeface="Arial" panose="020B0604020202020204" pitchFamily="34" charset="0"/>
              </a:rPr>
              <a:t>Instrument faisant partie de l’actuel SN-EFTP pour promouvoir la FP, en améliorer sa pertinence et sa qualité, par rapport aux besoins des secteurs productifs de l’économie nationale et du marché de l’emploi en vue de :</a:t>
            </a:r>
          </a:p>
          <a:p>
            <a:pPr marL="1781175" lvl="5" indent="-457200" algn="just">
              <a:buFont typeface="Wingdings" panose="05000000000000000000" pitchFamily="2" charset="2"/>
              <a:buChar char="q"/>
            </a:pPr>
            <a:r>
              <a:rPr lang="fr-FR" sz="6400" b="1" dirty="0">
                <a:latin typeface="Arial" panose="020B0604020202020204" pitchFamily="34" charset="0"/>
                <a:cs typeface="Arial" panose="020B0604020202020204" pitchFamily="34" charset="0"/>
              </a:rPr>
              <a:t>satisfaire les besoins en main-d’œuvre qualifiée dans les secteurs prioritaires définies par l’Etat pour le développement économique national  ;</a:t>
            </a:r>
          </a:p>
          <a:p>
            <a:pPr marL="1781175" lvl="5" indent="-457200" algn="just">
              <a:buFont typeface="Wingdings" panose="05000000000000000000" pitchFamily="2" charset="2"/>
              <a:buChar char="q"/>
            </a:pPr>
            <a:r>
              <a:rPr lang="fr-FR" sz="6400" b="1" dirty="0">
                <a:latin typeface="Arial" panose="020B0604020202020204" pitchFamily="34" charset="0"/>
                <a:cs typeface="Arial" panose="020B0604020202020204" pitchFamily="34" charset="0"/>
              </a:rPr>
              <a:t>assurer au plan social, la promotion des travailleurs en développant les possibilités d’adaptation ou d’accès de la main d’œuvre à un emploi rémunérateur, tout en préparant l’entrée des jeunes dans la vie active.</a:t>
            </a:r>
          </a:p>
          <a:p>
            <a:pPr marL="866775" lvl="3" indent="-457200" algn="just">
              <a:buFont typeface="Wingdings" panose="05000000000000000000" pitchFamily="2" charset="2"/>
              <a:buChar char="§"/>
            </a:pPr>
            <a:endParaRPr lang="fr-FR" sz="6400" b="1" dirty="0">
              <a:latin typeface="Arial" panose="020B0604020202020204" pitchFamily="34" charset="0"/>
              <a:cs typeface="Arial" panose="020B0604020202020204" pitchFamily="34" charset="0"/>
            </a:endParaRPr>
          </a:p>
          <a:p>
            <a:pPr marL="866775" lvl="3" indent="-457200" algn="just">
              <a:buFont typeface="Wingdings" panose="05000000000000000000" pitchFamily="2" charset="2"/>
              <a:buChar char="§"/>
            </a:pPr>
            <a:r>
              <a:rPr lang="fr-FR" sz="6400" b="1" dirty="0">
                <a:latin typeface="Arial" panose="020B0604020202020204" pitchFamily="34" charset="0"/>
                <a:cs typeface="Arial" panose="020B0604020202020204" pitchFamily="34" charset="0"/>
              </a:rPr>
              <a:t>02 catégories de formation professionnelle par apprentissage rencontrées au Bénin</a:t>
            </a:r>
          </a:p>
          <a:p>
            <a:pPr marL="866775" lvl="3" indent="-457200" algn="just">
              <a:buFont typeface="Wingdings" panose="05000000000000000000" pitchFamily="2" charset="2"/>
              <a:buChar char="§"/>
            </a:pPr>
            <a:endParaRPr lang="fr-FR" sz="5600" b="1" dirty="0">
              <a:latin typeface="Arial" panose="020B0604020202020204" pitchFamily="34" charset="0"/>
              <a:cs typeface="Arial" panose="020B0604020202020204" pitchFamily="34" charset="0"/>
            </a:endParaRPr>
          </a:p>
          <a:p>
            <a:pPr marL="866775" lvl="3" indent="-457200" algn="just">
              <a:buFont typeface="Wingdings" panose="05000000000000000000" pitchFamily="2" charset="2"/>
              <a:buChar char="§"/>
            </a:pPr>
            <a:r>
              <a:rPr lang="fr-FR" sz="6400" b="1" dirty="0">
                <a:latin typeface="Arial" panose="020B0604020202020204" pitchFamily="34" charset="0"/>
                <a:cs typeface="Arial" panose="020B0604020202020204" pitchFamily="34" charset="0"/>
              </a:rPr>
              <a:t>Il s’agit de formations en alternance réalisées sous statut de travail et visant l’insertion professionnelle. </a:t>
            </a:r>
          </a:p>
          <a:p>
            <a:pPr marL="866775" lvl="3" indent="-457200" algn="just">
              <a:buFont typeface="Wingdings" panose="05000000000000000000" pitchFamily="2" charset="2"/>
              <a:buChar char="§"/>
            </a:pPr>
            <a:endParaRPr lang="fr-FR" sz="3400" b="1" dirty="0">
              <a:latin typeface="Arial" panose="020B0604020202020204" pitchFamily="34" charset="0"/>
              <a:cs typeface="Arial" panose="020B0604020202020204" pitchFamily="34" charset="0"/>
            </a:endParaRPr>
          </a:p>
          <a:p>
            <a:pPr marL="866775" lvl="3" indent="-457200" algn="just">
              <a:buFont typeface="Wingdings" panose="05000000000000000000" pitchFamily="2" charset="2"/>
              <a:buChar char="§"/>
            </a:pPr>
            <a:endParaRPr lang="fr-FR" sz="3400" b="1" dirty="0">
              <a:latin typeface="Arial" panose="020B0604020202020204" pitchFamily="34" charset="0"/>
              <a:cs typeface="Arial" panose="020B0604020202020204" pitchFamily="34" charset="0"/>
            </a:endParaRPr>
          </a:p>
          <a:p>
            <a:pPr marL="409575" lvl="3" indent="0">
              <a:buNone/>
            </a:pPr>
            <a:endParaRPr lang="nl-NL" dirty="0"/>
          </a:p>
          <a:p>
            <a:pPr marL="409575" lvl="3" indent="0">
              <a:buNone/>
            </a:pPr>
            <a:endParaRPr lang="nl-NL" dirty="0"/>
          </a:p>
          <a:p>
            <a:pPr marL="409575" lvl="3" indent="0">
              <a:buNone/>
            </a:pPr>
            <a:endParaRPr lang="nl-NL" dirty="0"/>
          </a:p>
          <a:p>
            <a:pPr marL="409575" lvl="3" indent="0">
              <a:buNone/>
            </a:pPr>
            <a:endParaRPr lang="nl-NL" dirty="0"/>
          </a:p>
          <a:p>
            <a:pPr marL="409575" lvl="3" indent="0">
              <a:buNone/>
            </a:pPr>
            <a:r>
              <a:rPr lang="nl-NL" dirty="0" err="1"/>
              <a:t>Outil</a:t>
            </a:r>
            <a:r>
              <a:rPr lang="nl-NL" dirty="0"/>
              <a:t> mise en </a:t>
            </a:r>
            <a:r>
              <a:rPr lang="nl-NL" dirty="0" err="1"/>
              <a:t>place</a:t>
            </a:r>
            <a:r>
              <a:rPr lang="nl-NL" dirty="0"/>
              <a:t> </a:t>
            </a:r>
            <a:r>
              <a:rPr lang="fr-FR" dirty="0"/>
              <a:t>dans le cadre de la PNFPC adopté en 1998 s politiques de mise en valeur des ressources humaines fait partie de la stratégie des Gouvernants pour assurer la compétitivité des entreprises, le soutien aux organisations professionnelles du secteur informel et combattre la pauvreté</a:t>
            </a:r>
            <a:endParaRPr lang="nl-NL" dirty="0"/>
          </a:p>
          <a:p>
            <a:pPr marL="9525" lvl="4" indent="1588">
              <a:lnSpc>
                <a:spcPct val="114000"/>
              </a:lnSpc>
              <a:buNone/>
            </a:pPr>
            <a:r>
              <a:rPr lang="nl-NL" dirty="0"/>
              <a:t>Ne </a:t>
            </a:r>
            <a:r>
              <a:rPr lang="nl-NL" dirty="0" err="1"/>
              <a:t>mettez</a:t>
            </a:r>
            <a:r>
              <a:rPr lang="nl-NL" dirty="0"/>
              <a:t> pas </a:t>
            </a:r>
            <a:r>
              <a:rPr lang="nl-NL" dirty="0" err="1"/>
              <a:t>trop</a:t>
            </a:r>
            <a:r>
              <a:rPr lang="nl-NL" dirty="0"/>
              <a:t> </a:t>
            </a:r>
            <a:r>
              <a:rPr lang="nl-NL" dirty="0" err="1"/>
              <a:t>d'informations</a:t>
            </a:r>
            <a:r>
              <a:rPr lang="nl-NL" dirty="0"/>
              <a:t> </a:t>
            </a:r>
            <a:r>
              <a:rPr lang="nl-NL" dirty="0" err="1"/>
              <a:t>sur</a:t>
            </a:r>
            <a:r>
              <a:rPr lang="nl-NL" dirty="0"/>
              <a:t> 1 </a:t>
            </a:r>
            <a:r>
              <a:rPr lang="nl-NL" dirty="0" err="1"/>
              <a:t>diapositive</a:t>
            </a:r>
            <a:r>
              <a:rPr lang="nl-NL" dirty="0"/>
              <a:t>.</a:t>
            </a:r>
          </a:p>
          <a:p>
            <a:pPr marL="9525" lvl="4" indent="1588">
              <a:lnSpc>
                <a:spcPct val="114000"/>
              </a:lnSpc>
              <a:buNone/>
            </a:pPr>
            <a:r>
              <a:rPr lang="nl-NL" dirty="0"/>
              <a:t>Y a-t-</a:t>
            </a:r>
            <a:r>
              <a:rPr lang="nl-NL" dirty="0" err="1"/>
              <a:t>il</a:t>
            </a:r>
            <a:r>
              <a:rPr lang="nl-NL" dirty="0"/>
              <a:t> </a:t>
            </a:r>
            <a:r>
              <a:rPr lang="nl-NL" dirty="0" err="1"/>
              <a:t>trop</a:t>
            </a:r>
            <a:r>
              <a:rPr lang="nl-NL" dirty="0"/>
              <a:t> </a:t>
            </a:r>
            <a:r>
              <a:rPr lang="nl-NL" dirty="0" err="1"/>
              <a:t>d'informations</a:t>
            </a:r>
            <a:r>
              <a:rPr lang="nl-NL" dirty="0"/>
              <a:t> ? </a:t>
            </a:r>
          </a:p>
          <a:p>
            <a:pPr marL="9525" lvl="4" indent="1588">
              <a:lnSpc>
                <a:spcPct val="114000"/>
              </a:lnSpc>
              <a:buNone/>
            </a:pPr>
            <a:r>
              <a:rPr lang="nl-NL" dirty="0" err="1"/>
              <a:t>Créez</a:t>
            </a:r>
            <a:r>
              <a:rPr lang="nl-NL" dirty="0"/>
              <a:t> </a:t>
            </a:r>
            <a:r>
              <a:rPr lang="nl-NL" dirty="0" err="1"/>
              <a:t>plusieurs</a:t>
            </a:r>
            <a:r>
              <a:rPr lang="nl-NL" dirty="0"/>
              <a:t> </a:t>
            </a:r>
            <a:r>
              <a:rPr lang="nl-NL" dirty="0" err="1"/>
              <a:t>diapositives</a:t>
            </a:r>
            <a:r>
              <a:rPr lang="nl-NL" dirty="0"/>
              <a:t> et </a:t>
            </a:r>
            <a:r>
              <a:rPr lang="nl-NL" dirty="0" err="1"/>
              <a:t>indiquez-le</a:t>
            </a:r>
            <a:r>
              <a:rPr lang="nl-NL" dirty="0"/>
              <a:t> dans </a:t>
            </a:r>
            <a:r>
              <a:rPr lang="nl-NL" dirty="0" err="1"/>
              <a:t>le</a:t>
            </a:r>
            <a:r>
              <a:rPr lang="nl-NL" dirty="0"/>
              <a:t> </a:t>
            </a:r>
            <a:r>
              <a:rPr lang="nl-NL" dirty="0" err="1"/>
              <a:t>titre</a:t>
            </a:r>
            <a:r>
              <a:rPr lang="nl-NL" dirty="0"/>
              <a:t> de </a:t>
            </a:r>
            <a:r>
              <a:rPr lang="nl-NL" dirty="0" err="1"/>
              <a:t>chaque</a:t>
            </a:r>
            <a:r>
              <a:rPr lang="nl-NL" dirty="0"/>
              <a:t> </a:t>
            </a:r>
            <a:r>
              <a:rPr lang="nl-NL" dirty="0" err="1"/>
              <a:t>diapositive</a:t>
            </a:r>
            <a:r>
              <a:rPr lang="nl-NL" dirty="0"/>
              <a:t> </a:t>
            </a:r>
            <a:r>
              <a:rPr lang="nl-NL" dirty="0" err="1"/>
              <a:t>avec</a:t>
            </a:r>
            <a:r>
              <a:rPr lang="nl-NL" dirty="0"/>
              <a:t> (1) (2) (3) ...</a:t>
            </a:r>
            <a:endParaRPr lang="nl-BE"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06C2B1AD-9E9E-F246-BFBA-BAF10A8E6446}"/>
              </a:ext>
            </a:extLst>
          </p:cNvPr>
          <p:cNvPicPr>
            <a:picLocks noChangeAspect="1"/>
          </p:cNvPicPr>
          <p:nvPr/>
        </p:nvPicPr>
        <p:blipFill>
          <a:blip r:embed="rId8"/>
          <a:stretch>
            <a:fillRect/>
          </a:stretch>
        </p:blipFill>
        <p:spPr>
          <a:xfrm>
            <a:off x="7759054" y="367804"/>
            <a:ext cx="532138" cy="408704"/>
          </a:xfrm>
          <a:prstGeom prst="rect">
            <a:avLst/>
          </a:prstGeom>
        </p:spPr>
      </p:pic>
    </p:spTree>
    <p:extLst>
      <p:ext uri="{BB962C8B-B14F-4D97-AF65-F5344CB8AC3E}">
        <p14:creationId xmlns:p14="http://schemas.microsoft.com/office/powerpoint/2010/main" val="36698420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541867" y="1983795"/>
            <a:ext cx="5384799" cy="438313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buFont typeface="Wingdings" pitchFamily="2" charset="2"/>
              <a:buChar char="§"/>
            </a:pPr>
            <a:r>
              <a:rPr lang="nl-NL" sz="1800" b="1" u="sng" dirty="0"/>
              <a:t>Catégorie 1</a:t>
            </a:r>
            <a:r>
              <a:rPr lang="nl-NL" sz="1800" b="1" dirty="0"/>
              <a:t> : </a:t>
            </a:r>
            <a:r>
              <a:rPr lang="fr-FR" sz="1800" b="1" dirty="0">
                <a:latin typeface="Arial" panose="020B0604020202020204" pitchFamily="34" charset="0"/>
                <a:cs typeface="Arial" panose="020B0604020202020204" pitchFamily="34" charset="0"/>
              </a:rPr>
              <a:t>Apprentissage professionnel formel visant l’insertion  </a:t>
            </a:r>
          </a:p>
          <a:p>
            <a:pPr marL="0" indent="0" algn="just">
              <a:buNone/>
            </a:pPr>
            <a:r>
              <a:rPr lang="fr-FR" sz="1800" b="1" dirty="0">
                <a:latin typeface="Arial" panose="020B0604020202020204" pitchFamily="34" charset="0"/>
                <a:cs typeface="Arial" panose="020B0604020202020204" pitchFamily="34" charset="0"/>
              </a:rPr>
              <a:t>De jeunes diplômés des écoles supérieures de FP suivent pendant 3 à 6 mois des cours intensifs et en alternance (entre le boulot et le CFP de l’entreprise). </a:t>
            </a:r>
          </a:p>
          <a:p>
            <a:pPr marL="0" indent="0" algn="just">
              <a:buNone/>
            </a:pPr>
            <a:r>
              <a:rPr lang="fr-FR" sz="1800" b="1" dirty="0">
                <a:latin typeface="Arial" panose="020B0604020202020204" pitchFamily="34" charset="0"/>
                <a:cs typeface="Arial" panose="020B0604020202020204" pitchFamily="34" charset="0"/>
              </a:rPr>
              <a:t>A l’issue de la phase d’essai convaincante, ils deviennent employés des entreprises concernés. </a:t>
            </a:r>
          </a:p>
          <a:p>
            <a:pPr marL="0" indent="0" algn="just">
              <a:buNone/>
            </a:pPr>
            <a:r>
              <a:rPr lang="fr-FR" sz="1800" b="1" dirty="0">
                <a:latin typeface="Arial" panose="020B0604020202020204" pitchFamily="34" charset="0"/>
                <a:cs typeface="Arial" panose="020B0604020202020204" pitchFamily="34" charset="0"/>
              </a:rPr>
              <a:t>Forme de formation d’une faible ampleur, différente du perfectionnement et prévue en l’absence d’écoles de formation qualifiante.  </a:t>
            </a:r>
          </a:p>
          <a:p>
            <a:pPr marL="409575" lvl="2" indent="0">
              <a:buNone/>
            </a:pPr>
            <a:endParaRPr lang="nl-NL" sz="1800" dirty="0">
              <a:solidFill>
                <a:schemeClr val="tx1">
                  <a:lumMod val="50000"/>
                  <a:lumOff val="50000"/>
                </a:schemeClr>
              </a:solidFill>
            </a:endParaRPr>
          </a:p>
          <a:p>
            <a:pPr marL="409575" lvl="3" indent="0">
              <a:buNone/>
            </a:pPr>
            <a:br>
              <a:rPr lang="nl-NL" dirty="0"/>
            </a:br>
            <a:endParaRPr lang="nl-NL"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3" name="Afbeelding 12">
            <a:extLst>
              <a:ext uri="{FF2B5EF4-FFF2-40B4-BE49-F238E27FC236}">
                <a16:creationId xmlns:a16="http://schemas.microsoft.com/office/drawing/2014/main" id="{26069DA9-7F83-734B-98E7-5C91B3289098}"/>
              </a:ext>
            </a:extLst>
          </p:cNvPr>
          <p:cNvPicPr>
            <a:picLocks noChangeAspect="1"/>
          </p:cNvPicPr>
          <p:nvPr/>
        </p:nvPicPr>
        <p:blipFill>
          <a:blip r:embed="rId8"/>
          <a:stretch>
            <a:fillRect/>
          </a:stretch>
        </p:blipFill>
        <p:spPr>
          <a:xfrm>
            <a:off x="6220178" y="1983794"/>
            <a:ext cx="4981788" cy="3581400"/>
          </a:xfrm>
          <a:prstGeom prst="rect">
            <a:avLst/>
          </a:prstGeom>
        </p:spPr>
      </p:pic>
      <p:pic>
        <p:nvPicPr>
          <p:cNvPr id="14" name="Afbeelding 13">
            <a:extLst>
              <a:ext uri="{FF2B5EF4-FFF2-40B4-BE49-F238E27FC236}">
                <a16:creationId xmlns:a16="http://schemas.microsoft.com/office/drawing/2014/main" id="{5FF558CF-0371-1F48-A3A1-42A18BF49869}"/>
              </a:ext>
            </a:extLst>
          </p:cNvPr>
          <p:cNvPicPr>
            <a:picLocks noChangeAspect="1"/>
          </p:cNvPicPr>
          <p:nvPr/>
        </p:nvPicPr>
        <p:blipFill>
          <a:blip r:embed="rId9"/>
          <a:stretch>
            <a:fillRect/>
          </a:stretch>
        </p:blipFill>
        <p:spPr>
          <a:xfrm>
            <a:off x="7759054" y="367804"/>
            <a:ext cx="532138" cy="408704"/>
          </a:xfrm>
          <a:prstGeom prst="rect">
            <a:avLst/>
          </a:prstGeom>
        </p:spPr>
      </p:pic>
      <p:sp>
        <p:nvSpPr>
          <p:cNvPr id="15" name="Tijdelijke aanduiding voor titel 1">
            <a:extLst>
              <a:ext uri="{FF2B5EF4-FFF2-40B4-BE49-F238E27FC236}">
                <a16:creationId xmlns:a16="http://schemas.microsoft.com/office/drawing/2014/main" id="{70CACE9C-93A1-0140-8EE8-82BF4EA16AF2}"/>
              </a:ext>
            </a:extLst>
          </p:cNvPr>
          <p:cNvSpPr txBox="1">
            <a:spLocks/>
          </p:cNvSpPr>
          <p:nvPr/>
        </p:nvSpPr>
        <p:spPr>
          <a:xfrm>
            <a:off x="2782389" y="1110343"/>
            <a:ext cx="6818810" cy="426675"/>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Contexte et Catégorie d’ apprentissage </a:t>
            </a:r>
            <a:endParaRPr lang="nl-BE"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3949504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jdelijke aanduiding voor tekst 2">
            <a:extLst>
              <a:ext uri="{FF2B5EF4-FFF2-40B4-BE49-F238E27FC236}">
                <a16:creationId xmlns:a16="http://schemas.microsoft.com/office/drawing/2014/main" id="{D44E4691-CE84-CF40-9F1B-A2C5DB6A5A45}"/>
              </a:ext>
            </a:extLst>
          </p:cNvPr>
          <p:cNvSpPr txBox="1">
            <a:spLocks/>
          </p:cNvSpPr>
          <p:nvPr/>
        </p:nvSpPr>
        <p:spPr>
          <a:xfrm>
            <a:off x="5328356" y="1320801"/>
            <a:ext cx="5659418" cy="451909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9575" lvl="3" indent="0">
              <a:buNone/>
            </a:pPr>
            <a:endParaRPr lang="nl-NL" dirty="0"/>
          </a:p>
          <a:p>
            <a:pPr marL="9525" lvl="4" indent="1588">
              <a:lnSpc>
                <a:spcPct val="114000"/>
              </a:lnSpc>
              <a:buNone/>
            </a:pPr>
            <a:endParaRPr lang="nl-NL" dirty="0"/>
          </a:p>
        </p:txBody>
      </p:sp>
      <p:pic>
        <p:nvPicPr>
          <p:cNvPr id="6" name="Afbeelding 5">
            <a:extLst>
              <a:ext uri="{FF2B5EF4-FFF2-40B4-BE49-F238E27FC236}">
                <a16:creationId xmlns:a16="http://schemas.microsoft.com/office/drawing/2014/main" id="{4D5C93EE-016A-DE47-9D9F-B3F0144F95E5}"/>
              </a:ext>
            </a:extLst>
          </p:cNvPr>
          <p:cNvPicPr>
            <a:picLocks noChangeAspect="1"/>
          </p:cNvPicPr>
          <p:nvPr/>
        </p:nvPicPr>
        <p:blipFill>
          <a:blip r:embed="rId2"/>
          <a:stretch>
            <a:fillRect/>
          </a:stretch>
        </p:blipFill>
        <p:spPr>
          <a:xfrm>
            <a:off x="990034" y="219712"/>
            <a:ext cx="1253136" cy="704889"/>
          </a:xfrm>
          <a:prstGeom prst="rect">
            <a:avLst/>
          </a:prstGeom>
        </p:spPr>
      </p:pic>
      <p:pic>
        <p:nvPicPr>
          <p:cNvPr id="7" name="Afbeelding 6">
            <a:extLst>
              <a:ext uri="{FF2B5EF4-FFF2-40B4-BE49-F238E27FC236}">
                <a16:creationId xmlns:a16="http://schemas.microsoft.com/office/drawing/2014/main" id="{277DABE4-55D5-8042-8A01-194CC2969FDF}"/>
              </a:ext>
            </a:extLst>
          </p:cNvPr>
          <p:cNvPicPr>
            <a:picLocks noChangeAspect="1"/>
          </p:cNvPicPr>
          <p:nvPr/>
        </p:nvPicPr>
        <p:blipFill>
          <a:blip r:embed="rId3"/>
          <a:stretch>
            <a:fillRect/>
          </a:stretch>
        </p:blipFill>
        <p:spPr>
          <a:xfrm>
            <a:off x="357596" y="219712"/>
            <a:ext cx="752763" cy="636953"/>
          </a:xfrm>
          <a:prstGeom prst="rect">
            <a:avLst/>
          </a:prstGeom>
        </p:spPr>
      </p:pic>
      <p:pic>
        <p:nvPicPr>
          <p:cNvPr id="9" name="Afbeelding 8" descr="Afbeelding met tekst&#10;&#10;Automatisch gegenereerde beschrijving">
            <a:extLst>
              <a:ext uri="{FF2B5EF4-FFF2-40B4-BE49-F238E27FC236}">
                <a16:creationId xmlns:a16="http://schemas.microsoft.com/office/drawing/2014/main" id="{A715EE0B-F112-4346-A422-90FC4EE1353F}"/>
              </a:ext>
            </a:extLst>
          </p:cNvPr>
          <p:cNvPicPr>
            <a:picLocks noChangeAspect="1"/>
          </p:cNvPicPr>
          <p:nvPr/>
        </p:nvPicPr>
        <p:blipFill>
          <a:blip r:embed="rId4"/>
          <a:stretch>
            <a:fillRect/>
          </a:stretch>
        </p:blipFill>
        <p:spPr>
          <a:xfrm>
            <a:off x="8419745" y="484136"/>
            <a:ext cx="842295" cy="232242"/>
          </a:xfrm>
          <a:prstGeom prst="rect">
            <a:avLst/>
          </a:prstGeom>
        </p:spPr>
      </p:pic>
      <p:pic>
        <p:nvPicPr>
          <p:cNvPr id="10" name="Afbeelding 9">
            <a:extLst>
              <a:ext uri="{FF2B5EF4-FFF2-40B4-BE49-F238E27FC236}">
                <a16:creationId xmlns:a16="http://schemas.microsoft.com/office/drawing/2014/main" id="{4E5C8299-7D90-064A-8BC3-13F582B0F390}"/>
              </a:ext>
            </a:extLst>
          </p:cNvPr>
          <p:cNvPicPr>
            <a:picLocks noChangeAspect="1"/>
          </p:cNvPicPr>
          <p:nvPr/>
        </p:nvPicPr>
        <p:blipFill>
          <a:blip r:embed="rId5"/>
          <a:stretch>
            <a:fillRect/>
          </a:stretch>
        </p:blipFill>
        <p:spPr>
          <a:xfrm>
            <a:off x="9478113" y="413974"/>
            <a:ext cx="467974" cy="327050"/>
          </a:xfrm>
          <a:prstGeom prst="rect">
            <a:avLst/>
          </a:prstGeom>
        </p:spPr>
      </p:pic>
      <p:pic>
        <p:nvPicPr>
          <p:cNvPr id="11" name="Afbeelding 10" descr="Afbeelding met tekst&#10;&#10;Automatisch gegenereerde beschrijving">
            <a:extLst>
              <a:ext uri="{FF2B5EF4-FFF2-40B4-BE49-F238E27FC236}">
                <a16:creationId xmlns:a16="http://schemas.microsoft.com/office/drawing/2014/main" id="{37539492-C519-4845-A0B4-F4585634A275}"/>
              </a:ext>
            </a:extLst>
          </p:cNvPr>
          <p:cNvPicPr>
            <a:picLocks noChangeAspect="1"/>
          </p:cNvPicPr>
          <p:nvPr/>
        </p:nvPicPr>
        <p:blipFill>
          <a:blip r:embed="rId6"/>
          <a:stretch>
            <a:fillRect/>
          </a:stretch>
        </p:blipFill>
        <p:spPr>
          <a:xfrm>
            <a:off x="10205410" y="451608"/>
            <a:ext cx="996556" cy="251276"/>
          </a:xfrm>
          <a:prstGeom prst="rect">
            <a:avLst/>
          </a:prstGeom>
        </p:spPr>
      </p:pic>
      <p:pic>
        <p:nvPicPr>
          <p:cNvPr id="12" name="Afbeelding 11">
            <a:extLst>
              <a:ext uri="{FF2B5EF4-FFF2-40B4-BE49-F238E27FC236}">
                <a16:creationId xmlns:a16="http://schemas.microsoft.com/office/drawing/2014/main" id="{B46D08E4-3C36-494A-810B-260A1F4916A7}"/>
              </a:ext>
            </a:extLst>
          </p:cNvPr>
          <p:cNvPicPr>
            <a:picLocks noChangeAspect="1"/>
          </p:cNvPicPr>
          <p:nvPr/>
        </p:nvPicPr>
        <p:blipFill>
          <a:blip r:embed="rId7"/>
          <a:stretch>
            <a:fillRect/>
          </a:stretch>
        </p:blipFill>
        <p:spPr>
          <a:xfrm>
            <a:off x="11347278" y="361634"/>
            <a:ext cx="487126" cy="357888"/>
          </a:xfrm>
          <a:prstGeom prst="rect">
            <a:avLst/>
          </a:prstGeom>
        </p:spPr>
      </p:pic>
      <p:pic>
        <p:nvPicPr>
          <p:cNvPr id="14" name="Afbeelding 13">
            <a:extLst>
              <a:ext uri="{FF2B5EF4-FFF2-40B4-BE49-F238E27FC236}">
                <a16:creationId xmlns:a16="http://schemas.microsoft.com/office/drawing/2014/main" id="{2711797D-856E-C042-8955-B30E29F96B15}"/>
              </a:ext>
            </a:extLst>
          </p:cNvPr>
          <p:cNvPicPr>
            <a:picLocks noChangeAspect="1"/>
          </p:cNvPicPr>
          <p:nvPr/>
        </p:nvPicPr>
        <p:blipFill>
          <a:blip r:embed="rId8"/>
          <a:stretch>
            <a:fillRect/>
          </a:stretch>
        </p:blipFill>
        <p:spPr>
          <a:xfrm>
            <a:off x="733977" y="1630432"/>
            <a:ext cx="4357312" cy="4346151"/>
          </a:xfrm>
          <a:prstGeom prst="rect">
            <a:avLst/>
          </a:prstGeom>
        </p:spPr>
      </p:pic>
      <p:pic>
        <p:nvPicPr>
          <p:cNvPr id="15" name="Afbeelding 14">
            <a:extLst>
              <a:ext uri="{FF2B5EF4-FFF2-40B4-BE49-F238E27FC236}">
                <a16:creationId xmlns:a16="http://schemas.microsoft.com/office/drawing/2014/main" id="{02FDA2F0-E64F-1E44-A545-3BDFD345D998}"/>
              </a:ext>
            </a:extLst>
          </p:cNvPr>
          <p:cNvPicPr>
            <a:picLocks noChangeAspect="1"/>
          </p:cNvPicPr>
          <p:nvPr/>
        </p:nvPicPr>
        <p:blipFill>
          <a:blip r:embed="rId9"/>
          <a:stretch>
            <a:fillRect/>
          </a:stretch>
        </p:blipFill>
        <p:spPr>
          <a:xfrm>
            <a:off x="7759054" y="367804"/>
            <a:ext cx="532138" cy="408704"/>
          </a:xfrm>
          <a:prstGeom prst="rect">
            <a:avLst/>
          </a:prstGeom>
        </p:spPr>
      </p:pic>
      <p:sp>
        <p:nvSpPr>
          <p:cNvPr id="3" name="Rectangle 2"/>
          <p:cNvSpPr/>
          <p:nvPr/>
        </p:nvSpPr>
        <p:spPr>
          <a:xfrm>
            <a:off x="5734593" y="1870853"/>
            <a:ext cx="5891349" cy="4387355"/>
          </a:xfrm>
          <a:prstGeom prst="rect">
            <a:avLst/>
          </a:prstGeom>
        </p:spPr>
        <p:txBody>
          <a:bodyPr wrap="square">
            <a:spAutoFit/>
          </a:bodyPr>
          <a:lstStyle/>
          <a:p>
            <a:pPr algn="just">
              <a:lnSpc>
                <a:spcPct val="115000"/>
              </a:lnSpc>
              <a:spcBef>
                <a:spcPts val="1200"/>
              </a:spcBef>
              <a:spcAft>
                <a:spcPts val="0"/>
              </a:spcAf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Catégorie 2 : Amélioration de l’apprentissage professionnel informel </a:t>
            </a:r>
          </a:p>
          <a:p>
            <a:pPr algn="just">
              <a:lnSpc>
                <a:spcPct val="115000"/>
              </a:lnSpc>
              <a:spcBef>
                <a:spcPts val="1200"/>
              </a:spcBef>
              <a:spcAft>
                <a:spcPts val="0"/>
              </a:spcAf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Dans le secteur informel :</a:t>
            </a:r>
            <a:endParaRPr lang="fr-FR" sz="1600" b="1"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Apprentissage traditionnel conduisant au CQM (encours de restructuration); </a:t>
            </a:r>
            <a:endParaRPr lang="fr-FR" sz="1600" b="1" dirty="0">
              <a:latin typeface="Arial" panose="020B0604020202020204" pitchFamily="34" charset="0"/>
              <a:ea typeface="Calibri" panose="020F0502020204030204" pitchFamily="34" charset="0"/>
              <a:cs typeface="Arial" panose="020B0604020202020204" pitchFamily="34" charset="0"/>
            </a:endParaRPr>
          </a:p>
          <a:p>
            <a:pPr marL="342900" lvl="0" indent="-342900" algn="just">
              <a:lnSpc>
                <a:spcPct val="115000"/>
              </a:lnSpc>
              <a:spcAft>
                <a:spcPts val="0"/>
              </a:spcAft>
              <a:buFont typeface="Symbol" panose="05050102010706020507" pitchFamily="18" charset="2"/>
              <a:buChar char=""/>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Apprentissage traditionnel couplé celui de type dual formant également à l’obtention du CQP (formation complémentaire - 2004).</a:t>
            </a:r>
          </a:p>
          <a:p>
            <a:pPr marL="285750" lvl="0" indent="-285750" algn="just">
              <a:lnSpc>
                <a:spcPct val="115000"/>
              </a:lnSpc>
              <a:spcAft>
                <a:spcPts val="0"/>
              </a:spcAft>
              <a:buFont typeface="Wingdings" panose="05000000000000000000" pitchFamily="2" charset="2"/>
              <a:buChar char="ü"/>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Cycle de formation : 03 ans</a:t>
            </a:r>
          </a:p>
          <a:p>
            <a:pPr marL="285750" lvl="0" indent="-285750" algn="just">
              <a:lnSpc>
                <a:spcPct val="115000"/>
              </a:lnSpc>
              <a:spcAft>
                <a:spcPts val="0"/>
              </a:spcAft>
              <a:buFont typeface="Wingdings" panose="05000000000000000000" pitchFamily="2" charset="2"/>
              <a:buChar char="ü"/>
            </a:pPr>
            <a:r>
              <a:rPr lang="fr-FR" b="1" dirty="0">
                <a:solidFill>
                  <a:srgbClr val="000000"/>
                </a:solidFill>
                <a:effectLst/>
                <a:latin typeface="Arial" panose="020B0604020202020204" pitchFamily="34" charset="0"/>
                <a:ea typeface="Calibri" panose="020F0502020204030204" pitchFamily="34" charset="0"/>
                <a:cs typeface="Arial" panose="020B0604020202020204" pitchFamily="34" charset="0"/>
              </a:rPr>
              <a:t>32 semaines par année d’apprentissage </a:t>
            </a:r>
          </a:p>
          <a:p>
            <a:pPr marL="285750" lvl="0" indent="-285750" algn="just">
              <a:lnSpc>
                <a:spcPct val="115000"/>
              </a:lnSpc>
              <a:spcAft>
                <a:spcPts val="0"/>
              </a:spcAft>
              <a:buFont typeface="Wingdings" panose="05000000000000000000" pitchFamily="2" charset="2"/>
              <a:buChar char="ü"/>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Appui financier des projets de développement </a:t>
            </a:r>
          </a:p>
          <a:p>
            <a:pPr marL="285750" lvl="0" indent="-285750" algn="just">
              <a:lnSpc>
                <a:spcPct val="115000"/>
              </a:lnSpc>
              <a:spcAft>
                <a:spcPts val="0"/>
              </a:spcAft>
              <a:buFont typeface="Wingdings" panose="05000000000000000000" pitchFamily="2" charset="2"/>
              <a:buChar char="ü"/>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Près de 40.951 apprentis formés dans 13 métiers et maîtres d’apprentissage  </a:t>
            </a:r>
            <a:r>
              <a:rPr lang="fr-FR" b="1" dirty="0">
                <a:solidFill>
                  <a:srgbClr val="000000"/>
                </a:solidFill>
                <a:effectLst/>
                <a:latin typeface="Arial" panose="020B0604020202020204" pitchFamily="34" charset="0"/>
                <a:ea typeface="Calibri" panose="020F0502020204030204" pitchFamily="34" charset="0"/>
                <a:cs typeface="Arial" panose="020B0604020202020204" pitchFamily="34" charset="0"/>
              </a:rPr>
              <a:t> </a:t>
            </a:r>
            <a:endParaRPr lang="fr-FR" b="1" dirty="0">
              <a:effectLst/>
              <a:latin typeface="Arial" panose="020B0604020202020204" pitchFamily="34" charset="0"/>
              <a:ea typeface="Calibri" panose="020F0502020204030204" pitchFamily="34" charset="0"/>
              <a:cs typeface="Arial" panose="020B0604020202020204" pitchFamily="34" charset="0"/>
            </a:endParaRPr>
          </a:p>
        </p:txBody>
      </p:sp>
      <p:sp>
        <p:nvSpPr>
          <p:cNvPr id="13" name="Tijdelijke aanduiding voor titel 1">
            <a:extLst>
              <a:ext uri="{FF2B5EF4-FFF2-40B4-BE49-F238E27FC236}">
                <a16:creationId xmlns:a16="http://schemas.microsoft.com/office/drawing/2014/main" id="{70CACE9C-93A1-0140-8EE8-82BF4EA16AF2}"/>
              </a:ext>
            </a:extLst>
          </p:cNvPr>
          <p:cNvSpPr txBox="1">
            <a:spLocks/>
          </p:cNvSpPr>
          <p:nvPr/>
        </p:nvSpPr>
        <p:spPr>
          <a:xfrm>
            <a:off x="2782389" y="1110343"/>
            <a:ext cx="6818810" cy="426675"/>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Contexte et Catégorie </a:t>
            </a:r>
            <a:r>
              <a:rPr lang="nl-NL" sz="2400" b="1" dirty="0" err="1">
                <a:solidFill>
                  <a:schemeClr val="bg1"/>
                </a:solidFill>
                <a:latin typeface="Calibri" panose="020F0502020204030204" pitchFamily="34" charset="0"/>
                <a:cs typeface="Calibri" panose="020F0502020204030204" pitchFamily="34" charset="0"/>
              </a:rPr>
              <a:t>d’apprentissage</a:t>
            </a:r>
            <a:r>
              <a:rPr lang="nl-NL" sz="2400" b="1" dirty="0">
                <a:solidFill>
                  <a:schemeClr val="bg1"/>
                </a:solidFill>
                <a:latin typeface="Calibri" panose="020F0502020204030204" pitchFamily="34" charset="0"/>
                <a:cs typeface="Calibri" panose="020F0502020204030204" pitchFamily="34" charset="0"/>
              </a:rPr>
              <a:t> </a:t>
            </a:r>
            <a:endParaRPr lang="nl-BE"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50719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164120059"/>
              </p:ext>
            </p:extLst>
          </p:nvPr>
        </p:nvGraphicFramePr>
        <p:xfrm>
          <a:off x="783771" y="958436"/>
          <a:ext cx="10570029" cy="5677495"/>
        </p:xfrm>
        <a:graphic>
          <a:graphicData uri="http://schemas.openxmlformats.org/drawingml/2006/table">
            <a:tbl>
              <a:tblPr firstRow="1" firstCol="1" bandRow="1">
                <a:tableStyleId>{5C22544A-7EE6-4342-B048-85BDC9FD1C3A}</a:tableStyleId>
              </a:tblPr>
              <a:tblGrid>
                <a:gridCol w="2484290">
                  <a:extLst>
                    <a:ext uri="{9D8B030D-6E8A-4147-A177-3AD203B41FA5}">
                      <a16:colId xmlns:a16="http://schemas.microsoft.com/office/drawing/2014/main" val="2447107997"/>
                    </a:ext>
                  </a:extLst>
                </a:gridCol>
                <a:gridCol w="2304081">
                  <a:extLst>
                    <a:ext uri="{9D8B030D-6E8A-4147-A177-3AD203B41FA5}">
                      <a16:colId xmlns:a16="http://schemas.microsoft.com/office/drawing/2014/main" val="1199684173"/>
                    </a:ext>
                  </a:extLst>
                </a:gridCol>
                <a:gridCol w="5781658">
                  <a:extLst>
                    <a:ext uri="{9D8B030D-6E8A-4147-A177-3AD203B41FA5}">
                      <a16:colId xmlns:a16="http://schemas.microsoft.com/office/drawing/2014/main" val="2331415891"/>
                    </a:ext>
                  </a:extLst>
                </a:gridCol>
              </a:tblGrid>
              <a:tr h="305103">
                <a:tc>
                  <a:txBody>
                    <a:bodyPr/>
                    <a:lstStyle/>
                    <a:p>
                      <a:pPr algn="ctr">
                        <a:lnSpc>
                          <a:spcPct val="115000"/>
                        </a:lnSpc>
                        <a:spcAft>
                          <a:spcPts val="0"/>
                        </a:spcAft>
                      </a:pPr>
                      <a:r>
                        <a:rPr lang="fr-FR" sz="1800" dirty="0">
                          <a:effectLst/>
                        </a:rPr>
                        <a:t>Libellé</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1800">
                          <a:effectLst/>
                        </a:rPr>
                        <a:t>Bailleurs/financeurs</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gn="ctr">
                        <a:lnSpc>
                          <a:spcPct val="115000"/>
                        </a:lnSpc>
                        <a:spcAft>
                          <a:spcPts val="0"/>
                        </a:spcAft>
                      </a:pPr>
                      <a:r>
                        <a:rPr lang="fr-FR" sz="1800">
                          <a:effectLst/>
                        </a:rPr>
                        <a:t>Observations</a:t>
                      </a:r>
                      <a:endParaRPr lang="fr-FR" sz="18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052309498"/>
                  </a:ext>
                </a:extLst>
              </a:tr>
              <a:tr h="1220410">
                <a:tc>
                  <a:txBody>
                    <a:bodyPr/>
                    <a:lstStyle/>
                    <a:p>
                      <a:pPr>
                        <a:lnSpc>
                          <a:spcPct val="115000"/>
                        </a:lnSpc>
                        <a:spcAft>
                          <a:spcPts val="0"/>
                        </a:spcAft>
                      </a:pPr>
                      <a:r>
                        <a:rPr lang="fr-FR" sz="1800" dirty="0">
                          <a:effectLst/>
                        </a:rPr>
                        <a:t>Formation par apprentissage dans les entreprises du secteur formel</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0"/>
                        </a:spcAft>
                      </a:pPr>
                      <a:r>
                        <a:rPr lang="fr-FR" sz="1800" dirty="0">
                          <a:effectLst/>
                        </a:rPr>
                        <a:t>Entreprises (Employeur)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fr-FR" sz="1800" dirty="0">
                          <a:effectLst/>
                        </a:rPr>
                        <a:t>Les apprenants sont soit des anciens employés reconvertis ou de nouveaux recrus qui pendant une période d’essai d’environ six (6) mois reçoivent la formation professionnelle de courte durée dans la spécialité choisie.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72326768"/>
                  </a:ext>
                </a:extLst>
              </a:tr>
              <a:tr h="2454235">
                <a:tc>
                  <a:txBody>
                    <a:bodyPr/>
                    <a:lstStyle/>
                    <a:p>
                      <a:pPr>
                        <a:lnSpc>
                          <a:spcPct val="115000"/>
                        </a:lnSpc>
                        <a:spcAft>
                          <a:spcPts val="0"/>
                        </a:spcAft>
                      </a:pPr>
                      <a:r>
                        <a:rPr lang="fr-FR" sz="1800" dirty="0">
                          <a:effectLst/>
                        </a:rPr>
                        <a:t>Apprentissage traditionnel dans l’informel conduisant au CQM</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15000"/>
                        </a:lnSpc>
                        <a:spcAft>
                          <a:spcPts val="0"/>
                        </a:spcAft>
                        <a:buFont typeface="Symbol" panose="05050102010706020507" pitchFamily="18" charset="2"/>
                        <a:buChar char=""/>
                      </a:pPr>
                      <a:r>
                        <a:rPr lang="fr-FR" sz="1800" dirty="0">
                          <a:effectLst/>
                        </a:rPr>
                        <a:t>Parents d’apprentis ;</a:t>
                      </a:r>
                    </a:p>
                    <a:p>
                      <a:pPr marL="342900" lvl="0" indent="-342900">
                        <a:lnSpc>
                          <a:spcPct val="115000"/>
                        </a:lnSpc>
                        <a:spcAft>
                          <a:spcPts val="0"/>
                        </a:spcAft>
                        <a:buFont typeface="Symbol" panose="05050102010706020507" pitchFamily="18" charset="2"/>
                        <a:buChar char=""/>
                      </a:pPr>
                      <a:r>
                        <a:rPr lang="fr-FR" sz="1800" dirty="0">
                          <a:effectLst/>
                        </a:rPr>
                        <a:t>Etat.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marL="342900" lvl="0" indent="-342900" algn="just">
                        <a:lnSpc>
                          <a:spcPct val="100000"/>
                        </a:lnSpc>
                        <a:spcAft>
                          <a:spcPts val="0"/>
                        </a:spcAft>
                        <a:buFont typeface="Wingdings" panose="05000000000000000000" pitchFamily="2" charset="2"/>
                        <a:buChar char=""/>
                      </a:pPr>
                      <a:r>
                        <a:rPr lang="fr-FR" sz="1800" dirty="0">
                          <a:effectLst/>
                        </a:rPr>
                        <a:t>Les frais de formation sont entièrement payés par les parents.</a:t>
                      </a:r>
                    </a:p>
                    <a:p>
                      <a:pPr marL="342900" lvl="0" indent="-342900" algn="just">
                        <a:lnSpc>
                          <a:spcPct val="100000"/>
                        </a:lnSpc>
                        <a:spcBef>
                          <a:spcPts val="1200"/>
                        </a:spcBef>
                        <a:spcAft>
                          <a:spcPts val="0"/>
                        </a:spcAft>
                        <a:buFont typeface="Wingdings" panose="05000000000000000000" pitchFamily="2" charset="2"/>
                        <a:buChar char=""/>
                      </a:pPr>
                      <a:r>
                        <a:rPr lang="fr-FR" sz="1800" dirty="0">
                          <a:effectLst/>
                        </a:rPr>
                        <a:t>Les frais d’examen sont supportés par les parents et l’Etat. Des frais d’examen sont perçus chez les parents et l’Etat supporte les dépenses liées à la multiplication des épreuves et à la supervision de l’examen sur le terrain par les cadres, fonctionnaires de l’Etat. Aucune étude n’es réalisé à date pour préciser le ratio parent et Etat.</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2580394"/>
                  </a:ext>
                </a:extLst>
              </a:tr>
              <a:tr h="1220410">
                <a:tc>
                  <a:txBody>
                    <a:bodyPr/>
                    <a:lstStyle/>
                    <a:p>
                      <a:pPr>
                        <a:lnSpc>
                          <a:spcPct val="115000"/>
                        </a:lnSpc>
                        <a:spcAft>
                          <a:spcPts val="0"/>
                        </a:spcAft>
                      </a:pPr>
                      <a:r>
                        <a:rPr lang="fr-FR" sz="1800" dirty="0">
                          <a:effectLst/>
                        </a:rPr>
                        <a:t>Apprentissage traditionnel + Apprentissage dual conduisant au CQP</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tc>
                  <a:txBody>
                    <a:bodyPr/>
                    <a:lstStyle/>
                    <a:p>
                      <a:pPr marL="342900" lvl="0" indent="-342900">
                        <a:lnSpc>
                          <a:spcPct val="100000"/>
                        </a:lnSpc>
                        <a:spcAft>
                          <a:spcPts val="0"/>
                        </a:spcAft>
                        <a:buFont typeface="Symbol" panose="05050102010706020507" pitchFamily="18" charset="2"/>
                        <a:buChar char=""/>
                      </a:pPr>
                      <a:r>
                        <a:rPr lang="fr-FR" sz="1800" dirty="0">
                          <a:effectLst/>
                        </a:rPr>
                        <a:t>Parents d’apprentis ;</a:t>
                      </a:r>
                    </a:p>
                    <a:p>
                      <a:pPr marL="342900" lvl="0" indent="-342900">
                        <a:lnSpc>
                          <a:spcPct val="100000"/>
                        </a:lnSpc>
                        <a:spcAft>
                          <a:spcPts val="0"/>
                        </a:spcAft>
                        <a:buFont typeface="Symbol" panose="05050102010706020507" pitchFamily="18" charset="2"/>
                        <a:buChar char=""/>
                      </a:pPr>
                      <a:r>
                        <a:rPr lang="fr-FR" sz="1800" dirty="0">
                          <a:effectLst/>
                        </a:rPr>
                        <a:t>Etat à travers le FODEFCA ;</a:t>
                      </a:r>
                    </a:p>
                    <a:p>
                      <a:pPr marL="342900" lvl="0" indent="-342900">
                        <a:lnSpc>
                          <a:spcPct val="100000"/>
                        </a:lnSpc>
                        <a:spcAft>
                          <a:spcPts val="0"/>
                        </a:spcAft>
                        <a:buFont typeface="Symbol" panose="05050102010706020507" pitchFamily="18" charset="2"/>
                        <a:buChar char=""/>
                      </a:pPr>
                      <a:r>
                        <a:rPr lang="fr-FR" sz="1800" dirty="0">
                          <a:effectLst/>
                        </a:rPr>
                        <a:t>PTF à travers le FODEFCA.</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gn="just">
                        <a:lnSpc>
                          <a:spcPct val="100000"/>
                        </a:lnSpc>
                        <a:spcAft>
                          <a:spcPts val="0"/>
                        </a:spcAft>
                      </a:pPr>
                      <a:r>
                        <a:rPr lang="fr-FR" sz="1800" dirty="0">
                          <a:effectLst/>
                        </a:rPr>
                        <a:t>Les parents paient à la fois (i) la formation qui se déroulent dans les ateliers et (ii) 10% du coût de la formation complémentaire par apprentissage dual se déroulant dans les CFP</a:t>
                      </a:r>
                      <a:r>
                        <a:rPr lang="fr-FR" sz="1800" baseline="0" dirty="0">
                          <a:effectLst/>
                        </a:rPr>
                        <a:t> </a:t>
                      </a:r>
                      <a:r>
                        <a:rPr lang="fr-FR" sz="1800" dirty="0">
                          <a:effectLst/>
                        </a:rPr>
                        <a:t>publics et privés. Les 90% restant du coût de l’apprentissage dual sont supportés par le FODEFCA.</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05283339"/>
                  </a:ext>
                </a:extLst>
              </a:tr>
            </a:tbl>
          </a:graphicData>
        </a:graphic>
      </p:graphicFrame>
      <p:sp>
        <p:nvSpPr>
          <p:cNvPr id="8" name="Tijdelijke aanduiding voor titel 1">
            <a:extLst>
              <a:ext uri="{FF2B5EF4-FFF2-40B4-BE49-F238E27FC236}">
                <a16:creationId xmlns:a16="http://schemas.microsoft.com/office/drawing/2014/main" id="{70CACE9C-93A1-0140-8EE8-82BF4EA16AF2}"/>
              </a:ext>
            </a:extLst>
          </p:cNvPr>
          <p:cNvSpPr txBox="1">
            <a:spLocks noGrp="1"/>
          </p:cNvSpPr>
          <p:nvPr>
            <p:ph type="title"/>
          </p:nvPr>
        </p:nvSpPr>
        <p:spPr>
          <a:xfrm>
            <a:off x="2508069" y="365125"/>
            <a:ext cx="7354388" cy="392521"/>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Mécanisme de financement de l’apprentissage </a:t>
            </a:r>
            <a:endParaRPr lang="nl-BE"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970369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38200" y="1254034"/>
            <a:ext cx="10515600" cy="4922929"/>
          </a:xfrm>
        </p:spPr>
        <p:txBody>
          <a:bodyPr>
            <a:normAutofit/>
          </a:bodyPr>
          <a:lstStyle/>
          <a:p>
            <a:pPr marL="0" indent="0" algn="just">
              <a:lnSpc>
                <a:spcPct val="115000"/>
              </a:lnSpc>
              <a:buNone/>
            </a:pPr>
            <a:r>
              <a:rPr lang="fr-FR" sz="1800" b="1" dirty="0">
                <a:solidFill>
                  <a:srgbClr val="000000"/>
                </a:solidFill>
                <a:latin typeface="Arial" panose="020B0604020202020204" pitchFamily="34" charset="0"/>
                <a:ea typeface="Calibri" panose="020F0502020204030204" pitchFamily="34" charset="0"/>
                <a:cs typeface="Arial" panose="020B0604020202020204" pitchFamily="34" charset="0"/>
              </a:rPr>
              <a:t> </a:t>
            </a:r>
          </a:p>
          <a:p>
            <a:pPr marL="0" indent="0" algn="just">
              <a:lnSpc>
                <a:spcPct val="115000"/>
              </a:lnSpc>
              <a:buNone/>
            </a:pPr>
            <a:endParaRPr lang="fr-FR" sz="1800" b="1" dirty="0">
              <a:solidFill>
                <a:srgbClr val="000000"/>
              </a:solidFill>
              <a:latin typeface="Arial" panose="020B0604020202020204" pitchFamily="34" charset="0"/>
              <a:ea typeface="Calibri" panose="020F0502020204030204" pitchFamily="34" charset="0"/>
              <a:cs typeface="Arial" panose="020B0604020202020204" pitchFamily="34" charset="0"/>
            </a:endParaRPr>
          </a:p>
          <a:p>
            <a:pPr marL="0" indent="0" algn="just">
              <a:lnSpc>
                <a:spcPct val="115000"/>
              </a:lnSpc>
              <a:buNone/>
            </a:pPr>
            <a:endParaRPr lang="fr-FR" sz="1800" b="1" dirty="0">
              <a:solidFill>
                <a:srgbClr val="000000"/>
              </a:solidFill>
              <a:latin typeface="Arial" panose="020B0604020202020204" pitchFamily="34" charset="0"/>
              <a:ea typeface="Calibri" panose="020F0502020204030204" pitchFamily="34" charset="0"/>
              <a:cs typeface="Arial" panose="020B0604020202020204" pitchFamily="34" charset="0"/>
            </a:endParaRPr>
          </a:p>
        </p:txBody>
      </p:sp>
      <p:sp>
        <p:nvSpPr>
          <p:cNvPr id="4" name="Tijdelijke aanduiding voor titel 1">
            <a:extLst>
              <a:ext uri="{FF2B5EF4-FFF2-40B4-BE49-F238E27FC236}">
                <a16:creationId xmlns:a16="http://schemas.microsoft.com/office/drawing/2014/main" id="{70CACE9C-93A1-0140-8EE8-82BF4EA16AF2}"/>
              </a:ext>
            </a:extLst>
          </p:cNvPr>
          <p:cNvSpPr txBox="1">
            <a:spLocks noGrp="1"/>
          </p:cNvSpPr>
          <p:nvPr>
            <p:ph type="title"/>
          </p:nvPr>
        </p:nvSpPr>
        <p:spPr>
          <a:xfrm>
            <a:off x="2508069" y="365125"/>
            <a:ext cx="7354388" cy="392521"/>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Structure de coût de la formation duale </a:t>
            </a:r>
            <a:endParaRPr lang="nl-BE" sz="2400" b="1" dirty="0">
              <a:solidFill>
                <a:schemeClr val="bg1"/>
              </a:solidFill>
              <a:latin typeface="Calibri" panose="020F0502020204030204" pitchFamily="34" charset="0"/>
              <a:cs typeface="Calibri" panose="020F0502020204030204" pitchFamily="34" charset="0"/>
            </a:endParaRPr>
          </a:p>
        </p:txBody>
      </p:sp>
      <p:sp>
        <p:nvSpPr>
          <p:cNvPr id="5" name="Rectangle 4"/>
          <p:cNvSpPr/>
          <p:nvPr/>
        </p:nvSpPr>
        <p:spPr>
          <a:xfrm>
            <a:off x="1136468" y="1350427"/>
            <a:ext cx="9562011" cy="5054204"/>
          </a:xfrm>
          <a:prstGeom prst="rect">
            <a:avLst/>
          </a:prstGeom>
        </p:spPr>
        <p:txBody>
          <a:bodyPr wrap="square">
            <a:spAutoFit/>
          </a:bodyPr>
          <a:lstStyle/>
          <a:p>
            <a:pPr algn="just">
              <a:lnSpc>
                <a:spcPct val="115000"/>
              </a:lnSpc>
              <a:spcAft>
                <a:spcPts val="800"/>
              </a:spcAft>
              <a:tabLst>
                <a:tab pos="457200" algn="l"/>
              </a:tabLst>
            </a:pPr>
            <a:r>
              <a:rPr lang="fr-CH" b="1" dirty="0">
                <a:solidFill>
                  <a:srgbClr val="000000"/>
                </a:solidFill>
                <a:latin typeface="Arial" panose="020B0604020202020204" pitchFamily="34" charset="0"/>
                <a:ea typeface="Calibri" panose="020F0502020204030204" pitchFamily="34" charset="0"/>
                <a:cs typeface="Arial" panose="020B0604020202020204" pitchFamily="34" charset="0"/>
              </a:rPr>
              <a:t>Financement du FODEFCA (90%) et contribution socialement équitable des bénéficiaires (au moins 10%)</a:t>
            </a:r>
          </a:p>
          <a:p>
            <a:pPr algn="just">
              <a:lnSpc>
                <a:spcPct val="115000"/>
              </a:lnSpc>
              <a:spcAft>
                <a:spcPts val="800"/>
              </a:spcAft>
              <a:tabLst>
                <a:tab pos="457200" algn="l"/>
              </a:tabLst>
            </a:pPr>
            <a:r>
              <a:rPr lang="fr-CH" b="1" dirty="0">
                <a:solidFill>
                  <a:srgbClr val="000000"/>
                </a:solidFill>
                <a:latin typeface="Arial" panose="020B0604020202020204" pitchFamily="34" charset="0"/>
                <a:ea typeface="Calibri" panose="020F0502020204030204" pitchFamily="34" charset="0"/>
                <a:cs typeface="Arial" panose="020B0604020202020204" pitchFamily="34" charset="0"/>
              </a:rPr>
              <a:t>Budget des formations : </a:t>
            </a: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04 rubriques de coûts</a:t>
            </a:r>
          </a:p>
          <a:p>
            <a:pPr marL="285750" indent="-285750" algn="just">
              <a:lnSpc>
                <a:spcPct val="115000"/>
              </a:lnSpc>
              <a:spcAft>
                <a:spcPts val="800"/>
              </a:spcAft>
              <a:buFont typeface="Arial" panose="020B0604020202020204" pitchFamily="34" charset="0"/>
              <a:buChar char="•"/>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frais d’animation </a:t>
            </a:r>
          </a:p>
          <a:p>
            <a:pPr marL="742950" lvl="1" indent="-285750" algn="just">
              <a:lnSpc>
                <a:spcPct val="115000"/>
              </a:lnSpc>
              <a:spcAft>
                <a:spcPts val="800"/>
              </a:spcAft>
              <a:buFont typeface="Wingdings" panose="05000000000000000000" pitchFamily="2" charset="2"/>
              <a:buChar char="ü"/>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Honoraires formateurs principal et endogène - cours théoriques, pratique professionnelle, suivi des apprenants et évaluation de niveau :</a:t>
            </a:r>
          </a:p>
          <a:p>
            <a:pPr marL="742950" lvl="1" indent="-285750" algn="just">
              <a:lnSpc>
                <a:spcPct val="115000"/>
              </a:lnSpc>
              <a:spcAft>
                <a:spcPts val="800"/>
              </a:spcAft>
              <a:buFont typeface="Wingdings" panose="05000000000000000000" pitchFamily="2" charset="2"/>
              <a:buChar char="ü"/>
              <a:tabLst>
                <a:tab pos="457200" algn="l"/>
              </a:tabLst>
            </a:pPr>
            <a:r>
              <a:rPr lang="fr-FR" b="1" dirty="0" err="1">
                <a:solidFill>
                  <a:srgbClr val="000000"/>
                </a:solidFill>
                <a:latin typeface="Arial" panose="020B0604020202020204" pitchFamily="34" charset="0"/>
                <a:ea typeface="Calibri" panose="020F0502020204030204" pitchFamily="34" charset="0"/>
                <a:cs typeface="Arial" panose="020B0604020202020204" pitchFamily="34" charset="0"/>
              </a:rPr>
              <a:t>Perdiem</a:t>
            </a: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 </a:t>
            </a:r>
          </a:p>
          <a:p>
            <a:pPr marL="285750" indent="-285750" algn="just">
              <a:lnSpc>
                <a:spcPct val="115000"/>
              </a:lnSpc>
              <a:spcAft>
                <a:spcPts val="800"/>
              </a:spcAft>
              <a:buFont typeface="Arial" panose="020B0604020202020204" pitchFamily="34" charset="0"/>
              <a:buChar char="•"/>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frais liés à l’acquisition des intrants et supports pédagogiques  (consommables, fascicules apprenants et formateurs; tenue d’atelier ; </a:t>
            </a:r>
          </a:p>
          <a:p>
            <a:pPr marL="285750" indent="-285750" algn="just">
              <a:lnSpc>
                <a:spcPct val="115000"/>
              </a:lnSpc>
              <a:spcAft>
                <a:spcPts val="800"/>
              </a:spcAft>
              <a:buFont typeface="Arial" panose="020B0604020202020204" pitchFamily="34" charset="0"/>
              <a:buChar char="•"/>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frais liés à la mise en place de la logistique (frais d’entretien et de transport des apprenants ; restauration et hébergement des apprenants, frais d’assurance</a:t>
            </a:r>
          </a:p>
          <a:p>
            <a:pPr marL="285750" indent="-285750" algn="just">
              <a:lnSpc>
                <a:spcPct val="115000"/>
              </a:lnSpc>
              <a:spcAft>
                <a:spcPts val="800"/>
              </a:spcAft>
              <a:buFont typeface="Arial" panose="020B0604020202020204" pitchFamily="34" charset="0"/>
              <a:buChar char="•"/>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autres frais (secrétariat, frais de gestion)</a:t>
            </a:r>
            <a:endParaRPr lang="fr-FR" sz="1600" b="1" dirty="0">
              <a:latin typeface="Arial" panose="020B0604020202020204" pitchFamily="34" charset="0"/>
              <a:ea typeface="Calibri" panose="020F0502020204030204" pitchFamily="34" charset="0"/>
              <a:cs typeface="Arial" panose="020B0604020202020204" pitchFamily="34" charset="0"/>
            </a:endParaRPr>
          </a:p>
          <a:p>
            <a:pPr lvl="2" algn="just">
              <a:lnSpc>
                <a:spcPct val="115000"/>
              </a:lnSpc>
              <a:tabLst>
                <a:tab pos="457200" algn="l"/>
              </a:tabLst>
            </a:pPr>
            <a:r>
              <a:rPr lang="fr-FR" b="1" dirty="0">
                <a:solidFill>
                  <a:srgbClr val="000000"/>
                </a:solidFill>
                <a:latin typeface="Arial" panose="020B0604020202020204" pitchFamily="34" charset="0"/>
                <a:ea typeface="Calibri" panose="020F0502020204030204" pitchFamily="34" charset="0"/>
                <a:cs typeface="Arial" panose="020B0604020202020204" pitchFamily="34" charset="0"/>
              </a:rPr>
              <a:t> </a:t>
            </a:r>
            <a:endParaRPr lang="fr-FR" sz="1600" b="1" dirty="0">
              <a:effectLst/>
              <a:latin typeface="Arial" panose="020B060402020202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78746517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746760" y="689155"/>
            <a:ext cx="10515600" cy="5999028"/>
          </a:xfrm>
        </p:spPr>
        <p:txBody>
          <a:bodyPr>
            <a:noAutofit/>
          </a:bodyPr>
          <a:lstStyle/>
          <a:p>
            <a:endParaRPr lang="fr-FR" sz="1800" b="1" dirty="0"/>
          </a:p>
          <a:p>
            <a:r>
              <a:rPr lang="fr-FR" sz="1800" b="1" dirty="0"/>
              <a:t>Non collecte de la taxe d’apprentissage généralement prélevée sur la masse salariale des entreprises formelles pour le financement de la FC, d’apprentissage et de formation duale ; </a:t>
            </a:r>
          </a:p>
          <a:p>
            <a:r>
              <a:rPr lang="fr-FR" sz="1800" b="1" dirty="0"/>
              <a:t>Faiblesse des moyens consacrés pour aboutir à la mise en place de formations de qualité, bien que l’Etat reste le plus grand contributeur de l’EFTP et s’est engagé dans le cadre de sa nouvelle stratégie sur al FP comme levier de croissance économique et de création d’emploi;</a:t>
            </a:r>
          </a:p>
          <a:p>
            <a:r>
              <a:rPr lang="fr-FR" sz="1800" b="1" dirty="0"/>
              <a:t>Réduction (baisse) drastique et </a:t>
            </a:r>
            <a:r>
              <a:rPr lang="fr-FR" sz="1800" b="1" dirty="0" err="1"/>
              <a:t>costante</a:t>
            </a:r>
            <a:r>
              <a:rPr lang="fr-FR" sz="1800" b="1" dirty="0"/>
              <a:t> d’une année à l’autre de la subvention d’exploitation allouée par l’Etat pour abonder le budget du Fonds alors qu’il fait face à des besoins croissants de financement de formation au profit des jeunes de divers métiers ;</a:t>
            </a:r>
          </a:p>
          <a:p>
            <a:r>
              <a:rPr lang="fr-FR" sz="1800" b="1" dirty="0"/>
              <a:t>Instabilité des ressources du Fonds  qui fluctuent au rythme des projets initiés par les partenaires au développement</a:t>
            </a:r>
          </a:p>
          <a:p>
            <a:r>
              <a:rPr lang="fr-FR" sz="1800" b="1" dirty="0"/>
              <a:t>Développement de stratégies de mobilisation des ressources additionnelles afin d’élargir le bénéfice de la formation à un plus grand nombre d’apprenants ;</a:t>
            </a:r>
          </a:p>
          <a:p>
            <a:r>
              <a:rPr lang="fr-FR" sz="1800" b="1" dirty="0"/>
              <a:t>Nécessité de diversification des sources de financement de l’EFTP: instauration et systématisation d’une contribution du secteur privé au financement de la FP ;</a:t>
            </a:r>
          </a:p>
          <a:p>
            <a:pPr marL="457200" lvl="1" indent="0" algn="just">
              <a:buNone/>
            </a:pPr>
            <a:r>
              <a:rPr lang="fr-FR" sz="1800" b="1" dirty="0">
                <a:solidFill>
                  <a:srgbClr val="FF0000"/>
                </a:solidFill>
              </a:rPr>
              <a:t>Lors du montage du dispositif FODEFCA, la TA convenue comme première source de financement pour servir de base  pour asseoir la soutenabilité des activités du Fonds sur le long terme (vision consacré par l’article 24 de ses statuts) n’est pas mobilisée. Avec l’instauration progressive de la culture de formation au sein des entreprises et qui fait accroître , d’année en année les besoins de formation, le débat sur celle-ci devrait refaire surface, car la subvention allouée jusque-là qui est la seule source de financement devrait être une ressources additionnelle destinée au secteur non cotisant </a:t>
            </a:r>
          </a:p>
        </p:txBody>
      </p:sp>
      <p:sp>
        <p:nvSpPr>
          <p:cNvPr id="4" name="Tijdelijke aanduiding voor titel 1">
            <a:extLst>
              <a:ext uri="{FF2B5EF4-FFF2-40B4-BE49-F238E27FC236}">
                <a16:creationId xmlns:a16="http://schemas.microsoft.com/office/drawing/2014/main" id="{70CACE9C-93A1-0140-8EE8-82BF4EA16AF2}"/>
              </a:ext>
            </a:extLst>
          </p:cNvPr>
          <p:cNvSpPr txBox="1">
            <a:spLocks noGrp="1"/>
          </p:cNvSpPr>
          <p:nvPr>
            <p:ph type="title"/>
          </p:nvPr>
        </p:nvSpPr>
        <p:spPr>
          <a:xfrm>
            <a:off x="2508069" y="424542"/>
            <a:ext cx="7354388" cy="535577"/>
          </a:xfrm>
          <a:prstGeom prst="rect">
            <a:avLst/>
          </a:prstGeom>
          <a:solidFill>
            <a:schemeClr val="accent1">
              <a:lumMod val="60000"/>
              <a:lumOff val="40000"/>
            </a:schemeClr>
          </a:solidFill>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nl-NL" sz="2400" b="1" dirty="0">
                <a:solidFill>
                  <a:schemeClr val="bg1"/>
                </a:solidFill>
                <a:latin typeface="Calibri" panose="020F0502020204030204" pitchFamily="34" charset="0"/>
                <a:cs typeface="Calibri" panose="020F0502020204030204" pitchFamily="34" charset="0"/>
              </a:rPr>
              <a:t>Bonnes pratiques, </a:t>
            </a:r>
            <a:r>
              <a:rPr lang="nl-NL" sz="2400" b="1" dirty="0" err="1">
                <a:solidFill>
                  <a:schemeClr val="bg1"/>
                </a:solidFill>
                <a:latin typeface="Calibri" panose="020F0502020204030204" pitchFamily="34" charset="0"/>
                <a:cs typeface="Calibri" panose="020F0502020204030204" pitchFamily="34" charset="0"/>
              </a:rPr>
              <a:t>défis</a:t>
            </a:r>
            <a:r>
              <a:rPr lang="nl-NL" sz="2400" b="1" dirty="0">
                <a:solidFill>
                  <a:schemeClr val="bg1"/>
                </a:solidFill>
                <a:latin typeface="Calibri" panose="020F0502020204030204" pitchFamily="34" charset="0"/>
                <a:cs typeface="Calibri" panose="020F0502020204030204" pitchFamily="34" charset="0"/>
              </a:rPr>
              <a:t> et </a:t>
            </a:r>
            <a:r>
              <a:rPr lang="nl-NL" sz="2400" b="1" dirty="0" err="1">
                <a:solidFill>
                  <a:schemeClr val="bg1"/>
                </a:solidFill>
                <a:latin typeface="Calibri" panose="020F0502020204030204" pitchFamily="34" charset="0"/>
                <a:cs typeface="Calibri" panose="020F0502020204030204" pitchFamily="34" charset="0"/>
              </a:rPr>
              <a:t>leçons</a:t>
            </a:r>
            <a:r>
              <a:rPr lang="nl-NL" sz="2400" b="1" dirty="0">
                <a:solidFill>
                  <a:schemeClr val="bg1"/>
                </a:solidFill>
                <a:latin typeface="Calibri" panose="020F0502020204030204" pitchFamily="34" charset="0"/>
                <a:cs typeface="Calibri" panose="020F0502020204030204" pitchFamily="34" charset="0"/>
              </a:rPr>
              <a:t> </a:t>
            </a:r>
            <a:r>
              <a:rPr lang="nl-NL" sz="2400" b="1" dirty="0" err="1">
                <a:solidFill>
                  <a:schemeClr val="bg1"/>
                </a:solidFill>
                <a:latin typeface="Calibri" panose="020F0502020204030204" pitchFamily="34" charset="0"/>
                <a:cs typeface="Calibri" panose="020F0502020204030204" pitchFamily="34" charset="0"/>
              </a:rPr>
              <a:t>apprises</a:t>
            </a:r>
            <a:r>
              <a:rPr lang="nl-NL" sz="2400" b="1" dirty="0">
                <a:solidFill>
                  <a:schemeClr val="bg1"/>
                </a:solidFill>
                <a:latin typeface="Calibri" panose="020F0502020204030204" pitchFamily="34" charset="0"/>
                <a:cs typeface="Calibri" panose="020F0502020204030204" pitchFamily="34" charset="0"/>
              </a:rPr>
              <a:t>  </a:t>
            </a:r>
            <a:endParaRPr lang="nl-BE" sz="2400" b="1" dirty="0">
              <a:solidFill>
                <a:schemeClr val="bg1"/>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71635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1">
            <a:extLst>
              <a:ext uri="{FF2B5EF4-FFF2-40B4-BE49-F238E27FC236}">
                <a16:creationId xmlns:a16="http://schemas.microsoft.com/office/drawing/2014/main" id="{C5CD8395-75FE-524A-AB01-C36FFD20F4E0}"/>
              </a:ext>
            </a:extLst>
          </p:cNvPr>
          <p:cNvSpPr>
            <a:spLocks noGrp="1"/>
          </p:cNvSpPr>
          <p:nvPr>
            <p:ph type="ctrTitle" hasCustomPrompt="1"/>
          </p:nvPr>
        </p:nvSpPr>
        <p:spPr>
          <a:xfrm>
            <a:off x="1269420" y="869090"/>
            <a:ext cx="6629400" cy="2306637"/>
          </a:xfrm>
          <a:prstGeom prst="rect">
            <a:avLst/>
          </a:prstGeom>
        </p:spPr>
        <p:txBody>
          <a:bodyPr anchor="b">
            <a:normAutofit/>
          </a:bodyPr>
          <a:lstStyle>
            <a:lvl1pPr algn="l">
              <a:defRPr sz="6000"/>
            </a:lvl1pPr>
          </a:lstStyle>
          <a:p>
            <a:r>
              <a:rPr lang="nl-NL" sz="4800" b="1" dirty="0">
                <a:latin typeface="Calibri" panose="020F0502020204030204" pitchFamily="34" charset="0"/>
                <a:cs typeface="Calibri" panose="020F0502020204030204" pitchFamily="34" charset="0"/>
              </a:rPr>
              <a:t>MERCI POUR VOTRE AIMABLE ATTENTION</a:t>
            </a:r>
            <a:endParaRPr lang="nl-BE" sz="4800" b="1" dirty="0">
              <a:latin typeface="Calibri" panose="020F0502020204030204" pitchFamily="34" charset="0"/>
              <a:cs typeface="Calibri" panose="020F0502020204030204" pitchFamily="34" charset="0"/>
            </a:endParaRPr>
          </a:p>
        </p:txBody>
      </p:sp>
      <p:pic>
        <p:nvPicPr>
          <p:cNvPr id="7" name="Afbeelding 6">
            <a:extLst>
              <a:ext uri="{FF2B5EF4-FFF2-40B4-BE49-F238E27FC236}">
                <a16:creationId xmlns:a16="http://schemas.microsoft.com/office/drawing/2014/main" id="{D5D611D7-D4E4-4849-A79D-987B92916E54}"/>
              </a:ext>
            </a:extLst>
          </p:cNvPr>
          <p:cNvPicPr>
            <a:picLocks noChangeAspect="1"/>
          </p:cNvPicPr>
          <p:nvPr/>
        </p:nvPicPr>
        <p:blipFill>
          <a:blip r:embed="rId2"/>
          <a:stretch>
            <a:fillRect/>
          </a:stretch>
        </p:blipFill>
        <p:spPr>
          <a:xfrm>
            <a:off x="10149840" y="477519"/>
            <a:ext cx="1838960" cy="1034415"/>
          </a:xfrm>
          <a:prstGeom prst="rect">
            <a:avLst/>
          </a:prstGeom>
        </p:spPr>
      </p:pic>
      <p:pic>
        <p:nvPicPr>
          <p:cNvPr id="8" name="Afbeelding 7">
            <a:extLst>
              <a:ext uri="{FF2B5EF4-FFF2-40B4-BE49-F238E27FC236}">
                <a16:creationId xmlns:a16="http://schemas.microsoft.com/office/drawing/2014/main" id="{5EDB0819-B121-D84A-A55B-91B9DEF79B7D}"/>
              </a:ext>
            </a:extLst>
          </p:cNvPr>
          <p:cNvPicPr>
            <a:picLocks noChangeAspect="1"/>
          </p:cNvPicPr>
          <p:nvPr/>
        </p:nvPicPr>
        <p:blipFill>
          <a:blip r:embed="rId3"/>
          <a:stretch>
            <a:fillRect/>
          </a:stretch>
        </p:blipFill>
        <p:spPr>
          <a:xfrm>
            <a:off x="9146540" y="486726"/>
            <a:ext cx="1104669" cy="934720"/>
          </a:xfrm>
          <a:prstGeom prst="rect">
            <a:avLst/>
          </a:prstGeom>
        </p:spPr>
      </p:pic>
      <p:pic>
        <p:nvPicPr>
          <p:cNvPr id="10" name="Afbeelding 9" descr="Afbeelding met tekst&#10;&#10;Automatisch gegenereerde beschrijving">
            <a:extLst>
              <a:ext uri="{FF2B5EF4-FFF2-40B4-BE49-F238E27FC236}">
                <a16:creationId xmlns:a16="http://schemas.microsoft.com/office/drawing/2014/main" id="{9F44C2A3-2464-1042-8971-18C43250160E}"/>
              </a:ext>
            </a:extLst>
          </p:cNvPr>
          <p:cNvPicPr>
            <a:picLocks noChangeAspect="1"/>
          </p:cNvPicPr>
          <p:nvPr/>
        </p:nvPicPr>
        <p:blipFill>
          <a:blip r:embed="rId4"/>
          <a:stretch>
            <a:fillRect/>
          </a:stretch>
        </p:blipFill>
        <p:spPr>
          <a:xfrm>
            <a:off x="6693735" y="6186878"/>
            <a:ext cx="1297940" cy="357875"/>
          </a:xfrm>
          <a:prstGeom prst="rect">
            <a:avLst/>
          </a:prstGeom>
        </p:spPr>
      </p:pic>
      <p:pic>
        <p:nvPicPr>
          <p:cNvPr id="11" name="Afbeelding 10">
            <a:extLst>
              <a:ext uri="{FF2B5EF4-FFF2-40B4-BE49-F238E27FC236}">
                <a16:creationId xmlns:a16="http://schemas.microsoft.com/office/drawing/2014/main" id="{C0A6975E-A26A-064D-BED1-5FBDBBEB23E9}"/>
              </a:ext>
            </a:extLst>
          </p:cNvPr>
          <p:cNvPicPr>
            <a:picLocks noChangeAspect="1"/>
          </p:cNvPicPr>
          <p:nvPr/>
        </p:nvPicPr>
        <p:blipFill>
          <a:blip r:embed="rId5"/>
          <a:stretch>
            <a:fillRect/>
          </a:stretch>
        </p:blipFill>
        <p:spPr>
          <a:xfrm>
            <a:off x="8196367" y="6062725"/>
            <a:ext cx="721129" cy="503971"/>
          </a:xfrm>
          <a:prstGeom prst="rect">
            <a:avLst/>
          </a:prstGeom>
        </p:spPr>
      </p:pic>
      <p:pic>
        <p:nvPicPr>
          <p:cNvPr id="12" name="Afbeelding 11" descr="Afbeelding met tekst&#10;&#10;Automatisch gegenereerde beschrijving">
            <a:extLst>
              <a:ext uri="{FF2B5EF4-FFF2-40B4-BE49-F238E27FC236}">
                <a16:creationId xmlns:a16="http://schemas.microsoft.com/office/drawing/2014/main" id="{DC5A6406-8761-DC43-B446-62DEC85B0D15}"/>
              </a:ext>
            </a:extLst>
          </p:cNvPr>
          <p:cNvPicPr>
            <a:picLocks noChangeAspect="1"/>
          </p:cNvPicPr>
          <p:nvPr/>
        </p:nvPicPr>
        <p:blipFill>
          <a:blip r:embed="rId6"/>
          <a:stretch>
            <a:fillRect/>
          </a:stretch>
        </p:blipFill>
        <p:spPr>
          <a:xfrm>
            <a:off x="9183148" y="6186878"/>
            <a:ext cx="1535652" cy="387206"/>
          </a:xfrm>
          <a:prstGeom prst="rect">
            <a:avLst/>
          </a:prstGeom>
        </p:spPr>
      </p:pic>
      <p:pic>
        <p:nvPicPr>
          <p:cNvPr id="13" name="Afbeelding 12">
            <a:extLst>
              <a:ext uri="{FF2B5EF4-FFF2-40B4-BE49-F238E27FC236}">
                <a16:creationId xmlns:a16="http://schemas.microsoft.com/office/drawing/2014/main" id="{C1F2ECE5-374D-204E-A254-43074BE9C77F}"/>
              </a:ext>
            </a:extLst>
          </p:cNvPr>
          <p:cNvPicPr>
            <a:picLocks noChangeAspect="1"/>
          </p:cNvPicPr>
          <p:nvPr/>
        </p:nvPicPr>
        <p:blipFill>
          <a:blip r:embed="rId7"/>
          <a:stretch>
            <a:fillRect/>
          </a:stretch>
        </p:blipFill>
        <p:spPr>
          <a:xfrm>
            <a:off x="10832052" y="6022593"/>
            <a:ext cx="750641" cy="551491"/>
          </a:xfrm>
          <a:prstGeom prst="rect">
            <a:avLst/>
          </a:prstGeom>
        </p:spPr>
      </p:pic>
      <p:sp>
        <p:nvSpPr>
          <p:cNvPr id="14" name="Rechthoek 13">
            <a:extLst>
              <a:ext uri="{FF2B5EF4-FFF2-40B4-BE49-F238E27FC236}">
                <a16:creationId xmlns:a16="http://schemas.microsoft.com/office/drawing/2014/main" id="{9C1EB6BB-F9ED-DF49-955C-CE45BDC87C4E}"/>
              </a:ext>
            </a:extLst>
          </p:cNvPr>
          <p:cNvSpPr/>
          <p:nvPr/>
        </p:nvSpPr>
        <p:spPr>
          <a:xfrm>
            <a:off x="3303136" y="6343252"/>
            <a:ext cx="1992853" cy="230832"/>
          </a:xfrm>
          <a:prstGeom prst="rect">
            <a:avLst/>
          </a:prstGeom>
        </p:spPr>
        <p:txBody>
          <a:bodyPr wrap="none">
            <a:spAutoFit/>
          </a:bodyPr>
          <a:lstStyle/>
          <a:p>
            <a:r>
              <a:rPr lang="nl-BE" sz="900" dirty="0">
                <a:solidFill>
                  <a:schemeClr val="tx1">
                    <a:lumMod val="50000"/>
                    <a:lumOff val="50000"/>
                  </a:schemeClr>
                </a:solidFill>
                <a:effectLst/>
                <a:latin typeface="Calibri Light" panose="020F0302020204030204" pitchFamily="34" charset="0"/>
                <a:cs typeface="Calibri Light" panose="020F0302020204030204" pitchFamily="34" charset="0"/>
              </a:rPr>
              <a:t>Avec l’appui technique et financier de :</a:t>
            </a:r>
            <a:endParaRPr lang="nl-BE" sz="900" dirty="0">
              <a:solidFill>
                <a:schemeClr val="tx1">
                  <a:lumMod val="50000"/>
                  <a:lumOff val="50000"/>
                </a:schemeClr>
              </a:solidFill>
              <a:latin typeface="Calibri Light" panose="020F0302020204030204" pitchFamily="34" charset="0"/>
              <a:cs typeface="Calibri Light" panose="020F0302020204030204" pitchFamily="34" charset="0"/>
            </a:endParaRPr>
          </a:p>
        </p:txBody>
      </p:sp>
      <p:pic>
        <p:nvPicPr>
          <p:cNvPr id="15" name="Afbeelding 14">
            <a:extLst>
              <a:ext uri="{FF2B5EF4-FFF2-40B4-BE49-F238E27FC236}">
                <a16:creationId xmlns:a16="http://schemas.microsoft.com/office/drawing/2014/main" id="{48DDAC8C-2097-E646-874A-53EFCAB1AF4C}"/>
              </a:ext>
            </a:extLst>
          </p:cNvPr>
          <p:cNvPicPr>
            <a:picLocks noChangeAspect="1"/>
          </p:cNvPicPr>
          <p:nvPr/>
        </p:nvPicPr>
        <p:blipFill>
          <a:blip r:embed="rId8"/>
          <a:stretch>
            <a:fillRect/>
          </a:stretch>
        </p:blipFill>
        <p:spPr>
          <a:xfrm>
            <a:off x="5728540" y="6027312"/>
            <a:ext cx="822716" cy="631880"/>
          </a:xfrm>
          <a:prstGeom prst="rect">
            <a:avLst/>
          </a:prstGeom>
        </p:spPr>
      </p:pic>
      <p:sp>
        <p:nvSpPr>
          <p:cNvPr id="17" name="Ondertitel 2">
            <a:extLst>
              <a:ext uri="{FF2B5EF4-FFF2-40B4-BE49-F238E27FC236}">
                <a16:creationId xmlns:a16="http://schemas.microsoft.com/office/drawing/2014/main" id="{A539B6B0-D348-7A47-9829-69F82D02EEE6}"/>
              </a:ext>
            </a:extLst>
          </p:cNvPr>
          <p:cNvSpPr txBox="1">
            <a:spLocks/>
          </p:cNvSpPr>
          <p:nvPr/>
        </p:nvSpPr>
        <p:spPr>
          <a:xfrm>
            <a:off x="1269419" y="3984171"/>
            <a:ext cx="9259243" cy="1692727"/>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Clr>
                <a:srgbClr val="3B0265"/>
              </a:buClr>
              <a:buFont typeface="Wingdings" pitchFamily="2" charset="2"/>
              <a:buNone/>
              <a:defRPr sz="3200" b="0" i="0" kern="1200">
                <a:solidFill>
                  <a:schemeClr val="tx1">
                    <a:lumMod val="75000"/>
                    <a:lumOff val="25000"/>
                  </a:schemeClr>
                </a:solidFill>
                <a:latin typeface="Biotif" pitchFamily="2" charset="77"/>
                <a:ea typeface="+mn-ea"/>
                <a:cs typeface="+mn-cs"/>
              </a:defRPr>
            </a:lvl1pPr>
            <a:lvl2pPr marL="457200" indent="0" algn="ctr" defTabSz="914400" rtl="0" eaLnBrk="1" latinLnBrk="0" hangingPunct="1">
              <a:lnSpc>
                <a:spcPct val="90000"/>
              </a:lnSpc>
              <a:spcBef>
                <a:spcPts val="500"/>
              </a:spcBef>
              <a:buClr>
                <a:schemeClr val="tx1">
                  <a:lumMod val="65000"/>
                  <a:lumOff val="35000"/>
                </a:schemeClr>
              </a:buClr>
              <a:buSzPct val="80000"/>
              <a:buFont typeface="Wingdings" pitchFamily="2" charset="2"/>
              <a:buNone/>
              <a:defRPr sz="2000" b="0" i="0" kern="1200">
                <a:solidFill>
                  <a:schemeClr val="tx1">
                    <a:lumMod val="75000"/>
                    <a:lumOff val="25000"/>
                  </a:schemeClr>
                </a:solidFill>
                <a:latin typeface="Biotif" pitchFamily="2" charset="77"/>
                <a:ea typeface="+mn-ea"/>
                <a:cs typeface="+mn-cs"/>
              </a:defRPr>
            </a:lvl2pPr>
            <a:lvl3pPr marL="9144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800" b="0" i="0" kern="1200">
                <a:solidFill>
                  <a:schemeClr val="tx1">
                    <a:lumMod val="50000"/>
                    <a:lumOff val="50000"/>
                  </a:schemeClr>
                </a:solidFill>
                <a:latin typeface="Biotif" pitchFamily="2" charset="77"/>
                <a:ea typeface="+mn-ea"/>
                <a:cs typeface="+mn-cs"/>
              </a:defRPr>
            </a:lvl3pPr>
            <a:lvl4pPr marL="1371600" indent="0" algn="ctr" defTabSz="914400" rtl="0" eaLnBrk="1" latinLnBrk="0" hangingPunct="1">
              <a:lnSpc>
                <a:spcPct val="90000"/>
              </a:lnSpc>
              <a:spcBef>
                <a:spcPts val="500"/>
              </a:spcBef>
              <a:buClr>
                <a:schemeClr val="tx1">
                  <a:lumMod val="50000"/>
                  <a:lumOff val="50000"/>
                </a:schemeClr>
              </a:buClr>
              <a:buSzPct val="40000"/>
              <a:buFont typeface="Wingdings" pitchFamily="2" charset="2"/>
              <a:buNone/>
              <a:tabLst/>
              <a:defRPr sz="1600" b="0" i="0" kern="1200">
                <a:solidFill>
                  <a:schemeClr val="tx1">
                    <a:lumMod val="50000"/>
                    <a:lumOff val="50000"/>
                  </a:schemeClr>
                </a:solidFill>
                <a:latin typeface="Biotif" pitchFamily="2" charset="77"/>
                <a:ea typeface="+mn-ea"/>
                <a:cs typeface="+mn-cs"/>
              </a:defRPr>
            </a:lvl4pPr>
            <a:lvl5pPr marL="1828800" indent="0" algn="ctr" defTabSz="914400" rtl="0" eaLnBrk="1" latinLnBrk="0" hangingPunct="1">
              <a:lnSpc>
                <a:spcPct val="90000"/>
              </a:lnSpc>
              <a:spcBef>
                <a:spcPts val="500"/>
              </a:spcBef>
              <a:buClr>
                <a:schemeClr val="tx1">
                  <a:lumMod val="50000"/>
                  <a:lumOff val="50000"/>
                </a:schemeClr>
              </a:buClr>
              <a:buSzPct val="40000"/>
              <a:buFontTx/>
              <a:buNone/>
              <a:tabLst/>
              <a:defRPr sz="1600" b="0" i="0" kern="1200">
                <a:solidFill>
                  <a:schemeClr val="tx1">
                    <a:lumMod val="50000"/>
                    <a:lumOff val="50000"/>
                  </a:schemeClr>
                </a:solidFill>
                <a:latin typeface="Biotif" pitchFamily="2" charset="77"/>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nl-NL" sz="1800" b="1" dirty="0">
                <a:solidFill>
                  <a:schemeClr val="tx1">
                    <a:lumMod val="50000"/>
                    <a:lumOff val="50000"/>
                  </a:schemeClr>
                </a:solidFill>
                <a:latin typeface="Calibri Light" panose="020F0302020204030204" pitchFamily="34" charset="0"/>
                <a:cs typeface="Calibri Light" panose="020F0302020204030204" pitchFamily="34" charset="0"/>
              </a:rPr>
              <a:t>Fonds de Development de la Formation Professionnelle Continue et de l’Apprentissage (FODEFCA), </a:t>
            </a:r>
            <a:r>
              <a:rPr lang="nl-NL" sz="1800" b="1" dirty="0" err="1">
                <a:solidFill>
                  <a:schemeClr val="tx1">
                    <a:lumMod val="50000"/>
                    <a:lumOff val="50000"/>
                  </a:schemeClr>
                </a:solidFill>
                <a:latin typeface="Calibri Light" panose="020F0302020204030204" pitchFamily="34" charset="0"/>
                <a:cs typeface="Calibri Light" panose="020F0302020204030204" pitchFamily="34" charset="0"/>
              </a:rPr>
              <a:t>Quartier</a:t>
            </a:r>
            <a:r>
              <a:rPr lang="nl-NL" sz="1800" b="1" dirty="0">
                <a:solidFill>
                  <a:schemeClr val="tx1">
                    <a:lumMod val="50000"/>
                    <a:lumOff val="50000"/>
                  </a:schemeClr>
                </a:solidFill>
                <a:latin typeface="Calibri Light" panose="020F0302020204030204" pitchFamily="34" charset="0"/>
                <a:cs typeface="Calibri Light" panose="020F0302020204030204" pitchFamily="34" charset="0"/>
              </a:rPr>
              <a:t> Akpakpa </a:t>
            </a:r>
            <a:r>
              <a:rPr lang="nl-NL" sz="1800" b="1" dirty="0" err="1">
                <a:solidFill>
                  <a:schemeClr val="tx1">
                    <a:lumMod val="50000"/>
                    <a:lumOff val="50000"/>
                  </a:schemeClr>
                </a:solidFill>
                <a:latin typeface="Calibri Light" panose="020F0302020204030204" pitchFamily="34" charset="0"/>
                <a:cs typeface="Calibri Light" panose="020F0302020204030204" pitchFamily="34" charset="0"/>
              </a:rPr>
              <a:t>Dodomey</a:t>
            </a:r>
            <a:r>
              <a:rPr lang="nl-NL" sz="1800" b="1" dirty="0">
                <a:solidFill>
                  <a:schemeClr val="tx1">
                    <a:lumMod val="50000"/>
                    <a:lumOff val="50000"/>
                  </a:schemeClr>
                </a:solidFill>
                <a:latin typeface="Calibri Light" panose="020F0302020204030204" pitchFamily="34" charset="0"/>
                <a:cs typeface="Calibri Light" panose="020F0302020204030204" pitchFamily="34" charset="0"/>
              </a:rPr>
              <a:t>, Immeuble Marcory 1, Rue Hôtel du Lac, 01 BP 4420 Recette Principale COTONOU, Tél. + 229 21 33 96 50/21 33 96 51/ 61 54 01 68</a:t>
            </a:r>
          </a:p>
          <a:p>
            <a:r>
              <a:rPr lang="nl-NL" sz="1800" b="1" dirty="0" err="1">
                <a:solidFill>
                  <a:schemeClr val="tx1">
                    <a:lumMod val="50000"/>
                    <a:lumOff val="50000"/>
                  </a:schemeClr>
                </a:solidFill>
                <a:latin typeface="Calibri Light" panose="020F0302020204030204" pitchFamily="34" charset="0"/>
                <a:cs typeface="Calibri Light" panose="020F0302020204030204" pitchFamily="34" charset="0"/>
              </a:rPr>
              <a:t>Courriel</a:t>
            </a:r>
            <a:r>
              <a:rPr lang="nl-NL" sz="1800" b="1" dirty="0">
                <a:solidFill>
                  <a:schemeClr val="tx1">
                    <a:lumMod val="50000"/>
                    <a:lumOff val="50000"/>
                  </a:schemeClr>
                </a:solidFill>
                <a:latin typeface="Calibri Light" panose="020F0302020204030204" pitchFamily="34" charset="0"/>
                <a:cs typeface="Calibri Light" panose="020F0302020204030204" pitchFamily="34" charset="0"/>
              </a:rPr>
              <a:t>: fodefca_2007@yahoo.fr/oladikpukpo@yahoo.fr</a:t>
            </a:r>
            <a:endParaRPr lang="nl-BE" sz="1800" b="1" dirty="0">
              <a:solidFill>
                <a:schemeClr val="tx1">
                  <a:lumMod val="50000"/>
                  <a:lumOff val="50000"/>
                </a:schemeClr>
              </a:solidFill>
              <a:latin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3851244068"/>
      </p:ext>
    </p:extLst>
  </p:cSld>
  <p:clrMapOvr>
    <a:masterClrMapping/>
  </p:clrMapOvr>
</p:sld>
</file>

<file path=ppt/theme/theme1.xml><?xml version="1.0" encoding="utf-8"?>
<a:theme xmlns:a="http://schemas.openxmlformats.org/drawingml/2006/main" name="Kantoorth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1240</Words>
  <Application>Microsoft Office PowerPoint</Application>
  <PresentationFormat>Widescreen</PresentationFormat>
  <Paragraphs>90</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Arial</vt:lpstr>
      <vt:lpstr>Calibri</vt:lpstr>
      <vt:lpstr>Calibri Light</vt:lpstr>
      <vt:lpstr>Symbol</vt:lpstr>
      <vt:lpstr>Wingdings</vt:lpstr>
      <vt:lpstr>Kantoorthema</vt:lpstr>
      <vt:lpstr>ATELIER REGIONAL DE PARTAGE</vt:lpstr>
      <vt:lpstr>ETAT DES LIEUX DU FINANCEMENT DE L’APPRENTISSAGE FORMEL ET INFORMEL</vt:lpstr>
      <vt:lpstr>PowerPoint Presentation</vt:lpstr>
      <vt:lpstr>PowerPoint Presentation</vt:lpstr>
      <vt:lpstr>PowerPoint Presentation</vt:lpstr>
      <vt:lpstr>Mécanisme de financement de l’apprentissage </vt:lpstr>
      <vt:lpstr>Structure de coût de la formation duale </vt:lpstr>
      <vt:lpstr>Bonnes pratiques, défis et leçons apprises  </vt:lpstr>
      <vt:lpstr>MERCI POUR VOTRE AIMABLE ATTENTION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ATELIER REGIONAL DE PARTAGE</dc:title>
  <dc:creator>DE RUYCK, Maarten</dc:creator>
  <cp:lastModifiedBy>Mbabazi-Kamina, Louise</cp:lastModifiedBy>
  <cp:revision>37</cp:revision>
  <dcterms:created xsi:type="dcterms:W3CDTF">2021-11-05T17:48:37Z</dcterms:created>
  <dcterms:modified xsi:type="dcterms:W3CDTF">2021-11-30T14:36:32Z</dcterms:modified>
</cp:coreProperties>
</file>