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61" r:id="rId3"/>
    <p:sldId id="257" r:id="rId4"/>
    <p:sldId id="263" r:id="rId5"/>
    <p:sldId id="264" r:id="rId6"/>
    <p:sldId id="831" r:id="rId7"/>
    <p:sldId id="833" r:id="rId8"/>
    <p:sldId id="832" r:id="rId9"/>
    <p:sldId id="834" r:id="rId10"/>
    <p:sldId id="266" r:id="rId11"/>
    <p:sldId id="802" r:id="rId12"/>
    <p:sldId id="265" r:id="rId13"/>
    <p:sldId id="847" r:id="rId14"/>
    <p:sldId id="858" r:id="rId15"/>
    <p:sldId id="259" r:id="rId16"/>
    <p:sldId id="844" r:id="rId17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94"/>
  </p:normalViewPr>
  <p:slideViewPr>
    <p:cSldViewPr snapToGrid="0" snapToObjects="1">
      <p:cViewPr varScale="1">
        <p:scale>
          <a:sx n="72" d="100"/>
          <a:sy n="72" d="100"/>
        </p:scale>
        <p:origin x="6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7CEE9-D063-4AEB-A58A-032250C678CC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D817B5-D034-4F71-BF47-DB7F970FD5A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2246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Pour passer du changement à l’appropriation dans l’EFTP, les Fonds de Formation jouent un role clé (lead)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D11B7-DD92-40B3-BE78-3F60498AAD3C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3798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033DCB-4843-7B48-A69D-C431D13F3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0BAE585-D002-644F-8BCB-3D33A6B8A2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A4162AE-2522-B74C-938D-CC9CCE0D9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02F6A2E-149B-7544-88C8-E21A89751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5DF1D4F-E2D1-CA46-A060-82834AAEF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52022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FDC2EE-3919-2B4C-B56A-6A1066D8B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9F27922-7DF0-AC43-AFB3-68E7C819E3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0106766-50CB-7D4A-9D59-1BF12F4E5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1315AA6-0FF6-2F47-BEDA-7A9E9A1C0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77D9657-562E-574D-B3AF-8513FCC98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74367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3702D0F-11D9-0F49-B3FB-67992973C8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1F8DDC5-D9B8-E14A-9991-50B8FFE42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2D96E22-0103-7646-BE29-270F61A0D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71788F3-E7B7-5A43-A14C-B938E2867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92EF31D-53BB-6E4A-92E1-E650DE186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94450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F25BB3-C742-F141-9F7B-C88377DB4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BEDD48-E809-304E-8C74-094CA5A67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1A0B20D-9421-6645-9AA4-EBCF48507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EF7C312-0E6E-5247-9D1F-5CB8F96C1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3B5C040-D3C6-CE43-BAFC-E23235874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02272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B95534-19CF-B84D-97DD-4A80BA7C0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2CDCDE3-5C9C-0649-B1B9-391A726B0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7D3C4D4-9BF8-F449-B29E-87DAE189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ED7D0BB-655B-EF40-8CB7-9705A480E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90E6573-4DC8-014A-8E71-1AD4566F3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10456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43A12F-3E61-4744-A7D9-61B3B4E87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DB1489C-EFEF-9243-9638-3D0B0619B2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5CA40A6-F02B-8B4F-A7D8-ACE2036C60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09501F9-6070-E746-9CB2-5D9FE0F4D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1AC3376-A5D8-2841-A7E7-1D3D13F4F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82AD58D-012F-C74B-A657-464713A0E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1727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310F2A-FD22-F94C-A797-375CF9042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A5FFC7C-1B58-5F45-BA46-0BC1906B7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AD90672-EF63-804C-BDC1-6081BFB9F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16DE031-BF6C-8F44-9436-E9BF594D98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4768892-30C4-FE4B-B984-C0CCC52D0E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EC905FF-7470-B949-8B7C-FE610157F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CF3447E-381C-5545-AA77-5CD18E58D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A5EDB7C-CD5C-024B-932F-FE337537A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16915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5D5ADB-0BDD-8A45-8695-DB0024437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9BB8F39-C124-0A40-BAF2-B4B1E140A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80141AB-C9F1-B144-8F5C-BC4A885C3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BE78DA4-694A-7744-BE68-8A32DA2A1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25985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88F4AF6-60F2-E141-B010-1CFB91BD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DB4A7CE-C867-044D-9EC0-230D6D003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652CA89-19E4-8448-8024-B24DCCE19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6252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1E8262-F46D-9740-8CED-7280BDA0F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4075F98-4C96-594C-BA83-68E11909B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F34EA02-40D6-6D46-B938-1E4FAD4A04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46A33D2-3DC8-A24D-91FD-2F82285A1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36182E4-8C85-D54C-9BB1-30129EA69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E7ECDFF-FABB-3F42-AD1E-64E4A4987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14540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3EE5CB-9AF5-324E-A977-1672AD715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B72AD7A-E273-474C-ADEE-48EA339B93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B1F53D8-AF71-D44C-B1D0-55903DB3A2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702F474-0359-8B49-8CAD-87AD62D62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9961777-25FB-0B43-9877-8B80AD314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3E76474-E1D5-5A40-B1C6-A6E900E6C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44060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34F13AF-5D1D-C74F-AA62-A8694063B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BAA196F-2E92-C040-A3E1-7B7D8EA63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A8468F0-FA14-294E-AAC9-2FCBB22D8A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0BA45A3-92E6-3542-9DC3-62F0E64BA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2025623-D326-0349-A08C-064669D104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96450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10" Type="http://schemas.openxmlformats.org/officeDocument/2006/relationships/image" Target="../media/image11.sv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Relationship Id="rId9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efop.iiep.unesco.org/fr/comment-gerer-et-planifier-leftp-face-la-covid-19" TargetMode="External"/><Relationship Id="rId2" Type="http://schemas.openxmlformats.org/officeDocument/2006/relationships/hyperlink" Target="https://pefop.iiep.unesco.org/fr/forum-are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10" Type="http://schemas.openxmlformats.org/officeDocument/2006/relationships/image" Target="../media/image11.sv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C5CD8395-75FE-524A-AB01-C36FFD20F4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9420" y="1521141"/>
            <a:ext cx="6629400" cy="2306637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ATELIER REGIONAL DE PARTAGE</a:t>
            </a:r>
            <a:endParaRPr lang="nl-B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9420" y="3914138"/>
            <a:ext cx="8053137" cy="838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Les modes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alternatifs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financement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de la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formation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professionnelle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en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Afrique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face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aux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défis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du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futur</a:t>
            </a:r>
            <a:endParaRPr lang="nl-B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Saly-Portudal</a:t>
            </a:r>
            <a:r>
              <a:rPr lang="nl-N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(Sénégal), 16-18 </a:t>
            </a:r>
            <a:r>
              <a:rPr lang="nl-N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novembre</a:t>
            </a:r>
            <a:r>
              <a:rPr lang="nl-N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2021</a:t>
            </a:r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19526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657784" y="6298338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B6133B98-0A37-5A45-BD9A-7F7D582A70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025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70CACE9C-93A1-0140-8EE8-82BF4EA16AF2}"/>
              </a:ext>
            </a:extLst>
          </p:cNvPr>
          <p:cNvSpPr txBox="1">
            <a:spLocks/>
          </p:cNvSpPr>
          <p:nvPr/>
        </p:nvSpPr>
        <p:spPr>
          <a:xfrm>
            <a:off x="1254033" y="924601"/>
            <a:ext cx="977101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Les </a:t>
            </a:r>
            <a:r>
              <a:rPr lang="nl-NL" b="1" dirty="0" err="1">
                <a:latin typeface="Calibri" panose="020F0502020204030204" pitchFamily="34" charset="0"/>
                <a:cs typeface="Calibri" panose="020F0502020204030204" pitchFamily="34" charset="0"/>
              </a:rPr>
              <a:t>contraintes</a:t>
            </a:r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 à lever?</a:t>
            </a:r>
            <a:endParaRPr lang="nl-B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6C2B1AD-9E9E-F246-BFBA-BAF10A8E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995E8925-76A4-479C-947E-C4B89A013C00}"/>
              </a:ext>
            </a:extLst>
          </p:cNvPr>
          <p:cNvSpPr txBox="1"/>
          <p:nvPr/>
        </p:nvSpPr>
        <p:spPr>
          <a:xfrm>
            <a:off x="487667" y="2319664"/>
            <a:ext cx="66232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fr-SN" sz="3600" b="1" dirty="0">
                <a:solidFill>
                  <a:srgbClr val="0070C0"/>
                </a:solidFill>
              </a:rPr>
              <a:t>Eviter la culture des préalables</a:t>
            </a:r>
            <a:endParaRPr lang="fr-FR" sz="3600" b="1" dirty="0">
              <a:solidFill>
                <a:srgbClr val="0070C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63C0953-3045-485B-A9F2-92C89EB09A12}"/>
              </a:ext>
            </a:extLst>
          </p:cNvPr>
          <p:cNvSpPr txBox="1"/>
          <p:nvPr/>
        </p:nvSpPr>
        <p:spPr>
          <a:xfrm>
            <a:off x="487667" y="3207092"/>
            <a:ext cx="91668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fr-SN" sz="3600" b="1" dirty="0">
                <a:solidFill>
                  <a:srgbClr val="0070C0"/>
                </a:solidFill>
              </a:rPr>
              <a:t>Contrarier le conservatisme et l’attentisme</a:t>
            </a:r>
            <a:endParaRPr lang="fr-FR" sz="3600" b="1" dirty="0">
              <a:solidFill>
                <a:srgbClr val="0070C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0E6E6F5-F6AC-44EA-A4AC-97DE6B6E44AB}"/>
              </a:ext>
            </a:extLst>
          </p:cNvPr>
          <p:cNvSpPr txBox="1"/>
          <p:nvPr/>
        </p:nvSpPr>
        <p:spPr>
          <a:xfrm>
            <a:off x="487667" y="4094520"/>
            <a:ext cx="93866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fr-SN" sz="3600" b="1" dirty="0">
                <a:solidFill>
                  <a:srgbClr val="0070C0"/>
                </a:solidFill>
              </a:rPr>
              <a:t>Relever et adapter les compétences aux défis</a:t>
            </a:r>
            <a:endParaRPr lang="fr-FR" sz="3600" b="1" dirty="0">
              <a:solidFill>
                <a:srgbClr val="0070C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E5F97E3-4A29-4266-8471-6E9CCA7CB547}"/>
              </a:ext>
            </a:extLst>
          </p:cNvPr>
          <p:cNvSpPr txBox="1"/>
          <p:nvPr/>
        </p:nvSpPr>
        <p:spPr>
          <a:xfrm>
            <a:off x="487667" y="4981948"/>
            <a:ext cx="92580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fr-SN" sz="3600" b="1" dirty="0">
                <a:solidFill>
                  <a:srgbClr val="0070C0"/>
                </a:solidFill>
              </a:rPr>
              <a:t>Mobiliser les moyens et la volonté politique </a:t>
            </a:r>
          </a:p>
          <a:p>
            <a:pPr marL="571500" indent="-571500"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fr-SN" sz="3600" b="1" dirty="0">
                <a:solidFill>
                  <a:srgbClr val="0070C0"/>
                </a:solidFill>
              </a:rPr>
              <a:t>indispensable à la transformation</a:t>
            </a:r>
            <a:endParaRPr lang="fr-FR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404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866" name="AutoShape 2">
            <a:extLst>
              <a:ext uri="{FF2B5EF4-FFF2-40B4-BE49-F238E27FC236}">
                <a16:creationId xmlns:a16="http://schemas.microsoft.com/office/drawing/2014/main" id="{AC46D07F-6C57-4364-8F04-22AA8897C5BA}"/>
              </a:ext>
            </a:extLst>
          </p:cNvPr>
          <p:cNvSpPr>
            <a:spLocks/>
          </p:cNvSpPr>
          <p:nvPr/>
        </p:nvSpPr>
        <p:spPr bwMode="auto">
          <a:xfrm>
            <a:off x="1774826" y="188913"/>
            <a:ext cx="8569325" cy="647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193FF">
                  <a:gamma/>
                  <a:shade val="46275"/>
                  <a:invGamma/>
                </a:srgbClr>
              </a:gs>
              <a:gs pos="50000">
                <a:srgbClr val="3193FF"/>
              </a:gs>
              <a:gs pos="100000">
                <a:srgbClr val="3193FF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fr-FR" sz="2400" dirty="0">
                <a:solidFill>
                  <a:srgbClr val="FFFFFF"/>
                </a:solidFill>
              </a:rPr>
              <a:t>PILOTAGE DU CHANGEMENT</a:t>
            </a:r>
          </a:p>
        </p:txBody>
      </p:sp>
      <p:sp>
        <p:nvSpPr>
          <p:cNvPr id="932870" name="Line 6">
            <a:extLst>
              <a:ext uri="{FF2B5EF4-FFF2-40B4-BE49-F238E27FC236}">
                <a16:creationId xmlns:a16="http://schemas.microsoft.com/office/drawing/2014/main" id="{548EDD26-4410-4A2D-9E74-D42B250A667D}"/>
              </a:ext>
            </a:extLst>
          </p:cNvPr>
          <p:cNvSpPr>
            <a:spLocks noChangeShapeType="1"/>
          </p:cNvSpPr>
          <p:nvPr/>
        </p:nvSpPr>
        <p:spPr bwMode="auto">
          <a:xfrm>
            <a:off x="4583113" y="981076"/>
            <a:ext cx="0" cy="5616575"/>
          </a:xfrm>
          <a:prstGeom prst="line">
            <a:avLst/>
          </a:prstGeom>
          <a:noFill/>
          <a:ln w="12700">
            <a:solidFill>
              <a:srgbClr val="0070C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932871" name="Line 7">
            <a:extLst>
              <a:ext uri="{FF2B5EF4-FFF2-40B4-BE49-F238E27FC236}">
                <a16:creationId xmlns:a16="http://schemas.microsoft.com/office/drawing/2014/main" id="{8D8D9E41-5133-434C-A9DA-AEA3E3CD6492}"/>
              </a:ext>
            </a:extLst>
          </p:cNvPr>
          <p:cNvSpPr>
            <a:spLocks noChangeShapeType="1"/>
          </p:cNvSpPr>
          <p:nvPr/>
        </p:nvSpPr>
        <p:spPr bwMode="auto">
          <a:xfrm>
            <a:off x="7535863" y="981076"/>
            <a:ext cx="0" cy="5688013"/>
          </a:xfrm>
          <a:prstGeom prst="line">
            <a:avLst/>
          </a:prstGeom>
          <a:noFill/>
          <a:ln w="12700">
            <a:solidFill>
              <a:srgbClr val="0070C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932872" name="Rectangle 8">
            <a:extLst>
              <a:ext uri="{FF2B5EF4-FFF2-40B4-BE49-F238E27FC236}">
                <a16:creationId xmlns:a16="http://schemas.microsoft.com/office/drawing/2014/main" id="{F2627EAF-87B7-43AC-A8BE-83BE6FB737D7}"/>
              </a:ext>
            </a:extLst>
          </p:cNvPr>
          <p:cNvSpPr>
            <a:spLocks/>
          </p:cNvSpPr>
          <p:nvPr/>
        </p:nvSpPr>
        <p:spPr bwMode="auto">
          <a:xfrm>
            <a:off x="1703388" y="981075"/>
            <a:ext cx="2736850" cy="287338"/>
          </a:xfrm>
          <a:prstGeom prst="rect">
            <a:avLst/>
          </a:prstGeom>
          <a:solidFill>
            <a:srgbClr val="CC99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fr-FR" sz="1400" i="1">
                <a:solidFill>
                  <a:srgbClr val="FFFFFF"/>
                </a:solidFill>
              </a:rPr>
              <a:t>TRADITION</a:t>
            </a:r>
          </a:p>
        </p:txBody>
      </p:sp>
      <p:sp>
        <p:nvSpPr>
          <p:cNvPr id="932873" name="Rectangle 9">
            <a:extLst>
              <a:ext uri="{FF2B5EF4-FFF2-40B4-BE49-F238E27FC236}">
                <a16:creationId xmlns:a16="http://schemas.microsoft.com/office/drawing/2014/main" id="{B4E81121-C5DB-4BB0-B903-531ED19F2385}"/>
              </a:ext>
            </a:extLst>
          </p:cNvPr>
          <p:cNvSpPr>
            <a:spLocks/>
          </p:cNvSpPr>
          <p:nvPr/>
        </p:nvSpPr>
        <p:spPr bwMode="auto">
          <a:xfrm>
            <a:off x="4727575" y="981075"/>
            <a:ext cx="2736850" cy="287338"/>
          </a:xfrm>
          <a:prstGeom prst="rect">
            <a:avLst/>
          </a:prstGeom>
          <a:solidFill>
            <a:srgbClr val="CC99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fr-FR" sz="1400" i="1">
                <a:solidFill>
                  <a:srgbClr val="FFFFFF"/>
                </a:solidFill>
              </a:rPr>
              <a:t>CHANGEMENT</a:t>
            </a:r>
          </a:p>
        </p:txBody>
      </p:sp>
      <p:sp>
        <p:nvSpPr>
          <p:cNvPr id="932874" name="Rectangle 10">
            <a:extLst>
              <a:ext uri="{FF2B5EF4-FFF2-40B4-BE49-F238E27FC236}">
                <a16:creationId xmlns:a16="http://schemas.microsoft.com/office/drawing/2014/main" id="{0414C6FE-17BA-4559-B2AB-75C608D2AD65}"/>
              </a:ext>
            </a:extLst>
          </p:cNvPr>
          <p:cNvSpPr>
            <a:spLocks/>
          </p:cNvSpPr>
          <p:nvPr/>
        </p:nvSpPr>
        <p:spPr bwMode="auto">
          <a:xfrm>
            <a:off x="7680325" y="981075"/>
            <a:ext cx="2736850" cy="287338"/>
          </a:xfrm>
          <a:prstGeom prst="rect">
            <a:avLst/>
          </a:prstGeom>
          <a:solidFill>
            <a:srgbClr val="CC99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fr-FR" sz="1400" i="1">
                <a:solidFill>
                  <a:srgbClr val="FFFFFF"/>
                </a:solidFill>
              </a:rPr>
              <a:t>APPROPRIATION</a:t>
            </a:r>
          </a:p>
        </p:txBody>
      </p:sp>
      <p:grpSp>
        <p:nvGrpSpPr>
          <p:cNvPr id="932928" name="Group 64">
            <a:extLst>
              <a:ext uri="{FF2B5EF4-FFF2-40B4-BE49-F238E27FC236}">
                <a16:creationId xmlns:a16="http://schemas.microsoft.com/office/drawing/2014/main" id="{6BCB9523-545C-44C9-B3D8-041EF7AD275D}"/>
              </a:ext>
            </a:extLst>
          </p:cNvPr>
          <p:cNvGrpSpPr>
            <a:grpSpLocks/>
          </p:cNvGrpSpPr>
          <p:nvPr/>
        </p:nvGrpSpPr>
        <p:grpSpPr bwMode="auto">
          <a:xfrm>
            <a:off x="2135188" y="3286125"/>
            <a:ext cx="1439862" cy="647700"/>
            <a:chOff x="385" y="2070"/>
            <a:chExt cx="907" cy="408"/>
          </a:xfrm>
        </p:grpSpPr>
        <p:sp>
          <p:nvSpPr>
            <p:cNvPr id="932877" name="Line 13">
              <a:extLst>
                <a:ext uri="{FF2B5EF4-FFF2-40B4-BE49-F238E27FC236}">
                  <a16:creationId xmlns:a16="http://schemas.microsoft.com/office/drawing/2014/main" id="{375317B2-CAD3-48DE-BB8F-EEB2C4D965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11" y="2251"/>
              <a:ext cx="181" cy="227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32878" name="Rectangle 14">
              <a:extLst>
                <a:ext uri="{FF2B5EF4-FFF2-40B4-BE49-F238E27FC236}">
                  <a16:creationId xmlns:a16="http://schemas.microsoft.com/office/drawing/2014/main" id="{3A836D83-5FAF-4F81-80E6-67B691A628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" y="2070"/>
              <a:ext cx="726" cy="317"/>
            </a:xfrm>
            <a:prstGeom prst="rect">
              <a:avLst/>
            </a:prstGeom>
            <a:solidFill>
              <a:srgbClr val="3193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1000">
                  <a:solidFill>
                    <a:srgbClr val="FFFFFF"/>
                  </a:solidFill>
                </a:rPr>
                <a:t>COMMUNIQUER </a:t>
              </a:r>
            </a:p>
            <a:p>
              <a:pPr algn="ctr"/>
              <a:r>
                <a:rPr lang="fr-FR" altLang="fr-FR" sz="1000">
                  <a:solidFill>
                    <a:srgbClr val="FFFFFF"/>
                  </a:solidFill>
                </a:rPr>
                <a:t>SUR LE </a:t>
              </a:r>
            </a:p>
            <a:p>
              <a:pPr algn="ctr"/>
              <a:r>
                <a:rPr lang="fr-FR" altLang="fr-FR" sz="1000">
                  <a:solidFill>
                    <a:srgbClr val="FFFFFF"/>
                  </a:solidFill>
                </a:rPr>
                <a:t>CHANGEMENT</a:t>
              </a:r>
            </a:p>
          </p:txBody>
        </p:sp>
      </p:grpSp>
      <p:sp>
        <p:nvSpPr>
          <p:cNvPr id="932879" name="Freeform 15">
            <a:extLst>
              <a:ext uri="{FF2B5EF4-FFF2-40B4-BE49-F238E27FC236}">
                <a16:creationId xmlns:a16="http://schemas.microsoft.com/office/drawing/2014/main" id="{072E9D98-416D-4065-91C7-4C6C61FAEB5A}"/>
              </a:ext>
            </a:extLst>
          </p:cNvPr>
          <p:cNvSpPr>
            <a:spLocks/>
          </p:cNvSpPr>
          <p:nvPr/>
        </p:nvSpPr>
        <p:spPr bwMode="auto">
          <a:xfrm>
            <a:off x="2711451" y="1989138"/>
            <a:ext cx="6480175" cy="3600450"/>
          </a:xfrm>
          <a:custGeom>
            <a:avLst/>
            <a:gdLst>
              <a:gd name="T0" fmla="*/ 0 w 4082"/>
              <a:gd name="T1" fmla="*/ 2268 h 2268"/>
              <a:gd name="T2" fmla="*/ 1179 w 4082"/>
              <a:gd name="T3" fmla="*/ 1043 h 2268"/>
              <a:gd name="T4" fmla="*/ 1724 w 4082"/>
              <a:gd name="T5" fmla="*/ 1678 h 2268"/>
              <a:gd name="T6" fmla="*/ 4082 w 4082"/>
              <a:gd name="T7" fmla="*/ 0 h 2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082" h="2268">
                <a:moveTo>
                  <a:pt x="0" y="2268"/>
                </a:moveTo>
                <a:cubicBezTo>
                  <a:pt x="446" y="1704"/>
                  <a:pt x="892" y="1141"/>
                  <a:pt x="1179" y="1043"/>
                </a:cubicBezTo>
                <a:cubicBezTo>
                  <a:pt x="1466" y="945"/>
                  <a:pt x="1240" y="1852"/>
                  <a:pt x="1724" y="1678"/>
                </a:cubicBezTo>
                <a:cubicBezTo>
                  <a:pt x="2208" y="1504"/>
                  <a:pt x="3145" y="752"/>
                  <a:pt x="4082" y="0"/>
                </a:cubicBezTo>
              </a:path>
            </a:pathLst>
          </a:custGeom>
          <a:solidFill>
            <a:srgbClr val="00B0F0"/>
          </a:solidFill>
          <a:ln w="38100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932880" name="Line 16">
            <a:extLst>
              <a:ext uri="{FF2B5EF4-FFF2-40B4-BE49-F238E27FC236}">
                <a16:creationId xmlns:a16="http://schemas.microsoft.com/office/drawing/2014/main" id="{6D0D77E3-9910-4171-B9D5-02F3A571630C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0601" y="3644900"/>
            <a:ext cx="2232025" cy="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932884" name="Line 20">
            <a:extLst>
              <a:ext uri="{FF2B5EF4-FFF2-40B4-BE49-F238E27FC236}">
                <a16:creationId xmlns:a16="http://schemas.microsoft.com/office/drawing/2014/main" id="{E2024CAE-DA28-41E0-817D-420586B7201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95776" y="4510089"/>
            <a:ext cx="576263" cy="71913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932921" name="Group 57">
            <a:extLst>
              <a:ext uri="{FF2B5EF4-FFF2-40B4-BE49-F238E27FC236}">
                <a16:creationId xmlns:a16="http://schemas.microsoft.com/office/drawing/2014/main" id="{B73F8B33-706B-413A-97B6-A9BEE26F4BBE}"/>
              </a:ext>
            </a:extLst>
          </p:cNvPr>
          <p:cNvGrpSpPr>
            <a:grpSpLocks/>
          </p:cNvGrpSpPr>
          <p:nvPr/>
        </p:nvGrpSpPr>
        <p:grpSpPr bwMode="auto">
          <a:xfrm>
            <a:off x="6456364" y="4365625"/>
            <a:ext cx="1152525" cy="1150938"/>
            <a:chOff x="3107" y="2750"/>
            <a:chExt cx="726" cy="725"/>
          </a:xfrm>
        </p:grpSpPr>
        <p:sp>
          <p:nvSpPr>
            <p:cNvPr id="932883" name="Line 19">
              <a:extLst>
                <a:ext uri="{FF2B5EF4-FFF2-40B4-BE49-F238E27FC236}">
                  <a16:creationId xmlns:a16="http://schemas.microsoft.com/office/drawing/2014/main" id="{2C235BD5-5B19-4326-9D8E-6E66CC07EF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107" y="2750"/>
              <a:ext cx="272" cy="408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32885" name="Rectangle 21">
              <a:extLst>
                <a:ext uri="{FF2B5EF4-FFF2-40B4-BE49-F238E27FC236}">
                  <a16:creationId xmlns:a16="http://schemas.microsoft.com/office/drawing/2014/main" id="{396E2799-D6B9-4F67-8EE0-215EC8A1B7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7" y="3158"/>
              <a:ext cx="726" cy="317"/>
            </a:xfrm>
            <a:prstGeom prst="rect">
              <a:avLst/>
            </a:prstGeom>
            <a:solidFill>
              <a:srgbClr val="3193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1000">
                  <a:solidFill>
                    <a:srgbClr val="FFFFFF"/>
                  </a:solidFill>
                </a:rPr>
                <a:t>AMELIORER LES</a:t>
              </a:r>
            </a:p>
            <a:p>
              <a:pPr algn="ctr"/>
              <a:r>
                <a:rPr lang="fr-FR" altLang="fr-FR" sz="1000">
                  <a:solidFill>
                    <a:srgbClr val="FFFFFF"/>
                  </a:solidFill>
                </a:rPr>
                <a:t>CONDITIONS DU</a:t>
              </a:r>
            </a:p>
            <a:p>
              <a:pPr algn="ctr"/>
              <a:r>
                <a:rPr lang="fr-FR" altLang="fr-FR" sz="1000">
                  <a:solidFill>
                    <a:srgbClr val="FFFFFF"/>
                  </a:solidFill>
                </a:rPr>
                <a:t>CHANGEMENT</a:t>
              </a:r>
            </a:p>
          </p:txBody>
        </p:sp>
      </p:grpSp>
      <p:sp>
        <p:nvSpPr>
          <p:cNvPr id="932886" name="Rectangle 22">
            <a:extLst>
              <a:ext uri="{FF2B5EF4-FFF2-40B4-BE49-F238E27FC236}">
                <a16:creationId xmlns:a16="http://schemas.microsoft.com/office/drawing/2014/main" id="{6E9E58FF-C2C4-4FB7-A086-417A4D30387E}"/>
              </a:ext>
            </a:extLst>
          </p:cNvPr>
          <p:cNvSpPr>
            <a:spLocks/>
          </p:cNvSpPr>
          <p:nvPr/>
        </p:nvSpPr>
        <p:spPr bwMode="auto">
          <a:xfrm>
            <a:off x="3648076" y="5229225"/>
            <a:ext cx="1152525" cy="503238"/>
          </a:xfrm>
          <a:prstGeom prst="rect">
            <a:avLst/>
          </a:prstGeom>
          <a:solidFill>
            <a:srgbClr val="3193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fr-FR" sz="1000">
                <a:solidFill>
                  <a:srgbClr val="FFFFFF"/>
                </a:solidFill>
              </a:rPr>
              <a:t>ACCOMPAGNER</a:t>
            </a:r>
          </a:p>
          <a:p>
            <a:pPr algn="ctr"/>
            <a:r>
              <a:rPr lang="fr-FR" altLang="fr-FR" sz="1000">
                <a:solidFill>
                  <a:srgbClr val="FFFFFF"/>
                </a:solidFill>
              </a:rPr>
              <a:t>LE CHANGEMENT</a:t>
            </a:r>
          </a:p>
        </p:txBody>
      </p:sp>
      <p:sp>
        <p:nvSpPr>
          <p:cNvPr id="932888" name="Rectangle 24">
            <a:extLst>
              <a:ext uri="{FF2B5EF4-FFF2-40B4-BE49-F238E27FC236}">
                <a16:creationId xmlns:a16="http://schemas.microsoft.com/office/drawing/2014/main" id="{F5FCB1BC-0E3A-40B8-821A-5B44828A818E}"/>
              </a:ext>
            </a:extLst>
          </p:cNvPr>
          <p:cNvSpPr>
            <a:spLocks/>
          </p:cNvSpPr>
          <p:nvPr/>
        </p:nvSpPr>
        <p:spPr bwMode="auto">
          <a:xfrm>
            <a:off x="1524001" y="27680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193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932890" name="Rectangle 26">
            <a:extLst>
              <a:ext uri="{FF2B5EF4-FFF2-40B4-BE49-F238E27FC236}">
                <a16:creationId xmlns:a16="http://schemas.microsoft.com/office/drawing/2014/main" id="{FFF6C54C-0F3D-4CA5-BE2F-4AB0FC8E7B8A}"/>
              </a:ext>
            </a:extLst>
          </p:cNvPr>
          <p:cNvSpPr>
            <a:spLocks/>
          </p:cNvSpPr>
          <p:nvPr/>
        </p:nvSpPr>
        <p:spPr bwMode="auto">
          <a:xfrm>
            <a:off x="1524001" y="26156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193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932891" name="AutoShape 27">
            <a:extLst>
              <a:ext uri="{FF2B5EF4-FFF2-40B4-BE49-F238E27FC236}">
                <a16:creationId xmlns:a16="http://schemas.microsoft.com/office/drawing/2014/main" id="{D499C005-1E2D-458E-9CF8-D4302274671F}"/>
              </a:ext>
            </a:extLst>
          </p:cNvPr>
          <p:cNvSpPr>
            <a:spLocks/>
          </p:cNvSpPr>
          <p:nvPr/>
        </p:nvSpPr>
        <p:spPr bwMode="auto">
          <a:xfrm>
            <a:off x="1774825" y="1341438"/>
            <a:ext cx="2592388" cy="360362"/>
          </a:xfrm>
          <a:prstGeom prst="flowChartTerminator">
            <a:avLst/>
          </a:prstGeom>
          <a:solidFill>
            <a:srgbClr val="3193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fr-FR" sz="2000">
                <a:solidFill>
                  <a:srgbClr val="FFFFFF"/>
                </a:solidFill>
              </a:rPr>
              <a:t>CONFORT</a:t>
            </a:r>
          </a:p>
        </p:txBody>
      </p:sp>
      <p:sp>
        <p:nvSpPr>
          <p:cNvPr id="932892" name="AutoShape 28">
            <a:extLst>
              <a:ext uri="{FF2B5EF4-FFF2-40B4-BE49-F238E27FC236}">
                <a16:creationId xmlns:a16="http://schemas.microsoft.com/office/drawing/2014/main" id="{FD64F4DF-4EE6-44FF-96AC-9727B2F90D5D}"/>
              </a:ext>
            </a:extLst>
          </p:cNvPr>
          <p:cNvSpPr>
            <a:spLocks/>
          </p:cNvSpPr>
          <p:nvPr/>
        </p:nvSpPr>
        <p:spPr bwMode="auto">
          <a:xfrm>
            <a:off x="4727575" y="1341438"/>
            <a:ext cx="2592388" cy="360362"/>
          </a:xfrm>
          <a:prstGeom prst="flowChartTerminator">
            <a:avLst/>
          </a:prstGeom>
          <a:solidFill>
            <a:srgbClr val="3193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fr-FR" sz="2000">
                <a:solidFill>
                  <a:srgbClr val="FFFFFF"/>
                </a:solidFill>
              </a:rPr>
              <a:t>PERTURBATION</a:t>
            </a:r>
          </a:p>
        </p:txBody>
      </p:sp>
      <p:sp>
        <p:nvSpPr>
          <p:cNvPr id="932893" name="AutoShape 29">
            <a:extLst>
              <a:ext uri="{FF2B5EF4-FFF2-40B4-BE49-F238E27FC236}">
                <a16:creationId xmlns:a16="http://schemas.microsoft.com/office/drawing/2014/main" id="{6B3E61DB-5CCD-4EE7-826F-192263FC1B95}"/>
              </a:ext>
            </a:extLst>
          </p:cNvPr>
          <p:cNvSpPr>
            <a:spLocks/>
          </p:cNvSpPr>
          <p:nvPr/>
        </p:nvSpPr>
        <p:spPr bwMode="auto">
          <a:xfrm>
            <a:off x="7751764" y="1341438"/>
            <a:ext cx="2592387" cy="360362"/>
          </a:xfrm>
          <a:prstGeom prst="flowChartTerminator">
            <a:avLst/>
          </a:prstGeom>
          <a:solidFill>
            <a:srgbClr val="3193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fr-FR" sz="2000">
                <a:solidFill>
                  <a:srgbClr val="FFFFFF"/>
                </a:solidFill>
              </a:rPr>
              <a:t>BENEFICES</a:t>
            </a:r>
          </a:p>
        </p:txBody>
      </p:sp>
      <p:sp>
        <p:nvSpPr>
          <p:cNvPr id="932910" name="Rectangle 46">
            <a:extLst>
              <a:ext uri="{FF2B5EF4-FFF2-40B4-BE49-F238E27FC236}">
                <a16:creationId xmlns:a16="http://schemas.microsoft.com/office/drawing/2014/main" id="{E44CDA17-4B66-43A1-832B-D4D66FA93FC3}"/>
              </a:ext>
            </a:extLst>
          </p:cNvPr>
          <p:cNvSpPr>
            <a:spLocks/>
          </p:cNvSpPr>
          <p:nvPr/>
        </p:nvSpPr>
        <p:spPr bwMode="auto">
          <a:xfrm>
            <a:off x="1703389" y="6237289"/>
            <a:ext cx="1944687" cy="287337"/>
          </a:xfrm>
          <a:prstGeom prst="rect">
            <a:avLst/>
          </a:prstGeom>
          <a:solidFill>
            <a:srgbClr val="3193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fr-FR">
                <a:solidFill>
                  <a:srgbClr val="000000"/>
                </a:solidFill>
              </a:rPr>
              <a:t>INDIFFERENT</a:t>
            </a:r>
          </a:p>
        </p:txBody>
      </p:sp>
      <p:sp>
        <p:nvSpPr>
          <p:cNvPr id="932916" name="Rectangle 52">
            <a:extLst>
              <a:ext uri="{FF2B5EF4-FFF2-40B4-BE49-F238E27FC236}">
                <a16:creationId xmlns:a16="http://schemas.microsoft.com/office/drawing/2014/main" id="{A5D11EAA-4D8D-490E-AD1C-3D60290392E8}"/>
              </a:ext>
            </a:extLst>
          </p:cNvPr>
          <p:cNvSpPr>
            <a:spLocks/>
          </p:cNvSpPr>
          <p:nvPr/>
        </p:nvSpPr>
        <p:spPr bwMode="auto">
          <a:xfrm>
            <a:off x="3648075" y="6237289"/>
            <a:ext cx="865188" cy="287337"/>
          </a:xfrm>
          <a:prstGeom prst="rect">
            <a:avLst/>
          </a:prstGeom>
          <a:solidFill>
            <a:srgbClr val="FC6D34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fr-FR">
                <a:solidFill>
                  <a:srgbClr val="000000"/>
                </a:solidFill>
              </a:rPr>
              <a:t>Sceptique</a:t>
            </a:r>
          </a:p>
        </p:txBody>
      </p:sp>
      <p:sp>
        <p:nvSpPr>
          <p:cNvPr id="932917" name="Rectangle 53">
            <a:extLst>
              <a:ext uri="{FF2B5EF4-FFF2-40B4-BE49-F238E27FC236}">
                <a16:creationId xmlns:a16="http://schemas.microsoft.com/office/drawing/2014/main" id="{50AF67F0-3615-4348-9F00-BFAD6EA5C805}"/>
              </a:ext>
            </a:extLst>
          </p:cNvPr>
          <p:cNvSpPr>
            <a:spLocks/>
          </p:cNvSpPr>
          <p:nvPr/>
        </p:nvSpPr>
        <p:spPr bwMode="auto">
          <a:xfrm>
            <a:off x="4800601" y="6237289"/>
            <a:ext cx="1800225" cy="287337"/>
          </a:xfrm>
          <a:prstGeom prst="rect">
            <a:avLst/>
          </a:prstGeom>
          <a:solidFill>
            <a:srgbClr val="FD4133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fr-FR">
                <a:solidFill>
                  <a:srgbClr val="000000"/>
                </a:solidFill>
              </a:rPr>
              <a:t>HOSTILE</a:t>
            </a:r>
          </a:p>
        </p:txBody>
      </p:sp>
      <p:sp>
        <p:nvSpPr>
          <p:cNvPr id="932918" name="Rectangle 54">
            <a:extLst>
              <a:ext uri="{FF2B5EF4-FFF2-40B4-BE49-F238E27FC236}">
                <a16:creationId xmlns:a16="http://schemas.microsoft.com/office/drawing/2014/main" id="{14D83D8F-CD59-44F7-B19B-1409B4108F62}"/>
              </a:ext>
            </a:extLst>
          </p:cNvPr>
          <p:cNvSpPr>
            <a:spLocks/>
          </p:cNvSpPr>
          <p:nvPr/>
        </p:nvSpPr>
        <p:spPr bwMode="auto">
          <a:xfrm>
            <a:off x="6600825" y="6237289"/>
            <a:ext cx="865188" cy="287337"/>
          </a:xfrm>
          <a:prstGeom prst="rect">
            <a:avLst/>
          </a:prstGeom>
          <a:solidFill>
            <a:srgbClr val="00B0F0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fr-FR" dirty="0">
                <a:solidFill>
                  <a:srgbClr val="000000"/>
                </a:solidFill>
              </a:rPr>
              <a:t>Partisan</a:t>
            </a:r>
          </a:p>
        </p:txBody>
      </p:sp>
      <p:sp>
        <p:nvSpPr>
          <p:cNvPr id="932919" name="Rectangle 55">
            <a:extLst>
              <a:ext uri="{FF2B5EF4-FFF2-40B4-BE49-F238E27FC236}">
                <a16:creationId xmlns:a16="http://schemas.microsoft.com/office/drawing/2014/main" id="{9FC9EB4D-BEE3-4207-8D50-CB42ECC3F9A7}"/>
              </a:ext>
            </a:extLst>
          </p:cNvPr>
          <p:cNvSpPr>
            <a:spLocks/>
          </p:cNvSpPr>
          <p:nvPr/>
        </p:nvSpPr>
        <p:spPr bwMode="auto">
          <a:xfrm>
            <a:off x="7751764" y="6237289"/>
            <a:ext cx="1944687" cy="287337"/>
          </a:xfrm>
          <a:prstGeom prst="rect">
            <a:avLst/>
          </a:prstGeom>
          <a:solidFill>
            <a:srgbClr val="00B0F0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fr-FR">
                <a:solidFill>
                  <a:srgbClr val="000000"/>
                </a:solidFill>
              </a:rPr>
              <a:t>PARTISAN</a:t>
            </a:r>
          </a:p>
        </p:txBody>
      </p:sp>
      <p:sp>
        <p:nvSpPr>
          <p:cNvPr id="932920" name="Rectangle 56">
            <a:extLst>
              <a:ext uri="{FF2B5EF4-FFF2-40B4-BE49-F238E27FC236}">
                <a16:creationId xmlns:a16="http://schemas.microsoft.com/office/drawing/2014/main" id="{B7D1CBAB-8580-47B1-B1B2-5FD0F55DD108}"/>
              </a:ext>
            </a:extLst>
          </p:cNvPr>
          <p:cNvSpPr>
            <a:spLocks/>
          </p:cNvSpPr>
          <p:nvPr/>
        </p:nvSpPr>
        <p:spPr bwMode="auto">
          <a:xfrm>
            <a:off x="9696450" y="6237289"/>
            <a:ext cx="865188" cy="287337"/>
          </a:xfrm>
          <a:prstGeom prst="rect">
            <a:avLst/>
          </a:prstGeom>
          <a:solidFill>
            <a:srgbClr val="33CC33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fr-FR">
                <a:solidFill>
                  <a:srgbClr val="000000"/>
                </a:solidFill>
              </a:rPr>
              <a:t>Contraint</a:t>
            </a:r>
          </a:p>
        </p:txBody>
      </p:sp>
      <p:grpSp>
        <p:nvGrpSpPr>
          <p:cNvPr id="932922" name="Group 58">
            <a:extLst>
              <a:ext uri="{FF2B5EF4-FFF2-40B4-BE49-F238E27FC236}">
                <a16:creationId xmlns:a16="http://schemas.microsoft.com/office/drawing/2014/main" id="{B4D239DC-6D14-43AB-9AD5-F7EE32D8E38B}"/>
              </a:ext>
            </a:extLst>
          </p:cNvPr>
          <p:cNvGrpSpPr>
            <a:grpSpLocks/>
          </p:cNvGrpSpPr>
          <p:nvPr/>
        </p:nvGrpSpPr>
        <p:grpSpPr bwMode="auto">
          <a:xfrm>
            <a:off x="8616951" y="2492375"/>
            <a:ext cx="1152525" cy="1150938"/>
            <a:chOff x="3107" y="2750"/>
            <a:chExt cx="726" cy="725"/>
          </a:xfrm>
        </p:grpSpPr>
        <p:sp>
          <p:nvSpPr>
            <p:cNvPr id="932923" name="Line 59">
              <a:extLst>
                <a:ext uri="{FF2B5EF4-FFF2-40B4-BE49-F238E27FC236}">
                  <a16:creationId xmlns:a16="http://schemas.microsoft.com/office/drawing/2014/main" id="{F6B03FB1-8F4B-4AD5-A0EB-F30DB7F957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107" y="2750"/>
              <a:ext cx="272" cy="408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32924" name="Rectangle 60">
              <a:extLst>
                <a:ext uri="{FF2B5EF4-FFF2-40B4-BE49-F238E27FC236}">
                  <a16:creationId xmlns:a16="http://schemas.microsoft.com/office/drawing/2014/main" id="{0FC72334-A71F-40FE-94A6-DFDACE4F4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7" y="3158"/>
              <a:ext cx="726" cy="317"/>
            </a:xfrm>
            <a:prstGeom prst="rect">
              <a:avLst/>
            </a:prstGeom>
            <a:solidFill>
              <a:srgbClr val="3193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fr-FR" altLang="fr-FR" sz="1000" dirty="0">
                  <a:solidFill>
                    <a:srgbClr val="FFFFFF"/>
                  </a:solidFill>
                </a:rPr>
                <a:t>PARTAGER LES </a:t>
              </a:r>
            </a:p>
            <a:p>
              <a:pPr algn="ctr"/>
              <a:r>
                <a:rPr lang="fr-FR" altLang="fr-FR" sz="1000" dirty="0">
                  <a:solidFill>
                    <a:srgbClr val="FFFFFF"/>
                  </a:solidFill>
                </a:rPr>
                <a:t>RESULTATS DU </a:t>
              </a:r>
            </a:p>
            <a:p>
              <a:pPr algn="ctr"/>
              <a:r>
                <a:rPr lang="fr-FR" altLang="fr-FR" sz="1000" dirty="0">
                  <a:solidFill>
                    <a:srgbClr val="FFFFFF"/>
                  </a:solidFill>
                </a:rPr>
                <a:t>CHANGEMENT</a:t>
              </a:r>
            </a:p>
          </p:txBody>
        </p:sp>
      </p:grpSp>
      <p:pic>
        <p:nvPicPr>
          <p:cNvPr id="932925" name="Picture 61">
            <a:extLst>
              <a:ext uri="{FF2B5EF4-FFF2-40B4-BE49-F238E27FC236}">
                <a16:creationId xmlns:a16="http://schemas.microsoft.com/office/drawing/2014/main" id="{61D69A19-9E82-4138-9859-AB88E26C6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7" y="1773238"/>
            <a:ext cx="2014536" cy="151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32927" name="Group 63">
            <a:extLst>
              <a:ext uri="{FF2B5EF4-FFF2-40B4-BE49-F238E27FC236}">
                <a16:creationId xmlns:a16="http://schemas.microsoft.com/office/drawing/2014/main" id="{DB5E9F90-60D4-42D2-8DF2-996ECC4855F5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3717926"/>
            <a:ext cx="2078038" cy="942975"/>
            <a:chOff x="2064" y="2342"/>
            <a:chExt cx="1309" cy="594"/>
          </a:xfrm>
        </p:grpSpPr>
        <p:sp>
          <p:nvSpPr>
            <p:cNvPr id="932882" name="Freeform 18">
              <a:extLst>
                <a:ext uri="{FF2B5EF4-FFF2-40B4-BE49-F238E27FC236}">
                  <a16:creationId xmlns:a16="http://schemas.microsoft.com/office/drawing/2014/main" id="{0D8088B9-561D-43D9-AA7F-EFC1710358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" y="2342"/>
              <a:ext cx="1309" cy="594"/>
            </a:xfrm>
            <a:custGeom>
              <a:avLst/>
              <a:gdLst>
                <a:gd name="T0" fmla="*/ 0 w 1309"/>
                <a:gd name="T1" fmla="*/ 0 h 594"/>
                <a:gd name="T2" fmla="*/ 34 w 1309"/>
                <a:gd name="T3" fmla="*/ 107 h 594"/>
                <a:gd name="T4" fmla="*/ 39 w 1309"/>
                <a:gd name="T5" fmla="*/ 180 h 594"/>
                <a:gd name="T6" fmla="*/ 51 w 1309"/>
                <a:gd name="T7" fmla="*/ 214 h 594"/>
                <a:gd name="T8" fmla="*/ 56 w 1309"/>
                <a:gd name="T9" fmla="*/ 276 h 594"/>
                <a:gd name="T10" fmla="*/ 62 w 1309"/>
                <a:gd name="T11" fmla="*/ 293 h 594"/>
                <a:gd name="T12" fmla="*/ 101 w 1309"/>
                <a:gd name="T13" fmla="*/ 412 h 594"/>
                <a:gd name="T14" fmla="*/ 113 w 1309"/>
                <a:gd name="T15" fmla="*/ 446 h 594"/>
                <a:gd name="T16" fmla="*/ 118 w 1309"/>
                <a:gd name="T17" fmla="*/ 463 h 594"/>
                <a:gd name="T18" fmla="*/ 124 w 1309"/>
                <a:gd name="T19" fmla="*/ 480 h 594"/>
                <a:gd name="T20" fmla="*/ 141 w 1309"/>
                <a:gd name="T21" fmla="*/ 485 h 594"/>
                <a:gd name="T22" fmla="*/ 158 w 1309"/>
                <a:gd name="T23" fmla="*/ 559 h 594"/>
                <a:gd name="T24" fmla="*/ 220 w 1309"/>
                <a:gd name="T25" fmla="*/ 570 h 594"/>
                <a:gd name="T26" fmla="*/ 406 w 1309"/>
                <a:gd name="T27" fmla="*/ 576 h 594"/>
                <a:gd name="T28" fmla="*/ 491 w 1309"/>
                <a:gd name="T29" fmla="*/ 559 h 594"/>
                <a:gd name="T30" fmla="*/ 514 w 1309"/>
                <a:gd name="T31" fmla="*/ 536 h 594"/>
                <a:gd name="T32" fmla="*/ 581 w 1309"/>
                <a:gd name="T33" fmla="*/ 525 h 594"/>
                <a:gd name="T34" fmla="*/ 644 w 1309"/>
                <a:gd name="T35" fmla="*/ 485 h 594"/>
                <a:gd name="T36" fmla="*/ 706 w 1309"/>
                <a:gd name="T37" fmla="*/ 452 h 594"/>
                <a:gd name="T38" fmla="*/ 790 w 1309"/>
                <a:gd name="T39" fmla="*/ 401 h 594"/>
                <a:gd name="T40" fmla="*/ 819 w 1309"/>
                <a:gd name="T41" fmla="*/ 378 h 594"/>
                <a:gd name="T42" fmla="*/ 824 w 1309"/>
                <a:gd name="T43" fmla="*/ 361 h 594"/>
                <a:gd name="T44" fmla="*/ 836 w 1309"/>
                <a:gd name="T45" fmla="*/ 350 h 594"/>
                <a:gd name="T46" fmla="*/ 965 w 1309"/>
                <a:gd name="T47" fmla="*/ 282 h 594"/>
                <a:gd name="T48" fmla="*/ 1039 w 1309"/>
                <a:gd name="T49" fmla="*/ 203 h 594"/>
                <a:gd name="T50" fmla="*/ 1073 w 1309"/>
                <a:gd name="T51" fmla="*/ 180 h 594"/>
                <a:gd name="T52" fmla="*/ 1084 w 1309"/>
                <a:gd name="T53" fmla="*/ 164 h 594"/>
                <a:gd name="T54" fmla="*/ 1152 w 1309"/>
                <a:gd name="T55" fmla="*/ 141 h 594"/>
                <a:gd name="T56" fmla="*/ 1237 w 1309"/>
                <a:gd name="T57" fmla="*/ 79 h 594"/>
                <a:gd name="T58" fmla="*/ 1282 w 1309"/>
                <a:gd name="T59" fmla="*/ 51 h 594"/>
                <a:gd name="T60" fmla="*/ 1259 w 1309"/>
                <a:gd name="T61" fmla="*/ 34 h 594"/>
                <a:gd name="T62" fmla="*/ 0 w 1309"/>
                <a:gd name="T63" fmla="*/ 0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09" h="594">
                  <a:moveTo>
                    <a:pt x="0" y="0"/>
                  </a:moveTo>
                  <a:cubicBezTo>
                    <a:pt x="10" y="35"/>
                    <a:pt x="6" y="81"/>
                    <a:pt x="34" y="107"/>
                  </a:cubicBezTo>
                  <a:cubicBezTo>
                    <a:pt x="36" y="131"/>
                    <a:pt x="35" y="156"/>
                    <a:pt x="39" y="180"/>
                  </a:cubicBezTo>
                  <a:cubicBezTo>
                    <a:pt x="41" y="192"/>
                    <a:pt x="51" y="214"/>
                    <a:pt x="51" y="214"/>
                  </a:cubicBezTo>
                  <a:cubicBezTo>
                    <a:pt x="53" y="235"/>
                    <a:pt x="53" y="255"/>
                    <a:pt x="56" y="276"/>
                  </a:cubicBezTo>
                  <a:cubicBezTo>
                    <a:pt x="57" y="282"/>
                    <a:pt x="61" y="287"/>
                    <a:pt x="62" y="293"/>
                  </a:cubicBezTo>
                  <a:cubicBezTo>
                    <a:pt x="68" y="338"/>
                    <a:pt x="52" y="394"/>
                    <a:pt x="101" y="412"/>
                  </a:cubicBezTo>
                  <a:cubicBezTo>
                    <a:pt x="105" y="423"/>
                    <a:pt x="110" y="434"/>
                    <a:pt x="113" y="446"/>
                  </a:cubicBezTo>
                  <a:cubicBezTo>
                    <a:pt x="115" y="452"/>
                    <a:pt x="116" y="457"/>
                    <a:pt x="118" y="463"/>
                  </a:cubicBezTo>
                  <a:cubicBezTo>
                    <a:pt x="120" y="469"/>
                    <a:pt x="120" y="476"/>
                    <a:pt x="124" y="480"/>
                  </a:cubicBezTo>
                  <a:cubicBezTo>
                    <a:pt x="128" y="484"/>
                    <a:pt x="135" y="483"/>
                    <a:pt x="141" y="485"/>
                  </a:cubicBezTo>
                  <a:cubicBezTo>
                    <a:pt x="142" y="494"/>
                    <a:pt x="146" y="548"/>
                    <a:pt x="158" y="559"/>
                  </a:cubicBezTo>
                  <a:cubicBezTo>
                    <a:pt x="173" y="574"/>
                    <a:pt x="199" y="567"/>
                    <a:pt x="220" y="570"/>
                  </a:cubicBezTo>
                  <a:cubicBezTo>
                    <a:pt x="289" y="594"/>
                    <a:pt x="296" y="580"/>
                    <a:pt x="406" y="576"/>
                  </a:cubicBezTo>
                  <a:cubicBezTo>
                    <a:pt x="456" y="558"/>
                    <a:pt x="428" y="565"/>
                    <a:pt x="491" y="559"/>
                  </a:cubicBezTo>
                  <a:cubicBezTo>
                    <a:pt x="539" y="542"/>
                    <a:pt x="481" y="567"/>
                    <a:pt x="514" y="536"/>
                  </a:cubicBezTo>
                  <a:cubicBezTo>
                    <a:pt x="530" y="520"/>
                    <a:pt x="559" y="528"/>
                    <a:pt x="581" y="525"/>
                  </a:cubicBezTo>
                  <a:cubicBezTo>
                    <a:pt x="592" y="495"/>
                    <a:pt x="616" y="492"/>
                    <a:pt x="644" y="485"/>
                  </a:cubicBezTo>
                  <a:cubicBezTo>
                    <a:pt x="659" y="462"/>
                    <a:pt x="680" y="460"/>
                    <a:pt x="706" y="452"/>
                  </a:cubicBezTo>
                  <a:cubicBezTo>
                    <a:pt x="717" y="415"/>
                    <a:pt x="756" y="411"/>
                    <a:pt x="790" y="401"/>
                  </a:cubicBezTo>
                  <a:cubicBezTo>
                    <a:pt x="799" y="392"/>
                    <a:pt x="811" y="388"/>
                    <a:pt x="819" y="378"/>
                  </a:cubicBezTo>
                  <a:cubicBezTo>
                    <a:pt x="823" y="373"/>
                    <a:pt x="821" y="366"/>
                    <a:pt x="824" y="361"/>
                  </a:cubicBezTo>
                  <a:cubicBezTo>
                    <a:pt x="827" y="356"/>
                    <a:pt x="832" y="354"/>
                    <a:pt x="836" y="350"/>
                  </a:cubicBezTo>
                  <a:cubicBezTo>
                    <a:pt x="851" y="299"/>
                    <a:pt x="927" y="312"/>
                    <a:pt x="965" y="282"/>
                  </a:cubicBezTo>
                  <a:cubicBezTo>
                    <a:pt x="1007" y="249"/>
                    <a:pt x="986" y="222"/>
                    <a:pt x="1039" y="203"/>
                  </a:cubicBezTo>
                  <a:cubicBezTo>
                    <a:pt x="1051" y="168"/>
                    <a:pt x="1034" y="202"/>
                    <a:pt x="1073" y="180"/>
                  </a:cubicBezTo>
                  <a:cubicBezTo>
                    <a:pt x="1079" y="177"/>
                    <a:pt x="1079" y="167"/>
                    <a:pt x="1084" y="164"/>
                  </a:cubicBezTo>
                  <a:cubicBezTo>
                    <a:pt x="1101" y="153"/>
                    <a:pt x="1133" y="148"/>
                    <a:pt x="1152" y="141"/>
                  </a:cubicBezTo>
                  <a:cubicBezTo>
                    <a:pt x="1172" y="110"/>
                    <a:pt x="1202" y="89"/>
                    <a:pt x="1237" y="79"/>
                  </a:cubicBezTo>
                  <a:cubicBezTo>
                    <a:pt x="1250" y="58"/>
                    <a:pt x="1259" y="58"/>
                    <a:pt x="1282" y="51"/>
                  </a:cubicBezTo>
                  <a:cubicBezTo>
                    <a:pt x="1309" y="22"/>
                    <a:pt x="1276" y="28"/>
                    <a:pt x="1259" y="34"/>
                  </a:cubicBezTo>
                  <a:cubicBezTo>
                    <a:pt x="93" y="28"/>
                    <a:pt x="507" y="101"/>
                    <a:pt x="0" y="0"/>
                  </a:cubicBezTo>
                  <a:close/>
                </a:path>
              </a:pathLst>
            </a:custGeom>
            <a:solidFill>
              <a:srgbClr val="FD4133"/>
            </a:solidFill>
            <a:ln w="12700">
              <a:solidFill>
                <a:srgbClr val="FFFF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32926" name="Text Box 62">
              <a:extLst>
                <a:ext uri="{FF2B5EF4-FFF2-40B4-BE49-F238E27FC236}">
                  <a16:creationId xmlns:a16="http://schemas.microsoft.com/office/drawing/2014/main" id="{4C9866F7-696D-4FFD-B1A8-DC858AADFAB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200" y="2523"/>
              <a:ext cx="68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193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fr-FR" sz="1400" dirty="0">
                  <a:solidFill>
                    <a:srgbClr val="000000"/>
                  </a:solidFill>
                </a:rPr>
                <a:t>RISQUE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06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32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32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32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32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32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32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932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932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932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932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932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932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932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932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932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932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932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329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329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8" dur="2000"/>
                                        <p:tgtEl>
                                          <p:spTgt spid="932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3" dur="500"/>
                                        <p:tgtEl>
                                          <p:spTgt spid="932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500"/>
                                        <p:tgtEl>
                                          <p:spTgt spid="932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9329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932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900" decel="100000" fill="hold"/>
                                        <p:tgtEl>
                                          <p:spTgt spid="932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32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9329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932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900" decel="100000" fill="hold"/>
                                        <p:tgtEl>
                                          <p:spTgt spid="932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32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872" grpId="0" animBg="1"/>
      <p:bldP spid="932873" grpId="0" animBg="1"/>
      <p:bldP spid="932874" grpId="0" animBg="1"/>
      <p:bldP spid="932886" grpId="0" animBg="1"/>
      <p:bldP spid="932891" grpId="0" animBg="1"/>
      <p:bldP spid="932892" grpId="0" animBg="1"/>
      <p:bldP spid="932893" grpId="0" animBg="1"/>
      <p:bldP spid="932910" grpId="0" animBg="1"/>
      <p:bldP spid="932916" grpId="0" animBg="1"/>
      <p:bldP spid="932917" grpId="0" animBg="1"/>
      <p:bldP spid="932918" grpId="0" animBg="1"/>
      <p:bldP spid="932919" grpId="0" animBg="1"/>
      <p:bldP spid="9329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70CACE9C-93A1-0140-8EE8-82BF4EA16AF2}"/>
              </a:ext>
            </a:extLst>
          </p:cNvPr>
          <p:cNvSpPr txBox="1">
            <a:spLocks/>
          </p:cNvSpPr>
          <p:nvPr/>
        </p:nvSpPr>
        <p:spPr>
          <a:xfrm>
            <a:off x="1254033" y="924601"/>
            <a:ext cx="9771018" cy="4778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7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“IL FAUT FAIRE AVEC CE QU’ON A, TOUT EN EXIGEANT D’AVOIR  CE QU’IL FAUT”</a:t>
            </a:r>
            <a:endParaRPr lang="nl-BE" sz="7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6C2B1AD-9E9E-F246-BFBA-BAF10A8E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268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70CACE9C-93A1-0140-8EE8-82BF4EA16AF2}"/>
              </a:ext>
            </a:extLst>
          </p:cNvPr>
          <p:cNvSpPr txBox="1">
            <a:spLocks/>
          </p:cNvSpPr>
          <p:nvPr/>
        </p:nvSpPr>
        <p:spPr>
          <a:xfrm>
            <a:off x="1187088" y="615642"/>
            <a:ext cx="977101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 err="1">
                <a:latin typeface="Calibri" panose="020F0502020204030204" pitchFamily="34" charset="0"/>
                <a:cs typeface="Calibri" panose="020F0502020204030204" pitchFamily="34" charset="0"/>
              </a:rPr>
              <a:t>Quid</a:t>
            </a:r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 du </a:t>
            </a:r>
            <a:r>
              <a:rPr lang="nl-NL" b="1" dirty="0" err="1">
                <a:latin typeface="Calibri" panose="020F0502020204030204" pitchFamily="34" charset="0"/>
                <a:cs typeface="Calibri" panose="020F0502020204030204" pitchFamily="34" charset="0"/>
              </a:rPr>
              <a:t>financement</a:t>
            </a:r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nl-B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6C2B1AD-9E9E-F246-BFBA-BAF10A8E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  <p:pic>
        <p:nvPicPr>
          <p:cNvPr id="15364" name="Picture 4" descr="Citation manumax rien : Ne partir de rien, pour arriver nulle part, c&amp;#39;est  quand...">
            <a:extLst>
              <a:ext uri="{FF2B5EF4-FFF2-40B4-BE49-F238E27FC236}">
                <a16:creationId xmlns:a16="http://schemas.microsoft.com/office/drawing/2014/main" id="{B46FC269-2A2D-465E-8292-7815E3DEF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38" y="1875810"/>
            <a:ext cx="7340394" cy="481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518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70CACE9C-93A1-0140-8EE8-82BF4EA16AF2}"/>
              </a:ext>
            </a:extLst>
          </p:cNvPr>
          <p:cNvSpPr txBox="1">
            <a:spLocks/>
          </p:cNvSpPr>
          <p:nvPr/>
        </p:nvSpPr>
        <p:spPr>
          <a:xfrm>
            <a:off x="1576260" y="1595089"/>
            <a:ext cx="9771018" cy="4778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7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“DES FINANCEMENTS INCERTAINS ET IRREGULIERS FONT PLUS DE MAL QUE L’ABSENCE DE FINANCEMENT”</a:t>
            </a:r>
            <a:endParaRPr lang="nl-BE" sz="7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6C2B1AD-9E9E-F246-BFBA-BAF10A8E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323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C5CD8395-75FE-524A-AB01-C36FFD20F4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9420" y="1521141"/>
            <a:ext cx="6629400" cy="2306637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MERCI</a:t>
            </a:r>
            <a:endParaRPr lang="nl-B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9420" y="3914138"/>
            <a:ext cx="8053137" cy="838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idiagne@msn.com</a:t>
            </a:r>
            <a:endParaRPr lang="nl-B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6367" y="606272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2052" y="6022593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48DDAC8C-2097-E646-874A-53EFCAB1AF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244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3410F-F964-4679-87E1-2A4FF5862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Pour en savoir plus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C32558-ABBB-46AE-8671-A42A8AE09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2737"/>
            <a:ext cx="10515600" cy="4351338"/>
          </a:xfrm>
        </p:spPr>
        <p:txBody>
          <a:bodyPr/>
          <a:lstStyle/>
          <a:p>
            <a:r>
              <a:rPr lang="it-IT" dirty="0">
                <a:hlinkClick r:id="rId2"/>
              </a:rPr>
              <a:t>E-conférence thématique sur la transition digitale en EFTP </a:t>
            </a:r>
            <a:r>
              <a:rPr lang="it-IT" dirty="0"/>
              <a:t>(25 octobre- 6 novembre, forum PEFOP)</a:t>
            </a:r>
          </a:p>
          <a:p>
            <a:r>
              <a:rPr lang="it-IT" dirty="0">
                <a:hlinkClick r:id="rId3"/>
              </a:rPr>
              <a:t>Comment gérer et planifier l’EFTP face à la covid?</a:t>
            </a:r>
            <a:r>
              <a:rPr lang="it-IT" dirty="0"/>
              <a:t>, portail web PEFOP</a:t>
            </a:r>
          </a:p>
        </p:txBody>
      </p:sp>
    </p:spTree>
    <p:extLst>
      <p:ext uri="{BB962C8B-B14F-4D97-AF65-F5344CB8AC3E}">
        <p14:creationId xmlns:p14="http://schemas.microsoft.com/office/powerpoint/2010/main" val="2305803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C5CD8395-75FE-524A-AB01-C36FFD20F4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9420" y="1521141"/>
            <a:ext cx="9449380" cy="2306637"/>
          </a:xfrm>
          <a:prstGeom prst="rect">
            <a:avLst/>
          </a:prstGeom>
        </p:spPr>
        <p:txBody>
          <a:bodyPr anchor="b">
            <a:normAutofit fontScale="90000"/>
          </a:bodyPr>
          <a:lstStyle>
            <a:lvl1pPr algn="l">
              <a:defRPr sz="6000"/>
            </a:lvl1pPr>
          </a:lstStyle>
          <a:p>
            <a:pPr>
              <a:spcAft>
                <a:spcPts val="600"/>
              </a:spcAft>
            </a:pPr>
            <a:r>
              <a:rPr lang="fr-FR" b="1" spc="10" dirty="0">
                <a:solidFill>
                  <a:schemeClr val="tx1">
                    <a:alpha val="60000"/>
                  </a:schemeClr>
                </a:solidFill>
              </a:rPr>
              <a:t>La digitalisation de l’EFTP en Afrique: rôle et opportunités pour les fonds</a:t>
            </a: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Ibrahima DIAGNE, Expert en </a:t>
            </a:r>
            <a:r>
              <a:rPr lang="nl-N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transformation</a:t>
            </a:r>
            <a:r>
              <a:rPr lang="nl-N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digitale</a:t>
            </a:r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57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70CACE9C-93A1-0140-8EE8-82BF4EA16AF2}"/>
              </a:ext>
            </a:extLst>
          </p:cNvPr>
          <p:cNvSpPr txBox="1">
            <a:spLocks/>
          </p:cNvSpPr>
          <p:nvPr/>
        </p:nvSpPr>
        <p:spPr>
          <a:xfrm>
            <a:off x="1254033" y="924601"/>
            <a:ext cx="794221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 err="1">
                <a:latin typeface="Calibri" panose="020F0502020204030204" pitchFamily="34" charset="0"/>
                <a:cs typeface="Calibri" panose="020F0502020204030204" pitchFamily="34" charset="0"/>
              </a:rPr>
              <a:t>Qu’est</a:t>
            </a:r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b="1" dirty="0" err="1">
                <a:latin typeface="Calibri" panose="020F0502020204030204" pitchFamily="34" charset="0"/>
                <a:cs typeface="Calibri" panose="020F0502020204030204" pitchFamily="34" charset="0"/>
              </a:rPr>
              <a:t>ce</a:t>
            </a:r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nl-NL" b="1" dirty="0" err="1">
                <a:latin typeface="Calibri" panose="020F0502020204030204" pitchFamily="34" charset="0"/>
                <a:cs typeface="Calibri" panose="020F0502020204030204" pitchFamily="34" charset="0"/>
              </a:rPr>
              <a:t>le</a:t>
            </a:r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 digital en 2021?</a:t>
            </a:r>
            <a:endParaRPr lang="nl-B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6C2B1AD-9E9E-F246-BFBA-BAF10A8E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F4704FDE-FCAE-40FB-ABB8-7B9C872C4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298" y="2008806"/>
            <a:ext cx="8620789" cy="4849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9842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6C2B1AD-9E9E-F246-BFBA-BAF10A8E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  <p:pic>
        <p:nvPicPr>
          <p:cNvPr id="11266" name="Picture 2" descr="La culture numérique en Afrique | DO4AFRICA">
            <a:extLst>
              <a:ext uri="{FF2B5EF4-FFF2-40B4-BE49-F238E27FC236}">
                <a16:creationId xmlns:a16="http://schemas.microsoft.com/office/drawing/2014/main" id="{FE052858-975C-45BE-8745-E0DAA9EEC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815" y="1241780"/>
            <a:ext cx="9497152" cy="552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022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70CACE9C-93A1-0140-8EE8-82BF4EA16AF2}"/>
              </a:ext>
            </a:extLst>
          </p:cNvPr>
          <p:cNvSpPr txBox="1">
            <a:spLocks/>
          </p:cNvSpPr>
          <p:nvPr/>
        </p:nvSpPr>
        <p:spPr>
          <a:xfrm>
            <a:off x="1254033" y="924601"/>
            <a:ext cx="977101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Les </a:t>
            </a:r>
            <a:r>
              <a:rPr lang="nl-NL" b="1" dirty="0" err="1">
                <a:latin typeface="Calibri" panose="020F0502020204030204" pitchFamily="34" charset="0"/>
                <a:cs typeface="Calibri" panose="020F0502020204030204" pitchFamily="34" charset="0"/>
              </a:rPr>
              <a:t>vrais</a:t>
            </a:r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b="1" dirty="0" err="1">
                <a:latin typeface="Calibri" panose="020F0502020204030204" pitchFamily="34" charset="0"/>
                <a:cs typeface="Calibri" panose="020F0502020204030204" pitchFamily="34" charset="0"/>
              </a:rPr>
              <a:t>défis</a:t>
            </a:r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nl-NL" b="1" dirty="0" err="1">
                <a:latin typeface="Calibri" panose="020F0502020204030204" pitchFamily="34" charset="0"/>
                <a:cs typeface="Calibri" panose="020F0502020204030204" pitchFamily="34" charset="0"/>
              </a:rPr>
              <a:t>l’EFTP</a:t>
            </a:r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 face à ces </a:t>
            </a:r>
            <a:r>
              <a:rPr lang="nl-NL" b="1" dirty="0" err="1">
                <a:latin typeface="Calibri" panose="020F0502020204030204" pitchFamily="34" charset="0"/>
                <a:cs typeface="Calibri" panose="020F0502020204030204" pitchFamily="34" charset="0"/>
              </a:rPr>
              <a:t>transformations</a:t>
            </a:r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nl-B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6C2B1AD-9E9E-F246-BFBA-BAF10A8E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4AD944A-2718-4FDC-9D2E-E394F1300249}"/>
              </a:ext>
            </a:extLst>
          </p:cNvPr>
          <p:cNvSpPr txBox="1"/>
          <p:nvPr/>
        </p:nvSpPr>
        <p:spPr>
          <a:xfrm>
            <a:off x="487667" y="2319664"/>
            <a:ext cx="48267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fr-SN" sz="3600" b="1" dirty="0">
                <a:solidFill>
                  <a:srgbClr val="0070C0"/>
                </a:solidFill>
              </a:rPr>
              <a:t>De nouveaux métiers</a:t>
            </a:r>
            <a:endParaRPr lang="fr-FR" sz="3600" b="1" dirty="0">
              <a:solidFill>
                <a:srgbClr val="0070C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09A5656-B678-452A-8BB6-B83128AF25AA}"/>
              </a:ext>
            </a:extLst>
          </p:cNvPr>
          <p:cNvSpPr txBox="1"/>
          <p:nvPr/>
        </p:nvSpPr>
        <p:spPr>
          <a:xfrm>
            <a:off x="487667" y="3207092"/>
            <a:ext cx="7782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fr-SN" sz="3600" b="1" dirty="0">
                <a:solidFill>
                  <a:srgbClr val="0070C0"/>
                </a:solidFill>
              </a:rPr>
              <a:t>De nouveaux modes d’apprentissage</a:t>
            </a:r>
            <a:endParaRPr lang="fr-FR" sz="3600" b="1" dirty="0">
              <a:solidFill>
                <a:srgbClr val="0070C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C16111C-1E57-43D9-BFCE-89CF986D1716}"/>
              </a:ext>
            </a:extLst>
          </p:cNvPr>
          <p:cNvSpPr txBox="1"/>
          <p:nvPr/>
        </p:nvSpPr>
        <p:spPr>
          <a:xfrm>
            <a:off x="487667" y="4094520"/>
            <a:ext cx="68219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fr-SN" sz="3600" b="1" dirty="0">
                <a:solidFill>
                  <a:srgbClr val="0070C0"/>
                </a:solidFill>
              </a:rPr>
              <a:t>Une accélération des mutations</a:t>
            </a:r>
            <a:endParaRPr lang="fr-FR" sz="3600" b="1" dirty="0">
              <a:solidFill>
                <a:srgbClr val="0070C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09DA86C-77D2-4545-8579-CFFEB180DD19}"/>
              </a:ext>
            </a:extLst>
          </p:cNvPr>
          <p:cNvSpPr txBox="1"/>
          <p:nvPr/>
        </p:nvSpPr>
        <p:spPr>
          <a:xfrm>
            <a:off x="487667" y="4981948"/>
            <a:ext cx="117630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fr-SN" sz="3600" b="1" dirty="0">
                <a:solidFill>
                  <a:srgbClr val="0070C0"/>
                </a:solidFill>
              </a:rPr>
              <a:t>De nouvelles exigences des apprenants et des entreprises</a:t>
            </a:r>
            <a:endParaRPr lang="fr-FR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02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EBA58C1-75BE-457B-ACDA-5EA3DDCDA2F2}"/>
              </a:ext>
            </a:extLst>
          </p:cNvPr>
          <p:cNvSpPr txBox="1"/>
          <p:nvPr/>
        </p:nvSpPr>
        <p:spPr>
          <a:xfrm>
            <a:off x="279917" y="671804"/>
            <a:ext cx="85369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dirty="0"/>
              <a:t>De nouveaux outils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5B2A00-4664-4144-8709-6540102CBDEA}"/>
              </a:ext>
            </a:extLst>
          </p:cNvPr>
          <p:cNvSpPr txBox="1"/>
          <p:nvPr/>
        </p:nvSpPr>
        <p:spPr>
          <a:xfrm>
            <a:off x="622898" y="1916602"/>
            <a:ext cx="5349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digitaux</a:t>
            </a:r>
          </a:p>
        </p:txBody>
      </p:sp>
      <p:pic>
        <p:nvPicPr>
          <p:cNvPr id="3074" name="Picture 2" descr="Pourquoi choisir la formation à distance? C&amp;#39;est moi le boss • WordPress">
            <a:extLst>
              <a:ext uri="{FF2B5EF4-FFF2-40B4-BE49-F238E27FC236}">
                <a16:creationId xmlns:a16="http://schemas.microsoft.com/office/drawing/2014/main" id="{6717E6E2-3A55-405E-B621-B02E860AE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977" y="2045110"/>
            <a:ext cx="7858125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21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EBA58C1-75BE-457B-ACDA-5EA3DDCDA2F2}"/>
              </a:ext>
            </a:extLst>
          </p:cNvPr>
          <p:cNvSpPr txBox="1"/>
          <p:nvPr/>
        </p:nvSpPr>
        <p:spPr>
          <a:xfrm>
            <a:off x="279917" y="671804"/>
            <a:ext cx="95277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dirty="0"/>
              <a:t>Pour un nouvel apprenant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5B2A00-4664-4144-8709-6540102CBDEA}"/>
              </a:ext>
            </a:extLst>
          </p:cNvPr>
          <p:cNvSpPr txBox="1"/>
          <p:nvPr/>
        </p:nvSpPr>
        <p:spPr>
          <a:xfrm>
            <a:off x="622898" y="1916602"/>
            <a:ext cx="5349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connecté</a:t>
            </a:r>
          </a:p>
        </p:txBody>
      </p:sp>
      <p:pic>
        <p:nvPicPr>
          <p:cNvPr id="4098" name="Picture 2" descr="5 plateformes de MOOCs québécois à connaître pour se former à distance -  Maudits Français">
            <a:extLst>
              <a:ext uri="{FF2B5EF4-FFF2-40B4-BE49-F238E27FC236}">
                <a16:creationId xmlns:a16="http://schemas.microsoft.com/office/drawing/2014/main" id="{CDEC0C30-5A97-40C1-A91D-6C8B1150F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713" y="1916602"/>
            <a:ext cx="7840732" cy="426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94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EBA58C1-75BE-457B-ACDA-5EA3DDCDA2F2}"/>
              </a:ext>
            </a:extLst>
          </p:cNvPr>
          <p:cNvSpPr txBox="1"/>
          <p:nvPr/>
        </p:nvSpPr>
        <p:spPr>
          <a:xfrm>
            <a:off x="279917" y="671804"/>
            <a:ext cx="106486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dirty="0"/>
              <a:t>Dans un nouveau marché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5B2A00-4664-4144-8709-6540102CBDEA}"/>
              </a:ext>
            </a:extLst>
          </p:cNvPr>
          <p:cNvSpPr txBox="1"/>
          <p:nvPr/>
        </p:nvSpPr>
        <p:spPr>
          <a:xfrm>
            <a:off x="622898" y="1916602"/>
            <a:ext cx="5349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distance</a:t>
            </a:r>
          </a:p>
        </p:txBody>
      </p:sp>
      <p:pic>
        <p:nvPicPr>
          <p:cNvPr id="5122" name="Picture 2" descr="The Rise of the Digital Marketplace Economy – Enric Durany">
            <a:extLst>
              <a:ext uri="{FF2B5EF4-FFF2-40B4-BE49-F238E27FC236}">
                <a16:creationId xmlns:a16="http://schemas.microsoft.com/office/drawing/2014/main" id="{CC18CCD3-0BCC-4876-BF78-B6A4E8EE8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839" y="2151090"/>
            <a:ext cx="7704530" cy="432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57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EBA58C1-75BE-457B-ACDA-5EA3DDCDA2F2}"/>
              </a:ext>
            </a:extLst>
          </p:cNvPr>
          <p:cNvSpPr txBox="1"/>
          <p:nvPr/>
        </p:nvSpPr>
        <p:spPr>
          <a:xfrm>
            <a:off x="279916" y="671804"/>
            <a:ext cx="11666277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100" dirty="0"/>
              <a:t>Exigeant de nouvelles compétences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5B2A00-4664-4144-8709-6540102CBDEA}"/>
              </a:ext>
            </a:extLst>
          </p:cNvPr>
          <p:cNvSpPr txBox="1"/>
          <p:nvPr/>
        </p:nvSpPr>
        <p:spPr>
          <a:xfrm>
            <a:off x="279916" y="1678924"/>
            <a:ext cx="5349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Variée et fluctuant</a:t>
            </a:r>
          </a:p>
        </p:txBody>
      </p:sp>
      <p:pic>
        <p:nvPicPr>
          <p:cNvPr id="6146" name="Picture 2" descr="Les compétences sont les enjeux phares de la formation professionnelle |  Service&amp;amp;Sens">
            <a:extLst>
              <a:ext uri="{FF2B5EF4-FFF2-40B4-BE49-F238E27FC236}">
                <a16:creationId xmlns:a16="http://schemas.microsoft.com/office/drawing/2014/main" id="{6076B334-B989-45FC-8E9D-CA52675EF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053" y="2178212"/>
            <a:ext cx="7667625" cy="431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95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289</Words>
  <Application>Microsoft Office PowerPoint</Application>
  <PresentationFormat>Widescreen</PresentationFormat>
  <Paragraphs>63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Kantoorthema</vt:lpstr>
      <vt:lpstr>ATELIER REGIONAL DE PARTAGE</vt:lpstr>
      <vt:lpstr>La digitalisation de l’EFTP en Afrique: rôle et opportunités pour les fonds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MERCI</vt:lpstr>
      <vt:lpstr>Pour en savoir plus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ATELIER REGIONAL DE PARTAGE</dc:title>
  <dc:creator>DE RUYCK, Maarten</dc:creator>
  <cp:lastModifiedBy>Mbabazi-Kamina, Louise</cp:lastModifiedBy>
  <cp:revision>12</cp:revision>
  <dcterms:created xsi:type="dcterms:W3CDTF">2021-11-05T17:48:37Z</dcterms:created>
  <dcterms:modified xsi:type="dcterms:W3CDTF">2021-11-30T14:39:31Z</dcterms:modified>
</cp:coreProperties>
</file>