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61" r:id="rId3"/>
    <p:sldId id="264" r:id="rId4"/>
    <p:sldId id="257" r:id="rId5"/>
    <p:sldId id="260" r:id="rId6"/>
    <p:sldId id="266" r:id="rId7"/>
    <p:sldId id="262" r:id="rId8"/>
    <p:sldId id="267" r:id="rId9"/>
    <p:sldId id="268" r:id="rId10"/>
    <p:sldId id="259" r:id="rId11"/>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nigo, Karine" initials="SK" lastIdx="1" clrIdx="0">
    <p:extLst>
      <p:ext uri="{19B8F6BF-5375-455C-9EA6-DF929625EA0E}">
        <p15:presenceInfo xmlns:p15="http://schemas.microsoft.com/office/powerpoint/2012/main" userId="S-1-5-21-525788414-1921020387-24915789-754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395" autoAdjust="0"/>
  </p:normalViewPr>
  <p:slideViewPr>
    <p:cSldViewPr snapToGrid="0" snapToObjects="1">
      <p:cViewPr varScale="1">
        <p:scale>
          <a:sx n="72" d="100"/>
          <a:sy n="72" d="100"/>
        </p:scale>
        <p:origin x="63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11-11T10:46:29.881" idx="1">
    <p:pos x="10" y="10"/>
    <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5F3015-8967-4EEE-91D0-71F169F9E08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CDB693E-A0F4-44C8-AEF7-72EA952669A7}">
      <dgm:prSet/>
      <dgm:spPr/>
      <dgm:t>
        <a:bodyPr/>
        <a:lstStyle/>
        <a:p>
          <a:pPr rtl="0"/>
          <a:r>
            <a:rPr lang="nl-NL" dirty="0"/>
            <a:t>Métiers et tâches (monde du travail)</a:t>
          </a:r>
          <a:endParaRPr lang="en-GB" dirty="0"/>
        </a:p>
      </dgm:t>
    </dgm:pt>
    <dgm:pt modelId="{F93EB965-D863-4DEF-A9B7-0356B67B7C08}" type="parTrans" cxnId="{812677E8-4EF9-48D7-A82F-AF17C2CFA9DD}">
      <dgm:prSet/>
      <dgm:spPr/>
      <dgm:t>
        <a:bodyPr/>
        <a:lstStyle/>
        <a:p>
          <a:endParaRPr lang="en-US"/>
        </a:p>
      </dgm:t>
    </dgm:pt>
    <dgm:pt modelId="{B391D6A9-2397-40F0-9732-9865DE8A196C}" type="sibTrans" cxnId="{812677E8-4EF9-48D7-A82F-AF17C2CFA9DD}">
      <dgm:prSet/>
      <dgm:spPr/>
      <dgm:t>
        <a:bodyPr/>
        <a:lstStyle/>
        <a:p>
          <a:endParaRPr lang="en-US"/>
        </a:p>
      </dgm:t>
    </dgm:pt>
    <dgm:pt modelId="{8062B6F2-AB87-4C41-A476-D6A999F9277E}">
      <dgm:prSet/>
      <dgm:spPr/>
      <dgm:t>
        <a:bodyPr/>
        <a:lstStyle/>
        <a:p>
          <a:pPr rtl="0"/>
          <a:r>
            <a:rPr lang="nl-NL" dirty="0"/>
            <a:t>Infrastructures, outils et solutions (infrastructure/équipements)</a:t>
          </a:r>
          <a:endParaRPr lang="en-GB" dirty="0"/>
        </a:p>
      </dgm:t>
    </dgm:pt>
    <dgm:pt modelId="{7453B7C8-903C-431C-8ABB-EF3802EBA85B}" type="parTrans" cxnId="{3EE27EE5-A0D9-46AD-902A-221C80EBA8EC}">
      <dgm:prSet/>
      <dgm:spPr/>
      <dgm:t>
        <a:bodyPr/>
        <a:lstStyle/>
        <a:p>
          <a:endParaRPr lang="en-US"/>
        </a:p>
      </dgm:t>
    </dgm:pt>
    <dgm:pt modelId="{048710B8-9F76-4AEA-AF98-8464BCBE7024}" type="sibTrans" cxnId="{3EE27EE5-A0D9-46AD-902A-221C80EBA8EC}">
      <dgm:prSet/>
      <dgm:spPr/>
      <dgm:t>
        <a:bodyPr/>
        <a:lstStyle/>
        <a:p>
          <a:endParaRPr lang="en-US"/>
        </a:p>
      </dgm:t>
    </dgm:pt>
    <dgm:pt modelId="{17421A3F-30E8-4902-B203-7F112F1B428B}">
      <dgm:prSet/>
      <dgm:spPr/>
      <dgm:t>
        <a:bodyPr/>
        <a:lstStyle/>
        <a:p>
          <a:pPr rtl="0"/>
          <a:r>
            <a:rPr lang="nl-NL" dirty="0"/>
            <a:t>Organisation du travail (organisationnel)</a:t>
          </a:r>
          <a:endParaRPr lang="en-GB" dirty="0"/>
        </a:p>
      </dgm:t>
    </dgm:pt>
    <dgm:pt modelId="{AC6DC384-2236-44B6-9840-BB365AF2DE16}" type="parTrans" cxnId="{ADE88FD1-74C5-46F5-BA58-10842896D033}">
      <dgm:prSet/>
      <dgm:spPr/>
      <dgm:t>
        <a:bodyPr/>
        <a:lstStyle/>
        <a:p>
          <a:endParaRPr lang="en-US"/>
        </a:p>
      </dgm:t>
    </dgm:pt>
    <dgm:pt modelId="{3D29DDEA-4FEF-4D4C-9FAF-98C2321CD7E7}" type="sibTrans" cxnId="{ADE88FD1-74C5-46F5-BA58-10842896D033}">
      <dgm:prSet/>
      <dgm:spPr/>
      <dgm:t>
        <a:bodyPr/>
        <a:lstStyle/>
        <a:p>
          <a:endParaRPr lang="en-US"/>
        </a:p>
      </dgm:t>
    </dgm:pt>
    <dgm:pt modelId="{A5ACB133-81BF-4D21-8B23-76EE57F09560}">
      <dgm:prSet/>
      <dgm:spPr/>
      <dgm:t>
        <a:bodyPr/>
        <a:lstStyle/>
        <a:p>
          <a:pPr rtl="0"/>
          <a:r>
            <a:rPr lang="nl-NL" dirty="0"/>
            <a:t>Ecosystème / acteurs (humain)</a:t>
          </a:r>
          <a:endParaRPr lang="en-GB" dirty="0"/>
        </a:p>
      </dgm:t>
    </dgm:pt>
    <dgm:pt modelId="{128B1169-716E-4441-9437-656DD4A47D3F}" type="parTrans" cxnId="{44446E79-F58A-483B-83EA-F44B3BC00849}">
      <dgm:prSet/>
      <dgm:spPr/>
      <dgm:t>
        <a:bodyPr/>
        <a:lstStyle/>
        <a:p>
          <a:endParaRPr lang="en-US"/>
        </a:p>
      </dgm:t>
    </dgm:pt>
    <dgm:pt modelId="{8FF48FA1-5B1A-4B78-B42F-C6721719D74C}" type="sibTrans" cxnId="{44446E79-F58A-483B-83EA-F44B3BC00849}">
      <dgm:prSet/>
      <dgm:spPr/>
      <dgm:t>
        <a:bodyPr/>
        <a:lstStyle/>
        <a:p>
          <a:endParaRPr lang="en-US"/>
        </a:p>
      </dgm:t>
    </dgm:pt>
    <dgm:pt modelId="{100F8B94-0538-4DF4-9D68-95A4C1967D97}">
      <dgm:prSet/>
      <dgm:spPr/>
      <dgm:t>
        <a:bodyPr/>
        <a:lstStyle/>
        <a:p>
          <a:pPr rtl="0"/>
          <a:r>
            <a:rPr lang="nl-NL" dirty="0"/>
            <a:t>Rôles et responsabilités</a:t>
          </a:r>
        </a:p>
        <a:p>
          <a:pPr rtl="0"/>
          <a:r>
            <a:rPr lang="nl-NL" dirty="0"/>
            <a:t> (redéfinition) </a:t>
          </a:r>
          <a:endParaRPr lang="en-GB" dirty="0"/>
        </a:p>
      </dgm:t>
    </dgm:pt>
    <dgm:pt modelId="{79BA36AC-6679-467D-B35A-DBF233CBB79E}" type="parTrans" cxnId="{C5109029-64BA-40AA-A72B-E7C9801CD255}">
      <dgm:prSet/>
      <dgm:spPr/>
      <dgm:t>
        <a:bodyPr/>
        <a:lstStyle/>
        <a:p>
          <a:endParaRPr lang="en-US"/>
        </a:p>
      </dgm:t>
    </dgm:pt>
    <dgm:pt modelId="{9B7A180A-0365-4199-B7E4-0C2E319ABAD1}" type="sibTrans" cxnId="{C5109029-64BA-40AA-A72B-E7C9801CD255}">
      <dgm:prSet/>
      <dgm:spPr/>
      <dgm:t>
        <a:bodyPr/>
        <a:lstStyle/>
        <a:p>
          <a:endParaRPr lang="en-US"/>
        </a:p>
      </dgm:t>
    </dgm:pt>
    <dgm:pt modelId="{B518B6E6-A486-4555-8809-CBF98E576EA6}">
      <dgm:prSet/>
      <dgm:spPr/>
      <dgm:t>
        <a:bodyPr/>
        <a:lstStyle/>
        <a:p>
          <a:pPr algn="ctr" rtl="0"/>
          <a:endParaRPr lang="nl-NL" dirty="0"/>
        </a:p>
        <a:p>
          <a:pPr algn="ctr" rtl="0"/>
          <a:r>
            <a:rPr lang="nl-NL" dirty="0"/>
            <a:t>Compétences, attitudes </a:t>
          </a:r>
        </a:p>
        <a:p>
          <a:pPr algn="ctr" rtl="0"/>
          <a:r>
            <a:rPr lang="nl-NL" dirty="0"/>
            <a:t>(nouveaux besoins) </a:t>
          </a:r>
          <a:endParaRPr lang="en-GB" dirty="0"/>
        </a:p>
      </dgm:t>
    </dgm:pt>
    <dgm:pt modelId="{2FDB4DCB-DFB5-449D-9A83-3D044F18E8E7}" type="parTrans" cxnId="{DE7B5E4C-E086-4F2F-84D0-51C42D3AF411}">
      <dgm:prSet/>
      <dgm:spPr/>
      <dgm:t>
        <a:bodyPr/>
        <a:lstStyle/>
        <a:p>
          <a:endParaRPr lang="en-US"/>
        </a:p>
      </dgm:t>
    </dgm:pt>
    <dgm:pt modelId="{0BA77506-CF4B-42F9-A072-2EA55142A458}" type="sibTrans" cxnId="{DE7B5E4C-E086-4F2F-84D0-51C42D3AF411}">
      <dgm:prSet/>
      <dgm:spPr/>
      <dgm:t>
        <a:bodyPr/>
        <a:lstStyle/>
        <a:p>
          <a:endParaRPr lang="en-US"/>
        </a:p>
      </dgm:t>
    </dgm:pt>
    <dgm:pt modelId="{F1D59441-9803-4C43-AAC9-206E64CA3308}">
      <dgm:prSet/>
      <dgm:spPr/>
      <dgm:t>
        <a:bodyPr/>
        <a:lstStyle/>
        <a:p>
          <a:pPr algn="ctr" rtl="0"/>
          <a:endParaRPr lang="en-GB" dirty="0"/>
        </a:p>
      </dgm:t>
    </dgm:pt>
    <dgm:pt modelId="{A6A4B64F-8628-4353-B926-4675E8BE89D1}" type="parTrans" cxnId="{C88E84C4-A246-4854-AC3C-24907E648131}">
      <dgm:prSet/>
      <dgm:spPr/>
      <dgm:t>
        <a:bodyPr/>
        <a:lstStyle/>
        <a:p>
          <a:endParaRPr lang="en-US"/>
        </a:p>
      </dgm:t>
    </dgm:pt>
    <dgm:pt modelId="{C66DD391-75E5-4840-B2A5-CDBC5BF395AE}" type="sibTrans" cxnId="{C88E84C4-A246-4854-AC3C-24907E648131}">
      <dgm:prSet/>
      <dgm:spPr/>
      <dgm:t>
        <a:bodyPr/>
        <a:lstStyle/>
        <a:p>
          <a:endParaRPr lang="en-US"/>
        </a:p>
      </dgm:t>
    </dgm:pt>
    <dgm:pt modelId="{7C4F48F0-32A8-4B59-B303-A5B809F3D25B}" type="pres">
      <dgm:prSet presAssocID="{E85F3015-8967-4EEE-91D0-71F169F9E084}" presName="diagram" presStyleCnt="0">
        <dgm:presLayoutVars>
          <dgm:dir/>
          <dgm:resizeHandles val="exact"/>
        </dgm:presLayoutVars>
      </dgm:prSet>
      <dgm:spPr/>
    </dgm:pt>
    <dgm:pt modelId="{CCC8BDF4-E1AF-4D25-8C87-B5F674503049}" type="pres">
      <dgm:prSet presAssocID="{ACDB693E-A0F4-44C8-AEF7-72EA952669A7}" presName="node" presStyleLbl="node1" presStyleIdx="0" presStyleCnt="6">
        <dgm:presLayoutVars>
          <dgm:bulletEnabled val="1"/>
        </dgm:presLayoutVars>
      </dgm:prSet>
      <dgm:spPr/>
    </dgm:pt>
    <dgm:pt modelId="{2FEE0054-64F7-4698-A4C0-FFDB8BF2688F}" type="pres">
      <dgm:prSet presAssocID="{B391D6A9-2397-40F0-9732-9865DE8A196C}" presName="sibTrans" presStyleCnt="0"/>
      <dgm:spPr/>
    </dgm:pt>
    <dgm:pt modelId="{21517C48-0C58-4582-A86C-6BF0F90E1ABE}" type="pres">
      <dgm:prSet presAssocID="{8062B6F2-AB87-4C41-A476-D6A999F9277E}" presName="node" presStyleLbl="node1" presStyleIdx="1" presStyleCnt="6">
        <dgm:presLayoutVars>
          <dgm:bulletEnabled val="1"/>
        </dgm:presLayoutVars>
      </dgm:prSet>
      <dgm:spPr/>
    </dgm:pt>
    <dgm:pt modelId="{5B479F99-1444-46F4-9D80-40C61DCCF246}" type="pres">
      <dgm:prSet presAssocID="{048710B8-9F76-4AEA-AF98-8464BCBE7024}" presName="sibTrans" presStyleCnt="0"/>
      <dgm:spPr/>
    </dgm:pt>
    <dgm:pt modelId="{DB044D13-E8BF-48F5-AB51-B6D21BC6310F}" type="pres">
      <dgm:prSet presAssocID="{17421A3F-30E8-4902-B203-7F112F1B428B}" presName="node" presStyleLbl="node1" presStyleIdx="2" presStyleCnt="6">
        <dgm:presLayoutVars>
          <dgm:bulletEnabled val="1"/>
        </dgm:presLayoutVars>
      </dgm:prSet>
      <dgm:spPr/>
    </dgm:pt>
    <dgm:pt modelId="{D9774BC3-DBBF-47CA-94BF-716CF4F901E2}" type="pres">
      <dgm:prSet presAssocID="{3D29DDEA-4FEF-4D4C-9FAF-98C2321CD7E7}" presName="sibTrans" presStyleCnt="0"/>
      <dgm:spPr/>
    </dgm:pt>
    <dgm:pt modelId="{B6C71224-7DBA-4E02-B845-29E88CEEC9BF}" type="pres">
      <dgm:prSet presAssocID="{A5ACB133-81BF-4D21-8B23-76EE57F09560}" presName="node" presStyleLbl="node1" presStyleIdx="3" presStyleCnt="6">
        <dgm:presLayoutVars>
          <dgm:bulletEnabled val="1"/>
        </dgm:presLayoutVars>
      </dgm:prSet>
      <dgm:spPr/>
    </dgm:pt>
    <dgm:pt modelId="{747DB2E7-B429-4C42-91DC-F66098ED031A}" type="pres">
      <dgm:prSet presAssocID="{8FF48FA1-5B1A-4B78-B42F-C6721719D74C}" presName="sibTrans" presStyleCnt="0"/>
      <dgm:spPr/>
    </dgm:pt>
    <dgm:pt modelId="{9111CE05-6E00-4050-B2BC-C48A7708741E}" type="pres">
      <dgm:prSet presAssocID="{100F8B94-0538-4DF4-9D68-95A4C1967D97}" presName="node" presStyleLbl="node1" presStyleIdx="4" presStyleCnt="6">
        <dgm:presLayoutVars>
          <dgm:bulletEnabled val="1"/>
        </dgm:presLayoutVars>
      </dgm:prSet>
      <dgm:spPr/>
    </dgm:pt>
    <dgm:pt modelId="{A79EB519-1263-4774-86A3-056706163C57}" type="pres">
      <dgm:prSet presAssocID="{9B7A180A-0365-4199-B7E4-0C2E319ABAD1}" presName="sibTrans" presStyleCnt="0"/>
      <dgm:spPr/>
    </dgm:pt>
    <dgm:pt modelId="{B8EDBFC5-8DE4-4EE1-995C-724D971A57D9}" type="pres">
      <dgm:prSet presAssocID="{B518B6E6-A486-4555-8809-CBF98E576EA6}" presName="node" presStyleLbl="node1" presStyleIdx="5" presStyleCnt="6">
        <dgm:presLayoutVars>
          <dgm:bulletEnabled val="1"/>
        </dgm:presLayoutVars>
      </dgm:prSet>
      <dgm:spPr/>
    </dgm:pt>
  </dgm:ptLst>
  <dgm:cxnLst>
    <dgm:cxn modelId="{00576512-B56A-4D41-8D3B-5EA1BE909024}" type="presOf" srcId="{A5ACB133-81BF-4D21-8B23-76EE57F09560}" destId="{B6C71224-7DBA-4E02-B845-29E88CEEC9BF}" srcOrd="0" destOrd="0" presId="urn:microsoft.com/office/officeart/2005/8/layout/default"/>
    <dgm:cxn modelId="{8C9A9E19-CB3C-479D-AACC-DAC5E462EB9C}" type="presOf" srcId="{100F8B94-0538-4DF4-9D68-95A4C1967D97}" destId="{9111CE05-6E00-4050-B2BC-C48A7708741E}" srcOrd="0" destOrd="0" presId="urn:microsoft.com/office/officeart/2005/8/layout/default"/>
    <dgm:cxn modelId="{C5109029-64BA-40AA-A72B-E7C9801CD255}" srcId="{E85F3015-8967-4EEE-91D0-71F169F9E084}" destId="{100F8B94-0538-4DF4-9D68-95A4C1967D97}" srcOrd="4" destOrd="0" parTransId="{79BA36AC-6679-467D-B35A-DBF233CBB79E}" sibTransId="{9B7A180A-0365-4199-B7E4-0C2E319ABAD1}"/>
    <dgm:cxn modelId="{A6A4046A-2DE4-4819-95CC-B4E3580B149B}" type="presOf" srcId="{B518B6E6-A486-4555-8809-CBF98E576EA6}" destId="{B8EDBFC5-8DE4-4EE1-995C-724D971A57D9}" srcOrd="0" destOrd="0" presId="urn:microsoft.com/office/officeart/2005/8/layout/default"/>
    <dgm:cxn modelId="{DE7B5E4C-E086-4F2F-84D0-51C42D3AF411}" srcId="{E85F3015-8967-4EEE-91D0-71F169F9E084}" destId="{B518B6E6-A486-4555-8809-CBF98E576EA6}" srcOrd="5" destOrd="0" parTransId="{2FDB4DCB-DFB5-449D-9A83-3D044F18E8E7}" sibTransId="{0BA77506-CF4B-42F9-A072-2EA55142A458}"/>
    <dgm:cxn modelId="{44446E79-F58A-483B-83EA-F44B3BC00849}" srcId="{E85F3015-8967-4EEE-91D0-71F169F9E084}" destId="{A5ACB133-81BF-4D21-8B23-76EE57F09560}" srcOrd="3" destOrd="0" parTransId="{128B1169-716E-4441-9437-656DD4A47D3F}" sibTransId="{8FF48FA1-5B1A-4B78-B42F-C6721719D74C}"/>
    <dgm:cxn modelId="{A1C2488E-591D-41CA-8B09-93BB4244F060}" type="presOf" srcId="{8062B6F2-AB87-4C41-A476-D6A999F9277E}" destId="{21517C48-0C58-4582-A86C-6BF0F90E1ABE}" srcOrd="0" destOrd="0" presId="urn:microsoft.com/office/officeart/2005/8/layout/default"/>
    <dgm:cxn modelId="{2B1BAE9C-0DDB-426C-A78B-B2C9FA7B301A}" type="presOf" srcId="{17421A3F-30E8-4902-B203-7F112F1B428B}" destId="{DB044D13-E8BF-48F5-AB51-B6D21BC6310F}" srcOrd="0" destOrd="0" presId="urn:microsoft.com/office/officeart/2005/8/layout/default"/>
    <dgm:cxn modelId="{8B2C96C1-DF80-4240-AB27-D77168372A3F}" type="presOf" srcId="{E85F3015-8967-4EEE-91D0-71F169F9E084}" destId="{7C4F48F0-32A8-4B59-B303-A5B809F3D25B}" srcOrd="0" destOrd="0" presId="urn:microsoft.com/office/officeart/2005/8/layout/default"/>
    <dgm:cxn modelId="{C88E84C4-A246-4854-AC3C-24907E648131}" srcId="{B518B6E6-A486-4555-8809-CBF98E576EA6}" destId="{F1D59441-9803-4C43-AAC9-206E64CA3308}" srcOrd="0" destOrd="0" parTransId="{A6A4B64F-8628-4353-B926-4675E8BE89D1}" sibTransId="{C66DD391-75E5-4840-B2A5-CDBC5BF395AE}"/>
    <dgm:cxn modelId="{ADE88FD1-74C5-46F5-BA58-10842896D033}" srcId="{E85F3015-8967-4EEE-91D0-71F169F9E084}" destId="{17421A3F-30E8-4902-B203-7F112F1B428B}" srcOrd="2" destOrd="0" parTransId="{AC6DC384-2236-44B6-9840-BB365AF2DE16}" sibTransId="{3D29DDEA-4FEF-4D4C-9FAF-98C2321CD7E7}"/>
    <dgm:cxn modelId="{9438A1DD-2E81-4027-9137-BF148EC3FBA9}" type="presOf" srcId="{F1D59441-9803-4C43-AAC9-206E64CA3308}" destId="{B8EDBFC5-8DE4-4EE1-995C-724D971A57D9}" srcOrd="0" destOrd="1" presId="urn:microsoft.com/office/officeart/2005/8/layout/default"/>
    <dgm:cxn modelId="{3EE27EE5-A0D9-46AD-902A-221C80EBA8EC}" srcId="{E85F3015-8967-4EEE-91D0-71F169F9E084}" destId="{8062B6F2-AB87-4C41-A476-D6A999F9277E}" srcOrd="1" destOrd="0" parTransId="{7453B7C8-903C-431C-8ABB-EF3802EBA85B}" sibTransId="{048710B8-9F76-4AEA-AF98-8464BCBE7024}"/>
    <dgm:cxn modelId="{812677E8-4EF9-48D7-A82F-AF17C2CFA9DD}" srcId="{E85F3015-8967-4EEE-91D0-71F169F9E084}" destId="{ACDB693E-A0F4-44C8-AEF7-72EA952669A7}" srcOrd="0" destOrd="0" parTransId="{F93EB965-D863-4DEF-A9B7-0356B67B7C08}" sibTransId="{B391D6A9-2397-40F0-9732-9865DE8A196C}"/>
    <dgm:cxn modelId="{49A4B9F8-831B-4725-B5E4-9FC7E4BE82EC}" type="presOf" srcId="{ACDB693E-A0F4-44C8-AEF7-72EA952669A7}" destId="{CCC8BDF4-E1AF-4D25-8C87-B5F674503049}" srcOrd="0" destOrd="0" presId="urn:microsoft.com/office/officeart/2005/8/layout/default"/>
    <dgm:cxn modelId="{5387C2C5-EFF0-4C81-A608-AF68227DC536}" type="presParOf" srcId="{7C4F48F0-32A8-4B59-B303-A5B809F3D25B}" destId="{CCC8BDF4-E1AF-4D25-8C87-B5F674503049}" srcOrd="0" destOrd="0" presId="urn:microsoft.com/office/officeart/2005/8/layout/default"/>
    <dgm:cxn modelId="{FE4BE4FE-03F2-4498-A158-F5A741B62FD0}" type="presParOf" srcId="{7C4F48F0-32A8-4B59-B303-A5B809F3D25B}" destId="{2FEE0054-64F7-4698-A4C0-FFDB8BF2688F}" srcOrd="1" destOrd="0" presId="urn:microsoft.com/office/officeart/2005/8/layout/default"/>
    <dgm:cxn modelId="{36C1E14F-96A3-4247-BB91-A3FBBAF7DB15}" type="presParOf" srcId="{7C4F48F0-32A8-4B59-B303-A5B809F3D25B}" destId="{21517C48-0C58-4582-A86C-6BF0F90E1ABE}" srcOrd="2" destOrd="0" presId="urn:microsoft.com/office/officeart/2005/8/layout/default"/>
    <dgm:cxn modelId="{A53C46A0-D0D2-4F48-B94C-ECCCE64CA6E1}" type="presParOf" srcId="{7C4F48F0-32A8-4B59-B303-A5B809F3D25B}" destId="{5B479F99-1444-46F4-9D80-40C61DCCF246}" srcOrd="3" destOrd="0" presId="urn:microsoft.com/office/officeart/2005/8/layout/default"/>
    <dgm:cxn modelId="{3D098AB2-B99B-4832-BBFE-F6E8A869DBD2}" type="presParOf" srcId="{7C4F48F0-32A8-4B59-B303-A5B809F3D25B}" destId="{DB044D13-E8BF-48F5-AB51-B6D21BC6310F}" srcOrd="4" destOrd="0" presId="urn:microsoft.com/office/officeart/2005/8/layout/default"/>
    <dgm:cxn modelId="{8AC5C99D-A20B-49A0-941D-FA1EE3331277}" type="presParOf" srcId="{7C4F48F0-32A8-4B59-B303-A5B809F3D25B}" destId="{D9774BC3-DBBF-47CA-94BF-716CF4F901E2}" srcOrd="5" destOrd="0" presId="urn:microsoft.com/office/officeart/2005/8/layout/default"/>
    <dgm:cxn modelId="{C736BD10-98B4-4C7E-AD6F-46A88D92BD69}" type="presParOf" srcId="{7C4F48F0-32A8-4B59-B303-A5B809F3D25B}" destId="{B6C71224-7DBA-4E02-B845-29E88CEEC9BF}" srcOrd="6" destOrd="0" presId="urn:microsoft.com/office/officeart/2005/8/layout/default"/>
    <dgm:cxn modelId="{430DDD06-C50A-4BC9-A67A-C9798549EA36}" type="presParOf" srcId="{7C4F48F0-32A8-4B59-B303-A5B809F3D25B}" destId="{747DB2E7-B429-4C42-91DC-F66098ED031A}" srcOrd="7" destOrd="0" presId="urn:microsoft.com/office/officeart/2005/8/layout/default"/>
    <dgm:cxn modelId="{90167B6A-A342-4F22-9280-301A2200D8F4}" type="presParOf" srcId="{7C4F48F0-32A8-4B59-B303-A5B809F3D25B}" destId="{9111CE05-6E00-4050-B2BC-C48A7708741E}" srcOrd="8" destOrd="0" presId="urn:microsoft.com/office/officeart/2005/8/layout/default"/>
    <dgm:cxn modelId="{992DC949-3590-4093-A111-840D41ACE726}" type="presParOf" srcId="{7C4F48F0-32A8-4B59-B303-A5B809F3D25B}" destId="{A79EB519-1263-4774-86A3-056706163C57}" srcOrd="9" destOrd="0" presId="urn:microsoft.com/office/officeart/2005/8/layout/default"/>
    <dgm:cxn modelId="{5B1AE347-91BC-407B-A42A-DEAC79B7F079}" type="presParOf" srcId="{7C4F48F0-32A8-4B59-B303-A5B809F3D25B}" destId="{B8EDBFC5-8DE4-4EE1-995C-724D971A57D9}"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FDD70E-686E-4805-AB1B-ECC062F17FFA}"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en-US"/>
        </a:p>
      </dgm:t>
    </dgm:pt>
    <dgm:pt modelId="{A4557B63-40CC-4F1E-9131-CD6CAB7813AB}">
      <dgm:prSet/>
      <dgm:spPr/>
      <dgm:t>
        <a:bodyPr/>
        <a:lstStyle/>
        <a:p>
          <a:pPr rtl="0"/>
          <a:r>
            <a:rPr lang="nl-NL" dirty="0"/>
            <a:t>Developpement, certification et reconnaissance des compétences</a:t>
          </a:r>
          <a:endParaRPr lang="en-GB" dirty="0"/>
        </a:p>
      </dgm:t>
    </dgm:pt>
    <dgm:pt modelId="{C4D8B409-A2A9-4719-AB42-6C4097B14BBB}" type="parTrans" cxnId="{4254E5E3-4A11-4338-974F-0F67AE5D0046}">
      <dgm:prSet/>
      <dgm:spPr/>
      <dgm:t>
        <a:bodyPr/>
        <a:lstStyle/>
        <a:p>
          <a:endParaRPr lang="en-US"/>
        </a:p>
      </dgm:t>
    </dgm:pt>
    <dgm:pt modelId="{C0A2D8C4-6463-4816-85E5-4E946088C1A7}" type="sibTrans" cxnId="{4254E5E3-4A11-4338-974F-0F67AE5D0046}">
      <dgm:prSet/>
      <dgm:spPr/>
      <dgm:t>
        <a:bodyPr/>
        <a:lstStyle/>
        <a:p>
          <a:endParaRPr lang="en-US"/>
        </a:p>
      </dgm:t>
    </dgm:pt>
    <dgm:pt modelId="{2937511C-EC84-4362-9951-AE92E693CA63}">
      <dgm:prSet/>
      <dgm:spPr/>
      <dgm:t>
        <a:bodyPr/>
        <a:lstStyle/>
        <a:p>
          <a:pPr rtl="0"/>
          <a:r>
            <a:rPr lang="nl-NL" dirty="0"/>
            <a:t>Gouvernance (politiques, structures, ressources)</a:t>
          </a:r>
          <a:endParaRPr lang="en-GB" dirty="0"/>
        </a:p>
      </dgm:t>
    </dgm:pt>
    <dgm:pt modelId="{0C9CF3FB-FFC4-4B19-83BC-374EFA8EB7CA}" type="parTrans" cxnId="{9E56DBC0-877F-424C-B606-50167330A8DC}">
      <dgm:prSet/>
      <dgm:spPr/>
      <dgm:t>
        <a:bodyPr/>
        <a:lstStyle/>
        <a:p>
          <a:endParaRPr lang="en-US"/>
        </a:p>
      </dgm:t>
    </dgm:pt>
    <dgm:pt modelId="{D59FCFFA-AD72-4AA3-ABCF-49C34C73D82C}" type="sibTrans" cxnId="{9E56DBC0-877F-424C-B606-50167330A8DC}">
      <dgm:prSet/>
      <dgm:spPr/>
      <dgm:t>
        <a:bodyPr/>
        <a:lstStyle/>
        <a:p>
          <a:endParaRPr lang="en-US"/>
        </a:p>
      </dgm:t>
    </dgm:pt>
    <dgm:pt modelId="{73E5513C-D8CC-4433-8911-957B9F6266C4}">
      <dgm:prSet/>
      <dgm:spPr/>
      <dgm:t>
        <a:bodyPr/>
        <a:lstStyle/>
        <a:p>
          <a:pPr rtl="0"/>
          <a:r>
            <a:rPr lang="nl-NL" dirty="0"/>
            <a:t>Anticipation, planification et monitoring des besoins en compétences</a:t>
          </a:r>
          <a:endParaRPr lang="en-GB" dirty="0"/>
        </a:p>
      </dgm:t>
    </dgm:pt>
    <dgm:pt modelId="{20E4E5FB-6CF8-488C-B4F6-CA9E7DD32952}" type="parTrans" cxnId="{059B7292-7C6B-4782-8B03-87577B51CB1D}">
      <dgm:prSet/>
      <dgm:spPr/>
      <dgm:t>
        <a:bodyPr/>
        <a:lstStyle/>
        <a:p>
          <a:endParaRPr lang="en-US"/>
        </a:p>
      </dgm:t>
    </dgm:pt>
    <dgm:pt modelId="{BE13A9E2-9944-4FC6-B4A0-CA8179CCE0EB}" type="sibTrans" cxnId="{059B7292-7C6B-4782-8B03-87577B51CB1D}">
      <dgm:prSet/>
      <dgm:spPr/>
      <dgm:t>
        <a:bodyPr/>
        <a:lstStyle/>
        <a:p>
          <a:endParaRPr lang="en-US"/>
        </a:p>
      </dgm:t>
    </dgm:pt>
    <dgm:pt modelId="{662E5C09-38FF-45E4-9EF0-597732C0FA2E}">
      <dgm:prSet/>
      <dgm:spPr/>
      <dgm:t>
        <a:bodyPr/>
        <a:lstStyle/>
        <a:p>
          <a:pPr rtl="0"/>
          <a:r>
            <a:rPr lang="en-GB" dirty="0"/>
            <a:t>Inclusion des publics vulnérables </a:t>
          </a:r>
          <a:r>
            <a:rPr lang="en-GB" dirty="0" err="1"/>
            <a:t>dans</a:t>
          </a:r>
          <a:r>
            <a:rPr lang="en-GB" dirty="0"/>
            <a:t> l’accès à la formation</a:t>
          </a:r>
        </a:p>
      </dgm:t>
    </dgm:pt>
    <dgm:pt modelId="{AE8D165C-C12D-4E55-8F05-56FD9048ED3D}" type="parTrans" cxnId="{609A8DC7-D58A-49F9-B9DF-907CA4E5EE21}">
      <dgm:prSet/>
      <dgm:spPr/>
      <dgm:t>
        <a:bodyPr/>
        <a:lstStyle/>
        <a:p>
          <a:endParaRPr lang="en-US"/>
        </a:p>
      </dgm:t>
    </dgm:pt>
    <dgm:pt modelId="{59FEE065-DFF9-4B56-A354-A057A21C55F6}" type="sibTrans" cxnId="{609A8DC7-D58A-49F9-B9DF-907CA4E5EE21}">
      <dgm:prSet/>
      <dgm:spPr/>
      <dgm:t>
        <a:bodyPr/>
        <a:lstStyle/>
        <a:p>
          <a:endParaRPr lang="en-US"/>
        </a:p>
      </dgm:t>
    </dgm:pt>
    <dgm:pt modelId="{851C903E-7D26-48C4-A964-22BD161641C8}">
      <dgm:prSet/>
      <dgm:spPr/>
      <dgm:t>
        <a:bodyPr/>
        <a:lstStyle/>
        <a:p>
          <a:pPr rtl="0"/>
          <a:r>
            <a:rPr lang="nl-NL" dirty="0"/>
            <a:t>Accès à l’emploi, au travail décent pour tous</a:t>
          </a:r>
          <a:endParaRPr lang="en-GB" dirty="0"/>
        </a:p>
      </dgm:t>
    </dgm:pt>
    <dgm:pt modelId="{3251D18C-B6F6-4FF9-AAF7-BCB21B91B8EF}" type="parTrans" cxnId="{F9B8429C-F9F2-45D0-A056-92B6049625E0}">
      <dgm:prSet/>
      <dgm:spPr/>
      <dgm:t>
        <a:bodyPr/>
        <a:lstStyle/>
        <a:p>
          <a:endParaRPr lang="en-US"/>
        </a:p>
      </dgm:t>
    </dgm:pt>
    <dgm:pt modelId="{CF9A6714-C973-4C80-9B8E-786D82E80B34}" type="sibTrans" cxnId="{F9B8429C-F9F2-45D0-A056-92B6049625E0}">
      <dgm:prSet/>
      <dgm:spPr/>
      <dgm:t>
        <a:bodyPr/>
        <a:lstStyle/>
        <a:p>
          <a:endParaRPr lang="en-US"/>
        </a:p>
      </dgm:t>
    </dgm:pt>
    <dgm:pt modelId="{2EA9F310-EBAF-4B41-A5B5-3C4BEA37483A}" type="pres">
      <dgm:prSet presAssocID="{6EFDD70E-686E-4805-AB1B-ECC062F17FFA}" presName="cycle" presStyleCnt="0">
        <dgm:presLayoutVars>
          <dgm:dir/>
          <dgm:resizeHandles val="exact"/>
        </dgm:presLayoutVars>
      </dgm:prSet>
      <dgm:spPr/>
    </dgm:pt>
    <dgm:pt modelId="{EC790B1D-7FCB-4E4D-B797-6737CD8A59FC}" type="pres">
      <dgm:prSet presAssocID="{A4557B63-40CC-4F1E-9131-CD6CAB7813AB}" presName="node" presStyleLbl="node1" presStyleIdx="0" presStyleCnt="5" custScaleX="141304" custScaleY="136782">
        <dgm:presLayoutVars>
          <dgm:bulletEnabled val="1"/>
        </dgm:presLayoutVars>
      </dgm:prSet>
      <dgm:spPr/>
    </dgm:pt>
    <dgm:pt modelId="{98B38294-56E0-4D72-8D78-12FA352E673D}" type="pres">
      <dgm:prSet presAssocID="{A4557B63-40CC-4F1E-9131-CD6CAB7813AB}" presName="spNode" presStyleCnt="0"/>
      <dgm:spPr/>
    </dgm:pt>
    <dgm:pt modelId="{CE092496-164C-4E7A-991A-B5F61452B2A8}" type="pres">
      <dgm:prSet presAssocID="{C0A2D8C4-6463-4816-85E5-4E946088C1A7}" presName="sibTrans" presStyleLbl="sibTrans1D1" presStyleIdx="0" presStyleCnt="5"/>
      <dgm:spPr/>
    </dgm:pt>
    <dgm:pt modelId="{8D15260D-F9F4-44FB-9FFC-642185C4D678}" type="pres">
      <dgm:prSet presAssocID="{2937511C-EC84-4362-9951-AE92E693CA63}" presName="node" presStyleLbl="node1" presStyleIdx="1" presStyleCnt="5" custScaleX="108189" custScaleY="148727" custRadScaleRad="97831" custRadScaleInc="18520">
        <dgm:presLayoutVars>
          <dgm:bulletEnabled val="1"/>
        </dgm:presLayoutVars>
      </dgm:prSet>
      <dgm:spPr/>
    </dgm:pt>
    <dgm:pt modelId="{C8EEE5CD-9AEC-4B5D-9E50-66B5CC4704A9}" type="pres">
      <dgm:prSet presAssocID="{2937511C-EC84-4362-9951-AE92E693CA63}" presName="spNode" presStyleCnt="0"/>
      <dgm:spPr/>
    </dgm:pt>
    <dgm:pt modelId="{4135B50C-6CB0-4491-9916-CAFA2D3D4F5C}" type="pres">
      <dgm:prSet presAssocID="{D59FCFFA-AD72-4AA3-ABCF-49C34C73D82C}" presName="sibTrans" presStyleLbl="sibTrans1D1" presStyleIdx="1" presStyleCnt="5"/>
      <dgm:spPr/>
    </dgm:pt>
    <dgm:pt modelId="{ECF833BE-4B31-40C3-9800-A51BA0023AA2}" type="pres">
      <dgm:prSet presAssocID="{73E5513C-D8CC-4433-8911-957B9F6266C4}" presName="node" presStyleLbl="node1" presStyleIdx="2" presStyleCnt="5" custScaleX="139386" custScaleY="172829">
        <dgm:presLayoutVars>
          <dgm:bulletEnabled val="1"/>
        </dgm:presLayoutVars>
      </dgm:prSet>
      <dgm:spPr/>
    </dgm:pt>
    <dgm:pt modelId="{171529E2-F5ED-420C-AB5C-FDC4D9BD41E9}" type="pres">
      <dgm:prSet presAssocID="{73E5513C-D8CC-4433-8911-957B9F6266C4}" presName="spNode" presStyleCnt="0"/>
      <dgm:spPr/>
    </dgm:pt>
    <dgm:pt modelId="{9D333B10-F312-450E-9E27-299309930344}" type="pres">
      <dgm:prSet presAssocID="{BE13A9E2-9944-4FC6-B4A0-CA8179CCE0EB}" presName="sibTrans" presStyleLbl="sibTrans1D1" presStyleIdx="2" presStyleCnt="5"/>
      <dgm:spPr/>
    </dgm:pt>
    <dgm:pt modelId="{65A15474-02BF-4350-9B44-BADB78574357}" type="pres">
      <dgm:prSet presAssocID="{662E5C09-38FF-45E4-9EF0-597732C0FA2E}" presName="node" presStyleLbl="node1" presStyleIdx="3" presStyleCnt="5" custScaleX="126531" custScaleY="180733">
        <dgm:presLayoutVars>
          <dgm:bulletEnabled val="1"/>
        </dgm:presLayoutVars>
      </dgm:prSet>
      <dgm:spPr/>
    </dgm:pt>
    <dgm:pt modelId="{3F4315DE-B832-4A7D-9C0C-9D4D5CDD8A02}" type="pres">
      <dgm:prSet presAssocID="{662E5C09-38FF-45E4-9EF0-597732C0FA2E}" presName="spNode" presStyleCnt="0"/>
      <dgm:spPr/>
    </dgm:pt>
    <dgm:pt modelId="{F03E5571-1686-48B9-9E5F-1C8288D60791}" type="pres">
      <dgm:prSet presAssocID="{59FEE065-DFF9-4B56-A354-A057A21C55F6}" presName="sibTrans" presStyleLbl="sibTrans1D1" presStyleIdx="3" presStyleCnt="5"/>
      <dgm:spPr/>
    </dgm:pt>
    <dgm:pt modelId="{F1D58365-CDC6-40A6-95DD-184FD12A32AC}" type="pres">
      <dgm:prSet presAssocID="{851C903E-7D26-48C4-A964-22BD161641C8}" presName="node" presStyleLbl="node1" presStyleIdx="4" presStyleCnt="5" custScaleX="126763" custScaleY="131042" custRadScaleRad="97469" custRadScaleInc="-22317">
        <dgm:presLayoutVars>
          <dgm:bulletEnabled val="1"/>
        </dgm:presLayoutVars>
      </dgm:prSet>
      <dgm:spPr/>
    </dgm:pt>
    <dgm:pt modelId="{0715AD7C-D853-4F3E-9F99-D1A85D20AA12}" type="pres">
      <dgm:prSet presAssocID="{851C903E-7D26-48C4-A964-22BD161641C8}" presName="spNode" presStyleCnt="0"/>
      <dgm:spPr/>
    </dgm:pt>
    <dgm:pt modelId="{2C67FB7E-626D-4F7C-848F-8250EAB44A0B}" type="pres">
      <dgm:prSet presAssocID="{CF9A6714-C973-4C80-9B8E-786D82E80B34}" presName="sibTrans" presStyleLbl="sibTrans1D1" presStyleIdx="4" presStyleCnt="5"/>
      <dgm:spPr/>
    </dgm:pt>
  </dgm:ptLst>
  <dgm:cxnLst>
    <dgm:cxn modelId="{75BA9A08-2661-4722-A018-9EE1A20AD2BA}" type="presOf" srcId="{73E5513C-D8CC-4433-8911-957B9F6266C4}" destId="{ECF833BE-4B31-40C3-9800-A51BA0023AA2}" srcOrd="0" destOrd="0" presId="urn:microsoft.com/office/officeart/2005/8/layout/cycle6"/>
    <dgm:cxn modelId="{6A4B870F-DBB0-4216-884E-6B9330DA923D}" type="presOf" srcId="{A4557B63-40CC-4F1E-9131-CD6CAB7813AB}" destId="{EC790B1D-7FCB-4E4D-B797-6737CD8A59FC}" srcOrd="0" destOrd="0" presId="urn:microsoft.com/office/officeart/2005/8/layout/cycle6"/>
    <dgm:cxn modelId="{8C8BA26D-9CF0-4C4F-A8E8-71429D833ACC}" type="presOf" srcId="{C0A2D8C4-6463-4816-85E5-4E946088C1A7}" destId="{CE092496-164C-4E7A-991A-B5F61452B2A8}" srcOrd="0" destOrd="0" presId="urn:microsoft.com/office/officeart/2005/8/layout/cycle6"/>
    <dgm:cxn modelId="{3110EC4E-14B1-4B55-A942-E23490C53A4A}" type="presOf" srcId="{BE13A9E2-9944-4FC6-B4A0-CA8179CCE0EB}" destId="{9D333B10-F312-450E-9E27-299309930344}" srcOrd="0" destOrd="0" presId="urn:microsoft.com/office/officeart/2005/8/layout/cycle6"/>
    <dgm:cxn modelId="{E196FC50-78E9-409E-9B55-F95ED60F9B86}" type="presOf" srcId="{6EFDD70E-686E-4805-AB1B-ECC062F17FFA}" destId="{2EA9F310-EBAF-4B41-A5B5-3C4BEA37483A}" srcOrd="0" destOrd="0" presId="urn:microsoft.com/office/officeart/2005/8/layout/cycle6"/>
    <dgm:cxn modelId="{059B7292-7C6B-4782-8B03-87577B51CB1D}" srcId="{6EFDD70E-686E-4805-AB1B-ECC062F17FFA}" destId="{73E5513C-D8CC-4433-8911-957B9F6266C4}" srcOrd="2" destOrd="0" parTransId="{20E4E5FB-6CF8-488C-B4F6-CA9E7DD32952}" sibTransId="{BE13A9E2-9944-4FC6-B4A0-CA8179CCE0EB}"/>
    <dgm:cxn modelId="{F9B8429C-F9F2-45D0-A056-92B6049625E0}" srcId="{6EFDD70E-686E-4805-AB1B-ECC062F17FFA}" destId="{851C903E-7D26-48C4-A964-22BD161641C8}" srcOrd="4" destOrd="0" parTransId="{3251D18C-B6F6-4FF9-AAF7-BCB21B91B8EF}" sibTransId="{CF9A6714-C973-4C80-9B8E-786D82E80B34}"/>
    <dgm:cxn modelId="{9E56DBC0-877F-424C-B606-50167330A8DC}" srcId="{6EFDD70E-686E-4805-AB1B-ECC062F17FFA}" destId="{2937511C-EC84-4362-9951-AE92E693CA63}" srcOrd="1" destOrd="0" parTransId="{0C9CF3FB-FFC4-4B19-83BC-374EFA8EB7CA}" sibTransId="{D59FCFFA-AD72-4AA3-ABCF-49C34C73D82C}"/>
    <dgm:cxn modelId="{609A8DC7-D58A-49F9-B9DF-907CA4E5EE21}" srcId="{6EFDD70E-686E-4805-AB1B-ECC062F17FFA}" destId="{662E5C09-38FF-45E4-9EF0-597732C0FA2E}" srcOrd="3" destOrd="0" parTransId="{AE8D165C-C12D-4E55-8F05-56FD9048ED3D}" sibTransId="{59FEE065-DFF9-4B56-A354-A057A21C55F6}"/>
    <dgm:cxn modelId="{C8D2ACCA-5380-43EB-ADD0-9706C8FF9E9E}" type="presOf" srcId="{851C903E-7D26-48C4-A964-22BD161641C8}" destId="{F1D58365-CDC6-40A6-95DD-184FD12A32AC}" srcOrd="0" destOrd="0" presId="urn:microsoft.com/office/officeart/2005/8/layout/cycle6"/>
    <dgm:cxn modelId="{4254E5E3-4A11-4338-974F-0F67AE5D0046}" srcId="{6EFDD70E-686E-4805-AB1B-ECC062F17FFA}" destId="{A4557B63-40CC-4F1E-9131-CD6CAB7813AB}" srcOrd="0" destOrd="0" parTransId="{C4D8B409-A2A9-4719-AB42-6C4097B14BBB}" sibTransId="{C0A2D8C4-6463-4816-85E5-4E946088C1A7}"/>
    <dgm:cxn modelId="{12C7BFEB-C934-4908-BFD9-08D05C600930}" type="presOf" srcId="{D59FCFFA-AD72-4AA3-ABCF-49C34C73D82C}" destId="{4135B50C-6CB0-4491-9916-CAFA2D3D4F5C}" srcOrd="0" destOrd="0" presId="urn:microsoft.com/office/officeart/2005/8/layout/cycle6"/>
    <dgm:cxn modelId="{4D0087EC-FA7E-487D-94E8-91688ACA8867}" type="presOf" srcId="{2937511C-EC84-4362-9951-AE92E693CA63}" destId="{8D15260D-F9F4-44FB-9FFC-642185C4D678}" srcOrd="0" destOrd="0" presId="urn:microsoft.com/office/officeart/2005/8/layout/cycle6"/>
    <dgm:cxn modelId="{649BBBEC-05C6-43A3-8019-0FB29C05898D}" type="presOf" srcId="{59FEE065-DFF9-4B56-A354-A057A21C55F6}" destId="{F03E5571-1686-48B9-9E5F-1C8288D60791}" srcOrd="0" destOrd="0" presId="urn:microsoft.com/office/officeart/2005/8/layout/cycle6"/>
    <dgm:cxn modelId="{88B9ABF2-D394-4AE2-AA28-424660CCE7D4}" type="presOf" srcId="{CF9A6714-C973-4C80-9B8E-786D82E80B34}" destId="{2C67FB7E-626D-4F7C-848F-8250EAB44A0B}" srcOrd="0" destOrd="0" presId="urn:microsoft.com/office/officeart/2005/8/layout/cycle6"/>
    <dgm:cxn modelId="{5D7466FC-E6BC-4438-AB7F-5B4EE759749B}" type="presOf" srcId="{662E5C09-38FF-45E4-9EF0-597732C0FA2E}" destId="{65A15474-02BF-4350-9B44-BADB78574357}" srcOrd="0" destOrd="0" presId="urn:microsoft.com/office/officeart/2005/8/layout/cycle6"/>
    <dgm:cxn modelId="{8ED0C7EF-F9C3-40C9-A194-A31644D81449}" type="presParOf" srcId="{2EA9F310-EBAF-4B41-A5B5-3C4BEA37483A}" destId="{EC790B1D-7FCB-4E4D-B797-6737CD8A59FC}" srcOrd="0" destOrd="0" presId="urn:microsoft.com/office/officeart/2005/8/layout/cycle6"/>
    <dgm:cxn modelId="{9442791B-5FC0-455B-BEF4-1B51AAA7A2C3}" type="presParOf" srcId="{2EA9F310-EBAF-4B41-A5B5-3C4BEA37483A}" destId="{98B38294-56E0-4D72-8D78-12FA352E673D}" srcOrd="1" destOrd="0" presId="urn:microsoft.com/office/officeart/2005/8/layout/cycle6"/>
    <dgm:cxn modelId="{85E15020-FF89-4A14-B4BC-61C6D6067C39}" type="presParOf" srcId="{2EA9F310-EBAF-4B41-A5B5-3C4BEA37483A}" destId="{CE092496-164C-4E7A-991A-B5F61452B2A8}" srcOrd="2" destOrd="0" presId="urn:microsoft.com/office/officeart/2005/8/layout/cycle6"/>
    <dgm:cxn modelId="{6068B6F2-D10E-486A-ADCB-D6AAEDE8C29B}" type="presParOf" srcId="{2EA9F310-EBAF-4B41-A5B5-3C4BEA37483A}" destId="{8D15260D-F9F4-44FB-9FFC-642185C4D678}" srcOrd="3" destOrd="0" presId="urn:microsoft.com/office/officeart/2005/8/layout/cycle6"/>
    <dgm:cxn modelId="{759EDFAE-8385-4DDE-9373-B873C4EF9F04}" type="presParOf" srcId="{2EA9F310-EBAF-4B41-A5B5-3C4BEA37483A}" destId="{C8EEE5CD-9AEC-4B5D-9E50-66B5CC4704A9}" srcOrd="4" destOrd="0" presId="urn:microsoft.com/office/officeart/2005/8/layout/cycle6"/>
    <dgm:cxn modelId="{8069CABA-B5C4-495F-9025-93ABAFAD3665}" type="presParOf" srcId="{2EA9F310-EBAF-4B41-A5B5-3C4BEA37483A}" destId="{4135B50C-6CB0-4491-9916-CAFA2D3D4F5C}" srcOrd="5" destOrd="0" presId="urn:microsoft.com/office/officeart/2005/8/layout/cycle6"/>
    <dgm:cxn modelId="{487FCE38-4972-491A-8BDB-9570F2F8FA1C}" type="presParOf" srcId="{2EA9F310-EBAF-4B41-A5B5-3C4BEA37483A}" destId="{ECF833BE-4B31-40C3-9800-A51BA0023AA2}" srcOrd="6" destOrd="0" presId="urn:microsoft.com/office/officeart/2005/8/layout/cycle6"/>
    <dgm:cxn modelId="{97FD900F-E8E9-4431-8BC2-10E9554EA374}" type="presParOf" srcId="{2EA9F310-EBAF-4B41-A5B5-3C4BEA37483A}" destId="{171529E2-F5ED-420C-AB5C-FDC4D9BD41E9}" srcOrd="7" destOrd="0" presId="urn:microsoft.com/office/officeart/2005/8/layout/cycle6"/>
    <dgm:cxn modelId="{876ECE3A-7463-4325-8C4A-63A18D7FF236}" type="presParOf" srcId="{2EA9F310-EBAF-4B41-A5B5-3C4BEA37483A}" destId="{9D333B10-F312-450E-9E27-299309930344}" srcOrd="8" destOrd="0" presId="urn:microsoft.com/office/officeart/2005/8/layout/cycle6"/>
    <dgm:cxn modelId="{057F5B16-C668-4559-8136-6E97D2384609}" type="presParOf" srcId="{2EA9F310-EBAF-4B41-A5B5-3C4BEA37483A}" destId="{65A15474-02BF-4350-9B44-BADB78574357}" srcOrd="9" destOrd="0" presId="urn:microsoft.com/office/officeart/2005/8/layout/cycle6"/>
    <dgm:cxn modelId="{C4330F93-B454-47AF-A8EB-FB7A1FB9C8F2}" type="presParOf" srcId="{2EA9F310-EBAF-4B41-A5B5-3C4BEA37483A}" destId="{3F4315DE-B832-4A7D-9C0C-9D4D5CDD8A02}" srcOrd="10" destOrd="0" presId="urn:microsoft.com/office/officeart/2005/8/layout/cycle6"/>
    <dgm:cxn modelId="{DFC62585-B3BF-420C-A4A3-CB508E31AC55}" type="presParOf" srcId="{2EA9F310-EBAF-4B41-A5B5-3C4BEA37483A}" destId="{F03E5571-1686-48B9-9E5F-1C8288D60791}" srcOrd="11" destOrd="0" presId="urn:microsoft.com/office/officeart/2005/8/layout/cycle6"/>
    <dgm:cxn modelId="{CF2FFBEC-817D-47EB-92EE-0B4016D1A79E}" type="presParOf" srcId="{2EA9F310-EBAF-4B41-A5B5-3C4BEA37483A}" destId="{F1D58365-CDC6-40A6-95DD-184FD12A32AC}" srcOrd="12" destOrd="0" presId="urn:microsoft.com/office/officeart/2005/8/layout/cycle6"/>
    <dgm:cxn modelId="{AFA14F28-336E-4BDD-8EBC-A71ABAC374E6}" type="presParOf" srcId="{2EA9F310-EBAF-4B41-A5B5-3C4BEA37483A}" destId="{0715AD7C-D853-4F3E-9F99-D1A85D20AA12}" srcOrd="13" destOrd="0" presId="urn:microsoft.com/office/officeart/2005/8/layout/cycle6"/>
    <dgm:cxn modelId="{1EE4B8A8-8FE6-4818-8E42-6D22354589A5}" type="presParOf" srcId="{2EA9F310-EBAF-4B41-A5B5-3C4BEA37483A}" destId="{2C67FB7E-626D-4F7C-848F-8250EAB44A0B}" srcOrd="14" destOrd="0" presId="urn:microsoft.com/office/officeart/2005/8/layout/cycle6"/>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C8BDF4-E1AF-4D25-8C87-B5F674503049}">
      <dsp:nvSpPr>
        <dsp:cNvPr id="0" name=""/>
        <dsp:cNvSpPr/>
      </dsp:nvSpPr>
      <dsp:spPr>
        <a:xfrm>
          <a:off x="654234" y="2053"/>
          <a:ext cx="1906292" cy="11437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nl-NL" sz="1200" kern="1200" dirty="0"/>
            <a:t>Métiers et tâches (monde du travail)</a:t>
          </a:r>
          <a:endParaRPr lang="en-GB" sz="1200" kern="1200" dirty="0"/>
        </a:p>
      </dsp:txBody>
      <dsp:txXfrm>
        <a:off x="654234" y="2053"/>
        <a:ext cx="1906292" cy="1143775"/>
      </dsp:txXfrm>
    </dsp:sp>
    <dsp:sp modelId="{21517C48-0C58-4582-A86C-6BF0F90E1ABE}">
      <dsp:nvSpPr>
        <dsp:cNvPr id="0" name=""/>
        <dsp:cNvSpPr/>
      </dsp:nvSpPr>
      <dsp:spPr>
        <a:xfrm>
          <a:off x="2751156" y="2053"/>
          <a:ext cx="1906292" cy="11437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nl-NL" sz="1200" kern="1200" dirty="0"/>
            <a:t>Infrastructures, outils et solutions (infrastructure/équipements)</a:t>
          </a:r>
          <a:endParaRPr lang="en-GB" sz="1200" kern="1200" dirty="0"/>
        </a:p>
      </dsp:txBody>
      <dsp:txXfrm>
        <a:off x="2751156" y="2053"/>
        <a:ext cx="1906292" cy="1143775"/>
      </dsp:txXfrm>
    </dsp:sp>
    <dsp:sp modelId="{DB044D13-E8BF-48F5-AB51-B6D21BC6310F}">
      <dsp:nvSpPr>
        <dsp:cNvPr id="0" name=""/>
        <dsp:cNvSpPr/>
      </dsp:nvSpPr>
      <dsp:spPr>
        <a:xfrm>
          <a:off x="654234" y="1336458"/>
          <a:ext cx="1906292" cy="11437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nl-NL" sz="1200" kern="1200" dirty="0"/>
            <a:t>Organisation du travail (organisationnel)</a:t>
          </a:r>
          <a:endParaRPr lang="en-GB" sz="1200" kern="1200" dirty="0"/>
        </a:p>
      </dsp:txBody>
      <dsp:txXfrm>
        <a:off x="654234" y="1336458"/>
        <a:ext cx="1906292" cy="1143775"/>
      </dsp:txXfrm>
    </dsp:sp>
    <dsp:sp modelId="{B6C71224-7DBA-4E02-B845-29E88CEEC9BF}">
      <dsp:nvSpPr>
        <dsp:cNvPr id="0" name=""/>
        <dsp:cNvSpPr/>
      </dsp:nvSpPr>
      <dsp:spPr>
        <a:xfrm>
          <a:off x="2751156" y="1336458"/>
          <a:ext cx="1906292" cy="11437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nl-NL" sz="1200" kern="1200" dirty="0"/>
            <a:t>Ecosystème / acteurs (humain)</a:t>
          </a:r>
          <a:endParaRPr lang="en-GB" sz="1200" kern="1200" dirty="0"/>
        </a:p>
      </dsp:txBody>
      <dsp:txXfrm>
        <a:off x="2751156" y="1336458"/>
        <a:ext cx="1906292" cy="1143775"/>
      </dsp:txXfrm>
    </dsp:sp>
    <dsp:sp modelId="{9111CE05-6E00-4050-B2BC-C48A7708741E}">
      <dsp:nvSpPr>
        <dsp:cNvPr id="0" name=""/>
        <dsp:cNvSpPr/>
      </dsp:nvSpPr>
      <dsp:spPr>
        <a:xfrm>
          <a:off x="654234" y="2670863"/>
          <a:ext cx="1906292" cy="11437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nl-NL" sz="1200" kern="1200" dirty="0"/>
            <a:t>Rôles et responsabilités</a:t>
          </a:r>
        </a:p>
        <a:p>
          <a:pPr marL="0" lvl="0" indent="0" algn="ctr" defTabSz="533400" rtl="0">
            <a:lnSpc>
              <a:spcPct val="90000"/>
            </a:lnSpc>
            <a:spcBef>
              <a:spcPct val="0"/>
            </a:spcBef>
            <a:spcAft>
              <a:spcPct val="35000"/>
            </a:spcAft>
            <a:buNone/>
          </a:pPr>
          <a:r>
            <a:rPr lang="nl-NL" sz="1200" kern="1200" dirty="0"/>
            <a:t> (redéfinition) </a:t>
          </a:r>
          <a:endParaRPr lang="en-GB" sz="1200" kern="1200" dirty="0"/>
        </a:p>
      </dsp:txBody>
      <dsp:txXfrm>
        <a:off x="654234" y="2670863"/>
        <a:ext cx="1906292" cy="1143775"/>
      </dsp:txXfrm>
    </dsp:sp>
    <dsp:sp modelId="{B8EDBFC5-8DE4-4EE1-995C-724D971A57D9}">
      <dsp:nvSpPr>
        <dsp:cNvPr id="0" name=""/>
        <dsp:cNvSpPr/>
      </dsp:nvSpPr>
      <dsp:spPr>
        <a:xfrm>
          <a:off x="2751156" y="2670863"/>
          <a:ext cx="1906292" cy="11437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rtl="0">
            <a:lnSpc>
              <a:spcPct val="90000"/>
            </a:lnSpc>
            <a:spcBef>
              <a:spcPct val="0"/>
            </a:spcBef>
            <a:spcAft>
              <a:spcPct val="35000"/>
            </a:spcAft>
            <a:buNone/>
          </a:pPr>
          <a:endParaRPr lang="nl-NL" sz="1200" kern="1200" dirty="0"/>
        </a:p>
        <a:p>
          <a:pPr marL="0" lvl="0" indent="0" algn="ctr" defTabSz="533400" rtl="0">
            <a:lnSpc>
              <a:spcPct val="90000"/>
            </a:lnSpc>
            <a:spcBef>
              <a:spcPct val="0"/>
            </a:spcBef>
            <a:spcAft>
              <a:spcPct val="35000"/>
            </a:spcAft>
            <a:buNone/>
          </a:pPr>
          <a:r>
            <a:rPr lang="nl-NL" sz="1200" kern="1200" dirty="0"/>
            <a:t>Compétences, attitudes </a:t>
          </a:r>
        </a:p>
        <a:p>
          <a:pPr marL="0" lvl="0" indent="0" algn="ctr" defTabSz="533400" rtl="0">
            <a:lnSpc>
              <a:spcPct val="90000"/>
            </a:lnSpc>
            <a:spcBef>
              <a:spcPct val="0"/>
            </a:spcBef>
            <a:spcAft>
              <a:spcPct val="35000"/>
            </a:spcAft>
            <a:buNone/>
          </a:pPr>
          <a:r>
            <a:rPr lang="nl-NL" sz="1200" kern="1200" dirty="0"/>
            <a:t>(nouveaux besoins) </a:t>
          </a:r>
          <a:endParaRPr lang="en-GB" sz="1200" kern="1200" dirty="0"/>
        </a:p>
        <a:p>
          <a:pPr marL="57150" lvl="1" indent="-57150" algn="ctr" defTabSz="400050" rtl="0">
            <a:lnSpc>
              <a:spcPct val="90000"/>
            </a:lnSpc>
            <a:spcBef>
              <a:spcPct val="0"/>
            </a:spcBef>
            <a:spcAft>
              <a:spcPct val="15000"/>
            </a:spcAft>
            <a:buChar char="•"/>
          </a:pPr>
          <a:endParaRPr lang="en-GB" sz="900" kern="1200" dirty="0"/>
        </a:p>
      </dsp:txBody>
      <dsp:txXfrm>
        <a:off x="2751156" y="2670863"/>
        <a:ext cx="1906292" cy="11437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90B1D-7FCB-4E4D-B797-6737CD8A59FC}">
      <dsp:nvSpPr>
        <dsp:cNvPr id="0" name=""/>
        <dsp:cNvSpPr/>
      </dsp:nvSpPr>
      <dsp:spPr>
        <a:xfrm>
          <a:off x="2466682" y="-203687"/>
          <a:ext cx="1701159" cy="107036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nl-NL" sz="1300" kern="1200" dirty="0"/>
            <a:t>Developpement, certification et reconnaissance des compétences</a:t>
          </a:r>
          <a:endParaRPr lang="en-GB" sz="1300" kern="1200" dirty="0"/>
        </a:p>
      </dsp:txBody>
      <dsp:txXfrm>
        <a:off x="2518933" y="-151436"/>
        <a:ext cx="1596657" cy="965865"/>
      </dsp:txXfrm>
    </dsp:sp>
    <dsp:sp modelId="{CE092496-164C-4E7A-991A-B5F61452B2A8}">
      <dsp:nvSpPr>
        <dsp:cNvPr id="0" name=""/>
        <dsp:cNvSpPr/>
      </dsp:nvSpPr>
      <dsp:spPr>
        <a:xfrm>
          <a:off x="1667586" y="272155"/>
          <a:ext cx="3128838" cy="3128838"/>
        </a:xfrm>
        <a:custGeom>
          <a:avLst/>
          <a:gdLst/>
          <a:ahLst/>
          <a:cxnLst/>
          <a:rect l="0" t="0" r="0" b="0"/>
          <a:pathLst>
            <a:path>
              <a:moveTo>
                <a:pt x="2504382" y="313869"/>
              </a:moveTo>
              <a:arcTo wR="1564419" hR="1564419" stAng="18415801" swAng="111564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D15260D-F9F4-44FB-9FFC-642185C4D678}">
      <dsp:nvSpPr>
        <dsp:cNvPr id="0" name=""/>
        <dsp:cNvSpPr/>
      </dsp:nvSpPr>
      <dsp:spPr>
        <a:xfrm>
          <a:off x="4153873" y="955275"/>
          <a:ext cx="1302487" cy="116384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nl-NL" sz="1300" kern="1200" dirty="0"/>
            <a:t>Gouvernance (politiques, structures, ressources)</a:t>
          </a:r>
          <a:endParaRPr lang="en-GB" sz="1300" kern="1200" dirty="0"/>
        </a:p>
      </dsp:txBody>
      <dsp:txXfrm>
        <a:off x="4210687" y="1012089"/>
        <a:ext cx="1188859" cy="1050213"/>
      </dsp:txXfrm>
    </dsp:sp>
    <dsp:sp modelId="{4135B50C-6CB0-4491-9916-CAFA2D3D4F5C}">
      <dsp:nvSpPr>
        <dsp:cNvPr id="0" name=""/>
        <dsp:cNvSpPr/>
      </dsp:nvSpPr>
      <dsp:spPr>
        <a:xfrm>
          <a:off x="1705042" y="466394"/>
          <a:ext cx="3128838" cy="3128838"/>
        </a:xfrm>
        <a:custGeom>
          <a:avLst/>
          <a:gdLst/>
          <a:ahLst/>
          <a:cxnLst/>
          <a:rect l="0" t="0" r="0" b="0"/>
          <a:pathLst>
            <a:path>
              <a:moveTo>
                <a:pt x="3126129" y="1656435"/>
              </a:moveTo>
              <a:arcTo wR="1564419" hR="1564419" stAng="202319" swAng="802908"/>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CF833BE-4B31-40C3-9800-A51BA0023AA2}">
      <dsp:nvSpPr>
        <dsp:cNvPr id="0" name=""/>
        <dsp:cNvSpPr/>
      </dsp:nvSpPr>
      <dsp:spPr>
        <a:xfrm>
          <a:off x="3397770" y="2485332"/>
          <a:ext cx="1678068" cy="13524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nl-NL" sz="1200" kern="1200" dirty="0"/>
            <a:t>Anticipation, planification et monitoring des besoins en compétences</a:t>
          </a:r>
          <a:endParaRPr lang="en-GB" sz="1200" kern="1200" dirty="0"/>
        </a:p>
      </dsp:txBody>
      <dsp:txXfrm>
        <a:off x="3463791" y="2551353"/>
        <a:ext cx="1546026" cy="1220405"/>
      </dsp:txXfrm>
    </dsp:sp>
    <dsp:sp modelId="{9D333B10-F312-450E-9E27-299309930344}">
      <dsp:nvSpPr>
        <dsp:cNvPr id="0" name=""/>
        <dsp:cNvSpPr/>
      </dsp:nvSpPr>
      <dsp:spPr>
        <a:xfrm>
          <a:off x="1752843" y="331495"/>
          <a:ext cx="3128838" cy="3128838"/>
        </a:xfrm>
        <a:custGeom>
          <a:avLst/>
          <a:gdLst/>
          <a:ahLst/>
          <a:cxnLst/>
          <a:rect l="0" t="0" r="0" b="0"/>
          <a:pathLst>
            <a:path>
              <a:moveTo>
                <a:pt x="1642545" y="3126886"/>
              </a:moveTo>
              <a:arcTo wR="1564419" hR="1564419" stAng="5228249" swAng="51405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5A15474-02BF-4350-9B44-BADB78574357}">
      <dsp:nvSpPr>
        <dsp:cNvPr id="0" name=""/>
        <dsp:cNvSpPr/>
      </dsp:nvSpPr>
      <dsp:spPr>
        <a:xfrm>
          <a:off x="1636066" y="2454406"/>
          <a:ext cx="1523307" cy="14142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GB" sz="1200" kern="1200" dirty="0"/>
            <a:t>Inclusion des publics vulnérables </a:t>
          </a:r>
          <a:r>
            <a:rPr lang="en-GB" sz="1200" kern="1200" dirty="0" err="1"/>
            <a:t>dans</a:t>
          </a:r>
          <a:r>
            <a:rPr lang="en-GB" sz="1200" kern="1200" dirty="0"/>
            <a:t> l’accès à la formation</a:t>
          </a:r>
        </a:p>
      </dsp:txBody>
      <dsp:txXfrm>
        <a:off x="1705106" y="2523446"/>
        <a:ext cx="1385227" cy="1276219"/>
      </dsp:txXfrm>
    </dsp:sp>
    <dsp:sp modelId="{F03E5571-1686-48B9-9E5F-1C8288D60791}">
      <dsp:nvSpPr>
        <dsp:cNvPr id="0" name=""/>
        <dsp:cNvSpPr/>
      </dsp:nvSpPr>
      <dsp:spPr>
        <a:xfrm>
          <a:off x="1802780" y="485671"/>
          <a:ext cx="3128838" cy="3128838"/>
        </a:xfrm>
        <a:custGeom>
          <a:avLst/>
          <a:gdLst/>
          <a:ahLst/>
          <a:cxnLst/>
          <a:rect l="0" t="0" r="0" b="0"/>
          <a:pathLst>
            <a:path>
              <a:moveTo>
                <a:pt x="52163" y="1965031"/>
              </a:moveTo>
              <a:arcTo wR="1564419" hR="1564419" stAng="9909753" swAng="827374"/>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1D58365-CDC6-40A6-95DD-184FD12A32AC}">
      <dsp:nvSpPr>
        <dsp:cNvPr id="0" name=""/>
        <dsp:cNvSpPr/>
      </dsp:nvSpPr>
      <dsp:spPr>
        <a:xfrm>
          <a:off x="1066367" y="1049419"/>
          <a:ext cx="1526100" cy="10254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nl-NL" sz="1200" kern="1200" dirty="0"/>
            <a:t>Accès à l’emploi, au travail décent pour tous</a:t>
          </a:r>
          <a:endParaRPr lang="en-GB" sz="1200" kern="1200" dirty="0"/>
        </a:p>
      </dsp:txBody>
      <dsp:txXfrm>
        <a:off x="1116425" y="1099477"/>
        <a:ext cx="1425984" cy="925333"/>
      </dsp:txXfrm>
    </dsp:sp>
    <dsp:sp modelId="{2C67FB7E-626D-4F7C-848F-8250EAB44A0B}">
      <dsp:nvSpPr>
        <dsp:cNvPr id="0" name=""/>
        <dsp:cNvSpPr/>
      </dsp:nvSpPr>
      <dsp:spPr>
        <a:xfrm>
          <a:off x="1835312" y="274231"/>
          <a:ext cx="3128838" cy="3128838"/>
        </a:xfrm>
        <a:custGeom>
          <a:avLst/>
          <a:gdLst/>
          <a:ahLst/>
          <a:cxnLst/>
          <a:rect l="0" t="0" r="0" b="0"/>
          <a:pathLst>
            <a:path>
              <a:moveTo>
                <a:pt x="216840" y="769787"/>
              </a:moveTo>
              <a:arcTo wR="1564419" hR="1564419" stAng="12631604" swAng="135780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8F5D2B-E1A4-4A2E-971B-9E773D1E7F72}" type="datetimeFigureOut">
              <a:rPr lang="en-US" smtClean="0"/>
              <a:t>11/30/2021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CE9CF8-EA3C-4F18-9A2E-79CBDB06EC05}" type="slidenum">
              <a:rPr lang="en-US" smtClean="0"/>
              <a:t>‹#›</a:t>
            </a:fld>
            <a:endParaRPr lang="en-US"/>
          </a:p>
        </p:txBody>
      </p:sp>
    </p:spTree>
    <p:extLst>
      <p:ext uri="{BB962C8B-B14F-4D97-AF65-F5344CB8AC3E}">
        <p14:creationId xmlns:p14="http://schemas.microsoft.com/office/powerpoint/2010/main" val="1016298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CE9CF8-EA3C-4F18-9A2E-79CBDB06EC05}" type="slidenum">
              <a:rPr lang="en-US" smtClean="0"/>
              <a:t>1</a:t>
            </a:fld>
            <a:endParaRPr lang="en-US"/>
          </a:p>
        </p:txBody>
      </p:sp>
    </p:spTree>
    <p:extLst>
      <p:ext uri="{BB962C8B-B14F-4D97-AF65-F5344CB8AC3E}">
        <p14:creationId xmlns:p14="http://schemas.microsoft.com/office/powerpoint/2010/main" val="4119431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CE9CF8-EA3C-4F18-9A2E-79CBDB06EC05}" type="slidenum">
              <a:rPr lang="en-US" smtClean="0"/>
              <a:t>10</a:t>
            </a:fld>
            <a:endParaRPr lang="en-US"/>
          </a:p>
        </p:txBody>
      </p:sp>
    </p:spTree>
    <p:extLst>
      <p:ext uri="{BB962C8B-B14F-4D97-AF65-F5344CB8AC3E}">
        <p14:creationId xmlns:p14="http://schemas.microsoft.com/office/powerpoint/2010/main" val="2943819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CE9CF8-EA3C-4F18-9A2E-79CBDB06EC05}" type="slidenum">
              <a:rPr lang="en-US" smtClean="0"/>
              <a:t>2</a:t>
            </a:fld>
            <a:endParaRPr lang="en-US"/>
          </a:p>
        </p:txBody>
      </p:sp>
    </p:spTree>
    <p:extLst>
      <p:ext uri="{BB962C8B-B14F-4D97-AF65-F5344CB8AC3E}">
        <p14:creationId xmlns:p14="http://schemas.microsoft.com/office/powerpoint/2010/main" val="40431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Il ne nous</a:t>
            </a:r>
            <a:r>
              <a:rPr lang="nl-NL" baseline="0" dirty="0"/>
              <a:t> aura pas échappé que la révolution numérique impacte notre vie quotidienne, celle de nos colleagues, de nos institutions, de nos apprenants, et ce toute cible confondue.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aseline="0" dirty="0"/>
              <a:t>Les technologies transforment nos modes de vie et le monde du travail et ce de manière globale. Aucun pays n’est exclu de ce changement. Nous devons donc faire face et nous adapter.</a:t>
            </a:r>
          </a:p>
          <a:p>
            <a:endParaRPr lang="en-US" dirty="0"/>
          </a:p>
        </p:txBody>
      </p:sp>
      <p:sp>
        <p:nvSpPr>
          <p:cNvPr id="4" name="Slide Number Placeholder 3"/>
          <p:cNvSpPr>
            <a:spLocks noGrp="1"/>
          </p:cNvSpPr>
          <p:nvPr>
            <p:ph type="sldNum" sz="quarter" idx="10"/>
          </p:nvPr>
        </p:nvSpPr>
        <p:spPr/>
        <p:txBody>
          <a:bodyPr/>
          <a:lstStyle/>
          <a:p>
            <a:fld id="{54CE9CF8-EA3C-4F18-9A2E-79CBDB06EC05}" type="slidenum">
              <a:rPr lang="en-US" smtClean="0"/>
              <a:t>3</a:t>
            </a:fld>
            <a:endParaRPr lang="en-US"/>
          </a:p>
        </p:txBody>
      </p:sp>
    </p:spTree>
    <p:extLst>
      <p:ext uri="{BB962C8B-B14F-4D97-AF65-F5344CB8AC3E}">
        <p14:creationId xmlns:p14="http://schemas.microsoft.com/office/powerpoint/2010/main" val="1857572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aseline="0" dirty="0"/>
              <a:t>Monde du travail plus spécifiquement – usages de la vie quotidienne répliqués – monde du travail impacté par les nouvelles technologies, nouveaux outils de travail, produits ou services, l’automation, la robotisation...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Impacts sur</a:t>
            </a:r>
            <a:r>
              <a:rPr lang="nl-NL" baseline="0" dirty="0"/>
              <a:t> l’ensemble des fonctions du système de compétences et de formation professionnelle – La pendémie a mis le focus sur la distribution le </a:t>
            </a:r>
            <a:r>
              <a:rPr lang="nl-NL" dirty="0"/>
              <a:t>développement, distribution, certification, validation et reconnaissance des compétences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aseline="0" dirty="0"/>
              <a:t>Ref - Cf modélisation du système de compétences / building blocks in the digitalisation report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endParaRPr lang="en-US" dirty="0"/>
          </a:p>
        </p:txBody>
      </p:sp>
      <p:sp>
        <p:nvSpPr>
          <p:cNvPr id="4" name="Slide Number Placeholder 3"/>
          <p:cNvSpPr>
            <a:spLocks noGrp="1"/>
          </p:cNvSpPr>
          <p:nvPr>
            <p:ph type="sldNum" sz="quarter" idx="10"/>
          </p:nvPr>
        </p:nvSpPr>
        <p:spPr/>
        <p:txBody>
          <a:bodyPr/>
          <a:lstStyle/>
          <a:p>
            <a:fld id="{54CE9CF8-EA3C-4F18-9A2E-79CBDB06EC05}" type="slidenum">
              <a:rPr lang="en-US" smtClean="0"/>
              <a:t>4</a:t>
            </a:fld>
            <a:endParaRPr lang="en-US"/>
          </a:p>
        </p:txBody>
      </p:sp>
    </p:spTree>
    <p:extLst>
      <p:ext uri="{BB962C8B-B14F-4D97-AF65-F5344CB8AC3E}">
        <p14:creationId xmlns:p14="http://schemas.microsoft.com/office/powerpoint/2010/main" val="1298768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CE9CF8-EA3C-4F18-9A2E-79CBDB06EC05}" type="slidenum">
              <a:rPr lang="en-US" smtClean="0"/>
              <a:t>5</a:t>
            </a:fld>
            <a:endParaRPr lang="en-US"/>
          </a:p>
        </p:txBody>
      </p:sp>
    </p:spTree>
    <p:extLst>
      <p:ext uri="{BB962C8B-B14F-4D97-AF65-F5344CB8AC3E}">
        <p14:creationId xmlns:p14="http://schemas.microsoft.com/office/powerpoint/2010/main" val="27562611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CE9CF8-EA3C-4F18-9A2E-79CBDB06EC05}" type="slidenum">
              <a:rPr lang="en-US" smtClean="0"/>
              <a:t>6</a:t>
            </a:fld>
            <a:endParaRPr lang="en-US"/>
          </a:p>
        </p:txBody>
      </p:sp>
    </p:spTree>
    <p:extLst>
      <p:ext uri="{BB962C8B-B14F-4D97-AF65-F5344CB8AC3E}">
        <p14:creationId xmlns:p14="http://schemas.microsoft.com/office/powerpoint/2010/main" val="2353040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fr-FR" sz="1200" b="0" i="0" u="none" strike="noStrike" kern="1200" dirty="0">
                <a:solidFill>
                  <a:schemeClr val="tx1"/>
                </a:solidFill>
                <a:effectLst/>
                <a:latin typeface="+mn-lt"/>
                <a:ea typeface="+mn-ea"/>
                <a:cs typeface="+mn-cs"/>
              </a:rPr>
              <a:t>Changement</a:t>
            </a:r>
            <a:r>
              <a:rPr lang="fr-FR" sz="1200" b="0" i="0" u="none" strike="noStrike" kern="1200" baseline="0" dirty="0">
                <a:solidFill>
                  <a:schemeClr val="tx1"/>
                </a:solidFill>
                <a:effectLst/>
                <a:latin typeface="+mn-lt"/>
                <a:ea typeface="+mn-ea"/>
                <a:cs typeface="+mn-cs"/>
              </a:rPr>
              <a:t> de perspective TRAINING &gt; LEARNING : tourné vers l’apprenant tout au long de sa vie. </a:t>
            </a:r>
          </a:p>
          <a:p>
            <a:pPr marL="0" marR="0" lvl="0" indent="0" algn="l" defTabSz="914400" rtl="0" eaLnBrk="1" fontAlgn="t" latinLnBrk="0" hangingPunct="1">
              <a:lnSpc>
                <a:spcPct val="100000"/>
              </a:lnSpc>
              <a:spcBef>
                <a:spcPts val="0"/>
              </a:spcBef>
              <a:spcAft>
                <a:spcPts val="0"/>
              </a:spcAft>
              <a:buClrTx/>
              <a:buSzTx/>
              <a:buFontTx/>
              <a:buNone/>
              <a:tabLst/>
              <a:defRPr/>
            </a:pPr>
            <a:r>
              <a:rPr lang="fr-FR" sz="1200" b="0" i="0" u="none" strike="noStrike" kern="1200" baseline="0" dirty="0">
                <a:solidFill>
                  <a:schemeClr val="tx1"/>
                </a:solidFill>
                <a:effectLst/>
                <a:latin typeface="+mn-lt"/>
                <a:ea typeface="+mn-ea"/>
                <a:cs typeface="+mn-cs"/>
              </a:rPr>
              <a:t>User </a:t>
            </a:r>
            <a:r>
              <a:rPr lang="fr-FR" sz="1200" b="0" i="0" u="none" strike="noStrike" kern="1200" baseline="0" dirty="0" err="1">
                <a:solidFill>
                  <a:schemeClr val="tx1"/>
                </a:solidFill>
                <a:effectLst/>
                <a:latin typeface="+mn-lt"/>
                <a:ea typeface="+mn-ea"/>
                <a:cs typeface="+mn-cs"/>
              </a:rPr>
              <a:t>centric</a:t>
            </a:r>
            <a:r>
              <a:rPr lang="fr-FR" sz="1200" b="0" i="0" u="none" strike="noStrike" kern="1200" baseline="0" dirty="0">
                <a:solidFill>
                  <a:schemeClr val="tx1"/>
                </a:solidFill>
                <a:effectLst/>
                <a:latin typeface="+mn-lt"/>
                <a:ea typeface="+mn-ea"/>
                <a:cs typeface="+mn-cs"/>
              </a:rPr>
              <a:t> – user </a:t>
            </a:r>
            <a:r>
              <a:rPr lang="fr-FR" sz="1200" b="0" i="0" u="none" strike="noStrike" kern="1200" baseline="0" dirty="0" err="1">
                <a:solidFill>
                  <a:schemeClr val="tx1"/>
                </a:solidFill>
                <a:effectLst/>
                <a:latin typeface="+mn-lt"/>
                <a:ea typeface="+mn-ea"/>
                <a:cs typeface="+mn-cs"/>
              </a:rPr>
              <a:t>experience</a:t>
            </a:r>
            <a:r>
              <a:rPr lang="fr-FR" sz="1200" b="0" i="0" u="none" strike="noStrike" kern="1200" baseline="0" dirty="0">
                <a:solidFill>
                  <a:schemeClr val="tx1"/>
                </a:solidFill>
                <a:effectLst/>
                <a:latin typeface="+mn-lt"/>
                <a:ea typeface="+mn-ea"/>
                <a:cs typeface="+mn-cs"/>
              </a:rPr>
              <a:t> &gt; </a:t>
            </a:r>
            <a:r>
              <a:rPr lang="fr-FR" sz="1200" b="0" i="0" u="none" strike="noStrike" kern="1200" baseline="0" dirty="0" err="1">
                <a:solidFill>
                  <a:schemeClr val="tx1"/>
                </a:solidFill>
                <a:effectLst/>
                <a:latin typeface="+mn-lt"/>
                <a:ea typeface="+mn-ea"/>
                <a:cs typeface="+mn-cs"/>
              </a:rPr>
              <a:t>learner</a:t>
            </a:r>
            <a:r>
              <a:rPr lang="fr-FR" sz="1200" b="0" i="0" u="none" strike="noStrike" kern="1200" baseline="0" dirty="0">
                <a:solidFill>
                  <a:schemeClr val="tx1"/>
                </a:solidFill>
                <a:effectLst/>
                <a:latin typeface="+mn-lt"/>
                <a:ea typeface="+mn-ea"/>
                <a:cs typeface="+mn-cs"/>
              </a:rPr>
              <a:t> </a:t>
            </a:r>
            <a:r>
              <a:rPr lang="fr-FR" sz="1200" b="0" i="0" u="none" strike="noStrike" kern="1200" baseline="0" dirty="0" err="1">
                <a:solidFill>
                  <a:schemeClr val="tx1"/>
                </a:solidFill>
                <a:effectLst/>
                <a:latin typeface="+mn-lt"/>
                <a:ea typeface="+mn-ea"/>
                <a:cs typeface="+mn-cs"/>
              </a:rPr>
              <a:t>experience</a:t>
            </a:r>
            <a:r>
              <a:rPr lang="fr-FR" sz="1200" b="0" i="0" u="none" strike="noStrike" kern="1200" baseline="0" dirty="0">
                <a:solidFill>
                  <a:schemeClr val="tx1"/>
                </a:solidFill>
                <a:effectLst/>
                <a:latin typeface="+mn-lt"/>
                <a:ea typeface="+mn-ea"/>
                <a:cs typeface="+mn-cs"/>
              </a:rPr>
              <a:t>, LXP,… = codes et usages du B2C et des utilisateurs en général dans leur vie quotidienne. (personae, stratégie de transfo de l’offre, … &gt; choix en matière de digitalisation,…)</a:t>
            </a:r>
          </a:p>
          <a:p>
            <a:pPr marL="0" marR="0" lvl="0" indent="0" algn="l" defTabSz="914400" rtl="0" eaLnBrk="1" fontAlgn="t" latinLnBrk="0" hangingPunct="1">
              <a:lnSpc>
                <a:spcPct val="100000"/>
              </a:lnSpc>
              <a:spcBef>
                <a:spcPts val="0"/>
              </a:spcBef>
              <a:spcAft>
                <a:spcPts val="0"/>
              </a:spcAft>
              <a:buClrTx/>
              <a:buSzTx/>
              <a:buFontTx/>
              <a:buNone/>
              <a:tabLst/>
              <a:defRPr/>
            </a:pPr>
            <a:endParaRPr lang="fr-FR" sz="1200" b="0" i="0" u="none" strike="noStrike"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Conception</a:t>
            </a:r>
            <a:r>
              <a:rPr lang="nl-NL" baseline="0" dirty="0"/>
              <a:t> et distribution de la formation, nouvelles modalités, nouveaux formats, protéiformes, architecture et expériences transformées</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Portée</a:t>
            </a:r>
            <a:r>
              <a:rPr lang="nl-NL" baseline="0" dirty="0"/>
              <a:t> plus massive, dispartion des frontières entre secteurs, et mêmes géographiques permettant un meilleur partage/mutualisation des expertises, ressources</a:t>
            </a:r>
          </a:p>
          <a:p>
            <a:pPr marL="0" marR="0" lvl="0" indent="0" algn="l" defTabSz="914400" rtl="0" eaLnBrk="1" fontAlgn="t" latinLnBrk="0" hangingPunct="1">
              <a:lnSpc>
                <a:spcPct val="100000"/>
              </a:lnSpc>
              <a:spcBef>
                <a:spcPts val="0"/>
              </a:spcBef>
              <a:spcAft>
                <a:spcPts val="0"/>
              </a:spcAft>
              <a:buClrTx/>
              <a:buSzTx/>
              <a:buFontTx/>
              <a:buNone/>
              <a:tabLst/>
              <a:defRPr/>
            </a:pPr>
            <a:endParaRPr lang="fr-FR" sz="1200" b="0" i="0" u="none" strike="noStrike" kern="1200" baseline="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lang="fr-FR" sz="1200" b="0" i="0" u="none" strike="noStrike" kern="1200" baseline="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fr-FR" sz="1200" b="0" i="0" u="none" strike="noStrike" kern="1200" baseline="0" dirty="0">
                <a:solidFill>
                  <a:schemeClr val="tx1"/>
                </a:solidFill>
                <a:effectLst/>
                <a:latin typeface="+mn-lt"/>
                <a:ea typeface="+mn-ea"/>
                <a:cs typeface="+mn-cs"/>
              </a:rPr>
              <a:t>Opportunité pour les acteurs de moderniser leur approche, contenu, </a:t>
            </a:r>
            <a:r>
              <a:rPr lang="fr-FR" sz="1200" b="0" i="0" u="none" strike="noStrike" kern="1200" baseline="0" dirty="0" err="1">
                <a:solidFill>
                  <a:schemeClr val="tx1"/>
                </a:solidFill>
                <a:effectLst/>
                <a:latin typeface="+mn-lt"/>
                <a:ea typeface="+mn-ea"/>
                <a:cs typeface="+mn-cs"/>
              </a:rPr>
              <a:t>process</a:t>
            </a:r>
            <a:r>
              <a:rPr lang="fr-FR" sz="1200" b="0" i="0" u="none" strike="noStrike" kern="1200" baseline="0" dirty="0">
                <a:solidFill>
                  <a:schemeClr val="tx1"/>
                </a:solidFill>
                <a:effectLst/>
                <a:latin typeface="+mn-lt"/>
                <a:ea typeface="+mn-ea"/>
                <a:cs typeface="+mn-cs"/>
              </a:rPr>
              <a:t>, repenser leur offre de formation</a:t>
            </a:r>
          </a:p>
          <a:p>
            <a:pPr marL="0" marR="0" lvl="0" indent="0" algn="l" defTabSz="914400" rtl="0" eaLnBrk="1" fontAlgn="t" latinLnBrk="0" hangingPunct="1">
              <a:lnSpc>
                <a:spcPct val="100000"/>
              </a:lnSpc>
              <a:spcBef>
                <a:spcPts val="0"/>
              </a:spcBef>
              <a:spcAft>
                <a:spcPts val="0"/>
              </a:spcAft>
              <a:buClrTx/>
              <a:buSzTx/>
              <a:buFontTx/>
              <a:buNone/>
              <a:tabLst/>
              <a:defRPr/>
            </a:pPr>
            <a:r>
              <a:rPr lang="fr-FR" sz="1200" b="0" i="0" u="none" strike="noStrike" kern="1200" baseline="0" dirty="0">
                <a:solidFill>
                  <a:schemeClr val="tx1"/>
                </a:solidFill>
                <a:effectLst/>
                <a:latin typeface="+mn-lt"/>
                <a:ea typeface="+mn-ea"/>
                <a:cs typeface="+mn-cs"/>
              </a:rPr>
              <a:t>Innover pour créer, produire, mais aussi vendre, promouvoir, marqueter le contenu</a:t>
            </a:r>
          </a:p>
          <a:p>
            <a:pPr marL="0" marR="0" lvl="0" indent="0" algn="l" defTabSz="914400" rtl="0" eaLnBrk="1" fontAlgn="t" latinLnBrk="0" hangingPunct="1">
              <a:lnSpc>
                <a:spcPct val="100000"/>
              </a:lnSpc>
              <a:spcBef>
                <a:spcPts val="0"/>
              </a:spcBef>
              <a:spcAft>
                <a:spcPts val="0"/>
              </a:spcAft>
              <a:buClrTx/>
              <a:buSzTx/>
              <a:buFontTx/>
              <a:buNone/>
              <a:tabLst/>
              <a:defRPr/>
            </a:pPr>
            <a:endParaRPr lang="fr-FR" sz="1200" b="0" i="0" u="none" strike="noStrike" kern="1200" baseline="0" dirty="0">
              <a:solidFill>
                <a:schemeClr val="tx1"/>
              </a:solidFill>
              <a:effectLst/>
              <a:latin typeface="+mn-lt"/>
              <a:ea typeface="+mn-ea"/>
              <a:cs typeface="+mn-cs"/>
            </a:endParaRPr>
          </a:p>
          <a:p>
            <a:pPr fontAlgn="t"/>
            <a:r>
              <a:rPr lang="fr-FR" sz="1200" b="0" i="0" u="none" strike="noStrike" kern="1200" dirty="0">
                <a:solidFill>
                  <a:schemeClr val="tx1"/>
                </a:solidFill>
                <a:effectLst/>
                <a:latin typeface="+mn-lt"/>
                <a:ea typeface="+mn-ea"/>
                <a:cs typeface="+mn-cs"/>
              </a:rPr>
              <a:t>Vrai change</a:t>
            </a:r>
            <a:r>
              <a:rPr lang="fr-FR" sz="1200" b="0" i="0" u="none" strike="noStrike" kern="1200" baseline="0" dirty="0">
                <a:solidFill>
                  <a:schemeClr val="tx1"/>
                </a:solidFill>
                <a:effectLst/>
                <a:latin typeface="+mn-lt"/>
                <a:ea typeface="+mn-ea"/>
                <a:cs typeface="+mn-cs"/>
              </a:rPr>
              <a:t> sensibilisation / tous les acteurs </a:t>
            </a:r>
            <a:r>
              <a:rPr lang="fr-FR" sz="1200" b="0" i="0" u="none" strike="noStrike" kern="1200" baseline="0" dirty="0" err="1">
                <a:solidFill>
                  <a:schemeClr val="tx1"/>
                </a:solidFill>
                <a:effectLst/>
                <a:latin typeface="+mn-lt"/>
                <a:ea typeface="+mn-ea"/>
                <a:cs typeface="+mn-cs"/>
              </a:rPr>
              <a:t>gov</a:t>
            </a:r>
            <a:r>
              <a:rPr lang="fr-FR" sz="1200" b="0" i="0" u="none" strike="noStrike" kern="1200" baseline="0" dirty="0">
                <a:solidFill>
                  <a:schemeClr val="tx1"/>
                </a:solidFill>
                <a:effectLst/>
                <a:latin typeface="+mn-lt"/>
                <a:ea typeface="+mn-ea"/>
                <a:cs typeface="+mn-cs"/>
              </a:rPr>
              <a:t>, secteur privé, public, organisations patronales et syndicales  – et cela doit servir d’opportunité au secteur pour se renouveler, se repenser, au niveau systémique, y compris sur les modes de financement et d’accompagnement des professionnels. </a:t>
            </a:r>
          </a:p>
          <a:p>
            <a:pPr fontAlgn="t"/>
            <a:endParaRPr lang="fr-FR" sz="1200" b="0" i="0" u="none" strike="noStrike" kern="1200" baseline="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nl-NL" sz="1200" dirty="0"/>
              <a:t>nouvel ecosystème émergent, nouvelle concurrence qui s’affranchit des règles traditionnelles pour produire, distribuer, vendre...</a:t>
            </a:r>
          </a:p>
          <a:p>
            <a:pPr fontAlgn="t"/>
            <a:endParaRPr lang="fr-FR" sz="1200" b="0" i="0" u="none" strike="noStrike" kern="1200" baseline="0" dirty="0">
              <a:solidFill>
                <a:schemeClr val="tx1"/>
              </a:solidFill>
              <a:effectLst/>
              <a:latin typeface="+mn-lt"/>
              <a:ea typeface="+mn-ea"/>
              <a:cs typeface="+mn-cs"/>
            </a:endParaRPr>
          </a:p>
          <a:p>
            <a:pPr fontAlgn="t"/>
            <a:endParaRPr lang="fr-FR" sz="1200" b="0" i="0" u="none" strike="noStrike" kern="1200" baseline="0" dirty="0">
              <a:solidFill>
                <a:schemeClr val="tx1"/>
              </a:solidFill>
              <a:effectLst/>
              <a:latin typeface="+mn-lt"/>
              <a:ea typeface="+mn-ea"/>
              <a:cs typeface="+mn-cs"/>
            </a:endParaRPr>
          </a:p>
          <a:p>
            <a:pPr fontAlgn="t"/>
            <a:r>
              <a:rPr lang="fr-FR" sz="1200" b="0" i="0" u="none" strike="noStrike" kern="1200" dirty="0">
                <a:solidFill>
                  <a:schemeClr val="tx1"/>
                </a:solidFill>
                <a:effectLst/>
                <a:latin typeface="+mn-lt"/>
                <a:ea typeface="+mn-ea"/>
                <a:cs typeface="+mn-cs"/>
              </a:rPr>
              <a:t>On</a:t>
            </a:r>
            <a:r>
              <a:rPr lang="fr-FR" sz="1200" b="0" i="0" u="none" strike="noStrike" kern="1200" baseline="0" dirty="0">
                <a:solidFill>
                  <a:schemeClr val="tx1"/>
                </a:solidFill>
                <a:effectLst/>
                <a:latin typeface="+mn-lt"/>
                <a:ea typeface="+mn-ea"/>
                <a:cs typeface="+mn-cs"/>
              </a:rPr>
              <a:t> parle maintenant de LAAS !</a:t>
            </a:r>
          </a:p>
          <a:p>
            <a:pPr fontAlgn="t"/>
            <a:r>
              <a:rPr lang="fr-FR" sz="1200" b="0" i="0" u="none" strike="noStrike" kern="1200" dirty="0">
                <a:solidFill>
                  <a:schemeClr val="tx1"/>
                </a:solidFill>
                <a:effectLst/>
                <a:latin typeface="+mn-lt"/>
                <a:ea typeface="+mn-ea"/>
                <a:cs typeface="+mn-cs"/>
              </a:rPr>
              <a:t>La transformation digitale massive a imposé un nouveau mode d’apprentissage. Les formations sont désormais disponibles 24h/24 7j/7 au cœur même de l’environnement de travail, mais aussi en dehors &gt;&gt;</a:t>
            </a:r>
            <a:r>
              <a:rPr lang="fr-FR" sz="1200" b="0" i="0" u="none" strike="noStrike" kern="1200" baseline="0" dirty="0">
                <a:solidFill>
                  <a:schemeClr val="tx1"/>
                </a:solidFill>
                <a:effectLst/>
                <a:latin typeface="+mn-lt"/>
                <a:ea typeface="+mn-ea"/>
                <a:cs typeface="+mn-cs"/>
              </a:rPr>
              <a:t> </a:t>
            </a:r>
            <a:r>
              <a:rPr lang="fr-FR" sz="1200" b="0" i="0" u="none" strike="noStrike" kern="1200" dirty="0">
                <a:solidFill>
                  <a:schemeClr val="tx1"/>
                </a:solidFill>
                <a:effectLst/>
                <a:latin typeface="+mn-lt"/>
                <a:ea typeface="+mn-ea"/>
                <a:cs typeface="+mn-cs"/>
              </a:rPr>
              <a:t>mobile </a:t>
            </a:r>
            <a:r>
              <a:rPr lang="fr-FR" sz="1200" b="0" i="0" u="none" strike="noStrike" kern="1200" dirty="0" err="1">
                <a:solidFill>
                  <a:schemeClr val="tx1"/>
                </a:solidFill>
                <a:effectLst/>
                <a:latin typeface="+mn-lt"/>
                <a:ea typeface="+mn-ea"/>
                <a:cs typeface="+mn-cs"/>
              </a:rPr>
              <a:t>learning</a:t>
            </a:r>
            <a:r>
              <a:rPr lang="fr-FR" sz="1200" b="0" i="0" u="none" strike="noStrike" kern="1200" dirty="0">
                <a:solidFill>
                  <a:schemeClr val="tx1"/>
                </a:solidFill>
                <a:effectLst/>
                <a:latin typeface="+mn-lt"/>
                <a:ea typeface="+mn-ea"/>
                <a:cs typeface="+mn-cs"/>
              </a:rPr>
              <a:t>.</a:t>
            </a:r>
            <a:br>
              <a:rPr lang="fr-FR" sz="1200" b="0" i="0" u="none" strike="noStrike" kern="1200" dirty="0">
                <a:solidFill>
                  <a:schemeClr val="tx1"/>
                </a:solidFill>
                <a:effectLst/>
                <a:latin typeface="+mn-lt"/>
                <a:ea typeface="+mn-ea"/>
                <a:cs typeface="+mn-cs"/>
              </a:rPr>
            </a:br>
            <a:r>
              <a:rPr lang="fr-FR" sz="1200" b="0" i="0" u="none" strike="noStrike" kern="1200" dirty="0">
                <a:solidFill>
                  <a:schemeClr val="tx1"/>
                </a:solidFill>
                <a:effectLst/>
                <a:latin typeface="+mn-lt"/>
                <a:ea typeface="+mn-ea"/>
                <a:cs typeface="+mn-cs"/>
              </a:rPr>
              <a:t>Les habitudes changent, le mode de consommation de la formation aussi. On a quitté le modèle «</a:t>
            </a:r>
            <a:r>
              <a:rPr lang="fr-FR" sz="1200" b="0" i="0" u="none" strike="noStrike" kern="1200" dirty="0" err="1">
                <a:solidFill>
                  <a:schemeClr val="tx1"/>
                </a:solidFill>
                <a:effectLst/>
                <a:latin typeface="+mn-lt"/>
                <a:ea typeface="+mn-ea"/>
                <a:cs typeface="+mn-cs"/>
              </a:rPr>
              <a:t>blended</a:t>
            </a:r>
            <a:r>
              <a:rPr lang="fr-FR" sz="1200" b="0" i="0" u="none" strike="noStrike" kern="1200" dirty="0">
                <a:solidFill>
                  <a:schemeClr val="tx1"/>
                </a:solidFill>
                <a:effectLst/>
                <a:latin typeface="+mn-lt"/>
                <a:ea typeface="+mn-ea"/>
                <a:cs typeface="+mn-cs"/>
              </a:rPr>
              <a:t> </a:t>
            </a:r>
            <a:r>
              <a:rPr lang="fr-FR" sz="1200" b="0" i="0" u="none" strike="noStrike" kern="1200" dirty="0" err="1">
                <a:solidFill>
                  <a:schemeClr val="tx1"/>
                </a:solidFill>
                <a:effectLst/>
                <a:latin typeface="+mn-lt"/>
                <a:ea typeface="+mn-ea"/>
                <a:cs typeface="+mn-cs"/>
              </a:rPr>
              <a:t>learning</a:t>
            </a:r>
            <a:r>
              <a:rPr lang="fr-FR" sz="1200" b="0" i="0" u="none" strike="noStrike" kern="1200" dirty="0">
                <a:solidFill>
                  <a:schemeClr val="tx1"/>
                </a:solidFill>
                <a:effectLst/>
                <a:latin typeface="+mn-lt"/>
                <a:ea typeface="+mn-ea"/>
                <a:cs typeface="+mn-cs"/>
              </a:rPr>
              <a:t> » composé d’une somme d’unités prédéfinies pour tous, pour passer à une série d’éléments pédagogiques ayant des supports et des tailles variés, que l’apprenant moderne peut dorénavant consommer à loisir, et ce tout au long de sa carrière.</a:t>
            </a:r>
            <a:br>
              <a:rPr lang="fr-FR" sz="1200" b="0" i="0" u="none" strike="noStrike" kern="1200" dirty="0">
                <a:solidFill>
                  <a:schemeClr val="tx1"/>
                </a:solidFill>
                <a:effectLst/>
                <a:latin typeface="+mn-lt"/>
                <a:ea typeface="+mn-ea"/>
                <a:cs typeface="+mn-cs"/>
              </a:rPr>
            </a:br>
            <a:r>
              <a:rPr lang="fr-FR" sz="1200" b="0" i="0" u="none" strike="noStrike" kern="1200" dirty="0">
                <a:solidFill>
                  <a:schemeClr val="tx1"/>
                </a:solidFill>
                <a:effectLst/>
                <a:latin typeface="+mn-lt"/>
                <a:ea typeface="+mn-ea"/>
                <a:cs typeface="+mn-cs"/>
              </a:rPr>
              <a:t>L’IA sert alors à suggérer le bon contenu au bon moment et facilite la recherche de l’information nécessaire à l’atteinte de l’objectif.</a:t>
            </a:r>
          </a:p>
          <a:p>
            <a:pPr fontAlgn="t"/>
            <a:endParaRPr lang="fr-FR" sz="1200" b="0" i="0" u="none" strike="noStrike" kern="1200" dirty="0">
              <a:solidFill>
                <a:schemeClr val="tx1"/>
              </a:solidFill>
              <a:effectLst/>
              <a:latin typeface="+mn-lt"/>
              <a:ea typeface="+mn-ea"/>
              <a:cs typeface="+mn-cs"/>
            </a:endParaRPr>
          </a:p>
          <a:p>
            <a:pPr fontAlgn="t"/>
            <a:r>
              <a:rPr lang="fr-FR" sz="1200" b="0" i="0" u="none" strike="noStrike" kern="1200" dirty="0">
                <a:solidFill>
                  <a:schemeClr val="tx1"/>
                </a:solidFill>
                <a:effectLst/>
                <a:latin typeface="+mn-lt"/>
                <a:ea typeface="+mn-ea"/>
                <a:cs typeface="+mn-cs"/>
              </a:rPr>
              <a:t>Chaine de </a:t>
            </a:r>
            <a:r>
              <a:rPr lang="fr-FR" sz="1200" b="0" i="0" u="none" strike="noStrike" kern="1200" dirty="0" err="1">
                <a:solidFill>
                  <a:schemeClr val="tx1"/>
                </a:solidFill>
                <a:effectLst/>
                <a:latin typeface="+mn-lt"/>
                <a:ea typeface="+mn-ea"/>
                <a:cs typeface="+mn-cs"/>
              </a:rPr>
              <a:t>prod</a:t>
            </a:r>
            <a:r>
              <a:rPr lang="fr-FR" sz="1200" b="0" i="0" u="none" strike="noStrike" kern="1200" dirty="0">
                <a:solidFill>
                  <a:schemeClr val="tx1"/>
                </a:solidFill>
                <a:effectLst/>
                <a:latin typeface="+mn-lt"/>
                <a:ea typeface="+mn-ea"/>
                <a:cs typeface="+mn-cs"/>
              </a:rPr>
              <a:t> n’est plus intégrée – multimodale, archi,….</a:t>
            </a:r>
          </a:p>
          <a:p>
            <a:pPr fontAlgn="t"/>
            <a:r>
              <a:rPr lang="fr-FR" sz="1200" b="0" i="0" u="none" strike="noStrike" kern="1200" dirty="0">
                <a:solidFill>
                  <a:schemeClr val="tx1"/>
                </a:solidFill>
                <a:effectLst/>
                <a:latin typeface="+mn-lt"/>
                <a:ea typeface="+mn-ea"/>
                <a:cs typeface="+mn-cs"/>
              </a:rPr>
              <a:t>Nouveaux usages: </a:t>
            </a:r>
            <a:r>
              <a:rPr lang="fr-FR" sz="1200" b="0" i="0" u="none" strike="noStrike" kern="1200" dirty="0" err="1">
                <a:solidFill>
                  <a:schemeClr val="tx1"/>
                </a:solidFill>
                <a:effectLst/>
                <a:latin typeface="+mn-lt"/>
                <a:ea typeface="+mn-ea"/>
                <a:cs typeface="+mn-cs"/>
              </a:rPr>
              <a:t>podacst</a:t>
            </a:r>
            <a:r>
              <a:rPr lang="fr-FR" sz="1200" b="0" i="0" u="none" strike="noStrike" kern="1200" dirty="0">
                <a:solidFill>
                  <a:schemeClr val="tx1"/>
                </a:solidFill>
                <a:effectLst/>
                <a:latin typeface="+mn-lt"/>
                <a:ea typeface="+mn-ea"/>
                <a:cs typeface="+mn-cs"/>
              </a:rPr>
              <a:t>, playlists, </a:t>
            </a:r>
            <a:r>
              <a:rPr lang="fr-FR" sz="1200" b="0" i="0" u="none" strike="noStrike" kern="1200" dirty="0" err="1">
                <a:solidFill>
                  <a:schemeClr val="tx1"/>
                </a:solidFill>
                <a:effectLst/>
                <a:latin typeface="+mn-lt"/>
                <a:ea typeface="+mn-ea"/>
                <a:cs typeface="+mn-cs"/>
              </a:rPr>
              <a:t>video</a:t>
            </a:r>
            <a:r>
              <a:rPr lang="fr-FR" sz="1200" b="0" i="0" u="none" strike="noStrike" kern="1200" dirty="0">
                <a:solidFill>
                  <a:schemeClr val="tx1"/>
                </a:solidFill>
                <a:effectLst/>
                <a:latin typeface="+mn-lt"/>
                <a:ea typeface="+mn-ea"/>
                <a:cs typeface="+mn-cs"/>
              </a:rPr>
              <a:t> </a:t>
            </a:r>
            <a:r>
              <a:rPr lang="fr-FR" sz="1200" b="0" i="0" u="none" strike="noStrike" kern="1200" dirty="0" err="1">
                <a:solidFill>
                  <a:schemeClr val="tx1"/>
                </a:solidFill>
                <a:effectLst/>
                <a:latin typeface="+mn-lt"/>
                <a:ea typeface="+mn-ea"/>
                <a:cs typeface="+mn-cs"/>
              </a:rPr>
              <a:t>learning</a:t>
            </a:r>
            <a:r>
              <a:rPr lang="fr-FR" sz="1200" b="0" i="0" u="none" strike="noStrike" kern="1200" dirty="0">
                <a:solidFill>
                  <a:schemeClr val="tx1"/>
                </a:solidFill>
                <a:effectLst/>
                <a:latin typeface="+mn-lt"/>
                <a:ea typeface="+mn-ea"/>
                <a:cs typeface="+mn-cs"/>
              </a:rPr>
              <a:t> – UGC,… </a:t>
            </a:r>
          </a:p>
          <a:p>
            <a:pPr fontAlgn="t"/>
            <a:endParaRPr lang="fr-FR"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4CE9CF8-EA3C-4F18-9A2E-79CBDB06EC05}" type="slidenum">
              <a:rPr lang="en-US" smtClean="0"/>
              <a:t>7</a:t>
            </a:fld>
            <a:endParaRPr lang="en-US"/>
          </a:p>
        </p:txBody>
      </p:sp>
    </p:spTree>
    <p:extLst>
      <p:ext uri="{BB962C8B-B14F-4D97-AF65-F5344CB8AC3E}">
        <p14:creationId xmlns:p14="http://schemas.microsoft.com/office/powerpoint/2010/main" val="834249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fr-FR" sz="1200" b="0" i="0" u="none" strike="noStrike" kern="1200" dirty="0">
                <a:solidFill>
                  <a:schemeClr val="tx1"/>
                </a:solidFill>
                <a:effectLst/>
                <a:latin typeface="+mn-lt"/>
                <a:ea typeface="+mn-ea"/>
                <a:cs typeface="+mn-cs"/>
              </a:rPr>
              <a:t>Vrai change</a:t>
            </a:r>
            <a:r>
              <a:rPr lang="fr-FR" sz="1200" b="0" i="0" u="none" strike="noStrike" kern="1200" baseline="0" dirty="0">
                <a:solidFill>
                  <a:schemeClr val="tx1"/>
                </a:solidFill>
                <a:effectLst/>
                <a:latin typeface="+mn-lt"/>
                <a:ea typeface="+mn-ea"/>
                <a:cs typeface="+mn-cs"/>
              </a:rPr>
              <a:t> sensibilisation / tous les acteurs </a:t>
            </a:r>
            <a:r>
              <a:rPr lang="fr-FR" sz="1200" b="0" i="0" u="none" strike="noStrike" kern="1200" baseline="0" dirty="0" err="1">
                <a:solidFill>
                  <a:schemeClr val="tx1"/>
                </a:solidFill>
                <a:effectLst/>
                <a:latin typeface="+mn-lt"/>
                <a:ea typeface="+mn-ea"/>
                <a:cs typeface="+mn-cs"/>
              </a:rPr>
              <a:t>gov</a:t>
            </a:r>
            <a:r>
              <a:rPr lang="fr-FR" sz="1200" b="0" i="0" u="none" strike="noStrike" kern="1200" baseline="0" dirty="0">
                <a:solidFill>
                  <a:schemeClr val="tx1"/>
                </a:solidFill>
                <a:effectLst/>
                <a:latin typeface="+mn-lt"/>
                <a:ea typeface="+mn-ea"/>
                <a:cs typeface="+mn-cs"/>
              </a:rPr>
              <a:t>, secteur privé, public, organisations patronales et syndicales  – et cela doit servir d’opportunité au secteur pour se renouveler, se repenser, au niveau systémique, y compris sur les modes de financement et d’accompagnement des professionnels. </a:t>
            </a:r>
          </a:p>
          <a:p>
            <a:pPr marL="0" marR="0" lvl="0" indent="0" algn="l" defTabSz="914400" rtl="0" eaLnBrk="1" fontAlgn="t" latinLnBrk="0" hangingPunct="1">
              <a:lnSpc>
                <a:spcPct val="100000"/>
              </a:lnSpc>
              <a:spcBef>
                <a:spcPts val="0"/>
              </a:spcBef>
              <a:spcAft>
                <a:spcPts val="0"/>
              </a:spcAft>
              <a:buClrTx/>
              <a:buSzTx/>
              <a:buFontTx/>
              <a:buNone/>
              <a:tabLst/>
              <a:defRPr/>
            </a:pPr>
            <a:endParaRPr lang="fr-FR" sz="1200" b="0" i="0" u="none" strike="noStrike" kern="1200" baseline="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nl-NL" sz="1200" dirty="0"/>
              <a:t>Tout cela étant généré mais aussi rendu possible par la numérisation</a:t>
            </a:r>
          </a:p>
          <a:p>
            <a:pPr marL="0" marR="0" lvl="0" indent="0" algn="l" defTabSz="914400" rtl="0" eaLnBrk="1" fontAlgn="t" latinLnBrk="0" hangingPunct="1">
              <a:lnSpc>
                <a:spcPct val="100000"/>
              </a:lnSpc>
              <a:spcBef>
                <a:spcPts val="0"/>
              </a:spcBef>
              <a:spcAft>
                <a:spcPts val="0"/>
              </a:spcAft>
              <a:buClrTx/>
              <a:buSzTx/>
              <a:buFontTx/>
              <a:buNone/>
              <a:tabLst/>
              <a:defRPr/>
            </a:pPr>
            <a:endParaRPr lang="fr-FR" sz="1200" b="0" i="0" u="none" strike="noStrike" kern="1200" baseline="0" dirty="0">
              <a:solidFill>
                <a:schemeClr val="tx1"/>
              </a:solidFill>
              <a:effectLst/>
              <a:latin typeface="+mn-lt"/>
              <a:ea typeface="+mn-ea"/>
              <a:cs typeface="+mn-cs"/>
            </a:endParaRPr>
          </a:p>
          <a:p>
            <a:pPr fontAlgn="t"/>
            <a:endParaRPr lang="fr-FR" sz="1200" b="0" i="0" u="none" strike="noStrike"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4CE9CF8-EA3C-4F18-9A2E-79CBDB06EC05}" type="slidenum">
              <a:rPr lang="en-US" smtClean="0"/>
              <a:t>8</a:t>
            </a:fld>
            <a:endParaRPr lang="en-US"/>
          </a:p>
        </p:txBody>
      </p:sp>
    </p:spTree>
    <p:extLst>
      <p:ext uri="{BB962C8B-B14F-4D97-AF65-F5344CB8AC3E}">
        <p14:creationId xmlns:p14="http://schemas.microsoft.com/office/powerpoint/2010/main" val="2952963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fr-FR" sz="1200" b="0" i="0" u="none" strike="noStrike" kern="1200" dirty="0">
                <a:solidFill>
                  <a:schemeClr val="tx1"/>
                </a:solidFill>
                <a:effectLst/>
                <a:latin typeface="+mn-lt"/>
                <a:ea typeface="+mn-ea"/>
                <a:cs typeface="+mn-cs"/>
              </a:rPr>
              <a:t>Vrai change</a:t>
            </a:r>
            <a:r>
              <a:rPr lang="fr-FR" sz="1200" b="0" i="0" u="none" strike="noStrike" kern="1200" baseline="0" dirty="0">
                <a:solidFill>
                  <a:schemeClr val="tx1"/>
                </a:solidFill>
                <a:effectLst/>
                <a:latin typeface="+mn-lt"/>
                <a:ea typeface="+mn-ea"/>
                <a:cs typeface="+mn-cs"/>
              </a:rPr>
              <a:t> sensibilisation / tous les acteurs </a:t>
            </a:r>
            <a:r>
              <a:rPr lang="fr-FR" sz="1200" b="0" i="0" u="none" strike="noStrike" kern="1200" baseline="0" dirty="0" err="1">
                <a:solidFill>
                  <a:schemeClr val="tx1"/>
                </a:solidFill>
                <a:effectLst/>
                <a:latin typeface="+mn-lt"/>
                <a:ea typeface="+mn-ea"/>
                <a:cs typeface="+mn-cs"/>
              </a:rPr>
              <a:t>gov</a:t>
            </a:r>
            <a:r>
              <a:rPr lang="fr-FR" sz="1200" b="0" i="0" u="none" strike="noStrike" kern="1200" baseline="0" dirty="0">
                <a:solidFill>
                  <a:schemeClr val="tx1"/>
                </a:solidFill>
                <a:effectLst/>
                <a:latin typeface="+mn-lt"/>
                <a:ea typeface="+mn-ea"/>
                <a:cs typeface="+mn-cs"/>
              </a:rPr>
              <a:t>, secteur privé, public, organisations patronales et syndicales  – et cela doit servir d’opportunité au secteur pour se renouveler, se repenser, au niveau systémique, y compris sur les modes de financement et d’accompagnement des professionnels. </a:t>
            </a:r>
          </a:p>
          <a:p>
            <a:pPr marL="0" marR="0" lvl="0" indent="0" algn="l" defTabSz="914400" rtl="0" eaLnBrk="1" fontAlgn="t" latinLnBrk="0" hangingPunct="1">
              <a:lnSpc>
                <a:spcPct val="100000"/>
              </a:lnSpc>
              <a:spcBef>
                <a:spcPts val="0"/>
              </a:spcBef>
              <a:spcAft>
                <a:spcPts val="0"/>
              </a:spcAft>
              <a:buClrTx/>
              <a:buSzTx/>
              <a:buFontTx/>
              <a:buNone/>
              <a:tabLst/>
              <a:defRPr/>
            </a:pPr>
            <a:endParaRPr lang="fr-FR" sz="1200" b="0" i="0" u="none" strike="noStrike" kern="1200" baseline="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nl-NL" sz="1200" dirty="0"/>
              <a:t>Tout cela étant généré mais aussi rendu possible par la numérisation</a:t>
            </a:r>
          </a:p>
          <a:p>
            <a:pPr marL="0" marR="0" lvl="0" indent="0" algn="l" defTabSz="914400" rtl="0" eaLnBrk="1" fontAlgn="t" latinLnBrk="0" hangingPunct="1">
              <a:lnSpc>
                <a:spcPct val="100000"/>
              </a:lnSpc>
              <a:spcBef>
                <a:spcPts val="0"/>
              </a:spcBef>
              <a:spcAft>
                <a:spcPts val="0"/>
              </a:spcAft>
              <a:buClrTx/>
              <a:buSzTx/>
              <a:buFontTx/>
              <a:buNone/>
              <a:tabLst/>
              <a:defRPr/>
            </a:pPr>
            <a:endParaRPr lang="fr-FR" sz="1200" b="0" i="0" u="none" strike="noStrike" kern="1200" baseline="0" dirty="0">
              <a:solidFill>
                <a:schemeClr val="tx1"/>
              </a:solidFill>
              <a:effectLst/>
              <a:latin typeface="+mn-lt"/>
              <a:ea typeface="+mn-ea"/>
              <a:cs typeface="+mn-cs"/>
            </a:endParaRPr>
          </a:p>
          <a:p>
            <a:pPr fontAlgn="t"/>
            <a:endParaRPr lang="fr-FR" sz="1200" b="0" i="0" u="none" strike="noStrike"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4CE9CF8-EA3C-4F18-9A2E-79CBDB06EC05}" type="slidenum">
              <a:rPr lang="en-US" smtClean="0"/>
              <a:t>9</a:t>
            </a:fld>
            <a:endParaRPr lang="en-US"/>
          </a:p>
        </p:txBody>
      </p:sp>
    </p:spTree>
    <p:extLst>
      <p:ext uri="{BB962C8B-B14F-4D97-AF65-F5344CB8AC3E}">
        <p14:creationId xmlns:p14="http://schemas.microsoft.com/office/powerpoint/2010/main" val="2406321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033DCB-4843-7B48-A69D-C431D13F39B1}"/>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30BAE585-D002-644F-8BCB-3D33A6B8A2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9A4162AE-2522-B74C-938D-CC9CCE0D9B97}"/>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E02F6A2E-149B-7544-88C8-E21A8975103C}"/>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5DF1D4F-E2D1-CA46-A060-82834AAEF2D1}"/>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1752022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FDC2EE-3919-2B4C-B56A-6A1066D8B3FE}"/>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49F27922-7DF0-AC43-AFB3-68E7C819E38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0106766-50CB-7D4A-9D59-1BF12F4E5FC6}"/>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31315AA6-0FF6-2F47-BEDA-7A9E9A1C03B5}"/>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77D9657-562E-574D-B3AF-8513FCC987BD}"/>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3374367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3702D0F-11D9-0F49-B3FB-67992973C889}"/>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21F8DDC5-D9B8-E14A-9991-50B8FFE4212D}"/>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2D96E22-0103-7646-BE29-270F61A0D56D}"/>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671788F3-E7B7-5A43-A14C-B938E286720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292EF31D-53BB-6E4A-92E1-E650DE18666D}"/>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2094450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F25BB3-C742-F141-9F7B-C88377DB4693}"/>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2BBEDD48-E809-304E-8C74-094CA5A6746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1A0B20D-9421-6645-9AA4-EBCF485077B3}"/>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3EF7C312-0E6E-5247-9D1F-5CB8F96C1C29}"/>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3B5C040-D3C6-CE43-BAFC-E23235874112}"/>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3702272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B95534-19CF-B84D-97DD-4A80BA7C090E}"/>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82CDCDE3-5C9C-0649-B1B9-391A726B05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7D3C4D4-9BF8-F449-B29E-87DAE1898C3A}"/>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DED7D0BB-655B-EF40-8CB7-9705A480E07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90E6573-4DC8-014A-8E71-1AD4566F30B4}"/>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1810456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43A12F-3E61-4744-A7D9-61B3B4E87375}"/>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DDB1489C-EFEF-9243-9638-3D0B0619B263}"/>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D5CA40A6-F02B-8B4F-A7D8-ACE2036C6044}"/>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E09501F9-6070-E746-9CB2-5D9FE0F4D12A}"/>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6" name="Tijdelijke aanduiding voor voettekst 5">
            <a:extLst>
              <a:ext uri="{FF2B5EF4-FFF2-40B4-BE49-F238E27FC236}">
                <a16:creationId xmlns:a16="http://schemas.microsoft.com/office/drawing/2014/main" id="{21AC3376-A5D8-2841-A7E7-1D3D13F4F7FF}"/>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082AD58D-012F-C74B-A657-464713A0E60F}"/>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1617279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310F2A-FD22-F94C-A797-375CF904259C}"/>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3A5FFC7C-1B58-5F45-BA46-0BC1906B7F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FAD90672-EF63-804C-BDC1-6081BFB9FD8F}"/>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216DE031-BF6C-8F44-9436-E9BF594D98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4768892-30C4-FE4B-B984-C0CCC52D0EF8}"/>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0EC905FF-7470-B949-8B7C-FE610157F266}"/>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8" name="Tijdelijke aanduiding voor voettekst 7">
            <a:extLst>
              <a:ext uri="{FF2B5EF4-FFF2-40B4-BE49-F238E27FC236}">
                <a16:creationId xmlns:a16="http://schemas.microsoft.com/office/drawing/2014/main" id="{2CF3447E-381C-5545-AA77-5CD18E58D43F}"/>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7A5EDB7C-CD5C-024B-932F-FE337537A1A7}"/>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2216915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5D5ADB-0BDD-8A45-8695-DB0024437742}"/>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B9BB8F39-C124-0A40-BAF2-B4B1E140A342}"/>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4" name="Tijdelijke aanduiding voor voettekst 3">
            <a:extLst>
              <a:ext uri="{FF2B5EF4-FFF2-40B4-BE49-F238E27FC236}">
                <a16:creationId xmlns:a16="http://schemas.microsoft.com/office/drawing/2014/main" id="{F80141AB-C9F1-B144-8F5C-BC4A885C3515}"/>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DBE78DA4-694A-7744-BE68-8A32DA2A1EA7}"/>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1025985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88F4AF6-60F2-E141-B010-1CFB91BDD8B7}"/>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3" name="Tijdelijke aanduiding voor voettekst 2">
            <a:extLst>
              <a:ext uri="{FF2B5EF4-FFF2-40B4-BE49-F238E27FC236}">
                <a16:creationId xmlns:a16="http://schemas.microsoft.com/office/drawing/2014/main" id="{3DB4A7CE-C867-044D-9EC0-230D6D003AC1}"/>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7652CA89-19E4-8448-8024-B24DCCE1906B}"/>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376252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1E8262-F46D-9740-8CED-7280BDA0FE1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64075F98-4C96-594C-BA83-68E11909B0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6F34EA02-40D6-6D46-B938-1E4FAD4A04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46A33D2-3DC8-A24D-91FD-2F82285A1C34}"/>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6" name="Tijdelijke aanduiding voor voettekst 5">
            <a:extLst>
              <a:ext uri="{FF2B5EF4-FFF2-40B4-BE49-F238E27FC236}">
                <a16:creationId xmlns:a16="http://schemas.microsoft.com/office/drawing/2014/main" id="{736182E4-8C85-D54C-9BB1-30129EA694CF}"/>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AE7ECDFF-FABB-3F42-AD1E-64E4A498796C}"/>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3314540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3EE5CB-9AF5-324E-A977-1672AD7155E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5B72AD7A-E273-474C-ADEE-48EA339B93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EB1F53D8-AF71-D44C-B1D0-55903DB3A2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702F474-0359-8B49-8CAD-87AD62D62709}"/>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6" name="Tijdelijke aanduiding voor voettekst 5">
            <a:extLst>
              <a:ext uri="{FF2B5EF4-FFF2-40B4-BE49-F238E27FC236}">
                <a16:creationId xmlns:a16="http://schemas.microsoft.com/office/drawing/2014/main" id="{69961777-25FB-0B43-9877-8B80AD31415D}"/>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D3E76474-E1D5-5A40-B1C6-A6E900E6C588}"/>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3344060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34F13AF-5D1D-C74F-AA62-A8694063B8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2BAA196F-2E92-C040-A3E1-7B7D8EA63E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A8468F0-FA14-294E-AAC9-2FCBB22D8A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A0BA45A3-92E6-3542-9DC3-62F0E64BAA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32025623-D326-0349-A08C-064669D104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11733-22BD-FC4F-81D9-750B6B7A1F24}" type="slidenum">
              <a:rPr lang="nl-BE" smtClean="0"/>
              <a:t>‹#›</a:t>
            </a:fld>
            <a:endParaRPr lang="nl-BE"/>
          </a:p>
        </p:txBody>
      </p:sp>
    </p:spTree>
    <p:extLst>
      <p:ext uri="{BB962C8B-B14F-4D97-AF65-F5344CB8AC3E}">
        <p14:creationId xmlns:p14="http://schemas.microsoft.com/office/powerpoint/2010/main" val="3196450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ilo.org/skills/areas/skills-policies-and-systems/WCMS_822790/lang--en/index.htm" TargetMode="External"/><Relationship Id="rId7" Type="http://schemas.openxmlformats.org/officeDocument/2006/relationships/image" Target="../media/image4.emf"/><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10" Type="http://schemas.openxmlformats.org/officeDocument/2006/relationships/image" Target="../media/image7.png"/><Relationship Id="rId4" Type="http://schemas.openxmlformats.org/officeDocument/2006/relationships/image" Target="../media/image1.jpeg"/><Relationship Id="rId9" Type="http://schemas.openxmlformats.org/officeDocument/2006/relationships/image" Target="../media/image6.jpeg"/></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jpe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jpeg"/><Relationship Id="rId13" Type="http://schemas.openxmlformats.org/officeDocument/2006/relationships/image" Target="../media/image6.jpeg"/><Relationship Id="rId18" Type="http://schemas.openxmlformats.org/officeDocument/2006/relationships/diagramColors" Target="../diagrams/colors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5.png"/><Relationship Id="rId17" Type="http://schemas.openxmlformats.org/officeDocument/2006/relationships/diagramQuickStyle" Target="../diagrams/quickStyle2.xml"/><Relationship Id="rId2" Type="http://schemas.openxmlformats.org/officeDocument/2006/relationships/notesSlide" Target="../notesSlides/notesSlide4.xml"/><Relationship Id="rId16" Type="http://schemas.openxmlformats.org/officeDocument/2006/relationships/diagramLayout" Target="../diagrams/layout2.xml"/><Relationship Id="rId20" Type="http://schemas.openxmlformats.org/officeDocument/2006/relationships/hyperlink" Target="https://www.skillsforemployment.org/skpEng/knowledge-product-detail/5122" TargetMode="Externa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4.emf"/><Relationship Id="rId5" Type="http://schemas.openxmlformats.org/officeDocument/2006/relationships/diagramQuickStyle" Target="../diagrams/quickStyle1.xml"/><Relationship Id="rId15" Type="http://schemas.openxmlformats.org/officeDocument/2006/relationships/diagramData" Target="../diagrams/data2.xml"/><Relationship Id="rId10" Type="http://schemas.openxmlformats.org/officeDocument/2006/relationships/image" Target="../media/image3.png"/><Relationship Id="rId19" Type="http://schemas.microsoft.com/office/2007/relationships/diagramDrawing" Target="../diagrams/drawing2.xml"/><Relationship Id="rId4" Type="http://schemas.openxmlformats.org/officeDocument/2006/relationships/diagramLayout" Target="../diagrams/layout1.xml"/><Relationship Id="rId9" Type="http://schemas.openxmlformats.org/officeDocument/2006/relationships/image" Target="../media/image2.jpeg"/><Relationship Id="rId1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jpe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emf"/><Relationship Id="rId11" Type="http://schemas.openxmlformats.org/officeDocument/2006/relationships/image" Target="../media/image10.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jpe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3.png"/><Relationship Id="rId10" Type="http://schemas.openxmlformats.org/officeDocument/2006/relationships/comments" Target="../comments/comment1.xml"/><Relationship Id="rId4" Type="http://schemas.openxmlformats.org/officeDocument/2006/relationships/image" Target="../media/image2.jpe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C5CD8395-75FE-524A-AB01-C36FFD20F4E0}"/>
              </a:ext>
            </a:extLst>
          </p:cNvPr>
          <p:cNvSpPr>
            <a:spLocks noGrp="1"/>
          </p:cNvSpPr>
          <p:nvPr>
            <p:ph type="ctrTitle" hasCustomPrompt="1"/>
          </p:nvPr>
        </p:nvSpPr>
        <p:spPr>
          <a:xfrm>
            <a:off x="1269420" y="1521141"/>
            <a:ext cx="6629400" cy="2306637"/>
          </a:xfrm>
          <a:prstGeom prst="rect">
            <a:avLst/>
          </a:prstGeom>
        </p:spPr>
        <p:txBody>
          <a:bodyPr anchor="b"/>
          <a:lstStyle>
            <a:lvl1pPr algn="l">
              <a:defRPr sz="6000"/>
            </a:lvl1pPr>
          </a:lstStyle>
          <a:p>
            <a:r>
              <a:rPr lang="nl-NL" b="1" dirty="0">
                <a:latin typeface="Calibri" panose="020F0502020204030204" pitchFamily="34" charset="0"/>
                <a:cs typeface="Calibri" panose="020F0502020204030204" pitchFamily="34" charset="0"/>
              </a:rPr>
              <a:t>ATELIER REGIONAL DE PARTAGE</a:t>
            </a:r>
            <a:endParaRPr lang="nl-BE" b="1" dirty="0">
              <a:latin typeface="Calibri" panose="020F0502020204030204" pitchFamily="34" charset="0"/>
              <a:cs typeface="Calibri" panose="020F0502020204030204" pitchFamily="34" charset="0"/>
            </a:endParaRPr>
          </a:p>
        </p:txBody>
      </p:sp>
      <p:sp>
        <p:nvSpPr>
          <p:cNvPr id="5" name="Ondertitel 2">
            <a:extLst>
              <a:ext uri="{FF2B5EF4-FFF2-40B4-BE49-F238E27FC236}">
                <a16:creationId xmlns:a16="http://schemas.microsoft.com/office/drawing/2014/main" id="{30020EAC-38CE-2C46-9660-C3E117189386}"/>
              </a:ext>
            </a:extLst>
          </p:cNvPr>
          <p:cNvSpPr>
            <a:spLocks noGrp="1"/>
          </p:cNvSpPr>
          <p:nvPr>
            <p:ph type="subTitle" idx="1" hasCustomPrompt="1"/>
          </p:nvPr>
        </p:nvSpPr>
        <p:spPr>
          <a:xfrm>
            <a:off x="1269420" y="3914138"/>
            <a:ext cx="8053137" cy="838200"/>
          </a:xfrm>
          <a:prstGeom prst="rect">
            <a:avLst/>
          </a:prstGeom>
        </p:spPr>
        <p:txBody>
          <a:bodyPr>
            <a:noAutofit/>
          </a:bodyPr>
          <a:lstStyle>
            <a:lvl1pPr marL="0" indent="0" algn="l">
              <a:buNone/>
              <a:defRPr sz="2400" b="0" i="0">
                <a:solidFill>
                  <a:schemeClr val="tx1">
                    <a:lumMod val="75000"/>
                    <a:lumOff val="25000"/>
                  </a:schemeClr>
                </a:solidFill>
                <a:latin typeface="Biot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latin typeface="Calibri" panose="020F0502020204030204" pitchFamily="34" charset="0"/>
                <a:cs typeface="Calibri" panose="020F0502020204030204" pitchFamily="34" charset="0"/>
              </a:rPr>
              <a:t>Les modes </a:t>
            </a:r>
            <a:r>
              <a:rPr lang="nl-NL" dirty="0" err="1">
                <a:latin typeface="Calibri" panose="020F0502020204030204" pitchFamily="34" charset="0"/>
                <a:cs typeface="Calibri" panose="020F0502020204030204" pitchFamily="34" charset="0"/>
              </a:rPr>
              <a:t>alternatifs</a:t>
            </a:r>
            <a:r>
              <a:rPr lang="nl-NL" dirty="0">
                <a:latin typeface="Calibri" panose="020F0502020204030204" pitchFamily="34" charset="0"/>
                <a:cs typeface="Calibri" panose="020F0502020204030204" pitchFamily="34" charset="0"/>
              </a:rPr>
              <a:t> de </a:t>
            </a:r>
            <a:r>
              <a:rPr lang="nl-NL" dirty="0" err="1">
                <a:latin typeface="Calibri" panose="020F0502020204030204" pitchFamily="34" charset="0"/>
                <a:cs typeface="Calibri" panose="020F0502020204030204" pitchFamily="34" charset="0"/>
              </a:rPr>
              <a:t>financement</a:t>
            </a:r>
            <a:r>
              <a:rPr lang="nl-NL" dirty="0">
                <a:latin typeface="Calibri" panose="020F0502020204030204" pitchFamily="34" charset="0"/>
                <a:cs typeface="Calibri" panose="020F0502020204030204" pitchFamily="34" charset="0"/>
              </a:rPr>
              <a:t> de la </a:t>
            </a:r>
            <a:r>
              <a:rPr lang="nl-NL" dirty="0" err="1">
                <a:latin typeface="Calibri" panose="020F0502020204030204" pitchFamily="34" charset="0"/>
                <a:cs typeface="Calibri" panose="020F0502020204030204" pitchFamily="34" charset="0"/>
              </a:rPr>
              <a:t>formation</a:t>
            </a:r>
            <a:r>
              <a:rPr lang="nl-NL" dirty="0">
                <a:latin typeface="Calibri" panose="020F0502020204030204" pitchFamily="34" charset="0"/>
                <a:cs typeface="Calibri" panose="020F0502020204030204" pitchFamily="34" charset="0"/>
              </a:rPr>
              <a:t> </a:t>
            </a:r>
            <a:r>
              <a:rPr lang="nl-NL" dirty="0" err="1">
                <a:latin typeface="Calibri" panose="020F0502020204030204" pitchFamily="34" charset="0"/>
                <a:cs typeface="Calibri" panose="020F0502020204030204" pitchFamily="34" charset="0"/>
              </a:rPr>
              <a:t>professionnelle</a:t>
            </a:r>
            <a:r>
              <a:rPr lang="nl-NL" dirty="0">
                <a:latin typeface="Calibri" panose="020F0502020204030204" pitchFamily="34" charset="0"/>
                <a:cs typeface="Calibri" panose="020F0502020204030204" pitchFamily="34" charset="0"/>
              </a:rPr>
              <a:t> en </a:t>
            </a:r>
            <a:r>
              <a:rPr lang="nl-NL" dirty="0" err="1">
                <a:latin typeface="Calibri" panose="020F0502020204030204" pitchFamily="34" charset="0"/>
                <a:cs typeface="Calibri" panose="020F0502020204030204" pitchFamily="34" charset="0"/>
              </a:rPr>
              <a:t>Afrique</a:t>
            </a:r>
            <a:r>
              <a:rPr lang="nl-NL" dirty="0">
                <a:latin typeface="Calibri" panose="020F0502020204030204" pitchFamily="34" charset="0"/>
                <a:cs typeface="Calibri" panose="020F0502020204030204" pitchFamily="34" charset="0"/>
              </a:rPr>
              <a:t> face </a:t>
            </a:r>
            <a:r>
              <a:rPr lang="nl-NL" dirty="0" err="1">
                <a:latin typeface="Calibri" panose="020F0502020204030204" pitchFamily="34" charset="0"/>
                <a:cs typeface="Calibri" panose="020F0502020204030204" pitchFamily="34" charset="0"/>
              </a:rPr>
              <a:t>aux</a:t>
            </a:r>
            <a:r>
              <a:rPr lang="nl-NL" dirty="0">
                <a:latin typeface="Calibri" panose="020F0502020204030204" pitchFamily="34" charset="0"/>
                <a:cs typeface="Calibri" panose="020F0502020204030204" pitchFamily="34" charset="0"/>
              </a:rPr>
              <a:t> </a:t>
            </a:r>
            <a:r>
              <a:rPr lang="nl-NL" dirty="0" err="1">
                <a:latin typeface="Calibri" panose="020F0502020204030204" pitchFamily="34" charset="0"/>
                <a:cs typeface="Calibri" panose="020F0502020204030204" pitchFamily="34" charset="0"/>
              </a:rPr>
              <a:t>défis</a:t>
            </a:r>
            <a:r>
              <a:rPr lang="nl-NL" dirty="0">
                <a:latin typeface="Calibri" panose="020F0502020204030204" pitchFamily="34" charset="0"/>
                <a:cs typeface="Calibri" panose="020F0502020204030204" pitchFamily="34" charset="0"/>
              </a:rPr>
              <a:t> du </a:t>
            </a:r>
            <a:r>
              <a:rPr lang="nl-NL" dirty="0" err="1">
                <a:latin typeface="Calibri" panose="020F0502020204030204" pitchFamily="34" charset="0"/>
                <a:cs typeface="Calibri" panose="020F0502020204030204" pitchFamily="34" charset="0"/>
              </a:rPr>
              <a:t>futur</a:t>
            </a:r>
            <a:endParaRPr lang="nl-BE" dirty="0">
              <a:latin typeface="Calibri" panose="020F0502020204030204" pitchFamily="34" charset="0"/>
              <a:cs typeface="Calibri" panose="020F0502020204030204" pitchFamily="34" charset="0"/>
            </a:endParaRPr>
          </a:p>
        </p:txBody>
      </p:sp>
      <p:sp>
        <p:nvSpPr>
          <p:cNvPr id="6" name="Ondertitel 2">
            <a:extLst>
              <a:ext uri="{FF2B5EF4-FFF2-40B4-BE49-F238E27FC236}">
                <a16:creationId xmlns:a16="http://schemas.microsoft.com/office/drawing/2014/main" id="{A539B6B0-D348-7A47-9829-69F82D02EEE6}"/>
              </a:ext>
            </a:extLst>
          </p:cNvPr>
          <p:cNvSpPr txBox="1">
            <a:spLocks/>
          </p:cNvSpPr>
          <p:nvPr/>
        </p:nvSpPr>
        <p:spPr>
          <a:xfrm>
            <a:off x="1269420" y="4838698"/>
            <a:ext cx="9144000" cy="8382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3B0265"/>
              </a:buClr>
              <a:buFont typeface="Wingdings" pitchFamily="2" charset="2"/>
              <a:buNone/>
              <a:defRPr sz="3200" b="0" i="0" kern="1200">
                <a:solidFill>
                  <a:schemeClr val="tx1">
                    <a:lumMod val="75000"/>
                    <a:lumOff val="25000"/>
                  </a:schemeClr>
                </a:solidFill>
                <a:latin typeface="Biotif" pitchFamily="2" charset="77"/>
                <a:ea typeface="+mn-ea"/>
                <a:cs typeface="+mn-cs"/>
              </a:defRPr>
            </a:lvl1pPr>
            <a:lvl2pPr marL="457200" indent="0" algn="ctr" defTabSz="914400" rtl="0" eaLnBrk="1" latinLnBrk="0" hangingPunct="1">
              <a:lnSpc>
                <a:spcPct val="90000"/>
              </a:lnSpc>
              <a:spcBef>
                <a:spcPts val="500"/>
              </a:spcBef>
              <a:buClr>
                <a:schemeClr val="tx1">
                  <a:lumMod val="65000"/>
                  <a:lumOff val="35000"/>
                </a:schemeClr>
              </a:buClr>
              <a:buSzPct val="80000"/>
              <a:buFont typeface="Wingdings" pitchFamily="2" charset="2"/>
              <a:buNone/>
              <a:defRPr sz="2000" b="0" i="0" kern="1200">
                <a:solidFill>
                  <a:schemeClr val="tx1">
                    <a:lumMod val="75000"/>
                    <a:lumOff val="25000"/>
                  </a:schemeClr>
                </a:solidFill>
                <a:latin typeface="Biotif" pitchFamily="2" charset="77"/>
                <a:ea typeface="+mn-ea"/>
                <a:cs typeface="+mn-cs"/>
              </a:defRPr>
            </a:lvl2pPr>
            <a:lvl3pPr marL="9144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800" b="0" i="0" kern="1200">
                <a:solidFill>
                  <a:schemeClr val="tx1">
                    <a:lumMod val="50000"/>
                    <a:lumOff val="50000"/>
                  </a:schemeClr>
                </a:solidFill>
                <a:latin typeface="Biotif" pitchFamily="2" charset="77"/>
                <a:ea typeface="+mn-ea"/>
                <a:cs typeface="+mn-cs"/>
              </a:defRPr>
            </a:lvl3pPr>
            <a:lvl4pPr marL="13716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600" b="0" i="0" kern="1200">
                <a:solidFill>
                  <a:schemeClr val="tx1">
                    <a:lumMod val="50000"/>
                    <a:lumOff val="50000"/>
                  </a:schemeClr>
                </a:solidFill>
                <a:latin typeface="Biotif" pitchFamily="2" charset="77"/>
                <a:ea typeface="+mn-ea"/>
                <a:cs typeface="+mn-cs"/>
              </a:defRPr>
            </a:lvl4pPr>
            <a:lvl5pPr marL="1828800" indent="0" algn="ctr" defTabSz="914400" rtl="0" eaLnBrk="1" latinLnBrk="0" hangingPunct="1">
              <a:lnSpc>
                <a:spcPct val="90000"/>
              </a:lnSpc>
              <a:spcBef>
                <a:spcPts val="500"/>
              </a:spcBef>
              <a:buClr>
                <a:schemeClr val="tx1">
                  <a:lumMod val="50000"/>
                  <a:lumOff val="50000"/>
                </a:schemeClr>
              </a:buClr>
              <a:buSzPct val="40000"/>
              <a:buFontTx/>
              <a:buNone/>
              <a:tabLst/>
              <a:defRPr sz="1600" b="0" i="0" kern="1200">
                <a:solidFill>
                  <a:schemeClr val="tx1">
                    <a:lumMod val="50000"/>
                    <a:lumOff val="50000"/>
                  </a:schemeClr>
                </a:solidFill>
                <a:latin typeface="Biotif"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sz="1600" dirty="0" err="1">
                <a:solidFill>
                  <a:schemeClr val="tx1">
                    <a:lumMod val="50000"/>
                    <a:lumOff val="50000"/>
                  </a:schemeClr>
                </a:solidFill>
                <a:latin typeface="Calibri Light" panose="020F0302020204030204" pitchFamily="34" charset="0"/>
                <a:cs typeface="Calibri Light" panose="020F0302020204030204" pitchFamily="34" charset="0"/>
              </a:rPr>
              <a:t>Saly-Portudal</a:t>
            </a:r>
            <a:r>
              <a:rPr lang="nl-NL" sz="1600" dirty="0">
                <a:solidFill>
                  <a:schemeClr val="tx1">
                    <a:lumMod val="50000"/>
                    <a:lumOff val="50000"/>
                  </a:schemeClr>
                </a:solidFill>
                <a:latin typeface="Calibri Light" panose="020F0302020204030204" pitchFamily="34" charset="0"/>
                <a:cs typeface="Calibri Light" panose="020F0302020204030204" pitchFamily="34" charset="0"/>
              </a:rPr>
              <a:t> (Sénégal), 16-18 </a:t>
            </a:r>
            <a:r>
              <a:rPr lang="nl-NL" sz="1600" dirty="0" err="1">
                <a:solidFill>
                  <a:schemeClr val="tx1">
                    <a:lumMod val="50000"/>
                    <a:lumOff val="50000"/>
                  </a:schemeClr>
                </a:solidFill>
                <a:latin typeface="Calibri Light" panose="020F0302020204030204" pitchFamily="34" charset="0"/>
                <a:cs typeface="Calibri Light" panose="020F0302020204030204" pitchFamily="34" charset="0"/>
              </a:rPr>
              <a:t>novembre</a:t>
            </a:r>
            <a:r>
              <a:rPr lang="nl-NL" sz="1600" dirty="0">
                <a:solidFill>
                  <a:schemeClr val="tx1">
                    <a:lumMod val="50000"/>
                    <a:lumOff val="50000"/>
                  </a:schemeClr>
                </a:solidFill>
                <a:latin typeface="Calibri Light" panose="020F0302020204030204" pitchFamily="34" charset="0"/>
                <a:cs typeface="Calibri Light" panose="020F0302020204030204" pitchFamily="34" charset="0"/>
              </a:rPr>
              <a:t> 2021</a:t>
            </a:r>
            <a:endParaRPr lang="nl-BE" sz="16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7" name="Afbeelding 6">
            <a:extLst>
              <a:ext uri="{FF2B5EF4-FFF2-40B4-BE49-F238E27FC236}">
                <a16:creationId xmlns:a16="http://schemas.microsoft.com/office/drawing/2014/main" id="{D5D611D7-D4E4-4849-A79D-987B92916E54}"/>
              </a:ext>
            </a:extLst>
          </p:cNvPr>
          <p:cNvPicPr>
            <a:picLocks noChangeAspect="1"/>
          </p:cNvPicPr>
          <p:nvPr/>
        </p:nvPicPr>
        <p:blipFill>
          <a:blip r:embed="rId3"/>
          <a:stretch>
            <a:fillRect/>
          </a:stretch>
        </p:blipFill>
        <p:spPr>
          <a:xfrm>
            <a:off x="10149840" y="477519"/>
            <a:ext cx="1838960" cy="1034415"/>
          </a:xfrm>
          <a:prstGeom prst="rect">
            <a:avLst/>
          </a:prstGeom>
        </p:spPr>
      </p:pic>
      <p:pic>
        <p:nvPicPr>
          <p:cNvPr id="8" name="Afbeelding 7">
            <a:extLst>
              <a:ext uri="{FF2B5EF4-FFF2-40B4-BE49-F238E27FC236}">
                <a16:creationId xmlns:a16="http://schemas.microsoft.com/office/drawing/2014/main" id="{5EDB0819-B121-D84A-A55B-91B9DEF79B7D}"/>
              </a:ext>
            </a:extLst>
          </p:cNvPr>
          <p:cNvPicPr>
            <a:picLocks noChangeAspect="1"/>
          </p:cNvPicPr>
          <p:nvPr/>
        </p:nvPicPr>
        <p:blipFill>
          <a:blip r:embed="rId4"/>
          <a:stretch>
            <a:fillRect/>
          </a:stretch>
        </p:blipFill>
        <p:spPr>
          <a:xfrm>
            <a:off x="9146540" y="486726"/>
            <a:ext cx="1104669" cy="934720"/>
          </a:xfrm>
          <a:prstGeom prst="rect">
            <a:avLst/>
          </a:prstGeom>
        </p:spPr>
      </p:pic>
      <p:pic>
        <p:nvPicPr>
          <p:cNvPr id="10" name="Afbeelding 9" descr="Afbeelding met tekst&#10;&#10;Automatisch gegenereerde beschrijving">
            <a:extLst>
              <a:ext uri="{FF2B5EF4-FFF2-40B4-BE49-F238E27FC236}">
                <a16:creationId xmlns:a16="http://schemas.microsoft.com/office/drawing/2014/main" id="{9F44C2A3-2464-1042-8971-18C43250160E}"/>
              </a:ext>
            </a:extLst>
          </p:cNvPr>
          <p:cNvPicPr>
            <a:picLocks noChangeAspect="1"/>
          </p:cNvPicPr>
          <p:nvPr/>
        </p:nvPicPr>
        <p:blipFill>
          <a:blip r:embed="rId5"/>
          <a:stretch>
            <a:fillRect/>
          </a:stretch>
        </p:blipFill>
        <p:spPr>
          <a:xfrm>
            <a:off x="6693735" y="6186878"/>
            <a:ext cx="1297940" cy="357875"/>
          </a:xfrm>
          <a:prstGeom prst="rect">
            <a:avLst/>
          </a:prstGeom>
        </p:spPr>
      </p:pic>
      <p:pic>
        <p:nvPicPr>
          <p:cNvPr id="11" name="Afbeelding 10">
            <a:extLst>
              <a:ext uri="{FF2B5EF4-FFF2-40B4-BE49-F238E27FC236}">
                <a16:creationId xmlns:a16="http://schemas.microsoft.com/office/drawing/2014/main" id="{C0A6975E-A26A-064D-BED1-5FBDBBEB23E9}"/>
              </a:ext>
            </a:extLst>
          </p:cNvPr>
          <p:cNvPicPr>
            <a:picLocks noChangeAspect="1"/>
          </p:cNvPicPr>
          <p:nvPr/>
        </p:nvPicPr>
        <p:blipFill>
          <a:blip r:embed="rId6"/>
          <a:stretch>
            <a:fillRect/>
          </a:stretch>
        </p:blipFill>
        <p:spPr>
          <a:xfrm>
            <a:off x="8226847" y="6128495"/>
            <a:ext cx="721129" cy="503971"/>
          </a:xfrm>
          <a:prstGeom prst="rect">
            <a:avLst/>
          </a:prstGeom>
        </p:spPr>
      </p:pic>
      <p:pic>
        <p:nvPicPr>
          <p:cNvPr id="12" name="Afbeelding 11" descr="Afbeelding met tekst&#10;&#10;Automatisch gegenereerde beschrijving">
            <a:extLst>
              <a:ext uri="{FF2B5EF4-FFF2-40B4-BE49-F238E27FC236}">
                <a16:creationId xmlns:a16="http://schemas.microsoft.com/office/drawing/2014/main" id="{DC5A6406-8761-DC43-B446-62DEC85B0D15}"/>
              </a:ext>
            </a:extLst>
          </p:cNvPr>
          <p:cNvPicPr>
            <a:picLocks noChangeAspect="1"/>
          </p:cNvPicPr>
          <p:nvPr/>
        </p:nvPicPr>
        <p:blipFill>
          <a:blip r:embed="rId7"/>
          <a:stretch>
            <a:fillRect/>
          </a:stretch>
        </p:blipFill>
        <p:spPr>
          <a:xfrm>
            <a:off x="9183148" y="6186878"/>
            <a:ext cx="1535652" cy="387206"/>
          </a:xfrm>
          <a:prstGeom prst="rect">
            <a:avLst/>
          </a:prstGeom>
        </p:spPr>
      </p:pic>
      <p:pic>
        <p:nvPicPr>
          <p:cNvPr id="13" name="Afbeelding 12">
            <a:extLst>
              <a:ext uri="{FF2B5EF4-FFF2-40B4-BE49-F238E27FC236}">
                <a16:creationId xmlns:a16="http://schemas.microsoft.com/office/drawing/2014/main" id="{C1F2ECE5-374D-204E-A254-43074BE9C77F}"/>
              </a:ext>
            </a:extLst>
          </p:cNvPr>
          <p:cNvPicPr>
            <a:picLocks noChangeAspect="1"/>
          </p:cNvPicPr>
          <p:nvPr/>
        </p:nvPicPr>
        <p:blipFill>
          <a:blip r:embed="rId8"/>
          <a:stretch>
            <a:fillRect/>
          </a:stretch>
        </p:blipFill>
        <p:spPr>
          <a:xfrm>
            <a:off x="10819526" y="6080975"/>
            <a:ext cx="750641" cy="551491"/>
          </a:xfrm>
          <a:prstGeom prst="rect">
            <a:avLst/>
          </a:prstGeom>
        </p:spPr>
      </p:pic>
      <p:sp>
        <p:nvSpPr>
          <p:cNvPr id="14" name="Rechthoek 13">
            <a:extLst>
              <a:ext uri="{FF2B5EF4-FFF2-40B4-BE49-F238E27FC236}">
                <a16:creationId xmlns:a16="http://schemas.microsoft.com/office/drawing/2014/main" id="{9C1EB6BB-F9ED-DF49-955C-CE45BDC87C4E}"/>
              </a:ext>
            </a:extLst>
          </p:cNvPr>
          <p:cNvSpPr/>
          <p:nvPr/>
        </p:nvSpPr>
        <p:spPr>
          <a:xfrm>
            <a:off x="3657784" y="6298338"/>
            <a:ext cx="1992853" cy="230832"/>
          </a:xfrm>
          <a:prstGeom prst="rect">
            <a:avLst/>
          </a:prstGeom>
        </p:spPr>
        <p:txBody>
          <a:bodyPr wrap="none">
            <a:spAutoFit/>
          </a:bodyPr>
          <a:lstStyle/>
          <a:p>
            <a:r>
              <a:rPr lang="nl-BE" sz="900" dirty="0">
                <a:solidFill>
                  <a:schemeClr val="tx1">
                    <a:lumMod val="50000"/>
                    <a:lumOff val="50000"/>
                  </a:schemeClr>
                </a:solidFill>
                <a:effectLst/>
                <a:latin typeface="Calibri Light" panose="020F0302020204030204" pitchFamily="34" charset="0"/>
                <a:cs typeface="Calibri Light" panose="020F0302020204030204" pitchFamily="34" charset="0"/>
              </a:rPr>
              <a:t>Avec l’appui technique et financier de :</a:t>
            </a:r>
            <a:endParaRPr lang="nl-BE" sz="9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16" name="Afbeelding 15">
            <a:extLst>
              <a:ext uri="{FF2B5EF4-FFF2-40B4-BE49-F238E27FC236}">
                <a16:creationId xmlns:a16="http://schemas.microsoft.com/office/drawing/2014/main" id="{B6133B98-0A37-5A45-BD9A-7F7D582A70FF}"/>
              </a:ext>
            </a:extLst>
          </p:cNvPr>
          <p:cNvPicPr>
            <a:picLocks noChangeAspect="1"/>
          </p:cNvPicPr>
          <p:nvPr/>
        </p:nvPicPr>
        <p:blipFill>
          <a:blip r:embed="rId9"/>
          <a:stretch>
            <a:fillRect/>
          </a:stretch>
        </p:blipFill>
        <p:spPr>
          <a:xfrm>
            <a:off x="5728540" y="6027312"/>
            <a:ext cx="822716" cy="631880"/>
          </a:xfrm>
          <a:prstGeom prst="rect">
            <a:avLst/>
          </a:prstGeom>
        </p:spPr>
      </p:pic>
    </p:spTree>
    <p:extLst>
      <p:ext uri="{BB962C8B-B14F-4D97-AF65-F5344CB8AC3E}">
        <p14:creationId xmlns:p14="http://schemas.microsoft.com/office/powerpoint/2010/main" val="586025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C5CD8395-75FE-524A-AB01-C36FFD20F4E0}"/>
              </a:ext>
            </a:extLst>
          </p:cNvPr>
          <p:cNvSpPr>
            <a:spLocks noGrp="1"/>
          </p:cNvSpPr>
          <p:nvPr>
            <p:ph type="ctrTitle" hasCustomPrompt="1"/>
          </p:nvPr>
        </p:nvSpPr>
        <p:spPr>
          <a:xfrm>
            <a:off x="1269420" y="1521141"/>
            <a:ext cx="6629400" cy="2306637"/>
          </a:xfrm>
          <a:prstGeom prst="rect">
            <a:avLst/>
          </a:prstGeom>
        </p:spPr>
        <p:txBody>
          <a:bodyPr anchor="b"/>
          <a:lstStyle>
            <a:lvl1pPr algn="l">
              <a:defRPr sz="6000"/>
            </a:lvl1pPr>
          </a:lstStyle>
          <a:p>
            <a:r>
              <a:rPr lang="nl-NL" b="1" dirty="0">
                <a:latin typeface="Calibri" panose="020F0502020204030204" pitchFamily="34" charset="0"/>
                <a:cs typeface="Calibri" panose="020F0502020204030204" pitchFamily="34" charset="0"/>
              </a:rPr>
              <a:t>MERCI</a:t>
            </a:r>
            <a:endParaRPr lang="nl-BE" b="1" dirty="0">
              <a:latin typeface="Calibri" panose="020F0502020204030204" pitchFamily="34" charset="0"/>
              <a:cs typeface="Calibri" panose="020F0502020204030204" pitchFamily="34" charset="0"/>
            </a:endParaRPr>
          </a:p>
        </p:txBody>
      </p:sp>
      <p:sp>
        <p:nvSpPr>
          <p:cNvPr id="5" name="Ondertitel 2">
            <a:extLst>
              <a:ext uri="{FF2B5EF4-FFF2-40B4-BE49-F238E27FC236}">
                <a16:creationId xmlns:a16="http://schemas.microsoft.com/office/drawing/2014/main" id="{30020EAC-38CE-2C46-9660-C3E117189386}"/>
              </a:ext>
            </a:extLst>
          </p:cNvPr>
          <p:cNvSpPr>
            <a:spLocks noGrp="1"/>
          </p:cNvSpPr>
          <p:nvPr>
            <p:ph type="subTitle" idx="1" hasCustomPrompt="1"/>
          </p:nvPr>
        </p:nvSpPr>
        <p:spPr>
          <a:xfrm>
            <a:off x="1269420" y="3914138"/>
            <a:ext cx="8053137" cy="838200"/>
          </a:xfrm>
          <a:prstGeom prst="rect">
            <a:avLst/>
          </a:prstGeom>
        </p:spPr>
        <p:txBody>
          <a:bodyPr>
            <a:noAutofit/>
          </a:bodyPr>
          <a:lstStyle>
            <a:lvl1pPr marL="0" indent="0" algn="l">
              <a:buNone/>
              <a:defRPr sz="2400" b="0" i="0">
                <a:solidFill>
                  <a:schemeClr val="tx1">
                    <a:lumMod val="75000"/>
                    <a:lumOff val="25000"/>
                  </a:schemeClr>
                </a:solidFill>
                <a:latin typeface="Biot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BE" dirty="0">
                <a:latin typeface="Calibri" panose="020F0502020204030204" pitchFamily="34" charset="0"/>
                <a:cs typeface="Calibri" panose="020F0502020204030204" pitchFamily="34" charset="0"/>
                <a:hlinkClick r:id="rId3"/>
              </a:rPr>
              <a:t>La digitalisation du développement des compétences</a:t>
            </a:r>
            <a:endParaRPr lang="nl-BE" dirty="0">
              <a:latin typeface="Calibri" panose="020F0502020204030204" pitchFamily="34" charset="0"/>
              <a:cs typeface="Calibri" panose="020F0502020204030204" pitchFamily="34" charset="0"/>
            </a:endParaRPr>
          </a:p>
        </p:txBody>
      </p:sp>
      <p:pic>
        <p:nvPicPr>
          <p:cNvPr id="7" name="Afbeelding 6">
            <a:extLst>
              <a:ext uri="{FF2B5EF4-FFF2-40B4-BE49-F238E27FC236}">
                <a16:creationId xmlns:a16="http://schemas.microsoft.com/office/drawing/2014/main" id="{D5D611D7-D4E4-4849-A79D-987B92916E54}"/>
              </a:ext>
            </a:extLst>
          </p:cNvPr>
          <p:cNvPicPr>
            <a:picLocks noChangeAspect="1"/>
          </p:cNvPicPr>
          <p:nvPr/>
        </p:nvPicPr>
        <p:blipFill>
          <a:blip r:embed="rId4"/>
          <a:stretch>
            <a:fillRect/>
          </a:stretch>
        </p:blipFill>
        <p:spPr>
          <a:xfrm>
            <a:off x="10149840" y="477519"/>
            <a:ext cx="1838960" cy="1034415"/>
          </a:xfrm>
          <a:prstGeom prst="rect">
            <a:avLst/>
          </a:prstGeom>
        </p:spPr>
      </p:pic>
      <p:pic>
        <p:nvPicPr>
          <p:cNvPr id="8" name="Afbeelding 7">
            <a:extLst>
              <a:ext uri="{FF2B5EF4-FFF2-40B4-BE49-F238E27FC236}">
                <a16:creationId xmlns:a16="http://schemas.microsoft.com/office/drawing/2014/main" id="{5EDB0819-B121-D84A-A55B-91B9DEF79B7D}"/>
              </a:ext>
            </a:extLst>
          </p:cNvPr>
          <p:cNvPicPr>
            <a:picLocks noChangeAspect="1"/>
          </p:cNvPicPr>
          <p:nvPr/>
        </p:nvPicPr>
        <p:blipFill>
          <a:blip r:embed="rId5"/>
          <a:stretch>
            <a:fillRect/>
          </a:stretch>
        </p:blipFill>
        <p:spPr>
          <a:xfrm>
            <a:off x="9146540" y="486726"/>
            <a:ext cx="1104669" cy="934720"/>
          </a:xfrm>
          <a:prstGeom prst="rect">
            <a:avLst/>
          </a:prstGeom>
        </p:spPr>
      </p:pic>
      <p:pic>
        <p:nvPicPr>
          <p:cNvPr id="10" name="Afbeelding 9" descr="Afbeelding met tekst&#10;&#10;Automatisch gegenereerde beschrijving">
            <a:extLst>
              <a:ext uri="{FF2B5EF4-FFF2-40B4-BE49-F238E27FC236}">
                <a16:creationId xmlns:a16="http://schemas.microsoft.com/office/drawing/2014/main" id="{9F44C2A3-2464-1042-8971-18C43250160E}"/>
              </a:ext>
            </a:extLst>
          </p:cNvPr>
          <p:cNvPicPr>
            <a:picLocks noChangeAspect="1"/>
          </p:cNvPicPr>
          <p:nvPr/>
        </p:nvPicPr>
        <p:blipFill>
          <a:blip r:embed="rId6"/>
          <a:stretch>
            <a:fillRect/>
          </a:stretch>
        </p:blipFill>
        <p:spPr>
          <a:xfrm>
            <a:off x="6693735" y="6186878"/>
            <a:ext cx="1297940" cy="357875"/>
          </a:xfrm>
          <a:prstGeom prst="rect">
            <a:avLst/>
          </a:prstGeom>
        </p:spPr>
      </p:pic>
      <p:pic>
        <p:nvPicPr>
          <p:cNvPr id="11" name="Afbeelding 10">
            <a:extLst>
              <a:ext uri="{FF2B5EF4-FFF2-40B4-BE49-F238E27FC236}">
                <a16:creationId xmlns:a16="http://schemas.microsoft.com/office/drawing/2014/main" id="{C0A6975E-A26A-064D-BED1-5FBDBBEB23E9}"/>
              </a:ext>
            </a:extLst>
          </p:cNvPr>
          <p:cNvPicPr>
            <a:picLocks noChangeAspect="1"/>
          </p:cNvPicPr>
          <p:nvPr/>
        </p:nvPicPr>
        <p:blipFill>
          <a:blip r:embed="rId7"/>
          <a:stretch>
            <a:fillRect/>
          </a:stretch>
        </p:blipFill>
        <p:spPr>
          <a:xfrm>
            <a:off x="8196367" y="6062725"/>
            <a:ext cx="721129" cy="503971"/>
          </a:xfrm>
          <a:prstGeom prst="rect">
            <a:avLst/>
          </a:prstGeom>
        </p:spPr>
      </p:pic>
      <p:pic>
        <p:nvPicPr>
          <p:cNvPr id="12" name="Afbeelding 11" descr="Afbeelding met tekst&#10;&#10;Automatisch gegenereerde beschrijving">
            <a:extLst>
              <a:ext uri="{FF2B5EF4-FFF2-40B4-BE49-F238E27FC236}">
                <a16:creationId xmlns:a16="http://schemas.microsoft.com/office/drawing/2014/main" id="{DC5A6406-8761-DC43-B446-62DEC85B0D15}"/>
              </a:ext>
            </a:extLst>
          </p:cNvPr>
          <p:cNvPicPr>
            <a:picLocks noChangeAspect="1"/>
          </p:cNvPicPr>
          <p:nvPr/>
        </p:nvPicPr>
        <p:blipFill>
          <a:blip r:embed="rId8"/>
          <a:stretch>
            <a:fillRect/>
          </a:stretch>
        </p:blipFill>
        <p:spPr>
          <a:xfrm>
            <a:off x="9183148" y="6186878"/>
            <a:ext cx="1535652" cy="387206"/>
          </a:xfrm>
          <a:prstGeom prst="rect">
            <a:avLst/>
          </a:prstGeom>
        </p:spPr>
      </p:pic>
      <p:pic>
        <p:nvPicPr>
          <p:cNvPr id="13" name="Afbeelding 12">
            <a:extLst>
              <a:ext uri="{FF2B5EF4-FFF2-40B4-BE49-F238E27FC236}">
                <a16:creationId xmlns:a16="http://schemas.microsoft.com/office/drawing/2014/main" id="{C1F2ECE5-374D-204E-A254-43074BE9C77F}"/>
              </a:ext>
            </a:extLst>
          </p:cNvPr>
          <p:cNvPicPr>
            <a:picLocks noChangeAspect="1"/>
          </p:cNvPicPr>
          <p:nvPr/>
        </p:nvPicPr>
        <p:blipFill>
          <a:blip r:embed="rId9"/>
          <a:stretch>
            <a:fillRect/>
          </a:stretch>
        </p:blipFill>
        <p:spPr>
          <a:xfrm>
            <a:off x="10832052" y="6022593"/>
            <a:ext cx="750641" cy="551491"/>
          </a:xfrm>
          <a:prstGeom prst="rect">
            <a:avLst/>
          </a:prstGeom>
        </p:spPr>
      </p:pic>
      <p:sp>
        <p:nvSpPr>
          <p:cNvPr id="14" name="Rechthoek 13">
            <a:extLst>
              <a:ext uri="{FF2B5EF4-FFF2-40B4-BE49-F238E27FC236}">
                <a16:creationId xmlns:a16="http://schemas.microsoft.com/office/drawing/2014/main" id="{9C1EB6BB-F9ED-DF49-955C-CE45BDC87C4E}"/>
              </a:ext>
            </a:extLst>
          </p:cNvPr>
          <p:cNvSpPr/>
          <p:nvPr/>
        </p:nvSpPr>
        <p:spPr>
          <a:xfrm>
            <a:off x="3303136" y="6343252"/>
            <a:ext cx="1992853" cy="230832"/>
          </a:xfrm>
          <a:prstGeom prst="rect">
            <a:avLst/>
          </a:prstGeom>
        </p:spPr>
        <p:txBody>
          <a:bodyPr wrap="none">
            <a:spAutoFit/>
          </a:bodyPr>
          <a:lstStyle/>
          <a:p>
            <a:r>
              <a:rPr lang="nl-BE" sz="900" dirty="0">
                <a:solidFill>
                  <a:schemeClr val="tx1">
                    <a:lumMod val="50000"/>
                    <a:lumOff val="50000"/>
                  </a:schemeClr>
                </a:solidFill>
                <a:effectLst/>
                <a:latin typeface="Calibri Light" panose="020F0302020204030204" pitchFamily="34" charset="0"/>
                <a:cs typeface="Calibri Light" panose="020F0302020204030204" pitchFamily="34" charset="0"/>
              </a:rPr>
              <a:t>Avec l’appui technique et financier de :</a:t>
            </a:r>
            <a:endParaRPr lang="nl-BE" sz="9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15" name="Afbeelding 14">
            <a:extLst>
              <a:ext uri="{FF2B5EF4-FFF2-40B4-BE49-F238E27FC236}">
                <a16:creationId xmlns:a16="http://schemas.microsoft.com/office/drawing/2014/main" id="{48DDAC8C-2097-E646-874A-53EFCAB1AF4C}"/>
              </a:ext>
            </a:extLst>
          </p:cNvPr>
          <p:cNvPicPr>
            <a:picLocks noChangeAspect="1"/>
          </p:cNvPicPr>
          <p:nvPr/>
        </p:nvPicPr>
        <p:blipFill>
          <a:blip r:embed="rId10"/>
          <a:stretch>
            <a:fillRect/>
          </a:stretch>
        </p:blipFill>
        <p:spPr>
          <a:xfrm>
            <a:off x="5728540" y="6027312"/>
            <a:ext cx="822716" cy="631880"/>
          </a:xfrm>
          <a:prstGeom prst="rect">
            <a:avLst/>
          </a:prstGeom>
        </p:spPr>
      </p:pic>
    </p:spTree>
    <p:extLst>
      <p:ext uri="{BB962C8B-B14F-4D97-AF65-F5344CB8AC3E}">
        <p14:creationId xmlns:p14="http://schemas.microsoft.com/office/powerpoint/2010/main" val="3851244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C5CD8395-75FE-524A-AB01-C36FFD20F4E0}"/>
              </a:ext>
            </a:extLst>
          </p:cNvPr>
          <p:cNvSpPr>
            <a:spLocks noGrp="1"/>
          </p:cNvSpPr>
          <p:nvPr>
            <p:ph type="ctrTitle" hasCustomPrompt="1"/>
          </p:nvPr>
        </p:nvSpPr>
        <p:spPr>
          <a:xfrm>
            <a:off x="1269419" y="1521141"/>
            <a:ext cx="8981789" cy="2306637"/>
          </a:xfrm>
          <a:prstGeom prst="rect">
            <a:avLst/>
          </a:prstGeom>
        </p:spPr>
        <p:txBody>
          <a:bodyPr anchor="b">
            <a:noAutofit/>
          </a:bodyPr>
          <a:lstStyle>
            <a:lvl1pPr algn="l">
              <a:defRPr sz="6000"/>
            </a:lvl1pPr>
          </a:lstStyle>
          <a:p>
            <a:r>
              <a:rPr lang="nl-NL" sz="4400" b="1" dirty="0">
                <a:latin typeface="Calibri" panose="020F0502020204030204" pitchFamily="34" charset="0"/>
                <a:cs typeface="Calibri" panose="020F0502020204030204" pitchFamily="34" charset="0"/>
              </a:rPr>
              <a:t>La numérisation des systèmes de compétences et de formation professionnelle</a:t>
            </a:r>
            <a:endParaRPr lang="nl-BE" sz="4400" b="1" dirty="0">
              <a:latin typeface="Calibri" panose="020F0502020204030204" pitchFamily="34" charset="0"/>
              <a:cs typeface="Calibri" panose="020F0502020204030204" pitchFamily="34" charset="0"/>
            </a:endParaRPr>
          </a:p>
        </p:txBody>
      </p:sp>
      <p:sp>
        <p:nvSpPr>
          <p:cNvPr id="5" name="Ondertitel 2">
            <a:extLst>
              <a:ext uri="{FF2B5EF4-FFF2-40B4-BE49-F238E27FC236}">
                <a16:creationId xmlns:a16="http://schemas.microsoft.com/office/drawing/2014/main" id="{30020EAC-38CE-2C46-9660-C3E117189386}"/>
              </a:ext>
            </a:extLst>
          </p:cNvPr>
          <p:cNvSpPr>
            <a:spLocks noGrp="1"/>
          </p:cNvSpPr>
          <p:nvPr>
            <p:ph type="subTitle" idx="1" hasCustomPrompt="1"/>
          </p:nvPr>
        </p:nvSpPr>
        <p:spPr>
          <a:xfrm>
            <a:off x="1269420" y="3914138"/>
            <a:ext cx="8053137" cy="838200"/>
          </a:xfrm>
          <a:prstGeom prst="rect">
            <a:avLst/>
          </a:prstGeom>
        </p:spPr>
        <p:txBody>
          <a:bodyPr>
            <a:noAutofit/>
          </a:bodyPr>
          <a:lstStyle>
            <a:lvl1pPr marL="0" indent="0" algn="l">
              <a:buNone/>
              <a:defRPr sz="2400" b="0" i="0">
                <a:solidFill>
                  <a:schemeClr val="tx1">
                    <a:lumMod val="75000"/>
                    <a:lumOff val="25000"/>
                  </a:schemeClr>
                </a:solidFill>
                <a:latin typeface="Biot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latin typeface="Calibri" panose="020F0502020204030204" pitchFamily="34" charset="0"/>
                <a:cs typeface="Calibri" panose="020F0502020204030204" pitchFamily="34" charset="0"/>
              </a:rPr>
              <a:t>Ce qui change et comment supporter le changement</a:t>
            </a:r>
            <a:endParaRPr lang="nl-BE" dirty="0">
              <a:latin typeface="Calibri" panose="020F0502020204030204" pitchFamily="34" charset="0"/>
              <a:cs typeface="Calibri" panose="020F0502020204030204" pitchFamily="34" charset="0"/>
            </a:endParaRPr>
          </a:p>
        </p:txBody>
      </p:sp>
      <p:sp>
        <p:nvSpPr>
          <p:cNvPr id="6" name="Ondertitel 2">
            <a:extLst>
              <a:ext uri="{FF2B5EF4-FFF2-40B4-BE49-F238E27FC236}">
                <a16:creationId xmlns:a16="http://schemas.microsoft.com/office/drawing/2014/main" id="{A539B6B0-D348-7A47-9829-69F82D02EEE6}"/>
              </a:ext>
            </a:extLst>
          </p:cNvPr>
          <p:cNvSpPr txBox="1">
            <a:spLocks/>
          </p:cNvSpPr>
          <p:nvPr/>
        </p:nvSpPr>
        <p:spPr>
          <a:xfrm>
            <a:off x="1269420" y="4838698"/>
            <a:ext cx="9144000" cy="8382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3B0265"/>
              </a:buClr>
              <a:buFont typeface="Wingdings" pitchFamily="2" charset="2"/>
              <a:buNone/>
              <a:defRPr sz="3200" b="0" i="0" kern="1200">
                <a:solidFill>
                  <a:schemeClr val="tx1">
                    <a:lumMod val="75000"/>
                    <a:lumOff val="25000"/>
                  </a:schemeClr>
                </a:solidFill>
                <a:latin typeface="Biotif" pitchFamily="2" charset="77"/>
                <a:ea typeface="+mn-ea"/>
                <a:cs typeface="+mn-cs"/>
              </a:defRPr>
            </a:lvl1pPr>
            <a:lvl2pPr marL="457200" indent="0" algn="ctr" defTabSz="914400" rtl="0" eaLnBrk="1" latinLnBrk="0" hangingPunct="1">
              <a:lnSpc>
                <a:spcPct val="90000"/>
              </a:lnSpc>
              <a:spcBef>
                <a:spcPts val="500"/>
              </a:spcBef>
              <a:buClr>
                <a:schemeClr val="tx1">
                  <a:lumMod val="65000"/>
                  <a:lumOff val="35000"/>
                </a:schemeClr>
              </a:buClr>
              <a:buSzPct val="80000"/>
              <a:buFont typeface="Wingdings" pitchFamily="2" charset="2"/>
              <a:buNone/>
              <a:defRPr sz="2000" b="0" i="0" kern="1200">
                <a:solidFill>
                  <a:schemeClr val="tx1">
                    <a:lumMod val="75000"/>
                    <a:lumOff val="25000"/>
                  </a:schemeClr>
                </a:solidFill>
                <a:latin typeface="Biotif" pitchFamily="2" charset="77"/>
                <a:ea typeface="+mn-ea"/>
                <a:cs typeface="+mn-cs"/>
              </a:defRPr>
            </a:lvl2pPr>
            <a:lvl3pPr marL="9144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800" b="0" i="0" kern="1200">
                <a:solidFill>
                  <a:schemeClr val="tx1">
                    <a:lumMod val="50000"/>
                    <a:lumOff val="50000"/>
                  </a:schemeClr>
                </a:solidFill>
                <a:latin typeface="Biotif" pitchFamily="2" charset="77"/>
                <a:ea typeface="+mn-ea"/>
                <a:cs typeface="+mn-cs"/>
              </a:defRPr>
            </a:lvl3pPr>
            <a:lvl4pPr marL="13716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600" b="0" i="0" kern="1200">
                <a:solidFill>
                  <a:schemeClr val="tx1">
                    <a:lumMod val="50000"/>
                    <a:lumOff val="50000"/>
                  </a:schemeClr>
                </a:solidFill>
                <a:latin typeface="Biotif" pitchFamily="2" charset="77"/>
                <a:ea typeface="+mn-ea"/>
                <a:cs typeface="+mn-cs"/>
              </a:defRPr>
            </a:lvl4pPr>
            <a:lvl5pPr marL="1828800" indent="0" algn="ctr" defTabSz="914400" rtl="0" eaLnBrk="1" latinLnBrk="0" hangingPunct="1">
              <a:lnSpc>
                <a:spcPct val="90000"/>
              </a:lnSpc>
              <a:spcBef>
                <a:spcPts val="500"/>
              </a:spcBef>
              <a:buClr>
                <a:schemeClr val="tx1">
                  <a:lumMod val="50000"/>
                  <a:lumOff val="50000"/>
                </a:schemeClr>
              </a:buClr>
              <a:buSzPct val="40000"/>
              <a:buFontTx/>
              <a:buNone/>
              <a:tabLst/>
              <a:defRPr sz="1600" b="0" i="0" kern="1200">
                <a:solidFill>
                  <a:schemeClr val="tx1">
                    <a:lumMod val="50000"/>
                    <a:lumOff val="50000"/>
                  </a:schemeClr>
                </a:solidFill>
                <a:latin typeface="Biotif"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sz="1600" dirty="0">
                <a:solidFill>
                  <a:schemeClr val="tx1">
                    <a:lumMod val="50000"/>
                    <a:lumOff val="50000"/>
                  </a:schemeClr>
                </a:solidFill>
                <a:latin typeface="Calibri Light" panose="020F0302020204030204" pitchFamily="34" charset="0"/>
                <a:cs typeface="Calibri Light" panose="020F0302020204030204" pitchFamily="34" charset="0"/>
              </a:rPr>
              <a:t>Karine Sonigo, Spécialiste de la digitalisation des compétences, OIT Genève</a:t>
            </a:r>
            <a:endParaRPr lang="nl-BE" sz="16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7" name="Afbeelding 6">
            <a:extLst>
              <a:ext uri="{FF2B5EF4-FFF2-40B4-BE49-F238E27FC236}">
                <a16:creationId xmlns:a16="http://schemas.microsoft.com/office/drawing/2014/main" id="{D5D611D7-D4E4-4849-A79D-987B92916E54}"/>
              </a:ext>
            </a:extLst>
          </p:cNvPr>
          <p:cNvPicPr>
            <a:picLocks noChangeAspect="1"/>
          </p:cNvPicPr>
          <p:nvPr/>
        </p:nvPicPr>
        <p:blipFill>
          <a:blip r:embed="rId3"/>
          <a:stretch>
            <a:fillRect/>
          </a:stretch>
        </p:blipFill>
        <p:spPr>
          <a:xfrm>
            <a:off x="10149840" y="477519"/>
            <a:ext cx="1838960" cy="1034415"/>
          </a:xfrm>
          <a:prstGeom prst="rect">
            <a:avLst/>
          </a:prstGeom>
        </p:spPr>
      </p:pic>
      <p:pic>
        <p:nvPicPr>
          <p:cNvPr id="8" name="Afbeelding 7">
            <a:extLst>
              <a:ext uri="{FF2B5EF4-FFF2-40B4-BE49-F238E27FC236}">
                <a16:creationId xmlns:a16="http://schemas.microsoft.com/office/drawing/2014/main" id="{5EDB0819-B121-D84A-A55B-91B9DEF79B7D}"/>
              </a:ext>
            </a:extLst>
          </p:cNvPr>
          <p:cNvPicPr>
            <a:picLocks noChangeAspect="1"/>
          </p:cNvPicPr>
          <p:nvPr/>
        </p:nvPicPr>
        <p:blipFill>
          <a:blip r:embed="rId4"/>
          <a:stretch>
            <a:fillRect/>
          </a:stretch>
        </p:blipFill>
        <p:spPr>
          <a:xfrm>
            <a:off x="9146540" y="486726"/>
            <a:ext cx="1104669" cy="934720"/>
          </a:xfrm>
          <a:prstGeom prst="rect">
            <a:avLst/>
          </a:prstGeom>
        </p:spPr>
      </p:pic>
      <p:pic>
        <p:nvPicPr>
          <p:cNvPr id="10" name="Afbeelding 9" descr="Afbeelding met tekst&#10;&#10;Automatisch gegenereerde beschrijving">
            <a:extLst>
              <a:ext uri="{FF2B5EF4-FFF2-40B4-BE49-F238E27FC236}">
                <a16:creationId xmlns:a16="http://schemas.microsoft.com/office/drawing/2014/main" id="{9F44C2A3-2464-1042-8971-18C43250160E}"/>
              </a:ext>
            </a:extLst>
          </p:cNvPr>
          <p:cNvPicPr>
            <a:picLocks noChangeAspect="1"/>
          </p:cNvPicPr>
          <p:nvPr/>
        </p:nvPicPr>
        <p:blipFill>
          <a:blip r:embed="rId5"/>
          <a:stretch>
            <a:fillRect/>
          </a:stretch>
        </p:blipFill>
        <p:spPr>
          <a:xfrm>
            <a:off x="6693735" y="6186878"/>
            <a:ext cx="1297940" cy="357875"/>
          </a:xfrm>
          <a:prstGeom prst="rect">
            <a:avLst/>
          </a:prstGeom>
        </p:spPr>
      </p:pic>
      <p:pic>
        <p:nvPicPr>
          <p:cNvPr id="11" name="Afbeelding 10">
            <a:extLst>
              <a:ext uri="{FF2B5EF4-FFF2-40B4-BE49-F238E27FC236}">
                <a16:creationId xmlns:a16="http://schemas.microsoft.com/office/drawing/2014/main" id="{C0A6975E-A26A-064D-BED1-5FBDBBEB23E9}"/>
              </a:ext>
            </a:extLst>
          </p:cNvPr>
          <p:cNvPicPr>
            <a:picLocks noChangeAspect="1"/>
          </p:cNvPicPr>
          <p:nvPr/>
        </p:nvPicPr>
        <p:blipFill>
          <a:blip r:embed="rId6"/>
          <a:stretch>
            <a:fillRect/>
          </a:stretch>
        </p:blipFill>
        <p:spPr>
          <a:xfrm>
            <a:off x="8226847" y="6128495"/>
            <a:ext cx="721129" cy="503971"/>
          </a:xfrm>
          <a:prstGeom prst="rect">
            <a:avLst/>
          </a:prstGeom>
        </p:spPr>
      </p:pic>
      <p:pic>
        <p:nvPicPr>
          <p:cNvPr id="12" name="Afbeelding 11" descr="Afbeelding met tekst&#10;&#10;Automatisch gegenereerde beschrijving">
            <a:extLst>
              <a:ext uri="{FF2B5EF4-FFF2-40B4-BE49-F238E27FC236}">
                <a16:creationId xmlns:a16="http://schemas.microsoft.com/office/drawing/2014/main" id="{DC5A6406-8761-DC43-B446-62DEC85B0D15}"/>
              </a:ext>
            </a:extLst>
          </p:cNvPr>
          <p:cNvPicPr>
            <a:picLocks noChangeAspect="1"/>
          </p:cNvPicPr>
          <p:nvPr/>
        </p:nvPicPr>
        <p:blipFill>
          <a:blip r:embed="rId7"/>
          <a:stretch>
            <a:fillRect/>
          </a:stretch>
        </p:blipFill>
        <p:spPr>
          <a:xfrm>
            <a:off x="9183148" y="6186878"/>
            <a:ext cx="1535652" cy="387206"/>
          </a:xfrm>
          <a:prstGeom prst="rect">
            <a:avLst/>
          </a:prstGeom>
        </p:spPr>
      </p:pic>
      <p:pic>
        <p:nvPicPr>
          <p:cNvPr id="13" name="Afbeelding 12">
            <a:extLst>
              <a:ext uri="{FF2B5EF4-FFF2-40B4-BE49-F238E27FC236}">
                <a16:creationId xmlns:a16="http://schemas.microsoft.com/office/drawing/2014/main" id="{C1F2ECE5-374D-204E-A254-43074BE9C77F}"/>
              </a:ext>
            </a:extLst>
          </p:cNvPr>
          <p:cNvPicPr>
            <a:picLocks noChangeAspect="1"/>
          </p:cNvPicPr>
          <p:nvPr/>
        </p:nvPicPr>
        <p:blipFill>
          <a:blip r:embed="rId8"/>
          <a:stretch>
            <a:fillRect/>
          </a:stretch>
        </p:blipFill>
        <p:spPr>
          <a:xfrm>
            <a:off x="10778008" y="6080975"/>
            <a:ext cx="750641" cy="551491"/>
          </a:xfrm>
          <a:prstGeom prst="rect">
            <a:avLst/>
          </a:prstGeom>
        </p:spPr>
      </p:pic>
      <p:sp>
        <p:nvSpPr>
          <p:cNvPr id="14" name="Rechthoek 13">
            <a:extLst>
              <a:ext uri="{FF2B5EF4-FFF2-40B4-BE49-F238E27FC236}">
                <a16:creationId xmlns:a16="http://schemas.microsoft.com/office/drawing/2014/main" id="{9C1EB6BB-F9ED-DF49-955C-CE45BDC87C4E}"/>
              </a:ext>
            </a:extLst>
          </p:cNvPr>
          <p:cNvSpPr/>
          <p:nvPr/>
        </p:nvSpPr>
        <p:spPr>
          <a:xfrm>
            <a:off x="3303136" y="6343252"/>
            <a:ext cx="1992853" cy="230832"/>
          </a:xfrm>
          <a:prstGeom prst="rect">
            <a:avLst/>
          </a:prstGeom>
        </p:spPr>
        <p:txBody>
          <a:bodyPr wrap="none">
            <a:spAutoFit/>
          </a:bodyPr>
          <a:lstStyle/>
          <a:p>
            <a:r>
              <a:rPr lang="nl-BE" sz="900" dirty="0">
                <a:solidFill>
                  <a:schemeClr val="tx1">
                    <a:lumMod val="50000"/>
                    <a:lumOff val="50000"/>
                  </a:schemeClr>
                </a:solidFill>
                <a:effectLst/>
                <a:latin typeface="Calibri Light" panose="020F0302020204030204" pitchFamily="34" charset="0"/>
                <a:cs typeface="Calibri Light" panose="020F0302020204030204" pitchFamily="34" charset="0"/>
              </a:rPr>
              <a:t>Avec l’appui technique et financier de :</a:t>
            </a:r>
            <a:endParaRPr lang="nl-BE" sz="9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15" name="Afbeelding 14">
            <a:extLst>
              <a:ext uri="{FF2B5EF4-FFF2-40B4-BE49-F238E27FC236}">
                <a16:creationId xmlns:a16="http://schemas.microsoft.com/office/drawing/2014/main" id="{FC729981-D952-8A48-BF27-81E5E67CC6D1}"/>
              </a:ext>
            </a:extLst>
          </p:cNvPr>
          <p:cNvPicPr>
            <a:picLocks noChangeAspect="1"/>
          </p:cNvPicPr>
          <p:nvPr/>
        </p:nvPicPr>
        <p:blipFill>
          <a:blip r:embed="rId9"/>
          <a:stretch>
            <a:fillRect/>
          </a:stretch>
        </p:blipFill>
        <p:spPr>
          <a:xfrm>
            <a:off x="5728540" y="6027312"/>
            <a:ext cx="822716" cy="631880"/>
          </a:xfrm>
          <a:prstGeom prst="rect">
            <a:avLst/>
          </a:prstGeom>
        </p:spPr>
      </p:pic>
    </p:spTree>
    <p:extLst>
      <p:ext uri="{BB962C8B-B14F-4D97-AF65-F5344CB8AC3E}">
        <p14:creationId xmlns:p14="http://schemas.microsoft.com/office/powerpoint/2010/main" val="385657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4" name="Afbeelding 13">
            <a:extLst>
              <a:ext uri="{FF2B5EF4-FFF2-40B4-BE49-F238E27FC236}">
                <a16:creationId xmlns:a16="http://schemas.microsoft.com/office/drawing/2014/main" id="{2711797D-856E-C042-8955-B30E29F96B15}"/>
              </a:ext>
            </a:extLst>
          </p:cNvPr>
          <p:cNvPicPr>
            <a:picLocks noChangeAspect="1"/>
          </p:cNvPicPr>
          <p:nvPr/>
        </p:nvPicPr>
        <p:blipFill>
          <a:blip r:embed="rId9"/>
          <a:stretch>
            <a:fillRect/>
          </a:stretch>
        </p:blipFill>
        <p:spPr>
          <a:xfrm>
            <a:off x="733977" y="1630432"/>
            <a:ext cx="6812052" cy="4346151"/>
          </a:xfrm>
          <a:prstGeom prst="rect">
            <a:avLst/>
          </a:prstGeom>
        </p:spPr>
      </p:pic>
      <p:pic>
        <p:nvPicPr>
          <p:cNvPr id="15" name="Afbeelding 14">
            <a:extLst>
              <a:ext uri="{FF2B5EF4-FFF2-40B4-BE49-F238E27FC236}">
                <a16:creationId xmlns:a16="http://schemas.microsoft.com/office/drawing/2014/main" id="{02FDA2F0-E64F-1E44-A545-3BDFD345D998}"/>
              </a:ext>
            </a:extLst>
          </p:cNvPr>
          <p:cNvPicPr>
            <a:picLocks noChangeAspect="1"/>
          </p:cNvPicPr>
          <p:nvPr/>
        </p:nvPicPr>
        <p:blipFill>
          <a:blip r:embed="rId10"/>
          <a:stretch>
            <a:fillRect/>
          </a:stretch>
        </p:blipFill>
        <p:spPr>
          <a:xfrm>
            <a:off x="7759054" y="367804"/>
            <a:ext cx="532138" cy="408704"/>
          </a:xfrm>
          <a:prstGeom prst="rect">
            <a:avLst/>
          </a:prstGeom>
        </p:spPr>
      </p:pic>
      <p:sp>
        <p:nvSpPr>
          <p:cNvPr id="2" name="Rectangle 1"/>
          <p:cNvSpPr/>
          <p:nvPr/>
        </p:nvSpPr>
        <p:spPr>
          <a:xfrm>
            <a:off x="8128636" y="1910681"/>
            <a:ext cx="3634902" cy="3785652"/>
          </a:xfrm>
          <a:prstGeom prst="rect">
            <a:avLst/>
          </a:prstGeom>
        </p:spPr>
        <p:txBody>
          <a:bodyPr wrap="square">
            <a:spAutoFit/>
          </a:bodyPr>
          <a:lstStyle/>
          <a:p>
            <a:pPr algn="ctr"/>
            <a:r>
              <a:rPr lang="fr-FR" sz="2400" i="1" dirty="0"/>
              <a:t>La formation professionnelle n’échappe pas aux bouleversements induits par la Révolution Numérique, et aujourd’hui plus que jamais le modèle historique de fonctionnement des entreprises de formation est amené à évoluer</a:t>
            </a:r>
            <a:endParaRPr lang="en-US" sz="2400" i="1" dirty="0"/>
          </a:p>
        </p:txBody>
      </p:sp>
    </p:spTree>
    <p:extLst>
      <p:ext uri="{BB962C8B-B14F-4D97-AF65-F5344CB8AC3E}">
        <p14:creationId xmlns:p14="http://schemas.microsoft.com/office/powerpoint/2010/main" val="1055045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1454171" y="809599"/>
            <a:ext cx="897681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3600" b="1" dirty="0">
                <a:latin typeface="Calibri" panose="020F0502020204030204" pitchFamily="34" charset="0"/>
                <a:cs typeface="Calibri" panose="020F0502020204030204" pitchFamily="34" charset="0"/>
              </a:rPr>
              <a:t>Impact des technologies et de la numérisation</a:t>
            </a:r>
            <a:endParaRPr lang="nl-BE" sz="3600" b="1" dirty="0">
              <a:latin typeface="Calibri" panose="020F0502020204030204" pitchFamily="34" charset="0"/>
              <a:cs typeface="Calibri" panose="020F0502020204030204" pitchFamily="34" charset="0"/>
            </a:endParaRPr>
          </a:p>
        </p:txBody>
      </p:sp>
      <p:graphicFrame>
        <p:nvGraphicFramePr>
          <p:cNvPr id="15" name="Diagram 14"/>
          <p:cNvGraphicFramePr/>
          <p:nvPr>
            <p:extLst>
              <p:ext uri="{D42A27DB-BD31-4B8C-83A1-F6EECF244321}">
                <p14:modId xmlns:p14="http://schemas.microsoft.com/office/powerpoint/2010/main" val="1690611719"/>
              </p:ext>
            </p:extLst>
          </p:nvPr>
        </p:nvGraphicFramePr>
        <p:xfrm>
          <a:off x="357596" y="1839686"/>
          <a:ext cx="5311684" cy="38166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8"/>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9"/>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10"/>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11"/>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12"/>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13"/>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14"/>
          <a:stretch>
            <a:fillRect/>
          </a:stretch>
        </p:blipFill>
        <p:spPr>
          <a:xfrm>
            <a:off x="7759054" y="367804"/>
            <a:ext cx="532138" cy="408704"/>
          </a:xfrm>
          <a:prstGeom prst="rect">
            <a:avLst/>
          </a:prstGeom>
        </p:spPr>
      </p:pic>
      <p:sp>
        <p:nvSpPr>
          <p:cNvPr id="16" name="Right Arrow 15"/>
          <p:cNvSpPr/>
          <p:nvPr/>
        </p:nvSpPr>
        <p:spPr>
          <a:xfrm>
            <a:off x="5385886" y="349499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1" name="Diagram 20"/>
          <p:cNvGraphicFramePr/>
          <p:nvPr>
            <p:extLst>
              <p:ext uri="{D42A27DB-BD31-4B8C-83A1-F6EECF244321}">
                <p14:modId xmlns:p14="http://schemas.microsoft.com/office/powerpoint/2010/main" val="4210529616"/>
              </p:ext>
            </p:extLst>
          </p:nvPr>
        </p:nvGraphicFramePr>
        <p:xfrm>
          <a:off x="5669280" y="1991361"/>
          <a:ext cx="6522719" cy="3665018"/>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
        <p:nvSpPr>
          <p:cNvPr id="2" name="TextBox 1"/>
          <p:cNvSpPr txBox="1"/>
          <p:nvPr/>
        </p:nvSpPr>
        <p:spPr>
          <a:xfrm>
            <a:off x="6776735" y="6534734"/>
            <a:ext cx="5415265" cy="523220"/>
          </a:xfrm>
          <a:prstGeom prst="rect">
            <a:avLst/>
          </a:prstGeom>
          <a:noFill/>
        </p:spPr>
        <p:txBody>
          <a:bodyPr wrap="none" rtlCol="0">
            <a:spAutoFit/>
          </a:bodyPr>
          <a:lstStyle/>
          <a:p>
            <a:r>
              <a:rPr lang="en-GB" sz="1000" i="1" dirty="0">
                <a:hlinkClick r:id="rId20"/>
              </a:rPr>
              <a:t>Digitalization of national TVET and skills systems: Harnessing technology to support Lifelong Learning</a:t>
            </a:r>
            <a:endParaRPr lang="en-GB" sz="1000" i="1" dirty="0"/>
          </a:p>
          <a:p>
            <a:endParaRPr lang="en-US" dirty="0"/>
          </a:p>
        </p:txBody>
      </p:sp>
    </p:spTree>
    <p:extLst>
      <p:ext uri="{BB962C8B-B14F-4D97-AF65-F5344CB8AC3E}">
        <p14:creationId xmlns:p14="http://schemas.microsoft.com/office/powerpoint/2010/main" val="3669842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8049405" y="2371739"/>
            <a:ext cx="3602379" cy="28635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i="1" dirty="0"/>
              <a:t>Les nouvelles technologies génèrent des évolutions dans les usages, créent des nouveaux besoins et fournissent les outils pour mieux les adresser</a:t>
            </a:r>
            <a:endParaRPr lang="nl-NL" dirty="0"/>
          </a:p>
          <a:p>
            <a:pPr marL="9525" lvl="4" indent="1588">
              <a:lnSpc>
                <a:spcPct val="114000"/>
              </a:lnSpc>
              <a:buNone/>
            </a:pPr>
            <a:endParaRPr lang="nl-NL" dirty="0"/>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4" name="Afbeelding 13">
            <a:extLst>
              <a:ext uri="{FF2B5EF4-FFF2-40B4-BE49-F238E27FC236}">
                <a16:creationId xmlns:a16="http://schemas.microsoft.com/office/drawing/2014/main" id="{2711797D-856E-C042-8955-B30E29F96B15}"/>
              </a:ext>
            </a:extLst>
          </p:cNvPr>
          <p:cNvPicPr>
            <a:picLocks noChangeAspect="1"/>
          </p:cNvPicPr>
          <p:nvPr/>
        </p:nvPicPr>
        <p:blipFill>
          <a:blip r:embed="rId9"/>
          <a:stretch>
            <a:fillRect/>
          </a:stretch>
        </p:blipFill>
        <p:spPr>
          <a:xfrm>
            <a:off x="733977" y="1630432"/>
            <a:ext cx="6812052" cy="4346151"/>
          </a:xfrm>
          <a:prstGeom prst="rect">
            <a:avLst/>
          </a:prstGeom>
        </p:spPr>
      </p:pic>
      <p:pic>
        <p:nvPicPr>
          <p:cNvPr id="15" name="Afbeelding 14">
            <a:extLst>
              <a:ext uri="{FF2B5EF4-FFF2-40B4-BE49-F238E27FC236}">
                <a16:creationId xmlns:a16="http://schemas.microsoft.com/office/drawing/2014/main" id="{02FDA2F0-E64F-1E44-A545-3BDFD345D998}"/>
              </a:ext>
            </a:extLst>
          </p:cNvPr>
          <p:cNvPicPr>
            <a:picLocks noChangeAspect="1"/>
          </p:cNvPicPr>
          <p:nvPr/>
        </p:nvPicPr>
        <p:blipFill>
          <a:blip r:embed="rId10"/>
          <a:stretch>
            <a:fillRect/>
          </a:stretch>
        </p:blipFill>
        <p:spPr>
          <a:xfrm>
            <a:off x="7759054" y="367804"/>
            <a:ext cx="532138" cy="408704"/>
          </a:xfrm>
          <a:prstGeom prst="rect">
            <a:avLst/>
          </a:prstGeom>
        </p:spPr>
      </p:pic>
    </p:spTree>
    <p:extLst>
      <p:ext uri="{BB962C8B-B14F-4D97-AF65-F5344CB8AC3E}">
        <p14:creationId xmlns:p14="http://schemas.microsoft.com/office/powerpoint/2010/main" val="2350719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5" name="Afbeelding 14">
            <a:extLst>
              <a:ext uri="{FF2B5EF4-FFF2-40B4-BE49-F238E27FC236}">
                <a16:creationId xmlns:a16="http://schemas.microsoft.com/office/drawing/2014/main" id="{02FDA2F0-E64F-1E44-A545-3BDFD345D998}"/>
              </a:ext>
            </a:extLst>
          </p:cNvPr>
          <p:cNvPicPr>
            <a:picLocks noChangeAspect="1"/>
          </p:cNvPicPr>
          <p:nvPr/>
        </p:nvPicPr>
        <p:blipFill>
          <a:blip r:embed="rId9"/>
          <a:stretch>
            <a:fillRect/>
          </a:stretch>
        </p:blipFill>
        <p:spPr>
          <a:xfrm>
            <a:off x="7759054" y="367804"/>
            <a:ext cx="532138" cy="408704"/>
          </a:xfrm>
          <a:prstGeom prst="rect">
            <a:avLst/>
          </a:prstGeom>
        </p:spPr>
      </p:pic>
      <p:pic>
        <p:nvPicPr>
          <p:cNvPr id="13" name="Picture 12"/>
          <p:cNvPicPr>
            <a:picLocks noChangeAspect="1"/>
          </p:cNvPicPr>
          <p:nvPr/>
        </p:nvPicPr>
        <p:blipFill>
          <a:blip r:embed="rId10"/>
          <a:stretch>
            <a:fillRect/>
          </a:stretch>
        </p:blipFill>
        <p:spPr>
          <a:xfrm>
            <a:off x="9351" y="2017576"/>
            <a:ext cx="12176304" cy="2671155"/>
          </a:xfrm>
          <a:prstGeom prst="rect">
            <a:avLst/>
          </a:prstGeom>
        </p:spPr>
      </p:pic>
      <p:sp>
        <p:nvSpPr>
          <p:cNvPr id="3" name="TextBox 2"/>
          <p:cNvSpPr txBox="1"/>
          <p:nvPr/>
        </p:nvSpPr>
        <p:spPr>
          <a:xfrm>
            <a:off x="1584735" y="1147923"/>
            <a:ext cx="9004516" cy="646331"/>
          </a:xfrm>
          <a:prstGeom prst="rect">
            <a:avLst/>
          </a:prstGeom>
          <a:noFill/>
        </p:spPr>
        <p:txBody>
          <a:bodyPr wrap="none" rtlCol="0">
            <a:spAutoFit/>
          </a:bodyPr>
          <a:lstStyle/>
          <a:p>
            <a:r>
              <a:rPr lang="fr-FR" sz="3600" b="1" dirty="0">
                <a:latin typeface="Calibri" panose="020F0502020204030204" pitchFamily="34" charset="0"/>
                <a:ea typeface="+mj-ea"/>
                <a:cs typeface="Calibri" panose="020F0502020204030204" pitchFamily="34" charset="0"/>
              </a:rPr>
              <a:t>Zoom sur 50 ans de transformation du secteur</a:t>
            </a:r>
            <a:endParaRPr lang="en-US" sz="3600" b="1" dirty="0">
              <a:latin typeface="Calibri" panose="020F0502020204030204" pitchFamily="34" charset="0"/>
              <a:ea typeface="+mj-ea"/>
              <a:cs typeface="Calibri" panose="020F0502020204030204" pitchFamily="34" charset="0"/>
            </a:endParaRPr>
          </a:p>
        </p:txBody>
      </p:sp>
      <p:pic>
        <p:nvPicPr>
          <p:cNvPr id="4" name="Picture 3"/>
          <p:cNvPicPr>
            <a:picLocks noChangeAspect="1"/>
          </p:cNvPicPr>
          <p:nvPr/>
        </p:nvPicPr>
        <p:blipFill>
          <a:blip r:embed="rId11"/>
          <a:stretch>
            <a:fillRect/>
          </a:stretch>
        </p:blipFill>
        <p:spPr>
          <a:xfrm>
            <a:off x="0" y="4713772"/>
            <a:ext cx="12192000" cy="1249275"/>
          </a:xfrm>
          <a:prstGeom prst="rect">
            <a:avLst/>
          </a:prstGeom>
        </p:spPr>
      </p:pic>
    </p:spTree>
    <p:extLst>
      <p:ext uri="{BB962C8B-B14F-4D97-AF65-F5344CB8AC3E}">
        <p14:creationId xmlns:p14="http://schemas.microsoft.com/office/powerpoint/2010/main" val="1066096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42661" y="704367"/>
            <a:ext cx="115481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BE" sz="3600" b="1" dirty="0">
                <a:latin typeface="Calibri" panose="020F0502020204030204" pitchFamily="34" charset="0"/>
                <a:cs typeface="Calibri" panose="020F0502020204030204" pitchFamily="34" charset="0"/>
              </a:rPr>
              <a:t>Le numérique comme opportunité pour repenser l’EFTP</a:t>
            </a: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137160" y="2551356"/>
            <a:ext cx="10885882" cy="33535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endParaRPr lang="nl-NL" sz="2400" dirty="0"/>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4" name="Afbeelding 13">
            <a:extLst>
              <a:ext uri="{FF2B5EF4-FFF2-40B4-BE49-F238E27FC236}">
                <a16:creationId xmlns:a16="http://schemas.microsoft.com/office/drawing/2014/main" id="{5FF558CF-0371-1F48-A3A1-42A18BF49869}"/>
              </a:ext>
            </a:extLst>
          </p:cNvPr>
          <p:cNvPicPr>
            <a:picLocks noChangeAspect="1"/>
          </p:cNvPicPr>
          <p:nvPr/>
        </p:nvPicPr>
        <p:blipFill>
          <a:blip r:embed="rId9"/>
          <a:stretch>
            <a:fillRect/>
          </a:stretch>
        </p:blipFill>
        <p:spPr>
          <a:xfrm>
            <a:off x="7759054" y="367804"/>
            <a:ext cx="532138" cy="408704"/>
          </a:xfrm>
          <a:prstGeom prst="rect">
            <a:avLst/>
          </a:prstGeom>
        </p:spPr>
      </p:pic>
      <p:sp>
        <p:nvSpPr>
          <p:cNvPr id="13" name="Tijdelijke aanduiding voor tekst 2">
            <a:extLst>
              <a:ext uri="{FF2B5EF4-FFF2-40B4-BE49-F238E27FC236}">
                <a16:creationId xmlns:a16="http://schemas.microsoft.com/office/drawing/2014/main" id="{D44E4691-CE84-CF40-9F1B-A2C5DB6A5A45}"/>
              </a:ext>
            </a:extLst>
          </p:cNvPr>
          <p:cNvSpPr txBox="1">
            <a:spLocks/>
          </p:cNvSpPr>
          <p:nvPr/>
        </p:nvSpPr>
        <p:spPr>
          <a:xfrm>
            <a:off x="541387" y="2329102"/>
            <a:ext cx="6073370" cy="42047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Wingdings" pitchFamily="2" charset="2"/>
              <a:buChar char="§"/>
            </a:pPr>
            <a:r>
              <a:rPr lang="nl-NL" sz="2000" dirty="0"/>
              <a:t>Changement de perspective – tournée vers l’apprenant </a:t>
            </a:r>
          </a:p>
          <a:p>
            <a:pPr>
              <a:lnSpc>
                <a:spcPct val="100000"/>
              </a:lnSpc>
              <a:buFont typeface="Symbol" panose="05050102010706020507" pitchFamily="18" charset="2"/>
              <a:buChar char="Þ"/>
            </a:pPr>
            <a:r>
              <a:rPr lang="nl-NL" sz="2000" dirty="0"/>
              <a:t>Expérience apprenant transformée (personnalisée, flexible, accessible, efficace)</a:t>
            </a:r>
          </a:p>
          <a:p>
            <a:pPr>
              <a:lnSpc>
                <a:spcPct val="100000"/>
              </a:lnSpc>
              <a:buFont typeface="Wingdings" pitchFamily="2" charset="2"/>
              <a:buChar char="§"/>
            </a:pPr>
            <a:r>
              <a:rPr lang="nl-NL" sz="2000" dirty="0"/>
              <a:t>Offre protéiforme, nouvelles modalités pédagogiques</a:t>
            </a:r>
          </a:p>
          <a:p>
            <a:pPr>
              <a:lnSpc>
                <a:spcPct val="100000"/>
              </a:lnSpc>
              <a:buFont typeface="Symbol" panose="05050102010706020507" pitchFamily="18" charset="2"/>
              <a:buChar char="Þ"/>
            </a:pPr>
            <a:r>
              <a:rPr lang="nl-NL" sz="2000" dirty="0"/>
              <a:t>Innovation nécessaire de la part des acteurs du secteur en s’appuyant sur le numérique</a:t>
            </a:r>
          </a:p>
          <a:p>
            <a:pPr>
              <a:lnSpc>
                <a:spcPct val="100000"/>
              </a:lnSpc>
              <a:buFont typeface="Wingdings" pitchFamily="2" charset="2"/>
              <a:buChar char="§"/>
            </a:pPr>
            <a:r>
              <a:rPr lang="nl-NL" sz="2000" dirty="0"/>
              <a:t>Nouveaux acteurs entrants &gt; nouvel ecosystème émergeant, nouvelle concurrence </a:t>
            </a:r>
          </a:p>
          <a:p>
            <a:pPr>
              <a:lnSpc>
                <a:spcPct val="100000"/>
              </a:lnSpc>
              <a:buFont typeface="Symbol" panose="05050102010706020507" pitchFamily="18" charset="2"/>
              <a:buChar char="Þ"/>
            </a:pPr>
            <a:r>
              <a:rPr lang="nl-NL" sz="2000" dirty="0"/>
              <a:t>Évolution des </a:t>
            </a:r>
            <a:r>
              <a:rPr lang="nl-NL" sz="2000" b="1" dirty="0"/>
              <a:t>modèles organisationnels, opérationnels </a:t>
            </a:r>
            <a:r>
              <a:rPr lang="nl-NL" sz="2000" dirty="0"/>
              <a:t>et</a:t>
            </a:r>
            <a:r>
              <a:rPr lang="nl-NL" sz="2000" b="1" dirty="0"/>
              <a:t> économiques </a:t>
            </a:r>
            <a:r>
              <a:rPr lang="nl-NL" sz="2000" dirty="0"/>
              <a:t>historiques nécessaire</a:t>
            </a:r>
          </a:p>
        </p:txBody>
      </p:sp>
      <p:sp>
        <p:nvSpPr>
          <p:cNvPr id="3" name="TextBox 2"/>
          <p:cNvSpPr txBox="1"/>
          <p:nvPr/>
        </p:nvSpPr>
        <p:spPr>
          <a:xfrm>
            <a:off x="8051078" y="2122519"/>
            <a:ext cx="3408106" cy="1754326"/>
          </a:xfrm>
          <a:prstGeom prst="rect">
            <a:avLst/>
          </a:prstGeom>
          <a:noFill/>
        </p:spPr>
        <p:txBody>
          <a:bodyPr wrap="square" rtlCol="0">
            <a:spAutoFit/>
          </a:bodyPr>
          <a:lstStyle/>
          <a:p>
            <a:pPr marL="285750" indent="-285750">
              <a:lnSpc>
                <a:spcPct val="100000"/>
              </a:lnSpc>
              <a:buFont typeface="Arial" panose="020B0604020202020204" pitchFamily="34" charset="0"/>
              <a:buChar char="•"/>
            </a:pPr>
            <a:r>
              <a:rPr lang="nl-NL" dirty="0"/>
              <a:t>Nouvelle chaîne de production</a:t>
            </a:r>
          </a:p>
          <a:p>
            <a:pPr marL="285750" indent="-285750">
              <a:lnSpc>
                <a:spcPct val="100000"/>
              </a:lnSpc>
              <a:buFont typeface="Arial" panose="020B0604020202020204" pitchFamily="34" charset="0"/>
              <a:buChar char="•"/>
            </a:pPr>
            <a:r>
              <a:rPr lang="nl-NL" dirty="0"/>
              <a:t>Nouvelle façon de distribuer</a:t>
            </a:r>
          </a:p>
          <a:p>
            <a:pPr marL="285750" indent="-285750">
              <a:lnSpc>
                <a:spcPct val="100000"/>
              </a:lnSpc>
              <a:buFont typeface="Arial" panose="020B0604020202020204" pitchFamily="34" charset="0"/>
              <a:buChar char="•"/>
            </a:pPr>
            <a:r>
              <a:rPr lang="nl-NL" dirty="0"/>
              <a:t>Nouveaux positionnements différenciateurs</a:t>
            </a:r>
          </a:p>
          <a:p>
            <a:pPr marL="285750" indent="-285750">
              <a:lnSpc>
                <a:spcPct val="100000"/>
              </a:lnSpc>
              <a:buFont typeface="Arial" panose="020B0604020202020204" pitchFamily="34" charset="0"/>
              <a:buChar char="•"/>
            </a:pPr>
            <a:r>
              <a:rPr lang="nl-NL" dirty="0"/>
              <a:t>Reconnaissance et portabilité des compétences revisitées</a:t>
            </a:r>
          </a:p>
        </p:txBody>
      </p:sp>
      <p:sp>
        <p:nvSpPr>
          <p:cNvPr id="8" name="Chevron 7"/>
          <p:cNvSpPr/>
          <p:nvPr/>
        </p:nvSpPr>
        <p:spPr>
          <a:xfrm rot="5400000">
            <a:off x="9512815" y="3876190"/>
            <a:ext cx="484632" cy="4846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TextBox 14"/>
          <p:cNvSpPr txBox="1"/>
          <p:nvPr/>
        </p:nvSpPr>
        <p:spPr>
          <a:xfrm>
            <a:off x="8052913" y="4214376"/>
            <a:ext cx="3150887" cy="923330"/>
          </a:xfrm>
          <a:prstGeom prst="rect">
            <a:avLst/>
          </a:prstGeom>
          <a:noFill/>
        </p:spPr>
        <p:txBody>
          <a:bodyPr wrap="square" rtlCol="0">
            <a:spAutoFit/>
          </a:bodyPr>
          <a:lstStyle/>
          <a:p>
            <a:pPr marL="285750" indent="-285750">
              <a:lnSpc>
                <a:spcPct val="100000"/>
              </a:lnSpc>
              <a:buFont typeface="Arial" panose="020B0604020202020204" pitchFamily="34" charset="0"/>
              <a:buChar char="•"/>
            </a:pPr>
            <a:r>
              <a:rPr lang="nl-NL" dirty="0"/>
              <a:t>Agilité</a:t>
            </a:r>
          </a:p>
          <a:p>
            <a:pPr marL="285750" indent="-285750">
              <a:lnSpc>
                <a:spcPct val="100000"/>
              </a:lnSpc>
              <a:buFont typeface="Arial" panose="020B0604020202020204" pitchFamily="34" charset="0"/>
              <a:buChar char="•"/>
            </a:pPr>
            <a:r>
              <a:rPr lang="nl-NL" dirty="0"/>
              <a:t>Flexibilité</a:t>
            </a:r>
          </a:p>
          <a:p>
            <a:pPr marL="285750" indent="-285750">
              <a:lnSpc>
                <a:spcPct val="100000"/>
              </a:lnSpc>
              <a:buFont typeface="Arial" panose="020B0604020202020204" pitchFamily="34" charset="0"/>
              <a:buChar char="•"/>
            </a:pPr>
            <a:r>
              <a:rPr lang="nl-NL" dirty="0"/>
              <a:t>Time-to-market très rapide</a:t>
            </a:r>
          </a:p>
        </p:txBody>
      </p:sp>
      <p:sp>
        <p:nvSpPr>
          <p:cNvPr id="16" name="Chevron 15"/>
          <p:cNvSpPr/>
          <p:nvPr/>
        </p:nvSpPr>
        <p:spPr>
          <a:xfrm rot="5400000">
            <a:off x="9512815" y="5219541"/>
            <a:ext cx="484632" cy="4846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TextBox 16"/>
          <p:cNvSpPr txBox="1"/>
          <p:nvPr/>
        </p:nvSpPr>
        <p:spPr>
          <a:xfrm>
            <a:off x="8717423" y="5754764"/>
            <a:ext cx="2075416" cy="923330"/>
          </a:xfrm>
          <a:prstGeom prst="rect">
            <a:avLst/>
          </a:prstGeom>
          <a:noFill/>
        </p:spPr>
        <p:txBody>
          <a:bodyPr wrap="square" rtlCol="0">
            <a:spAutoFit/>
          </a:bodyPr>
          <a:lstStyle/>
          <a:p>
            <a:pPr marL="285750" indent="-285750">
              <a:lnSpc>
                <a:spcPct val="100000"/>
              </a:lnSpc>
              <a:buFont typeface="Arial" panose="020B0604020202020204" pitchFamily="34" charset="0"/>
              <a:buChar char="•"/>
            </a:pPr>
            <a:r>
              <a:rPr lang="nl-NL" dirty="0"/>
              <a:t>STANDARDISER</a:t>
            </a:r>
          </a:p>
          <a:p>
            <a:pPr marL="285750" indent="-285750">
              <a:lnSpc>
                <a:spcPct val="100000"/>
              </a:lnSpc>
              <a:buFont typeface="Arial" panose="020B0604020202020204" pitchFamily="34" charset="0"/>
              <a:buChar char="•"/>
            </a:pPr>
            <a:r>
              <a:rPr lang="nl-NL" dirty="0"/>
              <a:t>MUTUALISER</a:t>
            </a:r>
          </a:p>
          <a:p>
            <a:pPr marL="285750" indent="-285750">
              <a:lnSpc>
                <a:spcPct val="100000"/>
              </a:lnSpc>
              <a:buFont typeface="Arial" panose="020B0604020202020204" pitchFamily="34" charset="0"/>
              <a:buChar char="•"/>
            </a:pPr>
            <a:r>
              <a:rPr lang="nl-NL" dirty="0"/>
              <a:t>RATIONALISER</a:t>
            </a:r>
          </a:p>
        </p:txBody>
      </p:sp>
      <p:sp>
        <p:nvSpPr>
          <p:cNvPr id="19" name="Bent Arrow 18"/>
          <p:cNvSpPr/>
          <p:nvPr/>
        </p:nvSpPr>
        <p:spPr>
          <a:xfrm>
            <a:off x="6842608" y="3008950"/>
            <a:ext cx="589453" cy="3236908"/>
          </a:xfrm>
          <a:prstGeom prst="bentArrow">
            <a:avLst>
              <a:gd name="adj1" fmla="val 25000"/>
              <a:gd name="adj2" fmla="val 25000"/>
              <a:gd name="adj3" fmla="val 25000"/>
              <a:gd name="adj4" fmla="val 317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TextBox 19"/>
          <p:cNvSpPr txBox="1"/>
          <p:nvPr/>
        </p:nvSpPr>
        <p:spPr>
          <a:xfrm>
            <a:off x="1566811" y="1916207"/>
            <a:ext cx="4022521" cy="369332"/>
          </a:xfrm>
          <a:prstGeom prst="rect">
            <a:avLst/>
          </a:prstGeom>
          <a:noFill/>
        </p:spPr>
        <p:txBody>
          <a:bodyPr wrap="square" rtlCol="0">
            <a:spAutoFit/>
          </a:bodyPr>
          <a:lstStyle/>
          <a:p>
            <a:r>
              <a:rPr lang="en-US" i="1" dirty="0">
                <a:solidFill>
                  <a:schemeClr val="tx1">
                    <a:lumMod val="75000"/>
                    <a:lumOff val="25000"/>
                  </a:schemeClr>
                </a:solidFill>
              </a:rPr>
              <a:t>… Focus sur la conception et distribution </a:t>
            </a:r>
          </a:p>
        </p:txBody>
      </p:sp>
    </p:spTree>
    <p:extLst>
      <p:ext uri="{BB962C8B-B14F-4D97-AF65-F5344CB8AC3E}">
        <p14:creationId xmlns:p14="http://schemas.microsoft.com/office/powerpoint/2010/main" val="898509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503546" y="1165098"/>
            <a:ext cx="10288699" cy="6188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3600" b="1" dirty="0">
                <a:latin typeface="Calibri" panose="020F0502020204030204" pitchFamily="34" charset="0"/>
                <a:cs typeface="Calibri" panose="020F0502020204030204" pitchFamily="34" charset="0"/>
              </a:rPr>
              <a:t>Quel rôle pour le RAFPRO à l’ère du numérique ?</a:t>
            </a:r>
            <a:endParaRPr lang="nl-BE" sz="3600" b="1" dirty="0">
              <a:latin typeface="Calibri" panose="020F0502020204030204" pitchFamily="34" charset="0"/>
              <a:cs typeface="Calibri" panose="020F0502020204030204" pitchFamily="34" charset="0"/>
            </a:endParaRP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503546" y="2095765"/>
            <a:ext cx="11342450" cy="53056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Wingdings" pitchFamily="2" charset="2"/>
              <a:buChar char="§"/>
            </a:pPr>
            <a:r>
              <a:rPr lang="nl-NL" sz="2200" dirty="0"/>
              <a:t>Servir de plateforme de conseil, concertation et d’outillage pour aider à la définition de la stratégie de transition numérique – étude du besoin et du contexte local &gt; définition d’une solution adaptée</a:t>
            </a:r>
          </a:p>
          <a:p>
            <a:pPr>
              <a:lnSpc>
                <a:spcPct val="100000"/>
              </a:lnSpc>
              <a:buFont typeface="Wingdings" pitchFamily="2" charset="2"/>
              <a:buChar char="§"/>
            </a:pPr>
            <a:r>
              <a:rPr lang="nl-NL" sz="2200" dirty="0"/>
              <a:t>Faciliter les échanges et le partage de ressources; d’expérience et de bonnes pratiques en matière d’adaptation et d’innovation - modèles opérationnels, organisationnels et économiques </a:t>
            </a:r>
          </a:p>
          <a:p>
            <a:pPr>
              <a:lnSpc>
                <a:spcPct val="100000"/>
              </a:lnSpc>
              <a:buFont typeface="Wingdings" pitchFamily="2" charset="2"/>
              <a:buChar char="§"/>
            </a:pPr>
            <a:r>
              <a:rPr lang="nl-NL" sz="2200" dirty="0"/>
              <a:t>Permettre un inventaire dynamique des prestataires et nouveaux acteurs de l’écosystème diversifié numérique, afin de donner de la visibilité; identifier et nouer des partenariats techniques pour maximiser et rationaliser les investissements pour :</a:t>
            </a:r>
          </a:p>
          <a:p>
            <a:pPr lvl="1">
              <a:lnSpc>
                <a:spcPct val="100000"/>
              </a:lnSpc>
              <a:spcBef>
                <a:spcPts val="0"/>
              </a:spcBef>
              <a:buFont typeface="Courier New" panose="02070309020205020404" pitchFamily="49" charset="0"/>
              <a:buChar char="o"/>
            </a:pPr>
            <a:r>
              <a:rPr lang="nl-NL" sz="2200" dirty="0"/>
              <a:t>La numérisation des offres (sur étagère ou sur mesure)</a:t>
            </a:r>
          </a:p>
          <a:p>
            <a:pPr lvl="1">
              <a:lnSpc>
                <a:spcPct val="100000"/>
              </a:lnSpc>
              <a:spcBef>
                <a:spcPts val="0"/>
              </a:spcBef>
              <a:buFont typeface="Courier New" panose="02070309020205020404" pitchFamily="49" charset="0"/>
              <a:buChar char="o"/>
            </a:pPr>
            <a:r>
              <a:rPr lang="nl-NL" sz="2200" dirty="0"/>
              <a:t>La digitalisation des process</a:t>
            </a:r>
          </a:p>
          <a:p>
            <a:pPr lvl="1">
              <a:lnSpc>
                <a:spcPct val="100000"/>
              </a:lnSpc>
              <a:spcBef>
                <a:spcPts val="0"/>
              </a:spcBef>
              <a:buFont typeface="Courier New" panose="02070309020205020404" pitchFamily="49" charset="0"/>
              <a:buChar char="o"/>
            </a:pPr>
            <a:r>
              <a:rPr lang="nl-NL" sz="2200" dirty="0"/>
              <a:t>Le développement des infrastrucres et équipements nécessaires à l’implémentation</a:t>
            </a:r>
          </a:p>
          <a:p>
            <a:pPr lvl="1">
              <a:lnSpc>
                <a:spcPct val="100000"/>
              </a:lnSpc>
              <a:spcBef>
                <a:spcPts val="0"/>
              </a:spcBef>
              <a:buFont typeface="Courier New" panose="02070309020205020404" pitchFamily="49" charset="0"/>
              <a:buChar char="o"/>
            </a:pPr>
            <a:r>
              <a:rPr lang="nl-NL" sz="2200" dirty="0"/>
              <a:t>Le développement ou renforcement des capacités des acteurs du secteur</a:t>
            </a: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4" name="Afbeelding 13">
            <a:extLst>
              <a:ext uri="{FF2B5EF4-FFF2-40B4-BE49-F238E27FC236}">
                <a16:creationId xmlns:a16="http://schemas.microsoft.com/office/drawing/2014/main" id="{5FF558CF-0371-1F48-A3A1-42A18BF49869}"/>
              </a:ext>
            </a:extLst>
          </p:cNvPr>
          <p:cNvPicPr>
            <a:picLocks noChangeAspect="1"/>
          </p:cNvPicPr>
          <p:nvPr/>
        </p:nvPicPr>
        <p:blipFill>
          <a:blip r:embed="rId9"/>
          <a:stretch>
            <a:fillRect/>
          </a:stretch>
        </p:blipFill>
        <p:spPr>
          <a:xfrm>
            <a:off x="7759054" y="367804"/>
            <a:ext cx="532138" cy="408704"/>
          </a:xfrm>
          <a:prstGeom prst="rect">
            <a:avLst/>
          </a:prstGeom>
        </p:spPr>
      </p:pic>
    </p:spTree>
    <p:extLst>
      <p:ext uri="{BB962C8B-B14F-4D97-AF65-F5344CB8AC3E}">
        <p14:creationId xmlns:p14="http://schemas.microsoft.com/office/powerpoint/2010/main" val="3005624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357596" y="1089526"/>
            <a:ext cx="12488322" cy="12814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3600" b="1" dirty="0">
                <a:latin typeface="Calibri" panose="020F0502020204030204" pitchFamily="34" charset="0"/>
                <a:cs typeface="Calibri" panose="020F0502020204030204" pitchFamily="34" charset="0"/>
              </a:rPr>
              <a:t>Comment les membres du RAFPRO peuvent accompagner le changement à l’ère du numérique ?</a:t>
            </a:r>
            <a:endParaRPr lang="nl-BE" sz="3600" b="1" dirty="0">
              <a:latin typeface="Calibri" panose="020F0502020204030204" pitchFamily="34" charset="0"/>
              <a:cs typeface="Calibri" panose="020F0502020204030204" pitchFamily="34" charset="0"/>
            </a:endParaRP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357596" y="2359352"/>
            <a:ext cx="11645982" cy="44404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Wingdings" pitchFamily="2" charset="2"/>
              <a:buChar char="§"/>
            </a:pPr>
            <a:r>
              <a:rPr lang="nl-NL" sz="2200" dirty="0"/>
              <a:t>Renforcer leur rôle en tant qu’organe de veille et d’études sur les orientations et les transformations liées au numérique </a:t>
            </a:r>
          </a:p>
          <a:p>
            <a:pPr lvl="1">
              <a:lnSpc>
                <a:spcPct val="100000"/>
              </a:lnSpc>
              <a:spcBef>
                <a:spcPts val="0"/>
              </a:spcBef>
              <a:buFont typeface="Courier New" panose="02070309020205020404" pitchFamily="49" charset="0"/>
              <a:buChar char="o"/>
            </a:pPr>
            <a:r>
              <a:rPr lang="nl-NL" sz="2200" dirty="0"/>
              <a:t>Au niveau de la demande </a:t>
            </a:r>
          </a:p>
          <a:p>
            <a:pPr lvl="1">
              <a:lnSpc>
                <a:spcPct val="100000"/>
              </a:lnSpc>
              <a:spcBef>
                <a:spcPts val="0"/>
              </a:spcBef>
              <a:buFont typeface="Courier New" panose="02070309020205020404" pitchFamily="49" charset="0"/>
              <a:buChar char="o"/>
            </a:pPr>
            <a:r>
              <a:rPr lang="nl-NL" sz="2200" dirty="0"/>
              <a:t>Au niveau de l’offre</a:t>
            </a:r>
          </a:p>
          <a:p>
            <a:pPr>
              <a:lnSpc>
                <a:spcPct val="100000"/>
              </a:lnSpc>
              <a:buFont typeface="Wingdings" pitchFamily="2" charset="2"/>
              <a:buChar char="§"/>
            </a:pPr>
            <a:r>
              <a:rPr lang="nl-NL" sz="2200" dirty="0"/>
              <a:t>Accompagner les acteurs du secteur dans leur stratégie de transition numérique </a:t>
            </a:r>
          </a:p>
          <a:p>
            <a:pPr>
              <a:lnSpc>
                <a:spcPct val="100000"/>
              </a:lnSpc>
              <a:buFont typeface="Wingdings" pitchFamily="2" charset="2"/>
              <a:buChar char="§"/>
            </a:pPr>
            <a:r>
              <a:rPr lang="nl-NL" sz="2200" dirty="0"/>
              <a:t>Contribuer à l’amélioration des systèmes de compétences  et de formation professionnelle </a:t>
            </a:r>
          </a:p>
          <a:p>
            <a:pPr lvl="1">
              <a:lnSpc>
                <a:spcPct val="100000"/>
              </a:lnSpc>
              <a:spcBef>
                <a:spcPts val="0"/>
              </a:spcBef>
              <a:buFont typeface="Courier New" panose="02070309020205020404" pitchFamily="49" charset="0"/>
              <a:buChar char="o"/>
            </a:pPr>
            <a:r>
              <a:rPr lang="nl-NL" sz="2200" dirty="0"/>
              <a:t>en favorisant une approche de la numérisation intégrant les différentes fonctions d’un système de compétences, </a:t>
            </a:r>
          </a:p>
          <a:p>
            <a:pPr lvl="1">
              <a:lnSpc>
                <a:spcPct val="100000"/>
              </a:lnSpc>
              <a:spcBef>
                <a:spcPts val="0"/>
              </a:spcBef>
              <a:buFont typeface="Courier New" panose="02070309020205020404" pitchFamily="49" charset="0"/>
              <a:buChar char="o"/>
            </a:pPr>
            <a:r>
              <a:rPr lang="nl-NL" sz="2200" dirty="0"/>
              <a:t>et facilitant le dialogue social au sein du nouvel écosystème numérique (agences gouvernementales, organisations patronales et syndicales, mais aussi acteurs du secteur privé) pour permettre un accès aux opportunités de développement de compétences et au travail décent pour tous</a:t>
            </a:r>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3"/>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4"/>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5"/>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6"/>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7"/>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8"/>
          <a:stretch>
            <a:fillRect/>
          </a:stretch>
        </p:blipFill>
        <p:spPr>
          <a:xfrm>
            <a:off x="11347278" y="361634"/>
            <a:ext cx="487126" cy="357888"/>
          </a:xfrm>
          <a:prstGeom prst="rect">
            <a:avLst/>
          </a:prstGeom>
        </p:spPr>
      </p:pic>
      <p:pic>
        <p:nvPicPr>
          <p:cNvPr id="14" name="Afbeelding 13">
            <a:extLst>
              <a:ext uri="{FF2B5EF4-FFF2-40B4-BE49-F238E27FC236}">
                <a16:creationId xmlns:a16="http://schemas.microsoft.com/office/drawing/2014/main" id="{5FF558CF-0371-1F48-A3A1-42A18BF49869}"/>
              </a:ext>
            </a:extLst>
          </p:cNvPr>
          <p:cNvPicPr>
            <a:picLocks noChangeAspect="1"/>
          </p:cNvPicPr>
          <p:nvPr/>
        </p:nvPicPr>
        <p:blipFill>
          <a:blip r:embed="rId9"/>
          <a:stretch>
            <a:fillRect/>
          </a:stretch>
        </p:blipFill>
        <p:spPr>
          <a:xfrm>
            <a:off x="7759054" y="367804"/>
            <a:ext cx="532138" cy="408704"/>
          </a:xfrm>
          <a:prstGeom prst="rect">
            <a:avLst/>
          </a:prstGeom>
        </p:spPr>
      </p:pic>
    </p:spTree>
    <p:extLst>
      <p:ext uri="{BB962C8B-B14F-4D97-AF65-F5344CB8AC3E}">
        <p14:creationId xmlns:p14="http://schemas.microsoft.com/office/powerpoint/2010/main" val="3647803632"/>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1255</Words>
  <Application>Microsoft Office PowerPoint</Application>
  <PresentationFormat>Widescreen</PresentationFormat>
  <Paragraphs>108</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Courier New</vt:lpstr>
      <vt:lpstr>Symbol</vt:lpstr>
      <vt:lpstr>Wingdings</vt:lpstr>
      <vt:lpstr>Kantoorthema</vt:lpstr>
      <vt:lpstr>ATELIER REGIONAL DE PARTAGE</vt:lpstr>
      <vt:lpstr>La numérisation des systèmes de compétences et de formation professionnelle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MERCI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ATELIER REGIONAL DE PARTAGE</dc:title>
  <dc:creator>DE RUYCK, Maarten</dc:creator>
  <cp:lastModifiedBy>Mbabazi-Kamina, Louise</cp:lastModifiedBy>
  <cp:revision>18</cp:revision>
  <dcterms:created xsi:type="dcterms:W3CDTF">2021-11-05T17:48:37Z</dcterms:created>
  <dcterms:modified xsi:type="dcterms:W3CDTF">2021-11-30T14:40:58Z</dcterms:modified>
</cp:coreProperties>
</file>