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56" r:id="rId5"/>
    <p:sldId id="517" r:id="rId6"/>
    <p:sldId id="491" r:id="rId7"/>
    <p:sldId id="518" r:id="rId8"/>
    <p:sldId id="521" r:id="rId9"/>
    <p:sldId id="257" r:id="rId10"/>
    <p:sldId id="494" r:id="rId11"/>
    <p:sldId id="520" r:id="rId12"/>
    <p:sldId id="497" r:id="rId13"/>
    <p:sldId id="495" r:id="rId14"/>
    <p:sldId id="513" r:id="rId15"/>
    <p:sldId id="496" r:id="rId16"/>
    <p:sldId id="499" r:id="rId17"/>
    <p:sldId id="514" r:id="rId18"/>
    <p:sldId id="515" r:id="rId19"/>
    <p:sldId id="516" r:id="rId20"/>
    <p:sldId id="522" r:id="rId21"/>
    <p:sldId id="503" r:id="rId22"/>
    <p:sldId id="51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PPOLONI Giulia" initials="PG" lastIdx="3" clrIdx="0">
    <p:extLst>
      <p:ext uri="{19B8F6BF-5375-455C-9EA6-DF929625EA0E}">
        <p15:presenceInfo xmlns:p15="http://schemas.microsoft.com/office/powerpoint/2012/main" userId="S::gpeppoloni@medef.fr::10e9df59-cbbd-4b9f-b6ff-7da2768fe4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59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499AD1-B2A8-4C64-A9EB-13B1FEF1B2B0}" v="14" dt="2021-11-17T15:47:26.2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1474" autoAdjust="0"/>
    <p:restoredTop sz="93792" autoAdjust="0"/>
  </p:normalViewPr>
  <p:slideViewPr>
    <p:cSldViewPr snapToGrid="0">
      <p:cViewPr varScale="1">
        <p:scale>
          <a:sx n="72" d="100"/>
          <a:sy n="72" d="100"/>
        </p:scale>
        <p:origin x="115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2F1F8A-6CF5-4409-B84C-2198660C8B7C}" type="datetimeFigureOut">
              <a:rPr lang="pt-BR" smtClean="0"/>
              <a:t>30/11/2021</a:t>
            </a:fld>
            <a:endParaRPr lang="pt-B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pt-B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68AB8E-C51F-4339-A8AA-F7E982349A23}" type="slidenum">
              <a:rPr lang="pt-BR" smtClean="0"/>
              <a:t>‹#›</a:t>
            </a:fld>
            <a:endParaRPr lang="pt-BR"/>
          </a:p>
        </p:txBody>
      </p:sp>
    </p:spTree>
    <p:extLst>
      <p:ext uri="{BB962C8B-B14F-4D97-AF65-F5344CB8AC3E}">
        <p14:creationId xmlns:p14="http://schemas.microsoft.com/office/powerpoint/2010/main" val="1461800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pt-BR" dirty="0"/>
          </a:p>
        </p:txBody>
      </p:sp>
      <p:sp>
        <p:nvSpPr>
          <p:cNvPr id="4" name="Espace réservé du numéro de diapositive 3"/>
          <p:cNvSpPr>
            <a:spLocks noGrp="1"/>
          </p:cNvSpPr>
          <p:nvPr>
            <p:ph type="sldNum" sz="quarter" idx="5"/>
          </p:nvPr>
        </p:nvSpPr>
        <p:spPr/>
        <p:txBody>
          <a:bodyPr/>
          <a:lstStyle/>
          <a:p>
            <a:fld id="{87974FB8-AF06-4685-BF38-0278B7B142F7}" type="slidenum">
              <a:rPr lang="pt-BR" smtClean="0"/>
              <a:t>7</a:t>
            </a:fld>
            <a:endParaRPr lang="pt-BR"/>
          </a:p>
        </p:txBody>
      </p:sp>
    </p:spTree>
    <p:extLst>
      <p:ext uri="{BB962C8B-B14F-4D97-AF65-F5344CB8AC3E}">
        <p14:creationId xmlns:p14="http://schemas.microsoft.com/office/powerpoint/2010/main" val="599925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pt-BR" dirty="0"/>
          </a:p>
        </p:txBody>
      </p:sp>
      <p:sp>
        <p:nvSpPr>
          <p:cNvPr id="4" name="Espace réservé du numéro de diapositive 3"/>
          <p:cNvSpPr>
            <a:spLocks noGrp="1"/>
          </p:cNvSpPr>
          <p:nvPr>
            <p:ph type="sldNum" sz="quarter" idx="5"/>
          </p:nvPr>
        </p:nvSpPr>
        <p:spPr/>
        <p:txBody>
          <a:bodyPr/>
          <a:lstStyle/>
          <a:p>
            <a:fld id="{87974FB8-AF06-4685-BF38-0278B7B142F7}" type="slidenum">
              <a:rPr lang="pt-BR" smtClean="0"/>
              <a:t>8</a:t>
            </a:fld>
            <a:endParaRPr lang="pt-BR"/>
          </a:p>
        </p:txBody>
      </p:sp>
    </p:spTree>
    <p:extLst>
      <p:ext uri="{BB962C8B-B14F-4D97-AF65-F5344CB8AC3E}">
        <p14:creationId xmlns:p14="http://schemas.microsoft.com/office/powerpoint/2010/main" val="2079433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pt-BR" dirty="0"/>
          </a:p>
        </p:txBody>
      </p:sp>
      <p:sp>
        <p:nvSpPr>
          <p:cNvPr id="4" name="Espace réservé du numéro de diapositive 3"/>
          <p:cNvSpPr>
            <a:spLocks noGrp="1"/>
          </p:cNvSpPr>
          <p:nvPr>
            <p:ph type="sldNum" sz="quarter" idx="5"/>
          </p:nvPr>
        </p:nvSpPr>
        <p:spPr/>
        <p:txBody>
          <a:bodyPr/>
          <a:lstStyle/>
          <a:p>
            <a:fld id="{87974FB8-AF06-4685-BF38-0278B7B142F7}" type="slidenum">
              <a:rPr lang="pt-BR" smtClean="0"/>
              <a:t>9</a:t>
            </a:fld>
            <a:endParaRPr lang="pt-BR"/>
          </a:p>
        </p:txBody>
      </p:sp>
    </p:spTree>
    <p:extLst>
      <p:ext uri="{BB962C8B-B14F-4D97-AF65-F5344CB8AC3E}">
        <p14:creationId xmlns:p14="http://schemas.microsoft.com/office/powerpoint/2010/main" val="519261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pt-BR" dirty="0"/>
          </a:p>
        </p:txBody>
      </p:sp>
      <p:sp>
        <p:nvSpPr>
          <p:cNvPr id="4" name="Espace réservé du numéro de diapositive 3"/>
          <p:cNvSpPr>
            <a:spLocks noGrp="1"/>
          </p:cNvSpPr>
          <p:nvPr>
            <p:ph type="sldNum" sz="quarter" idx="5"/>
          </p:nvPr>
        </p:nvSpPr>
        <p:spPr/>
        <p:txBody>
          <a:bodyPr/>
          <a:lstStyle/>
          <a:p>
            <a:fld id="{87974FB8-AF06-4685-BF38-0278B7B142F7}" type="slidenum">
              <a:rPr lang="pt-BR" smtClean="0"/>
              <a:t>10</a:t>
            </a:fld>
            <a:endParaRPr lang="pt-BR"/>
          </a:p>
        </p:txBody>
      </p:sp>
    </p:spTree>
    <p:extLst>
      <p:ext uri="{BB962C8B-B14F-4D97-AF65-F5344CB8AC3E}">
        <p14:creationId xmlns:p14="http://schemas.microsoft.com/office/powerpoint/2010/main" val="1664633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latin typeface="+mn-lt"/>
                <a:ea typeface="+mn-ea"/>
                <a:cs typeface="+mn-cs"/>
              </a:rPr>
              <a:t>UN PROJET DE CET AMPLEUR BASE SUR LE NUMERIQUE COMPORTE MULTIPLES COMPOSANTES TECHNIQUES contraignantes. LE VOLET TECHNIQUE EST DONC LE PILIER du projet.</a:t>
            </a:r>
          </a:p>
          <a:p>
            <a:r>
              <a:rPr lang="fr-FR" sz="1200" kern="1200" dirty="0">
                <a:solidFill>
                  <a:schemeClr val="tx1"/>
                </a:solidFill>
                <a:latin typeface="+mn-lt"/>
                <a:ea typeface="+mn-ea"/>
                <a:cs typeface="+mn-cs"/>
              </a:rPr>
              <a:t>UN SOCLE TECHNIQUE NORMALISATEUR (QUI RESTE A DEVELOPPER) sur un modèle de marketplace avec intégration de nouvelles technologies (IA, </a:t>
            </a:r>
            <a:r>
              <a:rPr lang="fr-FR" sz="1200" kern="1200" dirty="0" err="1">
                <a:solidFill>
                  <a:schemeClr val="tx1"/>
                </a:solidFill>
                <a:latin typeface="+mn-lt"/>
                <a:ea typeface="+mn-ea"/>
                <a:cs typeface="+mn-cs"/>
              </a:rPr>
              <a:t>BlockChain</a:t>
            </a:r>
            <a:r>
              <a:rPr lang="fr-FR" sz="1200" kern="1200" dirty="0">
                <a:solidFill>
                  <a:schemeClr val="tx1"/>
                </a:solidFill>
                <a:latin typeface="+mn-lt"/>
                <a:ea typeface="+mn-ea"/>
                <a:cs typeface="+mn-cs"/>
              </a:rPr>
              <a:t>, Smart </a:t>
            </a:r>
            <a:r>
              <a:rPr lang="fr-FR" sz="1200" kern="1200" dirty="0" err="1">
                <a:solidFill>
                  <a:schemeClr val="tx1"/>
                </a:solidFill>
                <a:latin typeface="+mn-lt"/>
                <a:ea typeface="+mn-ea"/>
                <a:cs typeface="+mn-cs"/>
              </a:rPr>
              <a:t>Contracts</a:t>
            </a:r>
            <a:r>
              <a:rPr lang="fr-FR" sz="1200" kern="1200" dirty="0">
                <a:solidFill>
                  <a:schemeClr val="tx1"/>
                </a:solidFill>
                <a:latin typeface="+mn-lt"/>
                <a:ea typeface="+mn-ea"/>
                <a:cs typeface="+mn-cs"/>
              </a:rPr>
              <a:t>...) afin de fournir le service attendu.</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n-lt"/>
                <a:ea typeface="+mn-ea"/>
                <a:cs typeface="+mn-cs"/>
              </a:rPr>
              <a:t>sachant que contraintes technologiques sont extrêmement fortes en Afrique, ce qui nous oblige à penser un système qui intègre l'ensemble de ces contraintes.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n-lt"/>
                <a:ea typeface="+mn-ea"/>
                <a:cs typeface="+mn-cs"/>
              </a:rPr>
              <a:t>pour cela, c'est un écosystème d'une telle ampleur.</a:t>
            </a:r>
          </a:p>
          <a:p>
            <a:endParaRPr lang="fr-FR" dirty="0"/>
          </a:p>
        </p:txBody>
      </p:sp>
      <p:sp>
        <p:nvSpPr>
          <p:cNvPr id="4" name="Espace réservé du numéro de diapositive 3"/>
          <p:cNvSpPr>
            <a:spLocks noGrp="1"/>
          </p:cNvSpPr>
          <p:nvPr>
            <p:ph type="sldNum" sz="quarter" idx="5"/>
          </p:nvPr>
        </p:nvSpPr>
        <p:spPr/>
        <p:txBody>
          <a:bodyPr/>
          <a:lstStyle/>
          <a:p>
            <a:fld id="{9568AB8E-C51F-4339-A8AA-F7E982349A23}" type="slidenum">
              <a:rPr lang="pt-BR" smtClean="0"/>
              <a:t>15</a:t>
            </a:fld>
            <a:endParaRPr lang="pt-BR"/>
          </a:p>
        </p:txBody>
      </p:sp>
    </p:spTree>
    <p:extLst>
      <p:ext uri="{BB962C8B-B14F-4D97-AF65-F5344CB8AC3E}">
        <p14:creationId xmlns:p14="http://schemas.microsoft.com/office/powerpoint/2010/main" val="3727010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err="1">
                <a:solidFill>
                  <a:schemeClr val="tx1"/>
                </a:solidFill>
                <a:latin typeface="+mn-lt"/>
                <a:ea typeface="+mn-ea"/>
                <a:cs typeface="+mn-cs"/>
              </a:rPr>
              <a:t>Schema</a:t>
            </a:r>
            <a:r>
              <a:rPr lang="fr-FR" sz="1200" kern="1200" dirty="0">
                <a:solidFill>
                  <a:schemeClr val="tx1"/>
                </a:solidFill>
                <a:latin typeface="+mn-lt"/>
                <a:ea typeface="+mn-ea"/>
                <a:cs typeface="+mn-cs"/>
              </a:rPr>
              <a:t> financement RAFPRO</a:t>
            </a:r>
          </a:p>
          <a:p>
            <a:endParaRPr lang="fr-FR" dirty="0"/>
          </a:p>
        </p:txBody>
      </p:sp>
      <p:sp>
        <p:nvSpPr>
          <p:cNvPr id="4" name="Espace réservé du numéro de diapositive 3"/>
          <p:cNvSpPr>
            <a:spLocks noGrp="1"/>
          </p:cNvSpPr>
          <p:nvPr>
            <p:ph type="sldNum" sz="quarter" idx="5"/>
          </p:nvPr>
        </p:nvSpPr>
        <p:spPr/>
        <p:txBody>
          <a:bodyPr/>
          <a:lstStyle/>
          <a:p>
            <a:fld id="{9568AB8E-C51F-4339-A8AA-F7E982349A23}" type="slidenum">
              <a:rPr lang="pt-BR" smtClean="0"/>
              <a:t>16</a:t>
            </a:fld>
            <a:endParaRPr lang="pt-BR"/>
          </a:p>
        </p:txBody>
      </p:sp>
    </p:spTree>
    <p:extLst>
      <p:ext uri="{BB962C8B-B14F-4D97-AF65-F5344CB8AC3E}">
        <p14:creationId xmlns:p14="http://schemas.microsoft.com/office/powerpoint/2010/main" val="18581586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pt-BR" dirty="0"/>
          </a:p>
        </p:txBody>
      </p:sp>
      <p:sp>
        <p:nvSpPr>
          <p:cNvPr id="4" name="Espace réservé du numéro de diapositive 3"/>
          <p:cNvSpPr>
            <a:spLocks noGrp="1"/>
          </p:cNvSpPr>
          <p:nvPr>
            <p:ph type="sldNum" sz="quarter" idx="5"/>
          </p:nvPr>
        </p:nvSpPr>
        <p:spPr/>
        <p:txBody>
          <a:bodyPr/>
          <a:lstStyle/>
          <a:p>
            <a:fld id="{87974FB8-AF06-4685-BF38-0278B7B142F7}" type="slidenum">
              <a:rPr lang="pt-BR" smtClean="0"/>
              <a:t>18</a:t>
            </a:fld>
            <a:endParaRPr lang="pt-BR"/>
          </a:p>
        </p:txBody>
      </p:sp>
    </p:spTree>
    <p:extLst>
      <p:ext uri="{BB962C8B-B14F-4D97-AF65-F5344CB8AC3E}">
        <p14:creationId xmlns:p14="http://schemas.microsoft.com/office/powerpoint/2010/main" val="3211572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2AE6AC-2D50-4DC0-B3C0-46A8DD01616F}"/>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pt-BR"/>
          </a:p>
        </p:txBody>
      </p:sp>
      <p:sp>
        <p:nvSpPr>
          <p:cNvPr id="3" name="Sous-titre 2">
            <a:extLst>
              <a:ext uri="{FF2B5EF4-FFF2-40B4-BE49-F238E27FC236}">
                <a16:creationId xmlns:a16="http://schemas.microsoft.com/office/drawing/2014/main" id="{C0BC44EF-2F4B-4FA7-8EF1-780FC13D97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pt-BR"/>
          </a:p>
        </p:txBody>
      </p:sp>
      <p:sp>
        <p:nvSpPr>
          <p:cNvPr id="4" name="Espace réservé de la date 3">
            <a:extLst>
              <a:ext uri="{FF2B5EF4-FFF2-40B4-BE49-F238E27FC236}">
                <a16:creationId xmlns:a16="http://schemas.microsoft.com/office/drawing/2014/main" id="{E8BD6128-8F33-49C8-8709-807076B3F27B}"/>
              </a:ext>
            </a:extLst>
          </p:cNvPr>
          <p:cNvSpPr>
            <a:spLocks noGrp="1"/>
          </p:cNvSpPr>
          <p:nvPr>
            <p:ph type="dt" sz="half" idx="10"/>
          </p:nvPr>
        </p:nvSpPr>
        <p:spPr/>
        <p:txBody>
          <a:bodyPr/>
          <a:lstStyle/>
          <a:p>
            <a:fld id="{DB427D92-C8FE-45DA-8C3A-905B46761447}" type="datetimeFigureOut">
              <a:rPr lang="pt-BR" smtClean="0"/>
              <a:t>30/11/2021</a:t>
            </a:fld>
            <a:endParaRPr lang="pt-BR"/>
          </a:p>
        </p:txBody>
      </p:sp>
      <p:sp>
        <p:nvSpPr>
          <p:cNvPr id="5" name="Espace réservé du pied de page 4">
            <a:extLst>
              <a:ext uri="{FF2B5EF4-FFF2-40B4-BE49-F238E27FC236}">
                <a16:creationId xmlns:a16="http://schemas.microsoft.com/office/drawing/2014/main" id="{12417975-99F4-4D7A-A002-04FE9C09AE84}"/>
              </a:ext>
            </a:extLst>
          </p:cNvPr>
          <p:cNvSpPr>
            <a:spLocks noGrp="1"/>
          </p:cNvSpPr>
          <p:nvPr>
            <p:ph type="ftr" sz="quarter" idx="11"/>
          </p:nvPr>
        </p:nvSpPr>
        <p:spPr/>
        <p:txBody>
          <a:bodyPr/>
          <a:lstStyle/>
          <a:p>
            <a:endParaRPr lang="pt-BR"/>
          </a:p>
        </p:txBody>
      </p:sp>
      <p:sp>
        <p:nvSpPr>
          <p:cNvPr id="6" name="Espace réservé du numéro de diapositive 5">
            <a:extLst>
              <a:ext uri="{FF2B5EF4-FFF2-40B4-BE49-F238E27FC236}">
                <a16:creationId xmlns:a16="http://schemas.microsoft.com/office/drawing/2014/main" id="{7A1A5324-579C-4D86-8214-767316C5F306}"/>
              </a:ext>
            </a:extLst>
          </p:cNvPr>
          <p:cNvSpPr>
            <a:spLocks noGrp="1"/>
          </p:cNvSpPr>
          <p:nvPr>
            <p:ph type="sldNum" sz="quarter" idx="12"/>
          </p:nvPr>
        </p:nvSpPr>
        <p:spPr/>
        <p:txBody>
          <a:bodyPr/>
          <a:lstStyle/>
          <a:p>
            <a:fld id="{03BA6DA3-5D50-4643-9E32-BA60047EE08F}" type="slidenum">
              <a:rPr lang="pt-BR" smtClean="0"/>
              <a:t>‹#›</a:t>
            </a:fld>
            <a:endParaRPr lang="pt-BR"/>
          </a:p>
        </p:txBody>
      </p:sp>
    </p:spTree>
    <p:extLst>
      <p:ext uri="{BB962C8B-B14F-4D97-AF65-F5344CB8AC3E}">
        <p14:creationId xmlns:p14="http://schemas.microsoft.com/office/powerpoint/2010/main" val="2656313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9699CF-D983-4D74-9117-08A5FACE8B03}"/>
              </a:ext>
            </a:extLst>
          </p:cNvPr>
          <p:cNvSpPr>
            <a:spLocks noGrp="1"/>
          </p:cNvSpPr>
          <p:nvPr>
            <p:ph type="title"/>
          </p:nvPr>
        </p:nvSpPr>
        <p:spPr/>
        <p:txBody>
          <a:bodyPr/>
          <a:lstStyle/>
          <a:p>
            <a:r>
              <a:rPr lang="fr-FR"/>
              <a:t>Modifiez le style du titre</a:t>
            </a:r>
            <a:endParaRPr lang="pt-BR"/>
          </a:p>
        </p:txBody>
      </p:sp>
      <p:sp>
        <p:nvSpPr>
          <p:cNvPr id="3" name="Espace réservé du texte vertical 2">
            <a:extLst>
              <a:ext uri="{FF2B5EF4-FFF2-40B4-BE49-F238E27FC236}">
                <a16:creationId xmlns:a16="http://schemas.microsoft.com/office/drawing/2014/main" id="{C9736CD3-D632-4661-8037-38E2550D4F7B}"/>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pt-BR"/>
          </a:p>
        </p:txBody>
      </p:sp>
      <p:sp>
        <p:nvSpPr>
          <p:cNvPr id="4" name="Espace réservé de la date 3">
            <a:extLst>
              <a:ext uri="{FF2B5EF4-FFF2-40B4-BE49-F238E27FC236}">
                <a16:creationId xmlns:a16="http://schemas.microsoft.com/office/drawing/2014/main" id="{AC8A49F4-AE98-4BDC-8705-CF60CCD56235}"/>
              </a:ext>
            </a:extLst>
          </p:cNvPr>
          <p:cNvSpPr>
            <a:spLocks noGrp="1"/>
          </p:cNvSpPr>
          <p:nvPr>
            <p:ph type="dt" sz="half" idx="10"/>
          </p:nvPr>
        </p:nvSpPr>
        <p:spPr/>
        <p:txBody>
          <a:bodyPr/>
          <a:lstStyle/>
          <a:p>
            <a:fld id="{DB427D92-C8FE-45DA-8C3A-905B46761447}" type="datetimeFigureOut">
              <a:rPr lang="pt-BR" smtClean="0"/>
              <a:t>30/11/2021</a:t>
            </a:fld>
            <a:endParaRPr lang="pt-BR"/>
          </a:p>
        </p:txBody>
      </p:sp>
      <p:sp>
        <p:nvSpPr>
          <p:cNvPr id="5" name="Espace réservé du pied de page 4">
            <a:extLst>
              <a:ext uri="{FF2B5EF4-FFF2-40B4-BE49-F238E27FC236}">
                <a16:creationId xmlns:a16="http://schemas.microsoft.com/office/drawing/2014/main" id="{E72C709E-F95C-4F16-9E72-EB476E63910D}"/>
              </a:ext>
            </a:extLst>
          </p:cNvPr>
          <p:cNvSpPr>
            <a:spLocks noGrp="1"/>
          </p:cNvSpPr>
          <p:nvPr>
            <p:ph type="ftr" sz="quarter" idx="11"/>
          </p:nvPr>
        </p:nvSpPr>
        <p:spPr/>
        <p:txBody>
          <a:bodyPr/>
          <a:lstStyle/>
          <a:p>
            <a:endParaRPr lang="pt-BR"/>
          </a:p>
        </p:txBody>
      </p:sp>
      <p:sp>
        <p:nvSpPr>
          <p:cNvPr id="6" name="Espace réservé du numéro de diapositive 5">
            <a:extLst>
              <a:ext uri="{FF2B5EF4-FFF2-40B4-BE49-F238E27FC236}">
                <a16:creationId xmlns:a16="http://schemas.microsoft.com/office/drawing/2014/main" id="{856F2B52-A5A8-43C9-B7C9-BBAF6AC6C340}"/>
              </a:ext>
            </a:extLst>
          </p:cNvPr>
          <p:cNvSpPr>
            <a:spLocks noGrp="1"/>
          </p:cNvSpPr>
          <p:nvPr>
            <p:ph type="sldNum" sz="quarter" idx="12"/>
          </p:nvPr>
        </p:nvSpPr>
        <p:spPr/>
        <p:txBody>
          <a:bodyPr/>
          <a:lstStyle/>
          <a:p>
            <a:fld id="{03BA6DA3-5D50-4643-9E32-BA60047EE08F}" type="slidenum">
              <a:rPr lang="pt-BR" smtClean="0"/>
              <a:t>‹#›</a:t>
            </a:fld>
            <a:endParaRPr lang="pt-BR"/>
          </a:p>
        </p:txBody>
      </p:sp>
    </p:spTree>
    <p:extLst>
      <p:ext uri="{BB962C8B-B14F-4D97-AF65-F5344CB8AC3E}">
        <p14:creationId xmlns:p14="http://schemas.microsoft.com/office/powerpoint/2010/main" val="2968472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A308E62-4055-4178-BAE6-F738976CF10B}"/>
              </a:ext>
            </a:extLst>
          </p:cNvPr>
          <p:cNvSpPr>
            <a:spLocks noGrp="1"/>
          </p:cNvSpPr>
          <p:nvPr>
            <p:ph type="title" orient="vert"/>
          </p:nvPr>
        </p:nvSpPr>
        <p:spPr>
          <a:xfrm>
            <a:off x="8724900" y="365125"/>
            <a:ext cx="2628900" cy="5811838"/>
          </a:xfrm>
        </p:spPr>
        <p:txBody>
          <a:bodyPr vert="eaVert"/>
          <a:lstStyle/>
          <a:p>
            <a:r>
              <a:rPr lang="fr-FR"/>
              <a:t>Modifiez le style du titre</a:t>
            </a:r>
            <a:endParaRPr lang="pt-BR"/>
          </a:p>
        </p:txBody>
      </p:sp>
      <p:sp>
        <p:nvSpPr>
          <p:cNvPr id="3" name="Espace réservé du texte vertical 2">
            <a:extLst>
              <a:ext uri="{FF2B5EF4-FFF2-40B4-BE49-F238E27FC236}">
                <a16:creationId xmlns:a16="http://schemas.microsoft.com/office/drawing/2014/main" id="{210BCCC8-BC2A-43EC-92E1-58E858C31FE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pt-BR"/>
          </a:p>
        </p:txBody>
      </p:sp>
      <p:sp>
        <p:nvSpPr>
          <p:cNvPr id="4" name="Espace réservé de la date 3">
            <a:extLst>
              <a:ext uri="{FF2B5EF4-FFF2-40B4-BE49-F238E27FC236}">
                <a16:creationId xmlns:a16="http://schemas.microsoft.com/office/drawing/2014/main" id="{6574BB0D-CEB5-4F3A-A6C0-B93D571C2C84}"/>
              </a:ext>
            </a:extLst>
          </p:cNvPr>
          <p:cNvSpPr>
            <a:spLocks noGrp="1"/>
          </p:cNvSpPr>
          <p:nvPr>
            <p:ph type="dt" sz="half" idx="10"/>
          </p:nvPr>
        </p:nvSpPr>
        <p:spPr/>
        <p:txBody>
          <a:bodyPr/>
          <a:lstStyle/>
          <a:p>
            <a:fld id="{DB427D92-C8FE-45DA-8C3A-905B46761447}" type="datetimeFigureOut">
              <a:rPr lang="pt-BR" smtClean="0"/>
              <a:t>30/11/2021</a:t>
            </a:fld>
            <a:endParaRPr lang="pt-BR"/>
          </a:p>
        </p:txBody>
      </p:sp>
      <p:sp>
        <p:nvSpPr>
          <p:cNvPr id="5" name="Espace réservé du pied de page 4">
            <a:extLst>
              <a:ext uri="{FF2B5EF4-FFF2-40B4-BE49-F238E27FC236}">
                <a16:creationId xmlns:a16="http://schemas.microsoft.com/office/drawing/2014/main" id="{2B3593CC-A1A9-43E9-B65C-F4AAF6CEB3EF}"/>
              </a:ext>
            </a:extLst>
          </p:cNvPr>
          <p:cNvSpPr>
            <a:spLocks noGrp="1"/>
          </p:cNvSpPr>
          <p:nvPr>
            <p:ph type="ftr" sz="quarter" idx="11"/>
          </p:nvPr>
        </p:nvSpPr>
        <p:spPr/>
        <p:txBody>
          <a:bodyPr/>
          <a:lstStyle/>
          <a:p>
            <a:endParaRPr lang="pt-BR"/>
          </a:p>
        </p:txBody>
      </p:sp>
      <p:sp>
        <p:nvSpPr>
          <p:cNvPr id="6" name="Espace réservé du numéro de diapositive 5">
            <a:extLst>
              <a:ext uri="{FF2B5EF4-FFF2-40B4-BE49-F238E27FC236}">
                <a16:creationId xmlns:a16="http://schemas.microsoft.com/office/drawing/2014/main" id="{F6248C5A-4F5D-4A7B-B59D-66846E2EE277}"/>
              </a:ext>
            </a:extLst>
          </p:cNvPr>
          <p:cNvSpPr>
            <a:spLocks noGrp="1"/>
          </p:cNvSpPr>
          <p:nvPr>
            <p:ph type="sldNum" sz="quarter" idx="12"/>
          </p:nvPr>
        </p:nvSpPr>
        <p:spPr/>
        <p:txBody>
          <a:bodyPr/>
          <a:lstStyle/>
          <a:p>
            <a:fld id="{03BA6DA3-5D50-4643-9E32-BA60047EE08F}" type="slidenum">
              <a:rPr lang="pt-BR" smtClean="0"/>
              <a:t>‹#›</a:t>
            </a:fld>
            <a:endParaRPr lang="pt-BR"/>
          </a:p>
        </p:txBody>
      </p:sp>
    </p:spTree>
    <p:extLst>
      <p:ext uri="{BB962C8B-B14F-4D97-AF65-F5344CB8AC3E}">
        <p14:creationId xmlns:p14="http://schemas.microsoft.com/office/powerpoint/2010/main" val="2593717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171D97-6431-4E32-9B8F-5BB28D16AE9A}"/>
              </a:ext>
            </a:extLst>
          </p:cNvPr>
          <p:cNvSpPr>
            <a:spLocks noGrp="1"/>
          </p:cNvSpPr>
          <p:nvPr>
            <p:ph type="title"/>
          </p:nvPr>
        </p:nvSpPr>
        <p:spPr/>
        <p:txBody>
          <a:bodyPr/>
          <a:lstStyle/>
          <a:p>
            <a:r>
              <a:rPr lang="fr-FR"/>
              <a:t>Modifiez le style du titre</a:t>
            </a:r>
            <a:endParaRPr lang="pt-BR"/>
          </a:p>
        </p:txBody>
      </p:sp>
      <p:sp>
        <p:nvSpPr>
          <p:cNvPr id="3" name="Espace réservé du contenu 2">
            <a:extLst>
              <a:ext uri="{FF2B5EF4-FFF2-40B4-BE49-F238E27FC236}">
                <a16:creationId xmlns:a16="http://schemas.microsoft.com/office/drawing/2014/main" id="{512C9E81-180E-4D96-9CFE-034A391D7B5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pt-BR"/>
          </a:p>
        </p:txBody>
      </p:sp>
      <p:sp>
        <p:nvSpPr>
          <p:cNvPr id="4" name="Espace réservé de la date 3">
            <a:extLst>
              <a:ext uri="{FF2B5EF4-FFF2-40B4-BE49-F238E27FC236}">
                <a16:creationId xmlns:a16="http://schemas.microsoft.com/office/drawing/2014/main" id="{3136D20E-5260-4A9D-A5C3-B8115EEF26D2}"/>
              </a:ext>
            </a:extLst>
          </p:cNvPr>
          <p:cNvSpPr>
            <a:spLocks noGrp="1"/>
          </p:cNvSpPr>
          <p:nvPr>
            <p:ph type="dt" sz="half" idx="10"/>
          </p:nvPr>
        </p:nvSpPr>
        <p:spPr/>
        <p:txBody>
          <a:bodyPr/>
          <a:lstStyle/>
          <a:p>
            <a:fld id="{DB427D92-C8FE-45DA-8C3A-905B46761447}" type="datetimeFigureOut">
              <a:rPr lang="pt-BR" smtClean="0"/>
              <a:t>30/11/2021</a:t>
            </a:fld>
            <a:endParaRPr lang="pt-BR"/>
          </a:p>
        </p:txBody>
      </p:sp>
      <p:sp>
        <p:nvSpPr>
          <p:cNvPr id="5" name="Espace réservé du pied de page 4">
            <a:extLst>
              <a:ext uri="{FF2B5EF4-FFF2-40B4-BE49-F238E27FC236}">
                <a16:creationId xmlns:a16="http://schemas.microsoft.com/office/drawing/2014/main" id="{B5C6B0D6-2C91-4904-B884-AD8F3D0821EC}"/>
              </a:ext>
            </a:extLst>
          </p:cNvPr>
          <p:cNvSpPr>
            <a:spLocks noGrp="1"/>
          </p:cNvSpPr>
          <p:nvPr>
            <p:ph type="ftr" sz="quarter" idx="11"/>
          </p:nvPr>
        </p:nvSpPr>
        <p:spPr/>
        <p:txBody>
          <a:bodyPr/>
          <a:lstStyle/>
          <a:p>
            <a:endParaRPr lang="pt-BR"/>
          </a:p>
        </p:txBody>
      </p:sp>
      <p:sp>
        <p:nvSpPr>
          <p:cNvPr id="6" name="Espace réservé du numéro de diapositive 5">
            <a:extLst>
              <a:ext uri="{FF2B5EF4-FFF2-40B4-BE49-F238E27FC236}">
                <a16:creationId xmlns:a16="http://schemas.microsoft.com/office/drawing/2014/main" id="{A052881E-27FC-4FB5-9D5E-51A565F8B2B9}"/>
              </a:ext>
            </a:extLst>
          </p:cNvPr>
          <p:cNvSpPr>
            <a:spLocks noGrp="1"/>
          </p:cNvSpPr>
          <p:nvPr>
            <p:ph type="sldNum" sz="quarter" idx="12"/>
          </p:nvPr>
        </p:nvSpPr>
        <p:spPr/>
        <p:txBody>
          <a:bodyPr/>
          <a:lstStyle/>
          <a:p>
            <a:fld id="{03BA6DA3-5D50-4643-9E32-BA60047EE08F}" type="slidenum">
              <a:rPr lang="pt-BR" smtClean="0"/>
              <a:t>‹#›</a:t>
            </a:fld>
            <a:endParaRPr lang="pt-BR"/>
          </a:p>
        </p:txBody>
      </p:sp>
    </p:spTree>
    <p:extLst>
      <p:ext uri="{BB962C8B-B14F-4D97-AF65-F5344CB8AC3E}">
        <p14:creationId xmlns:p14="http://schemas.microsoft.com/office/powerpoint/2010/main" val="1982859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2D86D7-DF06-4995-8888-9109D858A50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pt-BR"/>
          </a:p>
        </p:txBody>
      </p:sp>
      <p:sp>
        <p:nvSpPr>
          <p:cNvPr id="3" name="Espace réservé du texte 2">
            <a:extLst>
              <a:ext uri="{FF2B5EF4-FFF2-40B4-BE49-F238E27FC236}">
                <a16:creationId xmlns:a16="http://schemas.microsoft.com/office/drawing/2014/main" id="{EE33E0A1-97A0-4469-A20D-0BC463B72F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F9625B66-FD1E-45EF-89B2-8269FA45D165}"/>
              </a:ext>
            </a:extLst>
          </p:cNvPr>
          <p:cNvSpPr>
            <a:spLocks noGrp="1"/>
          </p:cNvSpPr>
          <p:nvPr>
            <p:ph type="dt" sz="half" idx="10"/>
          </p:nvPr>
        </p:nvSpPr>
        <p:spPr/>
        <p:txBody>
          <a:bodyPr/>
          <a:lstStyle/>
          <a:p>
            <a:fld id="{DB427D92-C8FE-45DA-8C3A-905B46761447}" type="datetimeFigureOut">
              <a:rPr lang="pt-BR" smtClean="0"/>
              <a:t>30/11/2021</a:t>
            </a:fld>
            <a:endParaRPr lang="pt-BR"/>
          </a:p>
        </p:txBody>
      </p:sp>
      <p:sp>
        <p:nvSpPr>
          <p:cNvPr id="5" name="Espace réservé du pied de page 4">
            <a:extLst>
              <a:ext uri="{FF2B5EF4-FFF2-40B4-BE49-F238E27FC236}">
                <a16:creationId xmlns:a16="http://schemas.microsoft.com/office/drawing/2014/main" id="{C8A3895C-03AE-4EFA-B5FB-D76A5CC81541}"/>
              </a:ext>
            </a:extLst>
          </p:cNvPr>
          <p:cNvSpPr>
            <a:spLocks noGrp="1"/>
          </p:cNvSpPr>
          <p:nvPr>
            <p:ph type="ftr" sz="quarter" idx="11"/>
          </p:nvPr>
        </p:nvSpPr>
        <p:spPr/>
        <p:txBody>
          <a:bodyPr/>
          <a:lstStyle/>
          <a:p>
            <a:endParaRPr lang="pt-BR"/>
          </a:p>
        </p:txBody>
      </p:sp>
      <p:sp>
        <p:nvSpPr>
          <p:cNvPr id="6" name="Espace réservé du numéro de diapositive 5">
            <a:extLst>
              <a:ext uri="{FF2B5EF4-FFF2-40B4-BE49-F238E27FC236}">
                <a16:creationId xmlns:a16="http://schemas.microsoft.com/office/drawing/2014/main" id="{20A7CB04-19F3-485F-A4C5-5108AA2267BC}"/>
              </a:ext>
            </a:extLst>
          </p:cNvPr>
          <p:cNvSpPr>
            <a:spLocks noGrp="1"/>
          </p:cNvSpPr>
          <p:nvPr>
            <p:ph type="sldNum" sz="quarter" idx="12"/>
          </p:nvPr>
        </p:nvSpPr>
        <p:spPr/>
        <p:txBody>
          <a:bodyPr/>
          <a:lstStyle/>
          <a:p>
            <a:fld id="{03BA6DA3-5D50-4643-9E32-BA60047EE08F}" type="slidenum">
              <a:rPr lang="pt-BR" smtClean="0"/>
              <a:t>‹#›</a:t>
            </a:fld>
            <a:endParaRPr lang="pt-BR"/>
          </a:p>
        </p:txBody>
      </p:sp>
    </p:spTree>
    <p:extLst>
      <p:ext uri="{BB962C8B-B14F-4D97-AF65-F5344CB8AC3E}">
        <p14:creationId xmlns:p14="http://schemas.microsoft.com/office/powerpoint/2010/main" val="2712917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18820A-8F75-48FA-80DF-ED882C320A92}"/>
              </a:ext>
            </a:extLst>
          </p:cNvPr>
          <p:cNvSpPr>
            <a:spLocks noGrp="1"/>
          </p:cNvSpPr>
          <p:nvPr>
            <p:ph type="title"/>
          </p:nvPr>
        </p:nvSpPr>
        <p:spPr/>
        <p:txBody>
          <a:bodyPr/>
          <a:lstStyle/>
          <a:p>
            <a:r>
              <a:rPr lang="fr-FR"/>
              <a:t>Modifiez le style du titre</a:t>
            </a:r>
            <a:endParaRPr lang="pt-BR"/>
          </a:p>
        </p:txBody>
      </p:sp>
      <p:sp>
        <p:nvSpPr>
          <p:cNvPr id="3" name="Espace réservé du contenu 2">
            <a:extLst>
              <a:ext uri="{FF2B5EF4-FFF2-40B4-BE49-F238E27FC236}">
                <a16:creationId xmlns:a16="http://schemas.microsoft.com/office/drawing/2014/main" id="{49A26778-9944-483D-B78C-1C3C69686FA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pt-BR"/>
          </a:p>
        </p:txBody>
      </p:sp>
      <p:sp>
        <p:nvSpPr>
          <p:cNvPr id="4" name="Espace réservé du contenu 3">
            <a:extLst>
              <a:ext uri="{FF2B5EF4-FFF2-40B4-BE49-F238E27FC236}">
                <a16:creationId xmlns:a16="http://schemas.microsoft.com/office/drawing/2014/main" id="{4724EBF6-F227-4FD4-98CE-0A5A58CEEAD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pt-BR"/>
          </a:p>
        </p:txBody>
      </p:sp>
      <p:sp>
        <p:nvSpPr>
          <p:cNvPr id="5" name="Espace réservé de la date 4">
            <a:extLst>
              <a:ext uri="{FF2B5EF4-FFF2-40B4-BE49-F238E27FC236}">
                <a16:creationId xmlns:a16="http://schemas.microsoft.com/office/drawing/2014/main" id="{163BFD5C-0D8F-416C-80FE-7BB451D313AE}"/>
              </a:ext>
            </a:extLst>
          </p:cNvPr>
          <p:cNvSpPr>
            <a:spLocks noGrp="1"/>
          </p:cNvSpPr>
          <p:nvPr>
            <p:ph type="dt" sz="half" idx="10"/>
          </p:nvPr>
        </p:nvSpPr>
        <p:spPr/>
        <p:txBody>
          <a:bodyPr/>
          <a:lstStyle/>
          <a:p>
            <a:fld id="{DB427D92-C8FE-45DA-8C3A-905B46761447}" type="datetimeFigureOut">
              <a:rPr lang="pt-BR" smtClean="0"/>
              <a:t>30/11/2021</a:t>
            </a:fld>
            <a:endParaRPr lang="pt-BR"/>
          </a:p>
        </p:txBody>
      </p:sp>
      <p:sp>
        <p:nvSpPr>
          <p:cNvPr id="6" name="Espace réservé du pied de page 5">
            <a:extLst>
              <a:ext uri="{FF2B5EF4-FFF2-40B4-BE49-F238E27FC236}">
                <a16:creationId xmlns:a16="http://schemas.microsoft.com/office/drawing/2014/main" id="{1F93A2B6-FFC6-41CB-9030-A5D17CC7EA32}"/>
              </a:ext>
            </a:extLst>
          </p:cNvPr>
          <p:cNvSpPr>
            <a:spLocks noGrp="1"/>
          </p:cNvSpPr>
          <p:nvPr>
            <p:ph type="ftr" sz="quarter" idx="11"/>
          </p:nvPr>
        </p:nvSpPr>
        <p:spPr/>
        <p:txBody>
          <a:bodyPr/>
          <a:lstStyle/>
          <a:p>
            <a:endParaRPr lang="pt-BR"/>
          </a:p>
        </p:txBody>
      </p:sp>
      <p:sp>
        <p:nvSpPr>
          <p:cNvPr id="7" name="Espace réservé du numéro de diapositive 6">
            <a:extLst>
              <a:ext uri="{FF2B5EF4-FFF2-40B4-BE49-F238E27FC236}">
                <a16:creationId xmlns:a16="http://schemas.microsoft.com/office/drawing/2014/main" id="{107ADF67-1FBE-4705-878B-B322E7746D2E}"/>
              </a:ext>
            </a:extLst>
          </p:cNvPr>
          <p:cNvSpPr>
            <a:spLocks noGrp="1"/>
          </p:cNvSpPr>
          <p:nvPr>
            <p:ph type="sldNum" sz="quarter" idx="12"/>
          </p:nvPr>
        </p:nvSpPr>
        <p:spPr/>
        <p:txBody>
          <a:bodyPr/>
          <a:lstStyle/>
          <a:p>
            <a:fld id="{03BA6DA3-5D50-4643-9E32-BA60047EE08F}" type="slidenum">
              <a:rPr lang="pt-BR" smtClean="0"/>
              <a:t>‹#›</a:t>
            </a:fld>
            <a:endParaRPr lang="pt-BR"/>
          </a:p>
        </p:txBody>
      </p:sp>
    </p:spTree>
    <p:extLst>
      <p:ext uri="{BB962C8B-B14F-4D97-AF65-F5344CB8AC3E}">
        <p14:creationId xmlns:p14="http://schemas.microsoft.com/office/powerpoint/2010/main" val="2546169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C0CC08-A20C-4115-B9A3-B57B35DB3C77}"/>
              </a:ext>
            </a:extLst>
          </p:cNvPr>
          <p:cNvSpPr>
            <a:spLocks noGrp="1"/>
          </p:cNvSpPr>
          <p:nvPr>
            <p:ph type="title"/>
          </p:nvPr>
        </p:nvSpPr>
        <p:spPr>
          <a:xfrm>
            <a:off x="839788" y="365125"/>
            <a:ext cx="10515600" cy="1325563"/>
          </a:xfrm>
        </p:spPr>
        <p:txBody>
          <a:bodyPr/>
          <a:lstStyle/>
          <a:p>
            <a:r>
              <a:rPr lang="fr-FR"/>
              <a:t>Modifiez le style du titre</a:t>
            </a:r>
            <a:endParaRPr lang="pt-BR"/>
          </a:p>
        </p:txBody>
      </p:sp>
      <p:sp>
        <p:nvSpPr>
          <p:cNvPr id="3" name="Espace réservé du texte 2">
            <a:extLst>
              <a:ext uri="{FF2B5EF4-FFF2-40B4-BE49-F238E27FC236}">
                <a16:creationId xmlns:a16="http://schemas.microsoft.com/office/drawing/2014/main" id="{AC633C1B-E03F-448E-A98A-9D9576CE07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4CBFFD3-0B51-4440-852D-D6D76331A95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pt-BR"/>
          </a:p>
        </p:txBody>
      </p:sp>
      <p:sp>
        <p:nvSpPr>
          <p:cNvPr id="5" name="Espace réservé du texte 4">
            <a:extLst>
              <a:ext uri="{FF2B5EF4-FFF2-40B4-BE49-F238E27FC236}">
                <a16:creationId xmlns:a16="http://schemas.microsoft.com/office/drawing/2014/main" id="{E78834BB-CD4B-4210-A314-D22F939F86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254F49F-67C4-4B7B-B401-5347A22F1F3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pt-BR"/>
          </a:p>
        </p:txBody>
      </p:sp>
      <p:sp>
        <p:nvSpPr>
          <p:cNvPr id="7" name="Espace réservé de la date 6">
            <a:extLst>
              <a:ext uri="{FF2B5EF4-FFF2-40B4-BE49-F238E27FC236}">
                <a16:creationId xmlns:a16="http://schemas.microsoft.com/office/drawing/2014/main" id="{84677A60-370B-4A9C-AA51-0BF7CDDF8E57}"/>
              </a:ext>
            </a:extLst>
          </p:cNvPr>
          <p:cNvSpPr>
            <a:spLocks noGrp="1"/>
          </p:cNvSpPr>
          <p:nvPr>
            <p:ph type="dt" sz="half" idx="10"/>
          </p:nvPr>
        </p:nvSpPr>
        <p:spPr/>
        <p:txBody>
          <a:bodyPr/>
          <a:lstStyle/>
          <a:p>
            <a:fld id="{DB427D92-C8FE-45DA-8C3A-905B46761447}" type="datetimeFigureOut">
              <a:rPr lang="pt-BR" smtClean="0"/>
              <a:t>30/11/2021</a:t>
            </a:fld>
            <a:endParaRPr lang="pt-BR"/>
          </a:p>
        </p:txBody>
      </p:sp>
      <p:sp>
        <p:nvSpPr>
          <p:cNvPr id="8" name="Espace réservé du pied de page 7">
            <a:extLst>
              <a:ext uri="{FF2B5EF4-FFF2-40B4-BE49-F238E27FC236}">
                <a16:creationId xmlns:a16="http://schemas.microsoft.com/office/drawing/2014/main" id="{45560744-4E13-464F-8CE1-889BFAF18082}"/>
              </a:ext>
            </a:extLst>
          </p:cNvPr>
          <p:cNvSpPr>
            <a:spLocks noGrp="1"/>
          </p:cNvSpPr>
          <p:nvPr>
            <p:ph type="ftr" sz="quarter" idx="11"/>
          </p:nvPr>
        </p:nvSpPr>
        <p:spPr/>
        <p:txBody>
          <a:bodyPr/>
          <a:lstStyle/>
          <a:p>
            <a:endParaRPr lang="pt-BR"/>
          </a:p>
        </p:txBody>
      </p:sp>
      <p:sp>
        <p:nvSpPr>
          <p:cNvPr id="9" name="Espace réservé du numéro de diapositive 8">
            <a:extLst>
              <a:ext uri="{FF2B5EF4-FFF2-40B4-BE49-F238E27FC236}">
                <a16:creationId xmlns:a16="http://schemas.microsoft.com/office/drawing/2014/main" id="{9C7C0214-BC88-45C1-8F85-CDB51BEB548F}"/>
              </a:ext>
            </a:extLst>
          </p:cNvPr>
          <p:cNvSpPr>
            <a:spLocks noGrp="1"/>
          </p:cNvSpPr>
          <p:nvPr>
            <p:ph type="sldNum" sz="quarter" idx="12"/>
          </p:nvPr>
        </p:nvSpPr>
        <p:spPr/>
        <p:txBody>
          <a:bodyPr/>
          <a:lstStyle/>
          <a:p>
            <a:fld id="{03BA6DA3-5D50-4643-9E32-BA60047EE08F}" type="slidenum">
              <a:rPr lang="pt-BR" smtClean="0"/>
              <a:t>‹#›</a:t>
            </a:fld>
            <a:endParaRPr lang="pt-BR"/>
          </a:p>
        </p:txBody>
      </p:sp>
    </p:spTree>
    <p:extLst>
      <p:ext uri="{BB962C8B-B14F-4D97-AF65-F5344CB8AC3E}">
        <p14:creationId xmlns:p14="http://schemas.microsoft.com/office/powerpoint/2010/main" val="4147452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7CB74D-89F0-4667-9E08-B2FE511A8438}"/>
              </a:ext>
            </a:extLst>
          </p:cNvPr>
          <p:cNvSpPr>
            <a:spLocks noGrp="1"/>
          </p:cNvSpPr>
          <p:nvPr>
            <p:ph type="title"/>
          </p:nvPr>
        </p:nvSpPr>
        <p:spPr/>
        <p:txBody>
          <a:bodyPr/>
          <a:lstStyle/>
          <a:p>
            <a:r>
              <a:rPr lang="fr-FR"/>
              <a:t>Modifiez le style du titre</a:t>
            </a:r>
            <a:endParaRPr lang="pt-BR"/>
          </a:p>
        </p:txBody>
      </p:sp>
      <p:sp>
        <p:nvSpPr>
          <p:cNvPr id="3" name="Espace réservé de la date 2">
            <a:extLst>
              <a:ext uri="{FF2B5EF4-FFF2-40B4-BE49-F238E27FC236}">
                <a16:creationId xmlns:a16="http://schemas.microsoft.com/office/drawing/2014/main" id="{968B064C-433C-42A8-B424-BFF26DE605B6}"/>
              </a:ext>
            </a:extLst>
          </p:cNvPr>
          <p:cNvSpPr>
            <a:spLocks noGrp="1"/>
          </p:cNvSpPr>
          <p:nvPr>
            <p:ph type="dt" sz="half" idx="10"/>
          </p:nvPr>
        </p:nvSpPr>
        <p:spPr/>
        <p:txBody>
          <a:bodyPr/>
          <a:lstStyle/>
          <a:p>
            <a:fld id="{DB427D92-C8FE-45DA-8C3A-905B46761447}" type="datetimeFigureOut">
              <a:rPr lang="pt-BR" smtClean="0"/>
              <a:t>30/11/2021</a:t>
            </a:fld>
            <a:endParaRPr lang="pt-BR"/>
          </a:p>
        </p:txBody>
      </p:sp>
      <p:sp>
        <p:nvSpPr>
          <p:cNvPr id="4" name="Espace réservé du pied de page 3">
            <a:extLst>
              <a:ext uri="{FF2B5EF4-FFF2-40B4-BE49-F238E27FC236}">
                <a16:creationId xmlns:a16="http://schemas.microsoft.com/office/drawing/2014/main" id="{A0BFA865-7E4B-4B78-B86D-E24D4C22CCF6}"/>
              </a:ext>
            </a:extLst>
          </p:cNvPr>
          <p:cNvSpPr>
            <a:spLocks noGrp="1"/>
          </p:cNvSpPr>
          <p:nvPr>
            <p:ph type="ftr" sz="quarter" idx="11"/>
          </p:nvPr>
        </p:nvSpPr>
        <p:spPr/>
        <p:txBody>
          <a:bodyPr/>
          <a:lstStyle/>
          <a:p>
            <a:endParaRPr lang="pt-BR"/>
          </a:p>
        </p:txBody>
      </p:sp>
      <p:sp>
        <p:nvSpPr>
          <p:cNvPr id="5" name="Espace réservé du numéro de diapositive 4">
            <a:extLst>
              <a:ext uri="{FF2B5EF4-FFF2-40B4-BE49-F238E27FC236}">
                <a16:creationId xmlns:a16="http://schemas.microsoft.com/office/drawing/2014/main" id="{D39579E2-1D3F-44DB-A194-7312D9CB03BC}"/>
              </a:ext>
            </a:extLst>
          </p:cNvPr>
          <p:cNvSpPr>
            <a:spLocks noGrp="1"/>
          </p:cNvSpPr>
          <p:nvPr>
            <p:ph type="sldNum" sz="quarter" idx="12"/>
          </p:nvPr>
        </p:nvSpPr>
        <p:spPr/>
        <p:txBody>
          <a:bodyPr/>
          <a:lstStyle/>
          <a:p>
            <a:fld id="{03BA6DA3-5D50-4643-9E32-BA60047EE08F}" type="slidenum">
              <a:rPr lang="pt-BR" smtClean="0"/>
              <a:t>‹#›</a:t>
            </a:fld>
            <a:endParaRPr lang="pt-BR"/>
          </a:p>
        </p:txBody>
      </p:sp>
    </p:spTree>
    <p:extLst>
      <p:ext uri="{BB962C8B-B14F-4D97-AF65-F5344CB8AC3E}">
        <p14:creationId xmlns:p14="http://schemas.microsoft.com/office/powerpoint/2010/main" val="1357542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A2E13A4-EFB8-44B8-8855-0FD338CC20C9}"/>
              </a:ext>
            </a:extLst>
          </p:cNvPr>
          <p:cNvSpPr>
            <a:spLocks noGrp="1"/>
          </p:cNvSpPr>
          <p:nvPr>
            <p:ph type="dt" sz="half" idx="10"/>
          </p:nvPr>
        </p:nvSpPr>
        <p:spPr/>
        <p:txBody>
          <a:bodyPr/>
          <a:lstStyle/>
          <a:p>
            <a:fld id="{DB427D92-C8FE-45DA-8C3A-905B46761447}" type="datetimeFigureOut">
              <a:rPr lang="pt-BR" smtClean="0"/>
              <a:t>30/11/2021</a:t>
            </a:fld>
            <a:endParaRPr lang="pt-BR"/>
          </a:p>
        </p:txBody>
      </p:sp>
      <p:sp>
        <p:nvSpPr>
          <p:cNvPr id="3" name="Espace réservé du pied de page 2">
            <a:extLst>
              <a:ext uri="{FF2B5EF4-FFF2-40B4-BE49-F238E27FC236}">
                <a16:creationId xmlns:a16="http://schemas.microsoft.com/office/drawing/2014/main" id="{9A0FAE9C-E6B7-4794-ABC9-C398FAD3FAD8}"/>
              </a:ext>
            </a:extLst>
          </p:cNvPr>
          <p:cNvSpPr>
            <a:spLocks noGrp="1"/>
          </p:cNvSpPr>
          <p:nvPr>
            <p:ph type="ftr" sz="quarter" idx="11"/>
          </p:nvPr>
        </p:nvSpPr>
        <p:spPr/>
        <p:txBody>
          <a:bodyPr/>
          <a:lstStyle/>
          <a:p>
            <a:endParaRPr lang="pt-BR"/>
          </a:p>
        </p:txBody>
      </p:sp>
      <p:sp>
        <p:nvSpPr>
          <p:cNvPr id="4" name="Espace réservé du numéro de diapositive 3">
            <a:extLst>
              <a:ext uri="{FF2B5EF4-FFF2-40B4-BE49-F238E27FC236}">
                <a16:creationId xmlns:a16="http://schemas.microsoft.com/office/drawing/2014/main" id="{608E6B26-E671-4AE9-AA63-27340127F1C7}"/>
              </a:ext>
            </a:extLst>
          </p:cNvPr>
          <p:cNvSpPr>
            <a:spLocks noGrp="1"/>
          </p:cNvSpPr>
          <p:nvPr>
            <p:ph type="sldNum" sz="quarter" idx="12"/>
          </p:nvPr>
        </p:nvSpPr>
        <p:spPr/>
        <p:txBody>
          <a:bodyPr/>
          <a:lstStyle/>
          <a:p>
            <a:fld id="{03BA6DA3-5D50-4643-9E32-BA60047EE08F}" type="slidenum">
              <a:rPr lang="pt-BR" smtClean="0"/>
              <a:t>‹#›</a:t>
            </a:fld>
            <a:endParaRPr lang="pt-BR"/>
          </a:p>
        </p:txBody>
      </p:sp>
    </p:spTree>
    <p:extLst>
      <p:ext uri="{BB962C8B-B14F-4D97-AF65-F5344CB8AC3E}">
        <p14:creationId xmlns:p14="http://schemas.microsoft.com/office/powerpoint/2010/main" val="1466117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AF0368-B9BB-41E9-B9DA-BA48B6A7DD0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pt-BR"/>
          </a:p>
        </p:txBody>
      </p:sp>
      <p:sp>
        <p:nvSpPr>
          <p:cNvPr id="3" name="Espace réservé du contenu 2">
            <a:extLst>
              <a:ext uri="{FF2B5EF4-FFF2-40B4-BE49-F238E27FC236}">
                <a16:creationId xmlns:a16="http://schemas.microsoft.com/office/drawing/2014/main" id="{7A7DD36B-2A6B-46B5-80A5-91F6D04F5A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pt-BR"/>
          </a:p>
        </p:txBody>
      </p:sp>
      <p:sp>
        <p:nvSpPr>
          <p:cNvPr id="4" name="Espace réservé du texte 3">
            <a:extLst>
              <a:ext uri="{FF2B5EF4-FFF2-40B4-BE49-F238E27FC236}">
                <a16:creationId xmlns:a16="http://schemas.microsoft.com/office/drawing/2014/main" id="{2AB20B78-6EC1-4FAC-9EA1-B37540F2FF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E5FAF5E-5782-4E23-ACEE-24EE2ECC683B}"/>
              </a:ext>
            </a:extLst>
          </p:cNvPr>
          <p:cNvSpPr>
            <a:spLocks noGrp="1"/>
          </p:cNvSpPr>
          <p:nvPr>
            <p:ph type="dt" sz="half" idx="10"/>
          </p:nvPr>
        </p:nvSpPr>
        <p:spPr/>
        <p:txBody>
          <a:bodyPr/>
          <a:lstStyle/>
          <a:p>
            <a:fld id="{DB427D92-C8FE-45DA-8C3A-905B46761447}" type="datetimeFigureOut">
              <a:rPr lang="pt-BR" smtClean="0"/>
              <a:t>30/11/2021</a:t>
            </a:fld>
            <a:endParaRPr lang="pt-BR"/>
          </a:p>
        </p:txBody>
      </p:sp>
      <p:sp>
        <p:nvSpPr>
          <p:cNvPr id="6" name="Espace réservé du pied de page 5">
            <a:extLst>
              <a:ext uri="{FF2B5EF4-FFF2-40B4-BE49-F238E27FC236}">
                <a16:creationId xmlns:a16="http://schemas.microsoft.com/office/drawing/2014/main" id="{6B49F28C-D6A3-40D0-BF11-973DCC452E60}"/>
              </a:ext>
            </a:extLst>
          </p:cNvPr>
          <p:cNvSpPr>
            <a:spLocks noGrp="1"/>
          </p:cNvSpPr>
          <p:nvPr>
            <p:ph type="ftr" sz="quarter" idx="11"/>
          </p:nvPr>
        </p:nvSpPr>
        <p:spPr/>
        <p:txBody>
          <a:bodyPr/>
          <a:lstStyle/>
          <a:p>
            <a:endParaRPr lang="pt-BR"/>
          </a:p>
        </p:txBody>
      </p:sp>
      <p:sp>
        <p:nvSpPr>
          <p:cNvPr id="7" name="Espace réservé du numéro de diapositive 6">
            <a:extLst>
              <a:ext uri="{FF2B5EF4-FFF2-40B4-BE49-F238E27FC236}">
                <a16:creationId xmlns:a16="http://schemas.microsoft.com/office/drawing/2014/main" id="{DCB6F24C-8795-4202-B6D5-3033E334E5A0}"/>
              </a:ext>
            </a:extLst>
          </p:cNvPr>
          <p:cNvSpPr>
            <a:spLocks noGrp="1"/>
          </p:cNvSpPr>
          <p:nvPr>
            <p:ph type="sldNum" sz="quarter" idx="12"/>
          </p:nvPr>
        </p:nvSpPr>
        <p:spPr/>
        <p:txBody>
          <a:bodyPr/>
          <a:lstStyle/>
          <a:p>
            <a:fld id="{03BA6DA3-5D50-4643-9E32-BA60047EE08F}" type="slidenum">
              <a:rPr lang="pt-BR" smtClean="0"/>
              <a:t>‹#›</a:t>
            </a:fld>
            <a:endParaRPr lang="pt-BR"/>
          </a:p>
        </p:txBody>
      </p:sp>
    </p:spTree>
    <p:extLst>
      <p:ext uri="{BB962C8B-B14F-4D97-AF65-F5344CB8AC3E}">
        <p14:creationId xmlns:p14="http://schemas.microsoft.com/office/powerpoint/2010/main" val="1679659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E9B9B9-2280-4DFB-AEF9-12201917021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pt-BR"/>
          </a:p>
        </p:txBody>
      </p:sp>
      <p:sp>
        <p:nvSpPr>
          <p:cNvPr id="3" name="Espace réservé pour une image  2">
            <a:extLst>
              <a:ext uri="{FF2B5EF4-FFF2-40B4-BE49-F238E27FC236}">
                <a16:creationId xmlns:a16="http://schemas.microsoft.com/office/drawing/2014/main" id="{914F27AF-9487-4AE3-911B-52EA407DB0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ce réservé du texte 3">
            <a:extLst>
              <a:ext uri="{FF2B5EF4-FFF2-40B4-BE49-F238E27FC236}">
                <a16:creationId xmlns:a16="http://schemas.microsoft.com/office/drawing/2014/main" id="{06B1DBBB-50C4-4F5C-A6F9-FA0561388F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CE2C897-5840-476A-AE3C-5CF1310E4C29}"/>
              </a:ext>
            </a:extLst>
          </p:cNvPr>
          <p:cNvSpPr>
            <a:spLocks noGrp="1"/>
          </p:cNvSpPr>
          <p:nvPr>
            <p:ph type="dt" sz="half" idx="10"/>
          </p:nvPr>
        </p:nvSpPr>
        <p:spPr/>
        <p:txBody>
          <a:bodyPr/>
          <a:lstStyle/>
          <a:p>
            <a:fld id="{DB427D92-C8FE-45DA-8C3A-905B46761447}" type="datetimeFigureOut">
              <a:rPr lang="pt-BR" smtClean="0"/>
              <a:t>30/11/2021</a:t>
            </a:fld>
            <a:endParaRPr lang="pt-BR"/>
          </a:p>
        </p:txBody>
      </p:sp>
      <p:sp>
        <p:nvSpPr>
          <p:cNvPr id="6" name="Espace réservé du pied de page 5">
            <a:extLst>
              <a:ext uri="{FF2B5EF4-FFF2-40B4-BE49-F238E27FC236}">
                <a16:creationId xmlns:a16="http://schemas.microsoft.com/office/drawing/2014/main" id="{C63C26AE-A85D-4651-9478-B021A0D1C592}"/>
              </a:ext>
            </a:extLst>
          </p:cNvPr>
          <p:cNvSpPr>
            <a:spLocks noGrp="1"/>
          </p:cNvSpPr>
          <p:nvPr>
            <p:ph type="ftr" sz="quarter" idx="11"/>
          </p:nvPr>
        </p:nvSpPr>
        <p:spPr/>
        <p:txBody>
          <a:bodyPr/>
          <a:lstStyle/>
          <a:p>
            <a:endParaRPr lang="pt-BR"/>
          </a:p>
        </p:txBody>
      </p:sp>
      <p:sp>
        <p:nvSpPr>
          <p:cNvPr id="7" name="Espace réservé du numéro de diapositive 6">
            <a:extLst>
              <a:ext uri="{FF2B5EF4-FFF2-40B4-BE49-F238E27FC236}">
                <a16:creationId xmlns:a16="http://schemas.microsoft.com/office/drawing/2014/main" id="{7C6A4B03-A732-4607-AB5C-353BAA5DE5A5}"/>
              </a:ext>
            </a:extLst>
          </p:cNvPr>
          <p:cNvSpPr>
            <a:spLocks noGrp="1"/>
          </p:cNvSpPr>
          <p:nvPr>
            <p:ph type="sldNum" sz="quarter" idx="12"/>
          </p:nvPr>
        </p:nvSpPr>
        <p:spPr/>
        <p:txBody>
          <a:bodyPr/>
          <a:lstStyle/>
          <a:p>
            <a:fld id="{03BA6DA3-5D50-4643-9E32-BA60047EE08F}" type="slidenum">
              <a:rPr lang="pt-BR" smtClean="0"/>
              <a:t>‹#›</a:t>
            </a:fld>
            <a:endParaRPr lang="pt-BR"/>
          </a:p>
        </p:txBody>
      </p:sp>
    </p:spTree>
    <p:extLst>
      <p:ext uri="{BB962C8B-B14F-4D97-AF65-F5344CB8AC3E}">
        <p14:creationId xmlns:p14="http://schemas.microsoft.com/office/powerpoint/2010/main" val="204758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084FB2D-75FF-4641-B5FC-42C764B120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pt-BR"/>
          </a:p>
        </p:txBody>
      </p:sp>
      <p:sp>
        <p:nvSpPr>
          <p:cNvPr id="3" name="Espace réservé du texte 2">
            <a:extLst>
              <a:ext uri="{FF2B5EF4-FFF2-40B4-BE49-F238E27FC236}">
                <a16:creationId xmlns:a16="http://schemas.microsoft.com/office/drawing/2014/main" id="{843BB110-E1CE-46B5-80E8-D716C033A8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pt-BR"/>
          </a:p>
        </p:txBody>
      </p:sp>
      <p:sp>
        <p:nvSpPr>
          <p:cNvPr id="4" name="Espace réservé de la date 3">
            <a:extLst>
              <a:ext uri="{FF2B5EF4-FFF2-40B4-BE49-F238E27FC236}">
                <a16:creationId xmlns:a16="http://schemas.microsoft.com/office/drawing/2014/main" id="{0447211D-D3A0-4239-9EB5-E944204DDA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427D92-C8FE-45DA-8C3A-905B46761447}" type="datetimeFigureOut">
              <a:rPr lang="pt-BR" smtClean="0"/>
              <a:t>30/11/2021</a:t>
            </a:fld>
            <a:endParaRPr lang="pt-BR"/>
          </a:p>
        </p:txBody>
      </p:sp>
      <p:sp>
        <p:nvSpPr>
          <p:cNvPr id="5" name="Espace réservé du pied de page 4">
            <a:extLst>
              <a:ext uri="{FF2B5EF4-FFF2-40B4-BE49-F238E27FC236}">
                <a16:creationId xmlns:a16="http://schemas.microsoft.com/office/drawing/2014/main" id="{2389DB43-F95A-4D9E-8FD3-93CD9D39BE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ce réservé du numéro de diapositive 5">
            <a:extLst>
              <a:ext uri="{FF2B5EF4-FFF2-40B4-BE49-F238E27FC236}">
                <a16:creationId xmlns:a16="http://schemas.microsoft.com/office/drawing/2014/main" id="{0A4729A9-15FC-40FE-B58F-0B88A07112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BA6DA3-5D50-4643-9E32-BA60047EE08F}" type="slidenum">
              <a:rPr lang="pt-BR" smtClean="0"/>
              <a:t>‹#›</a:t>
            </a:fld>
            <a:endParaRPr lang="pt-BR"/>
          </a:p>
        </p:txBody>
      </p:sp>
    </p:spTree>
    <p:extLst>
      <p:ext uri="{BB962C8B-B14F-4D97-AF65-F5344CB8AC3E}">
        <p14:creationId xmlns:p14="http://schemas.microsoft.com/office/powerpoint/2010/main" val="714651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4.svg"/><Relationship Id="rId12" Type="http://schemas.openxmlformats.org/officeDocument/2006/relationships/image" Target="../media/image6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3.png"/><Relationship Id="rId11" Type="http://schemas.openxmlformats.org/officeDocument/2006/relationships/image" Target="../media/image29.svg"/><Relationship Id="rId5" Type="http://schemas.openxmlformats.org/officeDocument/2006/relationships/image" Target="../media/image62.svg"/><Relationship Id="rId10" Type="http://schemas.openxmlformats.org/officeDocument/2006/relationships/image" Target="../media/image28.png"/><Relationship Id="rId4" Type="http://schemas.openxmlformats.org/officeDocument/2006/relationships/image" Target="../media/image61.png"/><Relationship Id="rId9" Type="http://schemas.openxmlformats.org/officeDocument/2006/relationships/image" Target="../media/image66.svg"/></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13.xml.rels><?xml version="1.0" encoding="UTF-8" standalone="yes"?>
<Relationships xmlns="http://schemas.openxmlformats.org/package/2006/relationships"><Relationship Id="rId8" Type="http://schemas.openxmlformats.org/officeDocument/2006/relationships/hyperlink" Target="file:///C:\Users\ydamb\OneDrive\Bureau\formation%20m&#233;canique%20industrielle%20bac-3%20bac%20+5%20.mp4" TargetMode="External"/><Relationship Id="rId3" Type="http://schemas.openxmlformats.org/officeDocument/2006/relationships/image" Target="../media/image70.png"/><Relationship Id="rId7" Type="http://schemas.openxmlformats.org/officeDocument/2006/relationships/hyperlink" Target="file:///C:\Users\ydamb\OneDrive\Bureau\Vid&#233;os%20formation\Dubai_Expert_HD.mp4"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hyperlink" Target="file:///C:\Users\ydamb\OneDrive\Bureau\Vid&#233;os%20formation\GRDF%20La_securite_du_reseau___episode_2.mp4" TargetMode="External"/><Relationship Id="rId4" Type="http://schemas.openxmlformats.org/officeDocument/2006/relationships/image" Target="../media/image71.png"/><Relationship Id="rId9" Type="http://schemas.openxmlformats.org/officeDocument/2006/relationships/hyperlink" Target="file:///C:\Users\ydamb\OneDrive\Bureau\Vid&#233;os%20formation\04_TOTAL%20SAP.mp4"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4.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sv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4.png"/><Relationship Id="rId18" Type="http://schemas.openxmlformats.org/officeDocument/2006/relationships/image" Target="../media/image39.png"/><Relationship Id="rId3" Type="http://schemas.openxmlformats.org/officeDocument/2006/relationships/image" Target="../media/image25.png"/><Relationship Id="rId21" Type="http://schemas.openxmlformats.org/officeDocument/2006/relationships/image" Target="../media/image42.png"/><Relationship Id="rId7" Type="http://schemas.openxmlformats.org/officeDocument/2006/relationships/image" Target="../media/image29.svg"/><Relationship Id="rId12" Type="http://schemas.openxmlformats.org/officeDocument/2006/relationships/image" Target="../media/image33.png"/><Relationship Id="rId17" Type="http://schemas.openxmlformats.org/officeDocument/2006/relationships/image" Target="../media/image38.png"/><Relationship Id="rId2" Type="http://schemas.openxmlformats.org/officeDocument/2006/relationships/image" Target="../media/image24.png"/><Relationship Id="rId16" Type="http://schemas.openxmlformats.org/officeDocument/2006/relationships/image" Target="../media/image37.png"/><Relationship Id="rId20"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32.png"/><Relationship Id="rId5" Type="http://schemas.openxmlformats.org/officeDocument/2006/relationships/image" Target="../media/image27.svg"/><Relationship Id="rId15" Type="http://schemas.openxmlformats.org/officeDocument/2006/relationships/image" Target="../media/image36.png"/><Relationship Id="rId10" Type="http://schemas.openxmlformats.org/officeDocument/2006/relationships/image" Target="../media/image2.png"/><Relationship Id="rId19" Type="http://schemas.openxmlformats.org/officeDocument/2006/relationships/image" Target="../media/image40.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5.png"/></Relationships>
</file>

<file path=ppt/slides/_rels/slide7.xml.rels><?xml version="1.0" encoding="UTF-8" standalone="yes"?>
<Relationships xmlns="http://schemas.openxmlformats.org/package/2006/relationships"><Relationship Id="rId8" Type="http://schemas.openxmlformats.org/officeDocument/2006/relationships/image" Target="../media/image48.svg"/><Relationship Id="rId13" Type="http://schemas.openxmlformats.org/officeDocument/2006/relationships/image" Target="../media/image53.sv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52.png"/><Relationship Id="rId2" Type="http://schemas.openxmlformats.org/officeDocument/2006/relationships/notesSlide" Target="../notesSlides/notesSlide1.xml"/><Relationship Id="rId16"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46.svg"/><Relationship Id="rId11" Type="http://schemas.openxmlformats.org/officeDocument/2006/relationships/image" Target="../media/image51.png"/><Relationship Id="rId5" Type="http://schemas.openxmlformats.org/officeDocument/2006/relationships/image" Target="../media/image45.png"/><Relationship Id="rId15" Type="http://schemas.openxmlformats.org/officeDocument/2006/relationships/image" Target="../media/image54.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 Id="rId1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B16B1ACD-BB1C-4E0F-B7EF-E9C235E4AF3B}"/>
              </a:ext>
            </a:extLst>
          </p:cNvPr>
          <p:cNvSpPr txBox="1"/>
          <p:nvPr/>
        </p:nvSpPr>
        <p:spPr>
          <a:xfrm>
            <a:off x="643467" y="5257299"/>
            <a:ext cx="10905066" cy="369332"/>
          </a:xfrm>
          <a:prstGeom prst="rect">
            <a:avLst/>
          </a:prstGeom>
          <a:noFill/>
        </p:spPr>
        <p:txBody>
          <a:bodyPr wrap="square" rtlCol="0">
            <a:spAutoFit/>
          </a:bodyPr>
          <a:lstStyle/>
          <a:p>
            <a:pPr algn="ctr"/>
            <a:r>
              <a:rPr lang="fr-FR" i="1" dirty="0">
                <a:latin typeface="Ubuntu" panose="020B0504030602030204" pitchFamily="34" charset="0"/>
              </a:rPr>
              <a:t>Écosystème numérique international pour les compétences métiers</a:t>
            </a:r>
          </a:p>
        </p:txBody>
      </p:sp>
      <p:pic>
        <p:nvPicPr>
          <p:cNvPr id="6" name="Image 5" descr="Une image contenant texte, ciel nocturne&#10;&#10;Description générée automatiquement">
            <a:extLst>
              <a:ext uri="{FF2B5EF4-FFF2-40B4-BE49-F238E27FC236}">
                <a16:creationId xmlns:a16="http://schemas.microsoft.com/office/drawing/2014/main" id="{91D0338C-A6AB-40A6-9E29-5CDA3140B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2195" y="1646442"/>
            <a:ext cx="9407611" cy="3204467"/>
          </a:xfrm>
          <a:prstGeom prst="rect">
            <a:avLst/>
          </a:prstGeom>
        </p:spPr>
      </p:pic>
    </p:spTree>
    <p:extLst>
      <p:ext uri="{BB962C8B-B14F-4D97-AF65-F5344CB8AC3E}">
        <p14:creationId xmlns:p14="http://schemas.microsoft.com/office/powerpoint/2010/main" val="2697593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3A780FC-4A8F-4353-8370-CE82E5C2053E}"/>
              </a:ext>
            </a:extLst>
          </p:cNvPr>
          <p:cNvSpPr txBox="1"/>
          <p:nvPr/>
        </p:nvSpPr>
        <p:spPr>
          <a:xfrm>
            <a:off x="-194440" y="622249"/>
            <a:ext cx="12580881" cy="523220"/>
          </a:xfrm>
          <a:prstGeom prst="rect">
            <a:avLst/>
          </a:prstGeom>
          <a:noFill/>
        </p:spPr>
        <p:txBody>
          <a:bodyPr wrap="square" rtlCol="0">
            <a:spAutoFit/>
          </a:bodyPr>
          <a:lstStyle/>
          <a:p>
            <a:pPr algn="ctr"/>
            <a:r>
              <a:rPr lang="fr-FR" sz="2800" b="1" spc="-40" dirty="0">
                <a:solidFill>
                  <a:srgbClr val="2E59FD"/>
                </a:solidFill>
                <a:latin typeface="MarkPro" panose="020B0504020101010102" pitchFamily="34" charset="0"/>
              </a:rPr>
              <a:t>OBJECTIFS D’ICI 2028</a:t>
            </a:r>
          </a:p>
        </p:txBody>
      </p:sp>
      <p:pic>
        <p:nvPicPr>
          <p:cNvPr id="22" name="Image 21">
            <a:extLst>
              <a:ext uri="{FF2B5EF4-FFF2-40B4-BE49-F238E27FC236}">
                <a16:creationId xmlns:a16="http://schemas.microsoft.com/office/drawing/2014/main" id="{40A3A67F-2C37-4E7D-93B9-0357E15A4F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94004" y="6323429"/>
            <a:ext cx="486738" cy="404857"/>
          </a:xfrm>
          <a:prstGeom prst="rect">
            <a:avLst/>
          </a:prstGeom>
        </p:spPr>
      </p:pic>
      <p:pic>
        <p:nvPicPr>
          <p:cNvPr id="27" name="Graphique 26" descr="Globe terrestre : Europe et Afrique avec un remplissage uni">
            <a:extLst>
              <a:ext uri="{FF2B5EF4-FFF2-40B4-BE49-F238E27FC236}">
                <a16:creationId xmlns:a16="http://schemas.microsoft.com/office/drawing/2014/main" id="{96EB9CCF-69BE-4FC2-9175-27A7B8F36F6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81775" y="1851602"/>
            <a:ext cx="931546" cy="931546"/>
          </a:xfrm>
          <a:prstGeom prst="rect">
            <a:avLst/>
          </a:prstGeom>
        </p:spPr>
      </p:pic>
      <p:pic>
        <p:nvPicPr>
          <p:cNvPr id="30" name="Graphique 29">
            <a:extLst>
              <a:ext uri="{FF2B5EF4-FFF2-40B4-BE49-F238E27FC236}">
                <a16:creationId xmlns:a16="http://schemas.microsoft.com/office/drawing/2014/main" id="{2C0C5C40-A02F-4A96-87E7-5B9A146288E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62946" y="4665214"/>
            <a:ext cx="775808" cy="775808"/>
          </a:xfrm>
          <a:prstGeom prst="rect">
            <a:avLst/>
          </a:prstGeom>
        </p:spPr>
      </p:pic>
      <p:pic>
        <p:nvPicPr>
          <p:cNvPr id="32" name="Graphique 31">
            <a:extLst>
              <a:ext uri="{FF2B5EF4-FFF2-40B4-BE49-F238E27FC236}">
                <a16:creationId xmlns:a16="http://schemas.microsoft.com/office/drawing/2014/main" id="{5D729DC6-259A-4E30-A577-B055CEC5ADA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26853" y="3360737"/>
            <a:ext cx="775807" cy="775807"/>
          </a:xfrm>
          <a:prstGeom prst="rect">
            <a:avLst/>
          </a:prstGeom>
        </p:spPr>
      </p:pic>
      <p:sp>
        <p:nvSpPr>
          <p:cNvPr id="24" name="ZoneTexte 23">
            <a:extLst>
              <a:ext uri="{FF2B5EF4-FFF2-40B4-BE49-F238E27FC236}">
                <a16:creationId xmlns:a16="http://schemas.microsoft.com/office/drawing/2014/main" id="{4A120A48-F7C4-4BCB-BC0E-2D9AB7C94715}"/>
              </a:ext>
            </a:extLst>
          </p:cNvPr>
          <p:cNvSpPr txBox="1"/>
          <p:nvPr/>
        </p:nvSpPr>
        <p:spPr>
          <a:xfrm>
            <a:off x="2680530" y="1952954"/>
            <a:ext cx="2630912" cy="707886"/>
          </a:xfrm>
          <a:prstGeom prst="rect">
            <a:avLst/>
          </a:prstGeom>
          <a:noFill/>
        </p:spPr>
        <p:txBody>
          <a:bodyPr wrap="square" rtlCol="0">
            <a:spAutoFit/>
          </a:bodyPr>
          <a:lstStyle/>
          <a:p>
            <a:pPr algn="ctr"/>
            <a:r>
              <a:rPr lang="pt-BR" sz="2400" b="1" dirty="0">
                <a:solidFill>
                  <a:srgbClr val="2E59FD"/>
                </a:solidFill>
              </a:rPr>
              <a:t>100 M€ </a:t>
            </a:r>
          </a:p>
          <a:p>
            <a:pPr algn="ctr"/>
            <a:r>
              <a:rPr lang="pt-BR" sz="1600" b="1" dirty="0"/>
              <a:t>d’Investissement</a:t>
            </a:r>
            <a:endParaRPr lang="pt-BR" b="1" dirty="0"/>
          </a:p>
        </p:txBody>
      </p:sp>
      <p:sp>
        <p:nvSpPr>
          <p:cNvPr id="33" name="ZoneTexte 32">
            <a:extLst>
              <a:ext uri="{FF2B5EF4-FFF2-40B4-BE49-F238E27FC236}">
                <a16:creationId xmlns:a16="http://schemas.microsoft.com/office/drawing/2014/main" id="{442E8FAC-906E-45A8-847E-B6792634C69D}"/>
              </a:ext>
            </a:extLst>
          </p:cNvPr>
          <p:cNvSpPr txBox="1"/>
          <p:nvPr/>
        </p:nvSpPr>
        <p:spPr>
          <a:xfrm>
            <a:off x="7756607" y="1952954"/>
            <a:ext cx="2716529" cy="707886"/>
          </a:xfrm>
          <a:prstGeom prst="rect">
            <a:avLst/>
          </a:prstGeom>
          <a:noFill/>
        </p:spPr>
        <p:txBody>
          <a:bodyPr wrap="square" rtlCol="0">
            <a:spAutoFit/>
          </a:bodyPr>
          <a:lstStyle/>
          <a:p>
            <a:pPr algn="ctr"/>
            <a:r>
              <a:rPr lang="pt-BR" sz="2400" b="1" dirty="0">
                <a:solidFill>
                  <a:srgbClr val="2E59FD"/>
                </a:solidFill>
              </a:rPr>
              <a:t>19</a:t>
            </a:r>
            <a:r>
              <a:rPr lang="pt-BR" b="1" dirty="0"/>
              <a:t> </a:t>
            </a:r>
          </a:p>
          <a:p>
            <a:pPr algn="ctr"/>
            <a:r>
              <a:rPr lang="pt-BR" sz="1600" b="1" dirty="0"/>
              <a:t>filiales pays créées</a:t>
            </a:r>
          </a:p>
        </p:txBody>
      </p:sp>
      <p:sp>
        <p:nvSpPr>
          <p:cNvPr id="34" name="ZoneTexte 33">
            <a:extLst>
              <a:ext uri="{FF2B5EF4-FFF2-40B4-BE49-F238E27FC236}">
                <a16:creationId xmlns:a16="http://schemas.microsoft.com/office/drawing/2014/main" id="{8E74F591-C937-423B-9768-1F5312AA6CD0}"/>
              </a:ext>
            </a:extLst>
          </p:cNvPr>
          <p:cNvSpPr txBox="1"/>
          <p:nvPr/>
        </p:nvSpPr>
        <p:spPr>
          <a:xfrm>
            <a:off x="2664795" y="3366973"/>
            <a:ext cx="2630912" cy="707886"/>
          </a:xfrm>
          <a:prstGeom prst="rect">
            <a:avLst/>
          </a:prstGeom>
          <a:noFill/>
        </p:spPr>
        <p:txBody>
          <a:bodyPr wrap="square" rtlCol="0">
            <a:spAutoFit/>
          </a:bodyPr>
          <a:lstStyle/>
          <a:p>
            <a:pPr algn="ctr"/>
            <a:r>
              <a:rPr lang="pt-BR" sz="2400" b="1" dirty="0">
                <a:solidFill>
                  <a:srgbClr val="2E59FD"/>
                </a:solidFill>
              </a:rPr>
              <a:t>41 millions</a:t>
            </a:r>
          </a:p>
          <a:p>
            <a:pPr algn="ctr"/>
            <a:r>
              <a:rPr lang="pt-BR" sz="1600" b="1" dirty="0"/>
              <a:t>d’apprenants</a:t>
            </a:r>
            <a:endParaRPr lang="pt-BR" b="1" dirty="0"/>
          </a:p>
        </p:txBody>
      </p:sp>
      <p:sp>
        <p:nvSpPr>
          <p:cNvPr id="35" name="ZoneTexte 34">
            <a:extLst>
              <a:ext uri="{FF2B5EF4-FFF2-40B4-BE49-F238E27FC236}">
                <a16:creationId xmlns:a16="http://schemas.microsoft.com/office/drawing/2014/main" id="{F0BA20CB-BF3F-4A61-A709-BCBEE33CD7AB}"/>
              </a:ext>
            </a:extLst>
          </p:cNvPr>
          <p:cNvSpPr txBox="1"/>
          <p:nvPr/>
        </p:nvSpPr>
        <p:spPr>
          <a:xfrm>
            <a:off x="7756607" y="3252029"/>
            <a:ext cx="2716529" cy="954107"/>
          </a:xfrm>
          <a:prstGeom prst="rect">
            <a:avLst/>
          </a:prstGeom>
          <a:noFill/>
        </p:spPr>
        <p:txBody>
          <a:bodyPr wrap="square" rtlCol="0">
            <a:spAutoFit/>
          </a:bodyPr>
          <a:lstStyle/>
          <a:p>
            <a:pPr algn="ctr"/>
            <a:r>
              <a:rPr lang="pt-BR" sz="2400" b="1" dirty="0">
                <a:solidFill>
                  <a:srgbClr val="2E59FD"/>
                </a:solidFill>
              </a:rPr>
              <a:t>32000</a:t>
            </a:r>
            <a:r>
              <a:rPr lang="pt-BR" b="1" dirty="0"/>
              <a:t> </a:t>
            </a:r>
          </a:p>
          <a:p>
            <a:pPr algn="ctr"/>
            <a:r>
              <a:rPr lang="pt-BR" sz="1600" b="1" dirty="0"/>
              <a:t>Organismes de formation et entreprises bénéficiaires</a:t>
            </a:r>
          </a:p>
        </p:txBody>
      </p:sp>
      <p:pic>
        <p:nvPicPr>
          <p:cNvPr id="36" name="Graphique 35">
            <a:extLst>
              <a:ext uri="{FF2B5EF4-FFF2-40B4-BE49-F238E27FC236}">
                <a16:creationId xmlns:a16="http://schemas.microsoft.com/office/drawing/2014/main" id="{3B1A13AC-0FB1-4DE1-9806-5893E40C8FF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658769" y="3366973"/>
            <a:ext cx="779985" cy="707886"/>
          </a:xfrm>
          <a:prstGeom prst="rect">
            <a:avLst/>
          </a:prstGeom>
        </p:spPr>
      </p:pic>
      <p:sp>
        <p:nvSpPr>
          <p:cNvPr id="37" name="ZoneTexte 36">
            <a:extLst>
              <a:ext uri="{FF2B5EF4-FFF2-40B4-BE49-F238E27FC236}">
                <a16:creationId xmlns:a16="http://schemas.microsoft.com/office/drawing/2014/main" id="{29E5B7DC-54D3-46E2-B3AF-B42BDDA915D0}"/>
              </a:ext>
            </a:extLst>
          </p:cNvPr>
          <p:cNvSpPr txBox="1"/>
          <p:nvPr/>
        </p:nvSpPr>
        <p:spPr>
          <a:xfrm>
            <a:off x="7756607" y="4560675"/>
            <a:ext cx="2716529" cy="984885"/>
          </a:xfrm>
          <a:prstGeom prst="rect">
            <a:avLst/>
          </a:prstGeom>
          <a:noFill/>
        </p:spPr>
        <p:txBody>
          <a:bodyPr wrap="square" rtlCol="0">
            <a:spAutoFit/>
          </a:bodyPr>
          <a:lstStyle/>
          <a:p>
            <a:pPr algn="ctr"/>
            <a:r>
              <a:rPr lang="pt-BR" sz="2400" b="1" dirty="0">
                <a:solidFill>
                  <a:srgbClr val="2E59FD"/>
                </a:solidFill>
              </a:rPr>
              <a:t>192</a:t>
            </a:r>
          </a:p>
          <a:p>
            <a:pPr algn="ctr"/>
            <a:r>
              <a:rPr lang="pt-BR" sz="1600" b="1" dirty="0"/>
              <a:t>Cybercentres pédagogiques</a:t>
            </a:r>
          </a:p>
          <a:p>
            <a:pPr algn="ctr"/>
            <a:r>
              <a:rPr lang="pt-BR" sz="1600" b="1" dirty="0"/>
              <a:t>fixes ou mobiles</a:t>
            </a:r>
            <a:endParaRPr lang="pt-BR" b="1" dirty="0"/>
          </a:p>
        </p:txBody>
      </p:sp>
      <p:sp>
        <p:nvSpPr>
          <p:cNvPr id="38" name="ZoneTexte 37">
            <a:extLst>
              <a:ext uri="{FF2B5EF4-FFF2-40B4-BE49-F238E27FC236}">
                <a16:creationId xmlns:a16="http://schemas.microsoft.com/office/drawing/2014/main" id="{6EA9E254-4FE9-4491-92C7-BBA89129AE75}"/>
              </a:ext>
            </a:extLst>
          </p:cNvPr>
          <p:cNvSpPr txBox="1"/>
          <p:nvPr/>
        </p:nvSpPr>
        <p:spPr>
          <a:xfrm>
            <a:off x="2417752" y="4780992"/>
            <a:ext cx="3124998" cy="707886"/>
          </a:xfrm>
          <a:prstGeom prst="rect">
            <a:avLst/>
          </a:prstGeom>
          <a:noFill/>
        </p:spPr>
        <p:txBody>
          <a:bodyPr wrap="square" rtlCol="0">
            <a:spAutoFit/>
          </a:bodyPr>
          <a:lstStyle/>
          <a:p>
            <a:pPr algn="ctr"/>
            <a:r>
              <a:rPr lang="pt-BR" sz="2400" b="1" dirty="0">
                <a:solidFill>
                  <a:srgbClr val="2E59FD"/>
                </a:solidFill>
              </a:rPr>
              <a:t>2600</a:t>
            </a:r>
            <a:r>
              <a:rPr lang="pt-BR" b="1" dirty="0"/>
              <a:t> </a:t>
            </a:r>
          </a:p>
          <a:p>
            <a:pPr algn="ctr"/>
            <a:r>
              <a:rPr lang="pt-BR" sz="1600" b="1" dirty="0"/>
              <a:t>Cursus certifiants</a:t>
            </a:r>
          </a:p>
        </p:txBody>
      </p:sp>
      <p:pic>
        <p:nvPicPr>
          <p:cNvPr id="26" name="Image 25">
            <a:extLst>
              <a:ext uri="{FF2B5EF4-FFF2-40B4-BE49-F238E27FC236}">
                <a16:creationId xmlns:a16="http://schemas.microsoft.com/office/drawing/2014/main" id="{AAE99DEB-EBC2-4B5B-8C83-EF17282563D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48984" y="4723196"/>
            <a:ext cx="931546" cy="931546"/>
          </a:xfrm>
          <a:prstGeom prst="rect">
            <a:avLst/>
          </a:prstGeom>
        </p:spPr>
      </p:pic>
      <p:pic>
        <p:nvPicPr>
          <p:cNvPr id="40" name="Image 39">
            <a:extLst>
              <a:ext uri="{FF2B5EF4-FFF2-40B4-BE49-F238E27FC236}">
                <a16:creationId xmlns:a16="http://schemas.microsoft.com/office/drawing/2014/main" id="{B77323D8-3C3D-41CA-A03E-E4210198079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748984" y="1732121"/>
            <a:ext cx="1011019" cy="1011019"/>
          </a:xfrm>
          <a:prstGeom prst="rect">
            <a:avLst/>
          </a:prstGeom>
        </p:spPr>
      </p:pic>
    </p:spTree>
    <p:extLst>
      <p:ext uri="{BB962C8B-B14F-4D97-AF65-F5344CB8AC3E}">
        <p14:creationId xmlns:p14="http://schemas.microsoft.com/office/powerpoint/2010/main" val="1386082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40CE82-C853-4B32-A43A-F7D8A4E1C42E}"/>
              </a:ext>
            </a:extLst>
          </p:cNvPr>
          <p:cNvSpPr/>
          <p:nvPr/>
        </p:nvSpPr>
        <p:spPr>
          <a:xfrm>
            <a:off x="0" y="-1"/>
            <a:ext cx="12192000" cy="6858001"/>
          </a:xfrm>
          <a:prstGeom prst="rect">
            <a:avLst/>
          </a:prstGeom>
          <a:solidFill>
            <a:srgbClr val="2E59FD">
              <a:alpha val="8588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Ellipse 4">
            <a:extLst>
              <a:ext uri="{FF2B5EF4-FFF2-40B4-BE49-F238E27FC236}">
                <a16:creationId xmlns:a16="http://schemas.microsoft.com/office/drawing/2014/main" id="{EC9DA1B1-5007-4AA9-83CC-D8219845C18F}"/>
              </a:ext>
            </a:extLst>
          </p:cNvPr>
          <p:cNvSpPr/>
          <p:nvPr/>
        </p:nvSpPr>
        <p:spPr>
          <a:xfrm>
            <a:off x="5025914" y="889251"/>
            <a:ext cx="2140172" cy="21401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Titre 1">
            <a:extLst>
              <a:ext uri="{FF2B5EF4-FFF2-40B4-BE49-F238E27FC236}">
                <a16:creationId xmlns:a16="http://schemas.microsoft.com/office/drawing/2014/main" id="{7B90BABF-2739-43D6-80A6-79543D24C017}"/>
              </a:ext>
            </a:extLst>
          </p:cNvPr>
          <p:cNvSpPr>
            <a:spLocks noGrp="1"/>
          </p:cNvSpPr>
          <p:nvPr>
            <p:ph type="title"/>
          </p:nvPr>
        </p:nvSpPr>
        <p:spPr>
          <a:xfrm>
            <a:off x="1848465" y="3509697"/>
            <a:ext cx="8495070" cy="817956"/>
          </a:xfrm>
        </p:spPr>
        <p:txBody>
          <a:bodyPr vert="horz" lIns="91440" tIns="45720" rIns="91440" bIns="45720" rtlCol="0" anchor="b">
            <a:normAutofit/>
          </a:bodyPr>
          <a:lstStyle/>
          <a:p>
            <a:pPr algn="ctr"/>
            <a:r>
              <a:rPr lang="en-US" sz="5100" b="1" kern="1200" dirty="0">
                <a:solidFill>
                  <a:srgbClr val="FFFFFF"/>
                </a:solidFill>
                <a:latin typeface="+mj-lt"/>
                <a:ea typeface="+mj-ea"/>
                <a:cs typeface="+mj-cs"/>
              </a:rPr>
              <a:t>PARLONS NUMÉRIQUE</a:t>
            </a:r>
            <a:endParaRPr lang="en-US" sz="5100" b="1" i="1" kern="1200" dirty="0">
              <a:solidFill>
                <a:srgbClr val="FFFFFF"/>
              </a:solidFill>
              <a:latin typeface="+mj-lt"/>
              <a:ea typeface="+mj-ea"/>
              <a:cs typeface="+mj-cs"/>
            </a:endParaRPr>
          </a:p>
        </p:txBody>
      </p:sp>
      <p:pic>
        <p:nvPicPr>
          <p:cNvPr id="6" name="Image 5">
            <a:extLst>
              <a:ext uri="{FF2B5EF4-FFF2-40B4-BE49-F238E27FC236}">
                <a16:creationId xmlns:a16="http://schemas.microsoft.com/office/drawing/2014/main" id="{5B52F92A-8AE2-4356-9777-C0DE14E5F9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6948" y="1170865"/>
            <a:ext cx="1576944" cy="1576944"/>
          </a:xfrm>
          <a:prstGeom prst="rect">
            <a:avLst/>
          </a:prstGeom>
        </p:spPr>
      </p:pic>
    </p:spTree>
    <p:extLst>
      <p:ext uri="{BB962C8B-B14F-4D97-AF65-F5344CB8AC3E}">
        <p14:creationId xmlns:p14="http://schemas.microsoft.com/office/powerpoint/2010/main" val="1441399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AF34323F-B2AD-4501-B352-C95F5709D7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94004" y="6323429"/>
            <a:ext cx="486738" cy="404857"/>
          </a:xfrm>
          <a:prstGeom prst="rect">
            <a:avLst/>
          </a:prstGeom>
        </p:spPr>
      </p:pic>
      <p:sp>
        <p:nvSpPr>
          <p:cNvPr id="24" name="ZoneTexte 23">
            <a:extLst>
              <a:ext uri="{FF2B5EF4-FFF2-40B4-BE49-F238E27FC236}">
                <a16:creationId xmlns:a16="http://schemas.microsoft.com/office/drawing/2014/main" id="{AED2E5F4-7D06-416E-B3A7-790CC4FA7391}"/>
              </a:ext>
            </a:extLst>
          </p:cNvPr>
          <p:cNvSpPr txBox="1"/>
          <p:nvPr/>
        </p:nvSpPr>
        <p:spPr>
          <a:xfrm>
            <a:off x="-194451" y="500471"/>
            <a:ext cx="12580881" cy="523220"/>
          </a:xfrm>
          <a:prstGeom prst="rect">
            <a:avLst/>
          </a:prstGeom>
          <a:noFill/>
        </p:spPr>
        <p:txBody>
          <a:bodyPr wrap="square" rtlCol="0">
            <a:spAutoFit/>
          </a:bodyPr>
          <a:lstStyle/>
          <a:p>
            <a:pPr algn="ctr"/>
            <a:r>
              <a:rPr lang="fr-FR" sz="2800" b="1" spc="-40" dirty="0">
                <a:solidFill>
                  <a:srgbClr val="2E59FD"/>
                </a:solidFill>
                <a:latin typeface="MarkPro" panose="020B0504020101010102" pitchFamily="34" charset="0"/>
              </a:rPr>
              <a:t>SOLUTION : UN ACCOMPAGNEMENT ADAPTE A LA FORMATION</a:t>
            </a:r>
          </a:p>
        </p:txBody>
      </p:sp>
      <p:pic>
        <p:nvPicPr>
          <p:cNvPr id="4" name="Image 3">
            <a:extLst>
              <a:ext uri="{FF2B5EF4-FFF2-40B4-BE49-F238E27FC236}">
                <a16:creationId xmlns:a16="http://schemas.microsoft.com/office/drawing/2014/main" id="{31E3121E-6401-459C-B2C0-F423FFAB3F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8721" y="1967136"/>
            <a:ext cx="1187521" cy="1187521"/>
          </a:xfrm>
          <a:prstGeom prst="rect">
            <a:avLst/>
          </a:prstGeom>
        </p:spPr>
      </p:pic>
      <p:sp>
        <p:nvSpPr>
          <p:cNvPr id="6" name="ZoneTexte 5">
            <a:extLst>
              <a:ext uri="{FF2B5EF4-FFF2-40B4-BE49-F238E27FC236}">
                <a16:creationId xmlns:a16="http://schemas.microsoft.com/office/drawing/2014/main" id="{4C616F96-68A1-4130-BB58-419607022945}"/>
              </a:ext>
            </a:extLst>
          </p:cNvPr>
          <p:cNvSpPr txBox="1"/>
          <p:nvPr/>
        </p:nvSpPr>
        <p:spPr>
          <a:xfrm>
            <a:off x="505365" y="1500621"/>
            <a:ext cx="1954231" cy="338554"/>
          </a:xfrm>
          <a:prstGeom prst="rect">
            <a:avLst/>
          </a:prstGeom>
          <a:noFill/>
        </p:spPr>
        <p:txBody>
          <a:bodyPr wrap="square" rtlCol="0">
            <a:spAutoFit/>
          </a:bodyPr>
          <a:lstStyle/>
          <a:p>
            <a:r>
              <a:rPr lang="pt-BR" sz="1600" b="1" dirty="0"/>
              <a:t>Masse d’apprenants</a:t>
            </a:r>
          </a:p>
        </p:txBody>
      </p:sp>
      <p:pic>
        <p:nvPicPr>
          <p:cNvPr id="8" name="Image 7">
            <a:extLst>
              <a:ext uri="{FF2B5EF4-FFF2-40B4-BE49-F238E27FC236}">
                <a16:creationId xmlns:a16="http://schemas.microsoft.com/office/drawing/2014/main" id="{3D21138D-5829-422A-AC21-D857D72A79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7227" y="1967135"/>
            <a:ext cx="1187521" cy="1187521"/>
          </a:xfrm>
          <a:prstGeom prst="rect">
            <a:avLst/>
          </a:prstGeom>
        </p:spPr>
      </p:pic>
      <p:sp>
        <p:nvSpPr>
          <p:cNvPr id="11" name="ZoneTexte 10">
            <a:extLst>
              <a:ext uri="{FF2B5EF4-FFF2-40B4-BE49-F238E27FC236}">
                <a16:creationId xmlns:a16="http://schemas.microsoft.com/office/drawing/2014/main" id="{7B749CA1-E6DD-4F64-95E0-1A36E9ED2C95}"/>
              </a:ext>
            </a:extLst>
          </p:cNvPr>
          <p:cNvSpPr txBox="1"/>
          <p:nvPr/>
        </p:nvSpPr>
        <p:spPr>
          <a:xfrm>
            <a:off x="2799365" y="3291070"/>
            <a:ext cx="5610386" cy="1261884"/>
          </a:xfrm>
          <a:prstGeom prst="rect">
            <a:avLst/>
          </a:prstGeom>
          <a:noFill/>
        </p:spPr>
        <p:txBody>
          <a:bodyPr wrap="square" rtlCol="0">
            <a:spAutoFit/>
          </a:bodyPr>
          <a:lstStyle/>
          <a:p>
            <a:pPr algn="ctr"/>
            <a:r>
              <a:rPr lang="pt-BR" sz="1400" b="1" i="1" dirty="0"/>
              <a:t>Pédagogie et parcours de formation pilotés par le formateur </a:t>
            </a:r>
          </a:p>
          <a:p>
            <a:pPr algn="ctr"/>
            <a:endParaRPr lang="pt-BR" sz="600" b="1" i="1" dirty="0"/>
          </a:p>
          <a:p>
            <a:pPr algn="ctr"/>
            <a:r>
              <a:rPr lang="pt-BR" sz="1400" i="1" dirty="0"/>
              <a:t>Pédagogue, expert, agent dédié ...</a:t>
            </a:r>
          </a:p>
          <a:p>
            <a:pPr marL="285750" indent="-285750" algn="ctr">
              <a:buFontTx/>
              <a:buChar char="-"/>
            </a:pPr>
            <a:r>
              <a:rPr lang="pt-BR" sz="1400" dirty="0"/>
              <a:t>Constitution des groupes et affectation des parcours d’apprentissage</a:t>
            </a:r>
          </a:p>
          <a:p>
            <a:pPr marL="285750" indent="-285750" algn="ctr">
              <a:buFontTx/>
              <a:buChar char="-"/>
            </a:pPr>
            <a:r>
              <a:rPr lang="pt-BR" sz="1400" dirty="0"/>
              <a:t> Création des parcours d’apprentissage spécifiques avec choix des modalités (autoformation, blended-learning)</a:t>
            </a:r>
          </a:p>
        </p:txBody>
      </p:sp>
      <p:sp>
        <p:nvSpPr>
          <p:cNvPr id="13" name="ZoneTexte 12">
            <a:extLst>
              <a:ext uri="{FF2B5EF4-FFF2-40B4-BE49-F238E27FC236}">
                <a16:creationId xmlns:a16="http://schemas.microsoft.com/office/drawing/2014/main" id="{AA67CF82-3485-4DCB-93D1-243A77A97B86}"/>
              </a:ext>
            </a:extLst>
          </p:cNvPr>
          <p:cNvSpPr txBox="1"/>
          <p:nvPr/>
        </p:nvSpPr>
        <p:spPr>
          <a:xfrm>
            <a:off x="4772351" y="1500621"/>
            <a:ext cx="1664414" cy="338554"/>
          </a:xfrm>
          <a:prstGeom prst="rect">
            <a:avLst/>
          </a:prstGeom>
          <a:noFill/>
        </p:spPr>
        <p:txBody>
          <a:bodyPr wrap="square" rtlCol="0">
            <a:spAutoFit/>
          </a:bodyPr>
          <a:lstStyle/>
          <a:p>
            <a:pPr algn="ctr"/>
            <a:r>
              <a:rPr lang="pt-BR" sz="1600" b="1" dirty="0"/>
              <a:t>Formateur</a:t>
            </a:r>
          </a:p>
        </p:txBody>
      </p:sp>
      <p:cxnSp>
        <p:nvCxnSpPr>
          <p:cNvPr id="10" name="Connecteur droit avec flèche 9">
            <a:extLst>
              <a:ext uri="{FF2B5EF4-FFF2-40B4-BE49-F238E27FC236}">
                <a16:creationId xmlns:a16="http://schemas.microsoft.com/office/drawing/2014/main" id="{4BB396BB-DA42-40E7-9674-46BEC285C3C5}"/>
              </a:ext>
            </a:extLst>
          </p:cNvPr>
          <p:cNvCxnSpPr>
            <a:cxnSpLocks/>
          </p:cNvCxnSpPr>
          <p:nvPr/>
        </p:nvCxnSpPr>
        <p:spPr>
          <a:xfrm flipV="1">
            <a:off x="6713589" y="2548829"/>
            <a:ext cx="2881445" cy="15372"/>
          </a:xfrm>
          <a:prstGeom prst="straightConnector1">
            <a:avLst/>
          </a:prstGeom>
          <a:ln w="28575">
            <a:solidFill>
              <a:srgbClr val="2E59FD"/>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DA699287-77A8-4C89-9E83-BD798F7D89A3}"/>
              </a:ext>
            </a:extLst>
          </p:cNvPr>
          <p:cNvSpPr txBox="1"/>
          <p:nvPr/>
        </p:nvSpPr>
        <p:spPr>
          <a:xfrm>
            <a:off x="2501763" y="2121001"/>
            <a:ext cx="2116475" cy="307777"/>
          </a:xfrm>
          <a:prstGeom prst="rect">
            <a:avLst/>
          </a:prstGeom>
          <a:noFill/>
        </p:spPr>
        <p:txBody>
          <a:bodyPr wrap="square" rtlCol="0">
            <a:spAutoFit/>
          </a:bodyPr>
          <a:lstStyle/>
          <a:p>
            <a:r>
              <a:rPr lang="pt-BR" sz="1400" i="1" dirty="0">
                <a:solidFill>
                  <a:srgbClr val="2E59FD"/>
                </a:solidFill>
              </a:rPr>
              <a:t>1. Identification de la cible</a:t>
            </a:r>
          </a:p>
        </p:txBody>
      </p:sp>
      <p:cxnSp>
        <p:nvCxnSpPr>
          <p:cNvPr id="18" name="Connecteur droit avec flèche 17">
            <a:extLst>
              <a:ext uri="{FF2B5EF4-FFF2-40B4-BE49-F238E27FC236}">
                <a16:creationId xmlns:a16="http://schemas.microsoft.com/office/drawing/2014/main" id="{3466730F-F3BC-4590-8017-30CA96FBAF1A}"/>
              </a:ext>
            </a:extLst>
          </p:cNvPr>
          <p:cNvCxnSpPr/>
          <p:nvPr/>
        </p:nvCxnSpPr>
        <p:spPr>
          <a:xfrm flipH="1">
            <a:off x="2501763" y="2560895"/>
            <a:ext cx="2044557" cy="0"/>
          </a:xfrm>
          <a:prstGeom prst="straightConnector1">
            <a:avLst/>
          </a:prstGeom>
          <a:ln w="28575">
            <a:solidFill>
              <a:srgbClr val="2E59FD"/>
            </a:solidFill>
            <a:tailEnd type="triangle"/>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F695ED6A-7480-459E-BD8F-F66FA6AC43CC}"/>
              </a:ext>
            </a:extLst>
          </p:cNvPr>
          <p:cNvSpPr txBox="1"/>
          <p:nvPr/>
        </p:nvSpPr>
        <p:spPr>
          <a:xfrm>
            <a:off x="6768527" y="1889195"/>
            <a:ext cx="2873319" cy="523220"/>
          </a:xfrm>
          <a:prstGeom prst="rect">
            <a:avLst/>
          </a:prstGeom>
          <a:noFill/>
        </p:spPr>
        <p:txBody>
          <a:bodyPr wrap="square" rtlCol="0">
            <a:spAutoFit/>
          </a:bodyPr>
          <a:lstStyle/>
          <a:p>
            <a:pPr algn="ctr"/>
            <a:r>
              <a:rPr lang="pt-BR" sz="1400" i="1" dirty="0">
                <a:solidFill>
                  <a:srgbClr val="2E59FD"/>
                </a:solidFill>
              </a:rPr>
              <a:t>2. Conception du parcours de formation le plus adapté grâce à l’IA</a:t>
            </a:r>
          </a:p>
        </p:txBody>
      </p:sp>
      <p:pic>
        <p:nvPicPr>
          <p:cNvPr id="21" name="Image 20">
            <a:extLst>
              <a:ext uri="{FF2B5EF4-FFF2-40B4-BE49-F238E27FC236}">
                <a16:creationId xmlns:a16="http://schemas.microsoft.com/office/drawing/2014/main" id="{777E7458-89BA-4D3F-A006-A20A183688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1292" y="2013279"/>
            <a:ext cx="1187521" cy="987751"/>
          </a:xfrm>
          <a:prstGeom prst="rect">
            <a:avLst/>
          </a:prstGeom>
        </p:spPr>
      </p:pic>
      <p:sp>
        <p:nvSpPr>
          <p:cNvPr id="23" name="ZoneTexte 22">
            <a:extLst>
              <a:ext uri="{FF2B5EF4-FFF2-40B4-BE49-F238E27FC236}">
                <a16:creationId xmlns:a16="http://schemas.microsoft.com/office/drawing/2014/main" id="{55B84A1D-9A45-4197-828A-B93DAD00AC17}"/>
              </a:ext>
            </a:extLst>
          </p:cNvPr>
          <p:cNvSpPr txBox="1"/>
          <p:nvPr/>
        </p:nvSpPr>
        <p:spPr>
          <a:xfrm>
            <a:off x="9641846" y="1502453"/>
            <a:ext cx="1664414" cy="338554"/>
          </a:xfrm>
          <a:prstGeom prst="rect">
            <a:avLst/>
          </a:prstGeom>
          <a:noFill/>
        </p:spPr>
        <p:txBody>
          <a:bodyPr wrap="square" rtlCol="0">
            <a:spAutoFit/>
          </a:bodyPr>
          <a:lstStyle/>
          <a:p>
            <a:pPr algn="ctr"/>
            <a:r>
              <a:rPr lang="pt-BR" sz="1600" b="1" dirty="0"/>
              <a:t>ENCAF</a:t>
            </a:r>
          </a:p>
        </p:txBody>
      </p:sp>
      <p:sp>
        <p:nvSpPr>
          <p:cNvPr id="25" name="ZoneTexte 24">
            <a:extLst>
              <a:ext uri="{FF2B5EF4-FFF2-40B4-BE49-F238E27FC236}">
                <a16:creationId xmlns:a16="http://schemas.microsoft.com/office/drawing/2014/main" id="{843B4F21-A62A-4892-8B60-80CEA3B35875}"/>
              </a:ext>
            </a:extLst>
          </p:cNvPr>
          <p:cNvSpPr txBox="1"/>
          <p:nvPr/>
        </p:nvSpPr>
        <p:spPr>
          <a:xfrm>
            <a:off x="8926664" y="3295326"/>
            <a:ext cx="3054078" cy="1692771"/>
          </a:xfrm>
          <a:prstGeom prst="rect">
            <a:avLst/>
          </a:prstGeom>
          <a:noFill/>
        </p:spPr>
        <p:txBody>
          <a:bodyPr wrap="square" rtlCol="0">
            <a:spAutoFit/>
          </a:bodyPr>
          <a:lstStyle/>
          <a:p>
            <a:pPr algn="ctr"/>
            <a:r>
              <a:rPr lang="pt-BR" sz="1400" b="1" i="1" dirty="0"/>
              <a:t>Expertise technique embarquée dans les outils numériques</a:t>
            </a:r>
          </a:p>
          <a:p>
            <a:pPr algn="ctr"/>
            <a:endParaRPr lang="pt-BR" sz="600" dirty="0"/>
          </a:p>
          <a:p>
            <a:pPr marL="285750" indent="-285750">
              <a:buFontTx/>
              <a:buChar char="-"/>
            </a:pPr>
            <a:r>
              <a:rPr lang="pt-BR" sz="1400" dirty="0"/>
              <a:t>Modules de formation numérisés</a:t>
            </a:r>
          </a:p>
          <a:p>
            <a:pPr marL="285750" indent="-285750">
              <a:buFontTx/>
              <a:buChar char="-"/>
            </a:pPr>
            <a:r>
              <a:rPr lang="pt-BR" sz="1400" dirty="0"/>
              <a:t>Intelligence Artificielle</a:t>
            </a:r>
          </a:p>
          <a:p>
            <a:pPr marL="285750" indent="-285750">
              <a:buFontTx/>
              <a:buChar char="-"/>
            </a:pPr>
            <a:r>
              <a:rPr lang="pt-BR" sz="1400" dirty="0"/>
              <a:t>Kit pédagogique pour le formateur</a:t>
            </a:r>
          </a:p>
          <a:p>
            <a:pPr marL="285750" indent="-285750">
              <a:buFontTx/>
              <a:buChar char="-"/>
            </a:pPr>
            <a:r>
              <a:rPr lang="pt-BR" sz="1400" dirty="0"/>
              <a:t>Tracking</a:t>
            </a:r>
          </a:p>
          <a:p>
            <a:pPr marL="285750" indent="-285750">
              <a:buFontTx/>
              <a:buChar char="-"/>
            </a:pPr>
            <a:r>
              <a:rPr lang="pt-BR" sz="1400" dirty="0"/>
              <a:t>Passage de certifications</a:t>
            </a:r>
          </a:p>
        </p:txBody>
      </p:sp>
      <p:sp>
        <p:nvSpPr>
          <p:cNvPr id="26" name="Flèche : bas 25">
            <a:extLst>
              <a:ext uri="{FF2B5EF4-FFF2-40B4-BE49-F238E27FC236}">
                <a16:creationId xmlns:a16="http://schemas.microsoft.com/office/drawing/2014/main" id="{53F44746-FC6C-4696-B795-9651AC29FD94}"/>
              </a:ext>
            </a:extLst>
          </p:cNvPr>
          <p:cNvSpPr/>
          <p:nvPr/>
        </p:nvSpPr>
        <p:spPr>
          <a:xfrm>
            <a:off x="5347704" y="4720569"/>
            <a:ext cx="513707" cy="785848"/>
          </a:xfrm>
          <a:prstGeom prst="downArrow">
            <a:avLst/>
          </a:prstGeom>
          <a:solidFill>
            <a:srgbClr val="2E59FD"/>
          </a:solidFill>
          <a:ln>
            <a:solidFill>
              <a:srgbClr val="2E59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ZoneTexte 27">
            <a:extLst>
              <a:ext uri="{FF2B5EF4-FFF2-40B4-BE49-F238E27FC236}">
                <a16:creationId xmlns:a16="http://schemas.microsoft.com/office/drawing/2014/main" id="{F829EBD3-D3E9-4BCD-AA0B-3CE0AB2E3078}"/>
              </a:ext>
            </a:extLst>
          </p:cNvPr>
          <p:cNvSpPr txBox="1"/>
          <p:nvPr/>
        </p:nvSpPr>
        <p:spPr>
          <a:xfrm>
            <a:off x="3548973" y="5589593"/>
            <a:ext cx="4111168" cy="523220"/>
          </a:xfrm>
          <a:prstGeom prst="rect">
            <a:avLst/>
          </a:prstGeom>
          <a:noFill/>
        </p:spPr>
        <p:txBody>
          <a:bodyPr wrap="square" rtlCol="0">
            <a:spAutoFit/>
          </a:bodyPr>
          <a:lstStyle/>
          <a:p>
            <a:pPr algn="ctr"/>
            <a:r>
              <a:rPr lang="pt-BR" sz="1400" i="1" dirty="0">
                <a:solidFill>
                  <a:srgbClr val="2E59FD"/>
                </a:solidFill>
              </a:rPr>
              <a:t>3. Pilotage du dispositif d’apprentissage des apprenants jusqu’à leur certification</a:t>
            </a:r>
          </a:p>
        </p:txBody>
      </p:sp>
      <p:sp>
        <p:nvSpPr>
          <p:cNvPr id="29" name="ZoneTexte 28">
            <a:extLst>
              <a:ext uri="{FF2B5EF4-FFF2-40B4-BE49-F238E27FC236}">
                <a16:creationId xmlns:a16="http://schemas.microsoft.com/office/drawing/2014/main" id="{1710DDFB-0A69-46E7-AEEC-8C392C8121EA}"/>
              </a:ext>
            </a:extLst>
          </p:cNvPr>
          <p:cNvSpPr txBox="1"/>
          <p:nvPr/>
        </p:nvSpPr>
        <p:spPr>
          <a:xfrm>
            <a:off x="6951739" y="2680529"/>
            <a:ext cx="2506894" cy="307777"/>
          </a:xfrm>
          <a:prstGeom prst="rect">
            <a:avLst/>
          </a:prstGeom>
          <a:noFill/>
        </p:spPr>
        <p:txBody>
          <a:bodyPr wrap="square" rtlCol="0">
            <a:spAutoFit/>
          </a:bodyPr>
          <a:lstStyle/>
          <a:p>
            <a:pPr algn="ctr"/>
            <a:r>
              <a:rPr lang="pt-BR" sz="1400" i="1" dirty="0">
                <a:solidFill>
                  <a:srgbClr val="2E59FD"/>
                </a:solidFill>
              </a:rPr>
              <a:t>2 bis. Formation du formateur</a:t>
            </a:r>
          </a:p>
        </p:txBody>
      </p:sp>
      <p:sp>
        <p:nvSpPr>
          <p:cNvPr id="30" name="ZoneTexte 29">
            <a:extLst>
              <a:ext uri="{FF2B5EF4-FFF2-40B4-BE49-F238E27FC236}">
                <a16:creationId xmlns:a16="http://schemas.microsoft.com/office/drawing/2014/main" id="{4E1A9270-FC24-4C25-B53D-2EC4F2DBA03A}"/>
              </a:ext>
            </a:extLst>
          </p:cNvPr>
          <p:cNvSpPr txBox="1"/>
          <p:nvPr/>
        </p:nvSpPr>
        <p:spPr>
          <a:xfrm>
            <a:off x="1097483" y="6166992"/>
            <a:ext cx="9997011" cy="369332"/>
          </a:xfrm>
          <a:prstGeom prst="rect">
            <a:avLst/>
          </a:prstGeom>
          <a:noFill/>
        </p:spPr>
        <p:txBody>
          <a:bodyPr wrap="square" rtlCol="0">
            <a:spAutoFit/>
          </a:bodyPr>
          <a:lstStyle/>
          <a:p>
            <a:pPr algn="ctr"/>
            <a:r>
              <a:rPr lang="pt-BR" b="1" dirty="0"/>
              <a:t>Avec ENCAF, la compétence technique est embarquée dans les outils et les contenus numériques</a:t>
            </a:r>
          </a:p>
        </p:txBody>
      </p:sp>
    </p:spTree>
    <p:extLst>
      <p:ext uri="{BB962C8B-B14F-4D97-AF65-F5344CB8AC3E}">
        <p14:creationId xmlns:p14="http://schemas.microsoft.com/office/powerpoint/2010/main" val="3403647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AF34323F-B2AD-4501-B352-C95F5709D7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94004" y="6323429"/>
            <a:ext cx="486738" cy="404857"/>
          </a:xfrm>
          <a:prstGeom prst="rect">
            <a:avLst/>
          </a:prstGeom>
        </p:spPr>
      </p:pic>
      <p:sp>
        <p:nvSpPr>
          <p:cNvPr id="24" name="ZoneTexte 23">
            <a:extLst>
              <a:ext uri="{FF2B5EF4-FFF2-40B4-BE49-F238E27FC236}">
                <a16:creationId xmlns:a16="http://schemas.microsoft.com/office/drawing/2014/main" id="{AED2E5F4-7D06-416E-B3A7-790CC4FA7391}"/>
              </a:ext>
            </a:extLst>
          </p:cNvPr>
          <p:cNvSpPr txBox="1"/>
          <p:nvPr/>
        </p:nvSpPr>
        <p:spPr>
          <a:xfrm>
            <a:off x="-273954" y="397202"/>
            <a:ext cx="12580881" cy="523220"/>
          </a:xfrm>
          <a:prstGeom prst="rect">
            <a:avLst/>
          </a:prstGeom>
          <a:noFill/>
        </p:spPr>
        <p:txBody>
          <a:bodyPr wrap="square" rtlCol="0">
            <a:spAutoFit/>
          </a:bodyPr>
          <a:lstStyle/>
          <a:p>
            <a:pPr algn="ctr"/>
            <a:r>
              <a:rPr lang="fr-FR" sz="2800" b="1" spc="-40" dirty="0">
                <a:solidFill>
                  <a:srgbClr val="2E59FD"/>
                </a:solidFill>
                <a:latin typeface="MarkPro" panose="020B0504020101010102" pitchFamily="34" charset="0"/>
              </a:rPr>
              <a:t>LA FORMATION NUMERIQUE AU CŒUR DU SYSTÈME – EXEMPLE VIDEO</a:t>
            </a:r>
          </a:p>
        </p:txBody>
      </p:sp>
      <p:sp>
        <p:nvSpPr>
          <p:cNvPr id="6" name="ZoneTexte 5">
            <a:extLst>
              <a:ext uri="{FF2B5EF4-FFF2-40B4-BE49-F238E27FC236}">
                <a16:creationId xmlns:a16="http://schemas.microsoft.com/office/drawing/2014/main" id="{9CFAAFE8-E530-471E-8AF2-C7D3F75C8E15}"/>
              </a:ext>
            </a:extLst>
          </p:cNvPr>
          <p:cNvSpPr txBox="1"/>
          <p:nvPr/>
        </p:nvSpPr>
        <p:spPr>
          <a:xfrm>
            <a:off x="342639" y="3486291"/>
            <a:ext cx="12580881" cy="523220"/>
          </a:xfrm>
          <a:prstGeom prst="rect">
            <a:avLst/>
          </a:prstGeom>
          <a:noFill/>
        </p:spPr>
        <p:txBody>
          <a:bodyPr wrap="square" rtlCol="0">
            <a:spAutoFit/>
          </a:bodyPr>
          <a:lstStyle/>
          <a:p>
            <a:pPr algn="ctr"/>
            <a:r>
              <a:rPr lang="fr-FR" sz="2800" b="1" spc="-40" dirty="0">
                <a:solidFill>
                  <a:srgbClr val="2E59FD"/>
                </a:solidFill>
                <a:latin typeface="MarkPro" panose="020B0504020101010102" pitchFamily="34" charset="0"/>
              </a:rPr>
              <a:t>LE CAS D’INNOV’COMPETENCES (Sénégal, partenariat ENA avec l’AFD)</a:t>
            </a:r>
          </a:p>
        </p:txBody>
      </p:sp>
      <p:sp>
        <p:nvSpPr>
          <p:cNvPr id="4" name="AutoShape 2" descr="Engie — Wikipédia">
            <a:extLst>
              <a:ext uri="{FF2B5EF4-FFF2-40B4-BE49-F238E27FC236}">
                <a16:creationId xmlns:a16="http://schemas.microsoft.com/office/drawing/2014/main" id="{A9B9B647-6B75-4BBB-BA44-D30355F8F29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10" name="Image 9">
            <a:extLst>
              <a:ext uri="{FF2B5EF4-FFF2-40B4-BE49-F238E27FC236}">
                <a16:creationId xmlns:a16="http://schemas.microsoft.com/office/drawing/2014/main" id="{9D2B4AE7-9CED-440F-A8AD-BA440A74EBE4}"/>
              </a:ext>
            </a:extLst>
          </p:cNvPr>
          <p:cNvPicPr>
            <a:picLocks noChangeAspect="1"/>
          </p:cNvPicPr>
          <p:nvPr/>
        </p:nvPicPr>
        <p:blipFill>
          <a:blip r:embed="rId3"/>
          <a:stretch>
            <a:fillRect/>
          </a:stretch>
        </p:blipFill>
        <p:spPr>
          <a:xfrm>
            <a:off x="2841399" y="1516739"/>
            <a:ext cx="2658717" cy="949804"/>
          </a:xfrm>
          <a:prstGeom prst="rect">
            <a:avLst/>
          </a:prstGeom>
        </p:spPr>
      </p:pic>
      <p:sp>
        <p:nvSpPr>
          <p:cNvPr id="13" name="ZoneTexte 12">
            <a:extLst>
              <a:ext uri="{FF2B5EF4-FFF2-40B4-BE49-F238E27FC236}">
                <a16:creationId xmlns:a16="http://schemas.microsoft.com/office/drawing/2014/main" id="{70B4E208-DBDC-41F0-919B-B66E838AEECD}"/>
              </a:ext>
            </a:extLst>
          </p:cNvPr>
          <p:cNvSpPr txBox="1"/>
          <p:nvPr/>
        </p:nvSpPr>
        <p:spPr>
          <a:xfrm>
            <a:off x="803338" y="1033451"/>
            <a:ext cx="10585324" cy="338554"/>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pPr algn="ctr"/>
            <a:r>
              <a:rPr lang="fr-FR" sz="1600" spc="-40" dirty="0">
                <a:latin typeface="MarkPro" panose="020B0504020101010102"/>
              </a:rPr>
              <a:t>L’</a:t>
            </a:r>
            <a:r>
              <a:rPr lang="fr-FR" spc="-40" dirty="0">
                <a:latin typeface="MarkPro" panose="020B0504020101010102"/>
              </a:rPr>
              <a:t>exemple de Gaz de France (aujourd’hui Engie) : </a:t>
            </a:r>
            <a:r>
              <a:rPr lang="fr-FR" sz="1600" spc="-40" dirty="0">
                <a:latin typeface="MarkPro" panose="020B0504020101010102"/>
              </a:rPr>
              <a:t>3500 agents de sécurité technique clés à former et certifier</a:t>
            </a:r>
          </a:p>
        </p:txBody>
      </p:sp>
      <p:sp>
        <p:nvSpPr>
          <p:cNvPr id="16" name="ZoneTexte 15">
            <a:extLst>
              <a:ext uri="{FF2B5EF4-FFF2-40B4-BE49-F238E27FC236}">
                <a16:creationId xmlns:a16="http://schemas.microsoft.com/office/drawing/2014/main" id="{FC3DDE49-8BFB-419A-BFA4-AF099C266049}"/>
              </a:ext>
            </a:extLst>
          </p:cNvPr>
          <p:cNvSpPr txBox="1"/>
          <p:nvPr/>
        </p:nvSpPr>
        <p:spPr>
          <a:xfrm>
            <a:off x="1038034" y="4063827"/>
            <a:ext cx="10585324" cy="338554"/>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pPr algn="ctr"/>
            <a:r>
              <a:rPr lang="fr-FR" sz="1600" spc="-40" dirty="0">
                <a:latin typeface="MarkPro" panose="020B0504020101010102" pitchFamily="34" charset="0"/>
              </a:rPr>
              <a:t>En live à Saly pour la RAFPRO : l’équipe technique ENCAF à Dakar, KTM Sénégal</a:t>
            </a:r>
          </a:p>
        </p:txBody>
      </p:sp>
      <p:pic>
        <p:nvPicPr>
          <p:cNvPr id="1030" name="Picture 6" descr="Innov&amp;#39;competences">
            <a:extLst>
              <a:ext uri="{FF2B5EF4-FFF2-40B4-BE49-F238E27FC236}">
                <a16:creationId xmlns:a16="http://schemas.microsoft.com/office/drawing/2014/main" id="{C77F5704-D068-4915-ACBE-AB88ED5393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8700" y="4456697"/>
            <a:ext cx="2209800" cy="1552575"/>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 13">
            <a:hlinkClick r:id="rId5" action="ppaction://hlinkfile"/>
            <a:extLst>
              <a:ext uri="{FF2B5EF4-FFF2-40B4-BE49-F238E27FC236}">
                <a16:creationId xmlns:a16="http://schemas.microsoft.com/office/drawing/2014/main" id="{82BD030F-AE35-42DE-B656-837ED12C5432}"/>
              </a:ext>
            </a:extLst>
          </p:cNvPr>
          <p:cNvPicPr>
            <a:picLocks noChangeAspect="1"/>
          </p:cNvPicPr>
          <p:nvPr/>
        </p:nvPicPr>
        <p:blipFill>
          <a:blip r:embed="rId6"/>
          <a:stretch>
            <a:fillRect/>
          </a:stretch>
        </p:blipFill>
        <p:spPr>
          <a:xfrm>
            <a:off x="6248400" y="1520665"/>
            <a:ext cx="2369517" cy="1392913"/>
          </a:xfrm>
          <a:prstGeom prst="rect">
            <a:avLst/>
          </a:prstGeom>
        </p:spPr>
      </p:pic>
      <p:sp>
        <p:nvSpPr>
          <p:cNvPr id="15" name="ZoneTexte 14">
            <a:extLst>
              <a:ext uri="{FF2B5EF4-FFF2-40B4-BE49-F238E27FC236}">
                <a16:creationId xmlns:a16="http://schemas.microsoft.com/office/drawing/2014/main" id="{6130AE01-4EE8-4985-A691-C8B66A0844ED}"/>
              </a:ext>
            </a:extLst>
          </p:cNvPr>
          <p:cNvSpPr txBox="1"/>
          <p:nvPr/>
        </p:nvSpPr>
        <p:spPr>
          <a:xfrm>
            <a:off x="0" y="6319639"/>
            <a:ext cx="12108758" cy="369332"/>
          </a:xfrm>
          <a:prstGeom prst="rect">
            <a:avLst/>
          </a:prstGeom>
          <a:noFill/>
        </p:spPr>
        <p:txBody>
          <a:bodyPr wrap="square">
            <a:spAutoFit/>
          </a:bodyPr>
          <a:lstStyle/>
          <a:p>
            <a:pPr algn="ctr"/>
            <a:r>
              <a:rPr lang="fr-FR" sz="1800" b="1" spc="-40" dirty="0">
                <a:solidFill>
                  <a:srgbClr val="2E59FD"/>
                </a:solidFill>
                <a:latin typeface="MarkPro" panose="020B0504020101010102" pitchFamily="34" charset="0"/>
              </a:rPr>
              <a:t>Si le temps disponible est OK, sinon en OFF :  </a:t>
            </a:r>
            <a:r>
              <a:rPr lang="fr-FR" sz="1800" b="1" spc="-40" dirty="0">
                <a:solidFill>
                  <a:srgbClr val="2E59FD"/>
                </a:solidFill>
                <a:latin typeface="MarkPro" panose="020B0504020101010102" pitchFamily="34" charset="0"/>
                <a:hlinkClick r:id="rId7" action="ppaction://hlinkfile">
                  <a:extLst>
                    <a:ext uri="{A12FA001-AC4F-418D-AE19-62706E023703}">
                      <ahyp:hlinkClr xmlns:ahyp="http://schemas.microsoft.com/office/drawing/2018/hyperlinkcolor" val="tx"/>
                    </a:ext>
                  </a:extLst>
                </a:hlinkClick>
              </a:rPr>
              <a:t>Dubaï Expert</a:t>
            </a:r>
            <a:r>
              <a:rPr lang="fr-FR" sz="1800" b="1" spc="-40" dirty="0">
                <a:solidFill>
                  <a:srgbClr val="2E59FD"/>
                </a:solidFill>
                <a:latin typeface="MarkPro" panose="020B0504020101010102" pitchFamily="34" charset="0"/>
              </a:rPr>
              <a:t>, </a:t>
            </a:r>
            <a:r>
              <a:rPr lang="fr-FR" sz="1800" b="1" spc="-40" dirty="0">
                <a:solidFill>
                  <a:srgbClr val="2E59FD"/>
                </a:solidFill>
                <a:latin typeface="MarkPro" panose="020B0504020101010102" pitchFamily="34" charset="0"/>
                <a:hlinkClick r:id="rId8" action="ppaction://hlinkfile">
                  <a:extLst>
                    <a:ext uri="{A12FA001-AC4F-418D-AE19-62706E023703}">
                      <ahyp:hlinkClr xmlns:ahyp="http://schemas.microsoft.com/office/drawing/2018/hyperlinkcolor" val="tx"/>
                    </a:ext>
                  </a:extLst>
                </a:hlinkClick>
              </a:rPr>
              <a:t>Mécanique Industrielle (Bac-3 à Bac+5)</a:t>
            </a:r>
            <a:r>
              <a:rPr lang="fr-FR" sz="1800" b="1" spc="-40" dirty="0">
                <a:solidFill>
                  <a:srgbClr val="2E59FD"/>
                </a:solidFill>
                <a:latin typeface="MarkPro" panose="020B0504020101010102" pitchFamily="34" charset="0"/>
              </a:rPr>
              <a:t>, </a:t>
            </a:r>
            <a:r>
              <a:rPr lang="fr-FR" sz="1800" b="1" spc="-40" dirty="0">
                <a:solidFill>
                  <a:srgbClr val="2E59FD"/>
                </a:solidFill>
                <a:latin typeface="MarkPro" panose="020B0504020101010102" pitchFamily="34" charset="0"/>
                <a:hlinkClick r:id="rId9" action="ppaction://hlinkfile">
                  <a:extLst>
                    <a:ext uri="{A12FA001-AC4F-418D-AE19-62706E023703}">
                      <ahyp:hlinkClr xmlns:ahyp="http://schemas.microsoft.com/office/drawing/2018/hyperlinkcolor" val="tx"/>
                    </a:ext>
                  </a:extLst>
                </a:hlinkClick>
              </a:rPr>
              <a:t>Total </a:t>
            </a:r>
            <a:r>
              <a:rPr lang="fr-FR" sz="1800" b="1" spc="-40" dirty="0">
                <a:solidFill>
                  <a:srgbClr val="2E59FD"/>
                </a:solidFill>
                <a:latin typeface="MarkPro" panose="020B0504020101010102" pitchFamily="34" charset="0"/>
              </a:rPr>
              <a:t>  </a:t>
            </a:r>
            <a:r>
              <a:rPr lang="fr-FR" sz="1400" b="1" spc="-40" dirty="0">
                <a:solidFill>
                  <a:srgbClr val="2E59FD"/>
                </a:solidFill>
                <a:latin typeface="MarkPro" panose="020B0504020101010102" pitchFamily="34" charset="0"/>
              </a:rPr>
              <a:t>(vidéos en UK) </a:t>
            </a:r>
          </a:p>
        </p:txBody>
      </p:sp>
    </p:spTree>
    <p:extLst>
      <p:ext uri="{BB962C8B-B14F-4D97-AF65-F5344CB8AC3E}">
        <p14:creationId xmlns:p14="http://schemas.microsoft.com/office/powerpoint/2010/main" val="337200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40CE82-C853-4B32-A43A-F7D8A4E1C42E}"/>
              </a:ext>
            </a:extLst>
          </p:cNvPr>
          <p:cNvSpPr/>
          <p:nvPr/>
        </p:nvSpPr>
        <p:spPr>
          <a:xfrm>
            <a:off x="15478" y="-1"/>
            <a:ext cx="12192000" cy="6858001"/>
          </a:xfrm>
          <a:prstGeom prst="rect">
            <a:avLst/>
          </a:prstGeom>
          <a:solidFill>
            <a:srgbClr val="2E59FD">
              <a:alpha val="8588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Ellipse 4">
            <a:extLst>
              <a:ext uri="{FF2B5EF4-FFF2-40B4-BE49-F238E27FC236}">
                <a16:creationId xmlns:a16="http://schemas.microsoft.com/office/drawing/2014/main" id="{EC9DA1B1-5007-4AA9-83CC-D8219845C18F}"/>
              </a:ext>
            </a:extLst>
          </p:cNvPr>
          <p:cNvSpPr/>
          <p:nvPr/>
        </p:nvSpPr>
        <p:spPr>
          <a:xfrm>
            <a:off x="5025914" y="889251"/>
            <a:ext cx="2140172" cy="21401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Titre 1">
            <a:extLst>
              <a:ext uri="{FF2B5EF4-FFF2-40B4-BE49-F238E27FC236}">
                <a16:creationId xmlns:a16="http://schemas.microsoft.com/office/drawing/2014/main" id="{7B90BABF-2739-43D6-80A6-79543D24C017}"/>
              </a:ext>
            </a:extLst>
          </p:cNvPr>
          <p:cNvSpPr>
            <a:spLocks noGrp="1"/>
          </p:cNvSpPr>
          <p:nvPr>
            <p:ph type="title"/>
          </p:nvPr>
        </p:nvSpPr>
        <p:spPr>
          <a:xfrm>
            <a:off x="1848465" y="4534733"/>
            <a:ext cx="8495070" cy="817956"/>
          </a:xfrm>
        </p:spPr>
        <p:txBody>
          <a:bodyPr vert="horz" lIns="91440" tIns="45720" rIns="91440" bIns="45720" rtlCol="0" anchor="b">
            <a:normAutofit fontScale="90000"/>
          </a:bodyPr>
          <a:lstStyle/>
          <a:p>
            <a:pPr algn="ctr"/>
            <a:r>
              <a:rPr lang="en-US" sz="5100" b="1" kern="1200" dirty="0">
                <a:solidFill>
                  <a:srgbClr val="FFFFFF"/>
                </a:solidFill>
                <a:latin typeface="+mj-lt"/>
                <a:ea typeface="+mj-ea"/>
                <a:cs typeface="+mj-cs"/>
              </a:rPr>
              <a:t>DE L’IMPORTANCE DE LA MUTUALISATION DES MOYENS</a:t>
            </a:r>
            <a:br>
              <a:rPr lang="en-US" sz="5100" b="1" kern="1200" dirty="0">
                <a:solidFill>
                  <a:srgbClr val="FFFFFF"/>
                </a:solidFill>
                <a:latin typeface="+mj-lt"/>
                <a:ea typeface="+mj-ea"/>
                <a:cs typeface="+mj-cs"/>
              </a:rPr>
            </a:br>
            <a:r>
              <a:rPr lang="en-US" sz="3100" b="1" i="1" kern="1200" dirty="0">
                <a:solidFill>
                  <a:srgbClr val="FFFFFF"/>
                </a:solidFill>
                <a:latin typeface="+mj-lt"/>
                <a:ea typeface="+mj-ea"/>
                <a:cs typeface="+mj-cs"/>
              </a:rPr>
              <a:t>L’UNION FAIT LA FORCE</a:t>
            </a:r>
            <a:endParaRPr lang="en-US" sz="5100" b="1" i="1" kern="1200" dirty="0">
              <a:solidFill>
                <a:srgbClr val="FFFFFF"/>
              </a:solidFill>
              <a:latin typeface="+mj-lt"/>
              <a:ea typeface="+mj-ea"/>
              <a:cs typeface="+mj-cs"/>
            </a:endParaRPr>
          </a:p>
        </p:txBody>
      </p:sp>
      <p:pic>
        <p:nvPicPr>
          <p:cNvPr id="3" name="Image 2">
            <a:extLst>
              <a:ext uri="{FF2B5EF4-FFF2-40B4-BE49-F238E27FC236}">
                <a16:creationId xmlns:a16="http://schemas.microsoft.com/office/drawing/2014/main" id="{FFE5A62A-D144-41AC-A130-A3A7D0455B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6482" y="1149819"/>
            <a:ext cx="1619036" cy="1619036"/>
          </a:xfrm>
          <a:prstGeom prst="rect">
            <a:avLst/>
          </a:prstGeom>
        </p:spPr>
      </p:pic>
    </p:spTree>
    <p:extLst>
      <p:ext uri="{BB962C8B-B14F-4D97-AF65-F5344CB8AC3E}">
        <p14:creationId xmlns:p14="http://schemas.microsoft.com/office/powerpoint/2010/main" val="14442476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40CE82-C853-4B32-A43A-F7D8A4E1C42E}"/>
              </a:ext>
            </a:extLst>
          </p:cNvPr>
          <p:cNvSpPr/>
          <p:nvPr/>
        </p:nvSpPr>
        <p:spPr>
          <a:xfrm>
            <a:off x="0" y="0"/>
            <a:ext cx="12192000" cy="6858001"/>
          </a:xfrm>
          <a:prstGeom prst="rect">
            <a:avLst/>
          </a:prstGeom>
          <a:solidFill>
            <a:srgbClr val="2E59FD">
              <a:alpha val="8588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Ellipse 4">
            <a:extLst>
              <a:ext uri="{FF2B5EF4-FFF2-40B4-BE49-F238E27FC236}">
                <a16:creationId xmlns:a16="http://schemas.microsoft.com/office/drawing/2014/main" id="{EC9DA1B1-5007-4AA9-83CC-D8219845C18F}"/>
              </a:ext>
            </a:extLst>
          </p:cNvPr>
          <p:cNvSpPr/>
          <p:nvPr/>
        </p:nvSpPr>
        <p:spPr>
          <a:xfrm>
            <a:off x="5025914" y="889251"/>
            <a:ext cx="2140172" cy="21401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Titre 1">
            <a:extLst>
              <a:ext uri="{FF2B5EF4-FFF2-40B4-BE49-F238E27FC236}">
                <a16:creationId xmlns:a16="http://schemas.microsoft.com/office/drawing/2014/main" id="{7B90BABF-2739-43D6-80A6-79543D24C017}"/>
              </a:ext>
            </a:extLst>
          </p:cNvPr>
          <p:cNvSpPr>
            <a:spLocks noGrp="1"/>
          </p:cNvSpPr>
          <p:nvPr>
            <p:ph type="title"/>
          </p:nvPr>
        </p:nvSpPr>
        <p:spPr>
          <a:xfrm>
            <a:off x="1848465" y="3918674"/>
            <a:ext cx="8495070" cy="817956"/>
          </a:xfrm>
        </p:spPr>
        <p:txBody>
          <a:bodyPr vert="horz" lIns="91440" tIns="45720" rIns="91440" bIns="45720" rtlCol="0" anchor="b">
            <a:normAutofit fontScale="90000"/>
          </a:bodyPr>
          <a:lstStyle/>
          <a:p>
            <a:pPr algn="ctr"/>
            <a:r>
              <a:rPr lang="en-US" sz="5100" b="1" kern="1200" dirty="0">
                <a:solidFill>
                  <a:srgbClr val="FFFFFF"/>
                </a:solidFill>
                <a:latin typeface="+mj-lt"/>
                <a:ea typeface="+mj-ea"/>
                <a:cs typeface="+mj-cs"/>
              </a:rPr>
              <a:t>DE L’IMPORTANCE DE LA NORMALISATION TECHNIQUE</a:t>
            </a:r>
            <a:endParaRPr lang="en-US" sz="5100" b="1" i="1" kern="1200" dirty="0">
              <a:solidFill>
                <a:srgbClr val="FFFFFF"/>
              </a:solidFill>
              <a:latin typeface="+mj-lt"/>
              <a:ea typeface="+mj-ea"/>
              <a:cs typeface="+mj-cs"/>
            </a:endParaRPr>
          </a:p>
        </p:txBody>
      </p:sp>
      <p:pic>
        <p:nvPicPr>
          <p:cNvPr id="6" name="Image 5">
            <a:extLst>
              <a:ext uri="{FF2B5EF4-FFF2-40B4-BE49-F238E27FC236}">
                <a16:creationId xmlns:a16="http://schemas.microsoft.com/office/drawing/2014/main" id="{2F654EA1-345B-459C-813A-3B4F8CD726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6230" y="1068512"/>
            <a:ext cx="1779539" cy="1779539"/>
          </a:xfrm>
          <a:prstGeom prst="rect">
            <a:avLst/>
          </a:prstGeom>
        </p:spPr>
      </p:pic>
    </p:spTree>
    <p:extLst>
      <p:ext uri="{BB962C8B-B14F-4D97-AF65-F5344CB8AC3E}">
        <p14:creationId xmlns:p14="http://schemas.microsoft.com/office/powerpoint/2010/main" val="34813608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40CE82-C853-4B32-A43A-F7D8A4E1C42E}"/>
              </a:ext>
            </a:extLst>
          </p:cNvPr>
          <p:cNvSpPr/>
          <p:nvPr/>
        </p:nvSpPr>
        <p:spPr>
          <a:xfrm>
            <a:off x="0" y="0"/>
            <a:ext cx="12192000" cy="6858001"/>
          </a:xfrm>
          <a:prstGeom prst="rect">
            <a:avLst/>
          </a:prstGeom>
          <a:solidFill>
            <a:srgbClr val="2E59FD">
              <a:alpha val="8588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Ellipse 4">
            <a:extLst>
              <a:ext uri="{FF2B5EF4-FFF2-40B4-BE49-F238E27FC236}">
                <a16:creationId xmlns:a16="http://schemas.microsoft.com/office/drawing/2014/main" id="{EC9DA1B1-5007-4AA9-83CC-D8219845C18F}"/>
              </a:ext>
            </a:extLst>
          </p:cNvPr>
          <p:cNvSpPr/>
          <p:nvPr/>
        </p:nvSpPr>
        <p:spPr>
          <a:xfrm>
            <a:off x="5025914" y="889251"/>
            <a:ext cx="2140172" cy="214017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Titre 1">
            <a:extLst>
              <a:ext uri="{FF2B5EF4-FFF2-40B4-BE49-F238E27FC236}">
                <a16:creationId xmlns:a16="http://schemas.microsoft.com/office/drawing/2014/main" id="{7B90BABF-2739-43D6-80A6-79543D24C017}"/>
              </a:ext>
            </a:extLst>
          </p:cNvPr>
          <p:cNvSpPr>
            <a:spLocks noGrp="1"/>
          </p:cNvSpPr>
          <p:nvPr>
            <p:ph type="title"/>
          </p:nvPr>
        </p:nvSpPr>
        <p:spPr>
          <a:xfrm>
            <a:off x="1848464" y="4125756"/>
            <a:ext cx="8495070" cy="817956"/>
          </a:xfrm>
        </p:spPr>
        <p:txBody>
          <a:bodyPr vert="horz" lIns="91440" tIns="45720" rIns="91440" bIns="45720" rtlCol="0" anchor="b">
            <a:normAutofit fontScale="90000"/>
          </a:bodyPr>
          <a:lstStyle/>
          <a:p>
            <a:pPr algn="ctr"/>
            <a:r>
              <a:rPr lang="en-US" sz="5100" b="1" kern="1200" dirty="0">
                <a:solidFill>
                  <a:srgbClr val="FFFFFF"/>
                </a:solidFill>
                <a:latin typeface="+mj-lt"/>
                <a:ea typeface="+mj-ea"/>
                <a:cs typeface="+mj-cs"/>
              </a:rPr>
              <a:t>SE DONNER LES MOYENS </a:t>
            </a:r>
            <a:br>
              <a:rPr lang="en-US" sz="5100" b="1" kern="1200" dirty="0">
                <a:solidFill>
                  <a:srgbClr val="FFFFFF"/>
                </a:solidFill>
                <a:latin typeface="+mj-lt"/>
                <a:ea typeface="+mj-ea"/>
                <a:cs typeface="+mj-cs"/>
              </a:rPr>
            </a:br>
            <a:r>
              <a:rPr lang="en-US" sz="5100" b="1" kern="1200" dirty="0">
                <a:solidFill>
                  <a:srgbClr val="FFFFFF"/>
                </a:solidFill>
                <a:latin typeface="+mj-lt"/>
                <a:ea typeface="+mj-ea"/>
                <a:cs typeface="+mj-cs"/>
              </a:rPr>
              <a:t>DE SON AMBITION</a:t>
            </a:r>
            <a:endParaRPr lang="en-US" sz="5100" b="1" i="1" kern="1200" dirty="0">
              <a:solidFill>
                <a:srgbClr val="FFFFFF"/>
              </a:solidFill>
              <a:latin typeface="+mj-lt"/>
              <a:ea typeface="+mj-ea"/>
              <a:cs typeface="+mj-cs"/>
            </a:endParaRPr>
          </a:p>
        </p:txBody>
      </p:sp>
      <p:pic>
        <p:nvPicPr>
          <p:cNvPr id="9" name="Image 8">
            <a:extLst>
              <a:ext uri="{FF2B5EF4-FFF2-40B4-BE49-F238E27FC236}">
                <a16:creationId xmlns:a16="http://schemas.microsoft.com/office/drawing/2014/main" id="{5865BD14-6616-4FF2-9616-15B9D17051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1123" y="1116855"/>
            <a:ext cx="1684963" cy="1684963"/>
          </a:xfrm>
          <a:prstGeom prst="rect">
            <a:avLst/>
          </a:prstGeom>
        </p:spPr>
      </p:pic>
    </p:spTree>
    <p:extLst>
      <p:ext uri="{BB962C8B-B14F-4D97-AF65-F5344CB8AC3E}">
        <p14:creationId xmlns:p14="http://schemas.microsoft.com/office/powerpoint/2010/main" val="3599535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B2D8DE52-5B92-407D-AC52-ADED6D7C4FE2}"/>
              </a:ext>
            </a:extLst>
          </p:cNvPr>
          <p:cNvSpPr txBox="1"/>
          <p:nvPr/>
        </p:nvSpPr>
        <p:spPr>
          <a:xfrm>
            <a:off x="-184916" y="245548"/>
            <a:ext cx="12580881" cy="523220"/>
          </a:xfrm>
          <a:prstGeom prst="rect">
            <a:avLst/>
          </a:prstGeom>
          <a:noFill/>
        </p:spPr>
        <p:txBody>
          <a:bodyPr wrap="square" rtlCol="0">
            <a:spAutoFit/>
          </a:bodyPr>
          <a:lstStyle/>
          <a:p>
            <a:pPr algn="ctr"/>
            <a:r>
              <a:rPr lang="fr-FR" sz="2800" b="1" spc="-40" dirty="0">
                <a:solidFill>
                  <a:srgbClr val="2E59FD"/>
                </a:solidFill>
                <a:latin typeface="MarkPro" panose="020B0504020101010102" pitchFamily="34" charset="0"/>
              </a:rPr>
              <a:t>LES GAINS ATTENDUS (non exhaustif)</a:t>
            </a:r>
          </a:p>
        </p:txBody>
      </p:sp>
      <p:pic>
        <p:nvPicPr>
          <p:cNvPr id="9" name="Image 8">
            <a:extLst>
              <a:ext uri="{FF2B5EF4-FFF2-40B4-BE49-F238E27FC236}">
                <a16:creationId xmlns:a16="http://schemas.microsoft.com/office/drawing/2014/main" id="{01BAAED2-D992-4468-96C4-4D24B8762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20092" y="6343654"/>
            <a:ext cx="486738" cy="404857"/>
          </a:xfrm>
          <a:prstGeom prst="rect">
            <a:avLst/>
          </a:prstGeom>
        </p:spPr>
      </p:pic>
      <p:sp>
        <p:nvSpPr>
          <p:cNvPr id="10" name="ZoneTexte 9">
            <a:extLst>
              <a:ext uri="{FF2B5EF4-FFF2-40B4-BE49-F238E27FC236}">
                <a16:creationId xmlns:a16="http://schemas.microsoft.com/office/drawing/2014/main" id="{ED9D87E7-1984-40FA-A66F-1E36A6CBE209}"/>
              </a:ext>
            </a:extLst>
          </p:cNvPr>
          <p:cNvSpPr txBox="1"/>
          <p:nvPr/>
        </p:nvSpPr>
        <p:spPr>
          <a:xfrm>
            <a:off x="1003985" y="1102247"/>
            <a:ext cx="2308484" cy="369332"/>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r>
              <a:rPr lang="pt-BR" sz="1800" b="1" dirty="0">
                <a:solidFill>
                  <a:srgbClr val="2E59FD"/>
                </a:solidFill>
              </a:rPr>
              <a:t>Pour les entreprises : </a:t>
            </a:r>
          </a:p>
        </p:txBody>
      </p:sp>
      <p:sp>
        <p:nvSpPr>
          <p:cNvPr id="11" name="ZoneTexte 10">
            <a:extLst>
              <a:ext uri="{FF2B5EF4-FFF2-40B4-BE49-F238E27FC236}">
                <a16:creationId xmlns:a16="http://schemas.microsoft.com/office/drawing/2014/main" id="{C493FF63-1840-4A90-834A-5A62856C26FB}"/>
              </a:ext>
            </a:extLst>
          </p:cNvPr>
          <p:cNvSpPr txBox="1"/>
          <p:nvPr/>
        </p:nvSpPr>
        <p:spPr>
          <a:xfrm>
            <a:off x="1425316" y="2013470"/>
            <a:ext cx="2674244" cy="307777"/>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r>
              <a:rPr lang="pt-BR" sz="1400" dirty="0"/>
              <a:t>Le coût de la formation</a:t>
            </a:r>
          </a:p>
        </p:txBody>
      </p:sp>
      <p:pic>
        <p:nvPicPr>
          <p:cNvPr id="3" name="Image 2">
            <a:extLst>
              <a:ext uri="{FF2B5EF4-FFF2-40B4-BE49-F238E27FC236}">
                <a16:creationId xmlns:a16="http://schemas.microsoft.com/office/drawing/2014/main" id="{BA3EAE21-CBE7-40A7-95FC-5E54025E23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85" y="1805058"/>
            <a:ext cx="724601" cy="724601"/>
          </a:xfrm>
          <a:prstGeom prst="rect">
            <a:avLst/>
          </a:prstGeom>
        </p:spPr>
      </p:pic>
      <p:sp>
        <p:nvSpPr>
          <p:cNvPr id="14" name="ZoneTexte 13">
            <a:extLst>
              <a:ext uri="{FF2B5EF4-FFF2-40B4-BE49-F238E27FC236}">
                <a16:creationId xmlns:a16="http://schemas.microsoft.com/office/drawing/2014/main" id="{91F08DE6-2B57-467A-B3EC-84FBCF2913D9}"/>
              </a:ext>
            </a:extLst>
          </p:cNvPr>
          <p:cNvSpPr txBox="1"/>
          <p:nvPr/>
        </p:nvSpPr>
        <p:spPr>
          <a:xfrm>
            <a:off x="1425316" y="3004028"/>
            <a:ext cx="2674244" cy="523220"/>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pPr>
              <a:spcAft>
                <a:spcPts val="0"/>
              </a:spcAft>
            </a:pPr>
            <a:r>
              <a:rPr lang="pt-BR" sz="1400" dirty="0"/>
              <a:t>Le nombre d’apprenants pour</a:t>
            </a:r>
          </a:p>
          <a:p>
            <a:pPr>
              <a:spcAft>
                <a:spcPts val="0"/>
              </a:spcAft>
            </a:pPr>
            <a:r>
              <a:rPr lang="pt-BR" sz="1400" dirty="0"/>
              <a:t>le même budget</a:t>
            </a:r>
          </a:p>
        </p:txBody>
      </p:sp>
      <p:sp>
        <p:nvSpPr>
          <p:cNvPr id="15" name="ZoneTexte 14">
            <a:extLst>
              <a:ext uri="{FF2B5EF4-FFF2-40B4-BE49-F238E27FC236}">
                <a16:creationId xmlns:a16="http://schemas.microsoft.com/office/drawing/2014/main" id="{99C90A82-6DB6-40EB-85FF-F8391CA9CAA1}"/>
              </a:ext>
            </a:extLst>
          </p:cNvPr>
          <p:cNvSpPr txBox="1"/>
          <p:nvPr/>
        </p:nvSpPr>
        <p:spPr>
          <a:xfrm>
            <a:off x="1436558" y="4115667"/>
            <a:ext cx="2674244" cy="307777"/>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r>
              <a:rPr lang="pt-BR" sz="1400" dirty="0"/>
              <a:t>La qualité de la formation</a:t>
            </a:r>
          </a:p>
        </p:txBody>
      </p:sp>
      <p:sp>
        <p:nvSpPr>
          <p:cNvPr id="16" name="ZoneTexte 15">
            <a:extLst>
              <a:ext uri="{FF2B5EF4-FFF2-40B4-BE49-F238E27FC236}">
                <a16:creationId xmlns:a16="http://schemas.microsoft.com/office/drawing/2014/main" id="{2FE027B4-41B1-4836-B0C4-09005DC5C768}"/>
              </a:ext>
            </a:extLst>
          </p:cNvPr>
          <p:cNvSpPr txBox="1"/>
          <p:nvPr/>
        </p:nvSpPr>
        <p:spPr>
          <a:xfrm>
            <a:off x="1436558" y="5058604"/>
            <a:ext cx="2663002" cy="523220"/>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pPr algn="l"/>
            <a:r>
              <a:rPr lang="pt-BR" sz="1400" dirty="0"/>
              <a:t>La satisfaction des entreprises dans le système de FPT du pays</a:t>
            </a:r>
          </a:p>
        </p:txBody>
      </p:sp>
      <p:sp>
        <p:nvSpPr>
          <p:cNvPr id="20" name="ZoneTexte 19">
            <a:extLst>
              <a:ext uri="{FF2B5EF4-FFF2-40B4-BE49-F238E27FC236}">
                <a16:creationId xmlns:a16="http://schemas.microsoft.com/office/drawing/2014/main" id="{293CDD1C-CE4C-41EC-A22F-CCCE4B0F78D4}"/>
              </a:ext>
            </a:extLst>
          </p:cNvPr>
          <p:cNvSpPr txBox="1"/>
          <p:nvPr/>
        </p:nvSpPr>
        <p:spPr>
          <a:xfrm>
            <a:off x="4054663" y="1119408"/>
            <a:ext cx="4440368" cy="646331"/>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pPr algn="ctr">
              <a:spcAft>
                <a:spcPts val="0"/>
              </a:spcAft>
            </a:pPr>
            <a:r>
              <a:rPr lang="pt-BR" sz="1800" b="1" dirty="0">
                <a:solidFill>
                  <a:srgbClr val="2E59FD"/>
                </a:solidFill>
              </a:rPr>
              <a:t>Pour les fonds de formation </a:t>
            </a:r>
          </a:p>
          <a:p>
            <a:pPr algn="ctr">
              <a:spcAft>
                <a:spcPts val="0"/>
              </a:spcAft>
            </a:pPr>
            <a:r>
              <a:rPr lang="pt-BR" sz="1800" b="1" dirty="0">
                <a:solidFill>
                  <a:srgbClr val="2E59FD"/>
                </a:solidFill>
              </a:rPr>
              <a:t>professionnelle : </a:t>
            </a:r>
          </a:p>
        </p:txBody>
      </p:sp>
      <p:sp>
        <p:nvSpPr>
          <p:cNvPr id="22" name="ZoneTexte 21">
            <a:extLst>
              <a:ext uri="{FF2B5EF4-FFF2-40B4-BE49-F238E27FC236}">
                <a16:creationId xmlns:a16="http://schemas.microsoft.com/office/drawing/2014/main" id="{06497E72-AA0D-4291-A09F-6078EB5A5941}"/>
              </a:ext>
            </a:extLst>
          </p:cNvPr>
          <p:cNvSpPr txBox="1"/>
          <p:nvPr/>
        </p:nvSpPr>
        <p:spPr>
          <a:xfrm>
            <a:off x="5192905" y="2017494"/>
            <a:ext cx="2674244" cy="307777"/>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r>
              <a:rPr lang="pt-BR" sz="1400" dirty="0"/>
              <a:t>La collecte et les budgets dérivés</a:t>
            </a:r>
          </a:p>
        </p:txBody>
      </p:sp>
      <p:sp>
        <p:nvSpPr>
          <p:cNvPr id="25" name="ZoneTexte 24">
            <a:extLst>
              <a:ext uri="{FF2B5EF4-FFF2-40B4-BE49-F238E27FC236}">
                <a16:creationId xmlns:a16="http://schemas.microsoft.com/office/drawing/2014/main" id="{4F6A5DDD-0241-4DA6-82C8-2E065206F052}"/>
              </a:ext>
            </a:extLst>
          </p:cNvPr>
          <p:cNvSpPr txBox="1"/>
          <p:nvPr/>
        </p:nvSpPr>
        <p:spPr>
          <a:xfrm>
            <a:off x="5192905" y="2958859"/>
            <a:ext cx="2773492" cy="523220"/>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pPr algn="l"/>
            <a:r>
              <a:rPr lang="pt-BR" sz="1400" dirty="0"/>
              <a:t>Le nombre d’entreprises impactées par le fond</a:t>
            </a:r>
          </a:p>
        </p:txBody>
      </p:sp>
      <p:sp>
        <p:nvSpPr>
          <p:cNvPr id="26" name="ZoneTexte 25">
            <a:extLst>
              <a:ext uri="{FF2B5EF4-FFF2-40B4-BE49-F238E27FC236}">
                <a16:creationId xmlns:a16="http://schemas.microsoft.com/office/drawing/2014/main" id="{624969E4-EAAF-4A05-8D6A-931832B0A957}"/>
              </a:ext>
            </a:extLst>
          </p:cNvPr>
          <p:cNvSpPr txBox="1"/>
          <p:nvPr/>
        </p:nvSpPr>
        <p:spPr>
          <a:xfrm>
            <a:off x="5192905" y="4115667"/>
            <a:ext cx="2674244" cy="307777"/>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r>
              <a:rPr lang="pt-BR" sz="1400" dirty="0"/>
              <a:t>La satisfaction dans le système</a:t>
            </a:r>
          </a:p>
        </p:txBody>
      </p:sp>
      <p:sp>
        <p:nvSpPr>
          <p:cNvPr id="27" name="ZoneTexte 26">
            <a:extLst>
              <a:ext uri="{FF2B5EF4-FFF2-40B4-BE49-F238E27FC236}">
                <a16:creationId xmlns:a16="http://schemas.microsoft.com/office/drawing/2014/main" id="{0145BE86-0C28-4E5A-937D-3D4BB0E9705E}"/>
              </a:ext>
            </a:extLst>
          </p:cNvPr>
          <p:cNvSpPr txBox="1"/>
          <p:nvPr/>
        </p:nvSpPr>
        <p:spPr>
          <a:xfrm>
            <a:off x="9420731" y="1102247"/>
            <a:ext cx="1456819" cy="369332"/>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r>
              <a:rPr lang="pt-BR" sz="1800" b="1" dirty="0">
                <a:solidFill>
                  <a:srgbClr val="2E59FD"/>
                </a:solidFill>
              </a:rPr>
              <a:t>Pour tous :</a:t>
            </a:r>
          </a:p>
        </p:txBody>
      </p:sp>
      <p:sp>
        <p:nvSpPr>
          <p:cNvPr id="30" name="ZoneTexte 29">
            <a:extLst>
              <a:ext uri="{FF2B5EF4-FFF2-40B4-BE49-F238E27FC236}">
                <a16:creationId xmlns:a16="http://schemas.microsoft.com/office/drawing/2014/main" id="{94C0BE74-7C6C-45F6-9E84-8E088201089B}"/>
              </a:ext>
            </a:extLst>
          </p:cNvPr>
          <p:cNvSpPr txBox="1"/>
          <p:nvPr/>
        </p:nvSpPr>
        <p:spPr>
          <a:xfrm>
            <a:off x="9626121" y="2013470"/>
            <a:ext cx="2674244" cy="307777"/>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r>
              <a:rPr lang="pt-BR" sz="1400" dirty="0"/>
              <a:t>L’employabilité</a:t>
            </a:r>
          </a:p>
        </p:txBody>
      </p:sp>
      <p:pic>
        <p:nvPicPr>
          <p:cNvPr id="6" name="Image 5">
            <a:extLst>
              <a:ext uri="{FF2B5EF4-FFF2-40B4-BE49-F238E27FC236}">
                <a16:creationId xmlns:a16="http://schemas.microsoft.com/office/drawing/2014/main" id="{7B84C753-58FD-4A9B-B297-953E0D87EA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685" y="2856010"/>
            <a:ext cx="724601" cy="724601"/>
          </a:xfrm>
          <a:prstGeom prst="rect">
            <a:avLst/>
          </a:prstGeom>
        </p:spPr>
      </p:pic>
      <p:sp>
        <p:nvSpPr>
          <p:cNvPr id="31" name="ZoneTexte 30">
            <a:extLst>
              <a:ext uri="{FF2B5EF4-FFF2-40B4-BE49-F238E27FC236}">
                <a16:creationId xmlns:a16="http://schemas.microsoft.com/office/drawing/2014/main" id="{18AB1D9A-0CA0-4FD5-BD82-448D2F0C9734}"/>
              </a:ext>
            </a:extLst>
          </p:cNvPr>
          <p:cNvSpPr txBox="1"/>
          <p:nvPr/>
        </p:nvSpPr>
        <p:spPr>
          <a:xfrm>
            <a:off x="9627633" y="2958859"/>
            <a:ext cx="3051998" cy="523220"/>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pPr>
              <a:spcAft>
                <a:spcPts val="0"/>
              </a:spcAft>
            </a:pPr>
            <a:r>
              <a:rPr lang="pt-BR" sz="1400" dirty="0"/>
              <a:t>Le nombre de personnes </a:t>
            </a:r>
          </a:p>
          <a:p>
            <a:pPr>
              <a:spcAft>
                <a:spcPts val="0"/>
              </a:spcAft>
            </a:pPr>
            <a:r>
              <a:rPr lang="pt-BR" sz="1400" dirty="0"/>
              <a:t>Qualifiées et/ou certifiées</a:t>
            </a:r>
          </a:p>
        </p:txBody>
      </p:sp>
      <p:pic>
        <p:nvPicPr>
          <p:cNvPr id="32" name="Image 31">
            <a:extLst>
              <a:ext uri="{FF2B5EF4-FFF2-40B4-BE49-F238E27FC236}">
                <a16:creationId xmlns:a16="http://schemas.microsoft.com/office/drawing/2014/main" id="{95AD1FDE-0C79-4ACC-95EE-1AA6F97B67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685" y="3906962"/>
            <a:ext cx="724601" cy="724601"/>
          </a:xfrm>
          <a:prstGeom prst="rect">
            <a:avLst/>
          </a:prstGeom>
        </p:spPr>
      </p:pic>
      <p:pic>
        <p:nvPicPr>
          <p:cNvPr id="33" name="Image 32">
            <a:extLst>
              <a:ext uri="{FF2B5EF4-FFF2-40B4-BE49-F238E27FC236}">
                <a16:creationId xmlns:a16="http://schemas.microsoft.com/office/drawing/2014/main" id="{F8B12CFA-22FC-49D6-97B8-7CA8D251D9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685" y="4957914"/>
            <a:ext cx="724601" cy="724601"/>
          </a:xfrm>
          <a:prstGeom prst="rect">
            <a:avLst/>
          </a:prstGeom>
        </p:spPr>
      </p:pic>
      <p:pic>
        <p:nvPicPr>
          <p:cNvPr id="34" name="Image 33">
            <a:extLst>
              <a:ext uri="{FF2B5EF4-FFF2-40B4-BE49-F238E27FC236}">
                <a16:creationId xmlns:a16="http://schemas.microsoft.com/office/drawing/2014/main" id="{6C68B29F-131B-4CA0-BE57-DB6030513F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66643" y="1800683"/>
            <a:ext cx="724601" cy="724601"/>
          </a:xfrm>
          <a:prstGeom prst="rect">
            <a:avLst/>
          </a:prstGeom>
        </p:spPr>
      </p:pic>
      <p:pic>
        <p:nvPicPr>
          <p:cNvPr id="35" name="Image 34">
            <a:extLst>
              <a:ext uri="{FF2B5EF4-FFF2-40B4-BE49-F238E27FC236}">
                <a16:creationId xmlns:a16="http://schemas.microsoft.com/office/drawing/2014/main" id="{CE07FF7F-62EA-4F69-968E-464C98EF52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66643" y="2859705"/>
            <a:ext cx="724601" cy="724601"/>
          </a:xfrm>
          <a:prstGeom prst="rect">
            <a:avLst/>
          </a:prstGeom>
        </p:spPr>
      </p:pic>
      <p:pic>
        <p:nvPicPr>
          <p:cNvPr id="36" name="Image 35">
            <a:extLst>
              <a:ext uri="{FF2B5EF4-FFF2-40B4-BE49-F238E27FC236}">
                <a16:creationId xmlns:a16="http://schemas.microsoft.com/office/drawing/2014/main" id="{C29AF292-009B-4145-8769-7DBAFED837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66643" y="3909120"/>
            <a:ext cx="724601" cy="724601"/>
          </a:xfrm>
          <a:prstGeom prst="rect">
            <a:avLst/>
          </a:prstGeom>
        </p:spPr>
      </p:pic>
      <p:pic>
        <p:nvPicPr>
          <p:cNvPr id="38" name="Image 37">
            <a:extLst>
              <a:ext uri="{FF2B5EF4-FFF2-40B4-BE49-F238E27FC236}">
                <a16:creationId xmlns:a16="http://schemas.microsoft.com/office/drawing/2014/main" id="{3A743CE4-8A01-4798-8348-043BA8C377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9355" y="1802161"/>
            <a:ext cx="724601" cy="724601"/>
          </a:xfrm>
          <a:prstGeom prst="rect">
            <a:avLst/>
          </a:prstGeom>
        </p:spPr>
      </p:pic>
      <p:pic>
        <p:nvPicPr>
          <p:cNvPr id="39" name="Image 38">
            <a:extLst>
              <a:ext uri="{FF2B5EF4-FFF2-40B4-BE49-F238E27FC236}">
                <a16:creationId xmlns:a16="http://schemas.microsoft.com/office/drawing/2014/main" id="{B4DBA0F5-56B9-430E-8787-AE29A14896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9354" y="2856010"/>
            <a:ext cx="724601" cy="724601"/>
          </a:xfrm>
          <a:prstGeom prst="rect">
            <a:avLst/>
          </a:prstGeom>
        </p:spPr>
      </p:pic>
    </p:spTree>
    <p:extLst>
      <p:ext uri="{BB962C8B-B14F-4D97-AF65-F5344CB8AC3E}">
        <p14:creationId xmlns:p14="http://schemas.microsoft.com/office/powerpoint/2010/main" val="3793902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3A780FC-4A8F-4353-8370-CE82E5C2053E}"/>
              </a:ext>
            </a:extLst>
          </p:cNvPr>
          <p:cNvSpPr txBox="1"/>
          <p:nvPr/>
        </p:nvSpPr>
        <p:spPr>
          <a:xfrm>
            <a:off x="211258" y="350158"/>
            <a:ext cx="12595991" cy="523220"/>
          </a:xfrm>
          <a:prstGeom prst="rect">
            <a:avLst/>
          </a:prstGeom>
          <a:noFill/>
        </p:spPr>
        <p:txBody>
          <a:bodyPr wrap="square" rtlCol="0">
            <a:spAutoFit/>
          </a:bodyPr>
          <a:lstStyle/>
          <a:p>
            <a:r>
              <a:rPr lang="pt-BR" sz="2800" b="1" dirty="0">
                <a:solidFill>
                  <a:srgbClr val="2E59FD"/>
                </a:solidFill>
              </a:rPr>
              <a:t>Effet levier possible des Fonds dans le financement du numérique pour la FPT</a:t>
            </a:r>
          </a:p>
        </p:txBody>
      </p:sp>
      <p:pic>
        <p:nvPicPr>
          <p:cNvPr id="22" name="Image 21">
            <a:extLst>
              <a:ext uri="{FF2B5EF4-FFF2-40B4-BE49-F238E27FC236}">
                <a16:creationId xmlns:a16="http://schemas.microsoft.com/office/drawing/2014/main" id="{40A3A67F-2C37-4E7D-93B9-0357E15A4F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94004" y="6323429"/>
            <a:ext cx="486738" cy="404857"/>
          </a:xfrm>
          <a:prstGeom prst="rect">
            <a:avLst/>
          </a:prstGeom>
        </p:spPr>
      </p:pic>
      <p:sp>
        <p:nvSpPr>
          <p:cNvPr id="10" name="Rectangle 12">
            <a:extLst>
              <a:ext uri="{FF2B5EF4-FFF2-40B4-BE49-F238E27FC236}">
                <a16:creationId xmlns:a16="http://schemas.microsoft.com/office/drawing/2014/main" id="{1AC1A5DD-36F9-4280-AE26-5EE2F814B751}"/>
              </a:ext>
            </a:extLst>
          </p:cNvPr>
          <p:cNvSpPr>
            <a:spLocks noChangeArrowheads="1"/>
          </p:cNvSpPr>
          <p:nvPr/>
        </p:nvSpPr>
        <p:spPr bwMode="auto">
          <a:xfrm>
            <a:off x="211258" y="5651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16" name="Rectangle 15">
            <a:extLst>
              <a:ext uri="{FF2B5EF4-FFF2-40B4-BE49-F238E27FC236}">
                <a16:creationId xmlns:a16="http://schemas.microsoft.com/office/drawing/2014/main" id="{8623CB6F-C6F1-41E5-9341-9753657B900D}"/>
              </a:ext>
            </a:extLst>
          </p:cNvPr>
          <p:cNvSpPr/>
          <p:nvPr/>
        </p:nvSpPr>
        <p:spPr>
          <a:xfrm>
            <a:off x="1571945" y="1138803"/>
            <a:ext cx="9277563" cy="808037"/>
          </a:xfrm>
          <a:prstGeom prst="rect">
            <a:avLst/>
          </a:prstGeom>
          <a:solidFill>
            <a:srgbClr val="2E59FD">
              <a:alpha val="63922"/>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fr-FR" altLang="en-US" sz="18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Budgets nationaux des fonds de financement de la formation professionnelle (taxe patronales)</a:t>
            </a:r>
            <a:endParaRPr kumimoji="0" lang="fr-FR" altLang="en-US" sz="3200" b="0" i="0" u="none" strike="noStrike" cap="none" normalizeH="0" baseline="0" dirty="0">
              <a:ln>
                <a:noFill/>
              </a:ln>
              <a:solidFill>
                <a:schemeClr val="tx1"/>
              </a:solidFill>
              <a:effectLst/>
              <a:latin typeface="Arial" panose="020B0604020202020204" pitchFamily="34" charset="0"/>
            </a:endParaRPr>
          </a:p>
        </p:txBody>
      </p:sp>
      <p:sp>
        <p:nvSpPr>
          <p:cNvPr id="20" name="Rectangle 19">
            <a:extLst>
              <a:ext uri="{FF2B5EF4-FFF2-40B4-BE49-F238E27FC236}">
                <a16:creationId xmlns:a16="http://schemas.microsoft.com/office/drawing/2014/main" id="{32056E59-1CD0-46BE-9CD3-28096DDBCD64}"/>
              </a:ext>
            </a:extLst>
          </p:cNvPr>
          <p:cNvSpPr/>
          <p:nvPr/>
        </p:nvSpPr>
        <p:spPr>
          <a:xfrm>
            <a:off x="1571946" y="1946841"/>
            <a:ext cx="9277562" cy="392860"/>
          </a:xfrm>
          <a:prstGeom prst="rect">
            <a:avLst/>
          </a:prstGeom>
          <a:solidFill>
            <a:schemeClr val="bg1">
              <a:lumMod val="85000"/>
              <a:alpha val="63922"/>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fr-FR" altLang="en-US" sz="16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FR" altLang="en-US" sz="16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lgn="ctr"/>
            <a:r>
              <a:rPr kumimoji="0" lang="fr-FR" altLang="en-US" sz="16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Apport du fond de financement pour le numérique (exemple : </a:t>
            </a:r>
            <a:r>
              <a:rPr kumimoji="0" lang="fr-FR" altLang="en-US" sz="1600" b="1" i="0" u="none" strike="noStrike" cap="none" normalizeH="0" baseline="0" dirty="0">
                <a:ln>
                  <a:noFill/>
                </a:ln>
                <a:solidFill>
                  <a:srgbClr val="2E59FD"/>
                </a:solidFill>
                <a:effectLst/>
                <a:latin typeface="Calibri" panose="020F0502020204030204" pitchFamily="34" charset="0"/>
                <a:ea typeface="Calibri" panose="020F0502020204030204" pitchFamily="34" charset="0"/>
                <a:cs typeface="Times New Roman" panose="02020603050405020304" pitchFamily="18" charset="0"/>
              </a:rPr>
              <a:t>1</a:t>
            </a:r>
            <a:r>
              <a:rPr kumimoji="0" lang="fr-FR" altLang="en-US" sz="16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pris sur le budget du fond)</a:t>
            </a:r>
            <a:endParaRPr kumimoji="0" lang="fr-FR" altLang="en-US" sz="1600" b="0" i="0" u="none" strike="noStrike" cap="none" normalizeH="0" baseline="0" dirty="0">
              <a:ln>
                <a:noFill/>
              </a:ln>
              <a:solidFill>
                <a:schemeClr val="tx1"/>
              </a:solidFill>
              <a:effectLst/>
              <a:latin typeface="Arial" panose="020B0604020202020204" pitchFamily="34" charset="0"/>
            </a:endParaRPr>
          </a:p>
          <a:p>
            <a:pPr algn="ctr"/>
            <a:endParaRPr kumimoji="0" lang="fr-FR" altLang="en-US" sz="3200" b="0" i="0" u="none" strike="noStrike" cap="none" normalizeH="0" baseline="0" dirty="0">
              <a:ln>
                <a:noFill/>
              </a:ln>
              <a:solidFill>
                <a:schemeClr val="tx1"/>
              </a:solidFill>
              <a:effectLst/>
              <a:latin typeface="Arial" panose="020B0604020202020204" pitchFamily="34" charset="0"/>
            </a:endParaRPr>
          </a:p>
        </p:txBody>
      </p:sp>
      <p:sp>
        <p:nvSpPr>
          <p:cNvPr id="21" name="Rectangle 20">
            <a:extLst>
              <a:ext uri="{FF2B5EF4-FFF2-40B4-BE49-F238E27FC236}">
                <a16:creationId xmlns:a16="http://schemas.microsoft.com/office/drawing/2014/main" id="{315FF8D4-537A-478D-932B-40C0B1BFBBD4}"/>
              </a:ext>
            </a:extLst>
          </p:cNvPr>
          <p:cNvSpPr/>
          <p:nvPr/>
        </p:nvSpPr>
        <p:spPr>
          <a:xfrm>
            <a:off x="1571944" y="2652485"/>
            <a:ext cx="9277565" cy="507252"/>
          </a:xfrm>
          <a:prstGeom prst="rect">
            <a:avLst/>
          </a:prstGeom>
          <a:solidFill>
            <a:srgbClr val="2E59FD">
              <a:alpha val="63922"/>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ltLang="en-US" dirty="0">
                <a:solidFill>
                  <a:srgbClr val="000000"/>
                </a:solidFill>
                <a:latin typeface="Calibri" panose="020F0502020204030204" pitchFamily="34" charset="0"/>
                <a:cs typeface="Times New Roman" panose="02020603050405020304" pitchFamily="18" charset="0"/>
              </a:rPr>
              <a:t>RAFPRO pour le numérique -&gt; Budget mutualisé des Etats </a:t>
            </a:r>
            <a:endParaRPr kumimoji="0" lang="fr-FR" altLang="en-US" sz="3200" b="0" i="0" u="none" strike="noStrike" cap="none" normalizeH="0" baseline="0" dirty="0">
              <a:ln>
                <a:noFill/>
              </a:ln>
              <a:solidFill>
                <a:schemeClr val="tx1"/>
              </a:solidFill>
              <a:effectLst/>
              <a:latin typeface="Arial" panose="020B0604020202020204" pitchFamily="34" charset="0"/>
            </a:endParaRPr>
          </a:p>
        </p:txBody>
      </p:sp>
      <p:sp>
        <p:nvSpPr>
          <p:cNvPr id="23" name="Rectangle 22">
            <a:extLst>
              <a:ext uri="{FF2B5EF4-FFF2-40B4-BE49-F238E27FC236}">
                <a16:creationId xmlns:a16="http://schemas.microsoft.com/office/drawing/2014/main" id="{615657F3-9C74-4D7D-87A2-E5217D78C7DC}"/>
              </a:ext>
            </a:extLst>
          </p:cNvPr>
          <p:cNvSpPr/>
          <p:nvPr/>
        </p:nvSpPr>
        <p:spPr>
          <a:xfrm>
            <a:off x="1571943" y="3159736"/>
            <a:ext cx="9277565" cy="381586"/>
          </a:xfrm>
          <a:prstGeom prst="rect">
            <a:avLst/>
          </a:prstGeom>
          <a:solidFill>
            <a:schemeClr val="bg1">
              <a:lumMod val="85000"/>
              <a:alpha val="63922"/>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fr-FR" altLang="en-US" sz="16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FR" altLang="en-US" sz="16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lgn="ctr"/>
            <a:r>
              <a:rPr kumimoji="0" lang="fr-FR" altLang="en-US" sz="1600" b="0" i="0" u="none" strike="noStrike" cap="none" normalizeH="0" baseline="0" dirty="0">
                <a:ln>
                  <a:noFill/>
                </a:ln>
                <a:solidFill>
                  <a:srgbClr val="000000"/>
                </a:solidFill>
                <a:effectLst/>
                <a:ea typeface="Calibri" panose="020F0502020204030204" pitchFamily="34" charset="0"/>
                <a:cs typeface="Times New Roman" panose="02020603050405020304" pitchFamily="18" charset="0"/>
              </a:rPr>
              <a:t>Exemple pour 10 états contributeurs :  </a:t>
            </a:r>
            <a:r>
              <a:rPr kumimoji="0" lang="fr-FR" altLang="en-US" sz="1600" b="1" i="0" u="none" strike="noStrike" cap="none" normalizeH="0" baseline="0" dirty="0">
                <a:ln>
                  <a:noFill/>
                </a:ln>
                <a:solidFill>
                  <a:srgbClr val="2E59FD"/>
                </a:solidFill>
                <a:effectLst/>
                <a:ea typeface="Calibri" panose="020F0502020204030204" pitchFamily="34" charset="0"/>
                <a:cs typeface="Times New Roman" panose="02020603050405020304" pitchFamily="18" charset="0"/>
              </a:rPr>
              <a:t>1</a:t>
            </a:r>
            <a:r>
              <a:rPr kumimoji="0" lang="fr-FR" altLang="en-US" sz="1600" b="0" i="0" u="none" strike="noStrike" cap="none" normalizeH="0" baseline="0" dirty="0">
                <a:ln>
                  <a:noFill/>
                </a:ln>
                <a:solidFill>
                  <a:srgbClr val="000000"/>
                </a:solidFill>
                <a:effectLst/>
                <a:ea typeface="Calibri" panose="020F0502020204030204" pitchFamily="34" charset="0"/>
                <a:cs typeface="Times New Roman" panose="02020603050405020304" pitchFamily="18" charset="0"/>
              </a:rPr>
              <a:t>  </a:t>
            </a:r>
            <a:r>
              <a:rPr lang="fr-FR" sz="1600" dirty="0">
                <a:solidFill>
                  <a:srgbClr val="000000"/>
                </a:solidFill>
                <a:effectLst/>
                <a:ea typeface="Calibri" panose="020F0502020204030204" pitchFamily="34" charset="0"/>
                <a:cs typeface="Times New Roman" panose="02020603050405020304" pitchFamily="18" charset="0"/>
                <a:sym typeface="Wingdings" panose="05000000000000000000" pitchFamily="2" charset="2"/>
              </a:rPr>
              <a:t></a:t>
            </a:r>
            <a:r>
              <a:rPr kumimoji="0" lang="fr-FR" altLang="en-US" sz="1600" b="0" i="0" u="none" strike="noStrike" cap="none" normalizeH="0" baseline="0" dirty="0">
                <a:ln>
                  <a:noFill/>
                </a:ln>
                <a:solidFill>
                  <a:srgbClr val="000000"/>
                </a:solidFill>
                <a:effectLst/>
                <a:ea typeface="Calibri" panose="020F0502020204030204" pitchFamily="34" charset="0"/>
                <a:cs typeface="Times New Roman" panose="02020603050405020304" pitchFamily="18" charset="0"/>
              </a:rPr>
              <a:t> </a:t>
            </a:r>
            <a:r>
              <a:rPr kumimoji="0" lang="fr-FR" altLang="en-US" sz="1600" b="0" i="0" u="none" strike="noStrike" cap="none" normalizeH="0" baseline="0" dirty="0">
                <a:ln>
                  <a:noFill/>
                </a:ln>
                <a:solidFill>
                  <a:srgbClr val="00B050"/>
                </a:solidFill>
                <a:effectLst/>
                <a:ea typeface="Calibri" panose="020F0502020204030204" pitchFamily="34" charset="0"/>
                <a:cs typeface="Times New Roman" panose="02020603050405020304" pitchFamily="18" charset="0"/>
              </a:rPr>
              <a:t>10</a:t>
            </a:r>
            <a:endParaRPr kumimoji="0" lang="fr-FR" altLang="en-US" sz="1600" b="0" i="0" u="none" strike="noStrike" cap="none" normalizeH="0" baseline="0" dirty="0">
              <a:ln>
                <a:noFill/>
              </a:ln>
              <a:solidFill>
                <a:srgbClr val="00B050"/>
              </a:solidFill>
              <a:effectLst/>
            </a:endParaRPr>
          </a:p>
          <a:p>
            <a:pPr algn="ctr"/>
            <a:endParaRPr kumimoji="0" lang="fr-FR" altLang="en-US" sz="3200" b="0" i="0" u="none" strike="noStrike" cap="none" normalizeH="0" baseline="0" dirty="0">
              <a:ln>
                <a:noFill/>
              </a:ln>
              <a:solidFill>
                <a:schemeClr val="tx1"/>
              </a:solidFill>
              <a:effectLst/>
              <a:latin typeface="Arial" panose="020B0604020202020204" pitchFamily="34" charset="0"/>
            </a:endParaRPr>
          </a:p>
        </p:txBody>
      </p:sp>
      <p:sp>
        <p:nvSpPr>
          <p:cNvPr id="24" name="Rectangle 23">
            <a:extLst>
              <a:ext uri="{FF2B5EF4-FFF2-40B4-BE49-F238E27FC236}">
                <a16:creationId xmlns:a16="http://schemas.microsoft.com/office/drawing/2014/main" id="{CF0011DD-C5EF-48F3-961D-4A4B40AF1E14}"/>
              </a:ext>
            </a:extLst>
          </p:cNvPr>
          <p:cNvSpPr/>
          <p:nvPr/>
        </p:nvSpPr>
        <p:spPr>
          <a:xfrm>
            <a:off x="1571943" y="3862439"/>
            <a:ext cx="9277562" cy="872098"/>
          </a:xfrm>
          <a:prstGeom prst="rect">
            <a:avLst/>
          </a:prstGeom>
          <a:solidFill>
            <a:srgbClr val="2E59FD">
              <a:alpha val="63922"/>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en-US" sz="18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Budget mutualisé renforcé par les </a:t>
            </a:r>
            <a:r>
              <a:rPr lang="fr-FR" altLang="en-US" dirty="0">
                <a:solidFill>
                  <a:srgbClr val="000000"/>
                </a:solidFill>
                <a:latin typeface="Calibri" panose="020F0502020204030204" pitchFamily="34" charset="0"/>
                <a:ea typeface="Calibri" panose="020F0502020204030204" pitchFamily="34" charset="0"/>
                <a:cs typeface="Times New Roman" panose="02020603050405020304" pitchFamily="18" charset="0"/>
              </a:rPr>
              <a:t>bailleurs et contributeurs privés dont ENCAF = Fond numérique Le f</a:t>
            </a:r>
            <a:r>
              <a:rPr kumimoji="0" lang="fr-FR" altLang="en-US" sz="18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ond numérique est géré paritairement (Patronats + RAFPRO pour le numérique + ENCAF)</a:t>
            </a:r>
            <a:endParaRPr kumimoji="0" lang="fr-FR" altLang="en-US" sz="3200" b="0" i="0" u="none" strike="noStrike" cap="none" normalizeH="0" baseline="0" dirty="0">
              <a:ln>
                <a:noFill/>
              </a:ln>
              <a:solidFill>
                <a:schemeClr val="tx1"/>
              </a:solidFill>
              <a:effectLst/>
              <a:latin typeface="Arial" panose="020B0604020202020204" pitchFamily="34" charset="0"/>
            </a:endParaRPr>
          </a:p>
        </p:txBody>
      </p:sp>
      <p:sp>
        <p:nvSpPr>
          <p:cNvPr id="25" name="Rectangle 24">
            <a:extLst>
              <a:ext uri="{FF2B5EF4-FFF2-40B4-BE49-F238E27FC236}">
                <a16:creationId xmlns:a16="http://schemas.microsoft.com/office/drawing/2014/main" id="{EA289D5B-6161-4CD0-B66B-CDE06D871F19}"/>
              </a:ext>
            </a:extLst>
          </p:cNvPr>
          <p:cNvSpPr/>
          <p:nvPr/>
        </p:nvSpPr>
        <p:spPr>
          <a:xfrm>
            <a:off x="1571943" y="4730405"/>
            <a:ext cx="9277562" cy="385717"/>
          </a:xfrm>
          <a:prstGeom prst="rect">
            <a:avLst/>
          </a:prstGeom>
          <a:solidFill>
            <a:schemeClr val="bg1">
              <a:lumMod val="85000"/>
              <a:alpha val="63922"/>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fr-FR" altLang="en-US" sz="16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FR" altLang="en-US" sz="16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lgn="ctr"/>
            <a:r>
              <a:rPr kumimoji="0" lang="fr-FR" altLang="en-US" sz="16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Exemple : </a:t>
            </a:r>
            <a:r>
              <a:rPr kumimoji="0" lang="fr-FR" altLang="en-US" sz="1600" b="1" i="0" u="none" strike="noStrike" cap="none" normalizeH="0" baseline="0" dirty="0">
                <a:ln>
                  <a:noFill/>
                </a:ln>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10</a:t>
            </a:r>
            <a:r>
              <a:rPr kumimoji="0" lang="fr-FR" altLang="en-US" sz="1600" b="0" i="0" u="none" strike="noStrike" cap="none" normalizeH="0" baseline="0" dirty="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fr-FR" altLang="en-US" sz="1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10 = </a:t>
            </a:r>
            <a:r>
              <a:rPr kumimoji="0" lang="fr-FR" altLang="en-US" sz="1600" b="1" i="0" u="none" strike="noStrike" cap="none" normalizeH="0" baseline="0" dirty="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100</a:t>
            </a:r>
            <a:endParaRPr kumimoji="0" lang="fr-FR" altLang="en-US" sz="1600" b="1" i="0" u="none" strike="noStrike" cap="none" normalizeH="0" baseline="0" dirty="0">
              <a:ln>
                <a:noFill/>
              </a:ln>
              <a:solidFill>
                <a:srgbClr val="FF0000"/>
              </a:solidFill>
              <a:effectLst/>
              <a:latin typeface="Arial" panose="020B0604020202020204" pitchFamily="34" charset="0"/>
            </a:endParaRPr>
          </a:p>
          <a:p>
            <a:pPr algn="ctr"/>
            <a:endParaRPr kumimoji="0" lang="fr-FR" altLang="en-US" sz="3200" b="0" i="0" u="none" strike="noStrike" cap="none" normalizeH="0" baseline="0" dirty="0">
              <a:ln>
                <a:noFill/>
              </a:ln>
              <a:solidFill>
                <a:schemeClr val="tx1"/>
              </a:solidFill>
              <a:effectLst/>
              <a:latin typeface="Arial" panose="020B0604020202020204" pitchFamily="34" charset="0"/>
            </a:endParaRPr>
          </a:p>
        </p:txBody>
      </p:sp>
      <p:sp>
        <p:nvSpPr>
          <p:cNvPr id="26" name="Rectangle 25">
            <a:extLst>
              <a:ext uri="{FF2B5EF4-FFF2-40B4-BE49-F238E27FC236}">
                <a16:creationId xmlns:a16="http://schemas.microsoft.com/office/drawing/2014/main" id="{30C2AA41-05EB-451D-9384-F114DE44E95F}"/>
              </a:ext>
            </a:extLst>
          </p:cNvPr>
          <p:cNvSpPr/>
          <p:nvPr/>
        </p:nvSpPr>
        <p:spPr>
          <a:xfrm>
            <a:off x="1571942" y="5435605"/>
            <a:ext cx="9277561" cy="872098"/>
          </a:xfrm>
          <a:prstGeom prst="rect">
            <a:avLst/>
          </a:prstGeom>
          <a:solidFill>
            <a:srgbClr val="2E59FD">
              <a:alpha val="63922"/>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en-US" sz="18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Dans l’exemple </a:t>
            </a:r>
            <a:r>
              <a:rPr kumimoji="0" lang="fr-FR" altLang="en-US" sz="1800" b="1" i="0" u="none" strike="noStrike" cap="none" normalizeH="0" baseline="0" dirty="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100</a:t>
            </a:r>
            <a:r>
              <a:rPr kumimoji="0" lang="fr-FR" altLang="en-US" sz="1800" b="0" i="0" u="none" strike="noStrike" cap="none" normalizeH="0" baseline="0" dirty="0">
                <a:ln>
                  <a:noFill/>
                </a:ln>
                <a:solidFill>
                  <a:srgbClr val="70AD47"/>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fr-FR" altLang="en-US" sz="18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pourront être mis dans la co-production de contenus de formation numérique pour le renforcement des capacités des OF, pour 1/3 du budget en moyenne. </a:t>
            </a:r>
          </a:p>
        </p:txBody>
      </p:sp>
      <p:sp>
        <p:nvSpPr>
          <p:cNvPr id="18" name="Flèche : bas 17">
            <a:extLst>
              <a:ext uri="{FF2B5EF4-FFF2-40B4-BE49-F238E27FC236}">
                <a16:creationId xmlns:a16="http://schemas.microsoft.com/office/drawing/2014/main" id="{36A68A0A-162B-4814-801A-C1698CCAE0E3}"/>
              </a:ext>
            </a:extLst>
          </p:cNvPr>
          <p:cNvSpPr/>
          <p:nvPr/>
        </p:nvSpPr>
        <p:spPr>
          <a:xfrm>
            <a:off x="6210722" y="2341091"/>
            <a:ext cx="329610" cy="319483"/>
          </a:xfrm>
          <a:prstGeom prst="downArrow">
            <a:avLst/>
          </a:prstGeom>
          <a:solidFill>
            <a:srgbClr val="2E59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Flèche : bas 26">
            <a:extLst>
              <a:ext uri="{FF2B5EF4-FFF2-40B4-BE49-F238E27FC236}">
                <a16:creationId xmlns:a16="http://schemas.microsoft.com/office/drawing/2014/main" id="{0857D786-F8E6-4FED-A69D-38489C4A3E27}"/>
              </a:ext>
            </a:extLst>
          </p:cNvPr>
          <p:cNvSpPr/>
          <p:nvPr/>
        </p:nvSpPr>
        <p:spPr>
          <a:xfrm>
            <a:off x="6210722" y="3542786"/>
            <a:ext cx="329610" cy="319483"/>
          </a:xfrm>
          <a:prstGeom prst="downArrow">
            <a:avLst/>
          </a:prstGeom>
          <a:solidFill>
            <a:srgbClr val="2E59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Flèche : bas 27">
            <a:extLst>
              <a:ext uri="{FF2B5EF4-FFF2-40B4-BE49-F238E27FC236}">
                <a16:creationId xmlns:a16="http://schemas.microsoft.com/office/drawing/2014/main" id="{0E3AC4FE-CA43-44B4-94FC-06651F9C5587}"/>
              </a:ext>
            </a:extLst>
          </p:cNvPr>
          <p:cNvSpPr/>
          <p:nvPr/>
        </p:nvSpPr>
        <p:spPr>
          <a:xfrm>
            <a:off x="6210722" y="5116122"/>
            <a:ext cx="329610" cy="319483"/>
          </a:xfrm>
          <a:prstGeom prst="downArrow">
            <a:avLst/>
          </a:prstGeom>
          <a:solidFill>
            <a:srgbClr val="2E59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ctangle 28">
            <a:extLst>
              <a:ext uri="{FF2B5EF4-FFF2-40B4-BE49-F238E27FC236}">
                <a16:creationId xmlns:a16="http://schemas.microsoft.com/office/drawing/2014/main" id="{C814F227-9A1C-4FC9-A8A0-6E9C6C796164}"/>
              </a:ext>
            </a:extLst>
          </p:cNvPr>
          <p:cNvSpPr/>
          <p:nvPr/>
        </p:nvSpPr>
        <p:spPr>
          <a:xfrm>
            <a:off x="1571938" y="6300696"/>
            <a:ext cx="9277565" cy="381586"/>
          </a:xfrm>
          <a:prstGeom prst="rect">
            <a:avLst/>
          </a:prstGeom>
          <a:solidFill>
            <a:schemeClr val="bg1">
              <a:lumMod val="85000"/>
              <a:alpha val="63922"/>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fr-FR" altLang="en-US" sz="16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FR" altLang="en-US" sz="16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en-US" sz="16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Budget moyen de ces productions : </a:t>
            </a:r>
            <a:r>
              <a:rPr kumimoji="0" lang="fr-FR" altLang="en-US" sz="1600" b="1" i="0" u="none" strike="noStrike" cap="none" normalizeH="0" baseline="0" dirty="0">
                <a:ln>
                  <a:noFill/>
                </a:ln>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100 </a:t>
            </a:r>
            <a:r>
              <a:rPr lang="fr-FR" altLang="en-US" sz="1600" dirty="0">
                <a:solidFill>
                  <a:srgbClr val="000000"/>
                </a:solidFill>
                <a:latin typeface="Calibri" panose="020F0502020204030204" pitchFamily="34" charset="0"/>
                <a:cs typeface="Times New Roman" panose="02020603050405020304" pitchFamily="18" charset="0"/>
              </a:rPr>
              <a:t>* 3 = </a:t>
            </a:r>
            <a:r>
              <a:rPr lang="fr-FR" altLang="en-US" sz="1600" b="1" dirty="0">
                <a:solidFill>
                  <a:srgbClr val="2E59FD"/>
                </a:solidFill>
                <a:latin typeface="Calibri" panose="020F0502020204030204" pitchFamily="34" charset="0"/>
                <a:cs typeface="Times New Roman" panose="02020603050405020304" pitchFamily="18" charset="0"/>
              </a:rPr>
              <a:t>300</a:t>
            </a:r>
          </a:p>
          <a:p>
            <a:pPr algn="ctr"/>
            <a:endParaRPr kumimoji="0" lang="fr-FR" altLang="en-US" sz="3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292601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C60D85EF-6010-438C-A8AC-AB2826AE97A9}"/>
              </a:ext>
            </a:extLst>
          </p:cNvPr>
          <p:cNvSpPr txBox="1"/>
          <p:nvPr/>
        </p:nvSpPr>
        <p:spPr>
          <a:xfrm>
            <a:off x="-273954" y="397202"/>
            <a:ext cx="12580881" cy="523220"/>
          </a:xfrm>
          <a:prstGeom prst="rect">
            <a:avLst/>
          </a:prstGeom>
          <a:noFill/>
        </p:spPr>
        <p:txBody>
          <a:bodyPr wrap="square" rtlCol="0">
            <a:spAutoFit/>
          </a:bodyPr>
          <a:lstStyle/>
          <a:p>
            <a:pPr algn="ctr"/>
            <a:r>
              <a:rPr lang="fr-FR" sz="2800" b="1" spc="-40" dirty="0">
                <a:solidFill>
                  <a:srgbClr val="2E59FD"/>
                </a:solidFill>
                <a:latin typeface="MarkPro" panose="020B0504020101010102" pitchFamily="34" charset="0"/>
              </a:rPr>
              <a:t>QUELLE SUITE ?</a:t>
            </a:r>
          </a:p>
        </p:txBody>
      </p:sp>
      <p:sp>
        <p:nvSpPr>
          <p:cNvPr id="5" name="ZoneTexte 4">
            <a:extLst>
              <a:ext uri="{FF2B5EF4-FFF2-40B4-BE49-F238E27FC236}">
                <a16:creationId xmlns:a16="http://schemas.microsoft.com/office/drawing/2014/main" id="{1B841665-8A20-42CF-86AF-CE79E928B528}"/>
              </a:ext>
            </a:extLst>
          </p:cNvPr>
          <p:cNvSpPr txBox="1"/>
          <p:nvPr/>
        </p:nvSpPr>
        <p:spPr>
          <a:xfrm>
            <a:off x="549343" y="1868804"/>
            <a:ext cx="11093312" cy="1815882"/>
          </a:xfrm>
          <a:prstGeom prst="rect">
            <a:avLst/>
          </a:prstGeom>
          <a:noFill/>
        </p:spPr>
        <p:txBody>
          <a:bodyPr wrap="square" rtlCol="0">
            <a:spAutoFit/>
          </a:bodyPr>
          <a:lstStyle/>
          <a:p>
            <a:pPr algn="ctr"/>
            <a:r>
              <a:rPr lang="pt-BR" sz="2800" b="1" dirty="0"/>
              <a:t>Rendez-vous en fin de session suivante pour les bases possibles d’un nouveau mouvement en faveur de la FPT avec le numérique</a:t>
            </a:r>
          </a:p>
          <a:p>
            <a:pPr algn="ctr"/>
            <a:endParaRPr lang="pt-BR" sz="2800" b="1" dirty="0"/>
          </a:p>
          <a:p>
            <a:pPr algn="ctr"/>
            <a:r>
              <a:rPr lang="pt-BR" sz="2800" b="1" dirty="0"/>
              <a:t>En “francophonie”</a:t>
            </a:r>
          </a:p>
        </p:txBody>
      </p:sp>
    </p:spTree>
    <p:extLst>
      <p:ext uri="{BB962C8B-B14F-4D97-AF65-F5344CB8AC3E}">
        <p14:creationId xmlns:p14="http://schemas.microsoft.com/office/powerpoint/2010/main" val="1728995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FB5D59C-A16E-4980-A29B-38F51E9DF783}"/>
              </a:ext>
            </a:extLst>
          </p:cNvPr>
          <p:cNvSpPr>
            <a:spLocks noGrp="1"/>
          </p:cNvSpPr>
          <p:nvPr>
            <p:ph idx="1"/>
          </p:nvPr>
        </p:nvSpPr>
        <p:spPr>
          <a:xfrm>
            <a:off x="673689" y="1331843"/>
            <a:ext cx="11063684" cy="4800359"/>
          </a:xfrm>
        </p:spPr>
        <p:txBody>
          <a:bodyPr>
            <a:normAutofit fontScale="85000" lnSpcReduction="20000"/>
          </a:bodyPr>
          <a:lstStyle/>
          <a:p>
            <a:pPr marL="514350" indent="-514350">
              <a:buAutoNum type="arabicPeriod"/>
            </a:pPr>
            <a:r>
              <a:rPr lang="pt-BR" b="1" dirty="0">
                <a:solidFill>
                  <a:srgbClr val="2E59FD"/>
                </a:solidFill>
              </a:rPr>
              <a:t>La problématique et l’écosystème ENCAF </a:t>
            </a:r>
          </a:p>
          <a:p>
            <a:pPr marL="514350" indent="-514350">
              <a:buAutoNum type="arabicPeriod"/>
            </a:pPr>
            <a:endParaRPr lang="pt-BR" b="1" dirty="0">
              <a:solidFill>
                <a:srgbClr val="2E59FD"/>
              </a:solidFill>
            </a:endParaRPr>
          </a:p>
          <a:p>
            <a:pPr marL="514350" indent="-514350">
              <a:buAutoNum type="arabicPeriod"/>
            </a:pPr>
            <a:r>
              <a:rPr lang="pt-BR" b="1" dirty="0">
                <a:solidFill>
                  <a:srgbClr val="2E59FD"/>
                </a:solidFill>
              </a:rPr>
              <a:t>Parlons numérique </a:t>
            </a:r>
            <a:r>
              <a:rPr lang="pt-BR" dirty="0"/>
              <a:t>(approche, vidéo et cas concret : Innov-compétences au Sénégal)</a:t>
            </a:r>
          </a:p>
          <a:p>
            <a:pPr marL="514350" indent="-514350">
              <a:buAutoNum type="arabicPeriod"/>
            </a:pPr>
            <a:endParaRPr lang="pt-BR" dirty="0"/>
          </a:p>
          <a:p>
            <a:pPr marL="514350" indent="-514350">
              <a:buAutoNum type="arabicPeriod"/>
            </a:pPr>
            <a:r>
              <a:rPr lang="pt-BR" b="1" dirty="0">
                <a:solidFill>
                  <a:srgbClr val="2E59FD"/>
                </a:solidFill>
              </a:rPr>
              <a:t>De l’importance de la mutualisation des moyens</a:t>
            </a:r>
          </a:p>
          <a:p>
            <a:pPr marL="514350" indent="-514350">
              <a:buAutoNum type="arabicPeriod"/>
            </a:pPr>
            <a:endParaRPr lang="pt-BR" b="1" dirty="0">
              <a:solidFill>
                <a:srgbClr val="2E59FD"/>
              </a:solidFill>
            </a:endParaRPr>
          </a:p>
          <a:p>
            <a:pPr marL="514350" indent="-514350">
              <a:buAutoNum type="arabicPeriod"/>
            </a:pPr>
            <a:r>
              <a:rPr lang="pt-BR" b="1" dirty="0">
                <a:solidFill>
                  <a:srgbClr val="2E59FD"/>
                </a:solidFill>
              </a:rPr>
              <a:t>De l’importance de la normalisation</a:t>
            </a:r>
          </a:p>
          <a:p>
            <a:pPr marL="514350" indent="-514350">
              <a:buAutoNum type="arabicPeriod"/>
            </a:pPr>
            <a:endParaRPr lang="pt-BR" b="1" dirty="0">
              <a:solidFill>
                <a:srgbClr val="2E59FD"/>
              </a:solidFill>
            </a:endParaRPr>
          </a:p>
          <a:p>
            <a:pPr marL="514350" indent="-514350">
              <a:buAutoNum type="arabicPeriod"/>
            </a:pPr>
            <a:r>
              <a:rPr lang="pt-BR" b="1" dirty="0">
                <a:solidFill>
                  <a:srgbClr val="2E59FD"/>
                </a:solidFill>
              </a:rPr>
              <a:t>De l’importance de se donner les moyens de réussir </a:t>
            </a:r>
          </a:p>
          <a:p>
            <a:pPr marL="514350" indent="-514350">
              <a:buAutoNum type="arabicPeriod"/>
            </a:pPr>
            <a:endParaRPr lang="pt-BR" b="1" dirty="0">
              <a:solidFill>
                <a:srgbClr val="2E59FD"/>
              </a:solidFill>
            </a:endParaRPr>
          </a:p>
          <a:p>
            <a:pPr marL="514350" indent="-514350">
              <a:buAutoNum type="arabicPeriod"/>
            </a:pPr>
            <a:r>
              <a:rPr lang="pt-BR" b="1" dirty="0">
                <a:solidFill>
                  <a:srgbClr val="2E59FD"/>
                </a:solidFill>
              </a:rPr>
              <a:t>Effet levier possible des Fonds dans le financement du numérique</a:t>
            </a:r>
          </a:p>
          <a:p>
            <a:pPr marL="514350" indent="-514350">
              <a:buAutoNum type="arabicPeriod"/>
            </a:pPr>
            <a:endParaRPr lang="pt-BR" b="1" dirty="0">
              <a:solidFill>
                <a:srgbClr val="2E59FD"/>
              </a:solidFill>
            </a:endParaRPr>
          </a:p>
        </p:txBody>
      </p:sp>
      <p:sp>
        <p:nvSpPr>
          <p:cNvPr id="4" name="ZoneTexte 3">
            <a:extLst>
              <a:ext uri="{FF2B5EF4-FFF2-40B4-BE49-F238E27FC236}">
                <a16:creationId xmlns:a16="http://schemas.microsoft.com/office/drawing/2014/main" id="{4846F869-EC35-4C9F-A28D-47334B1F4F66}"/>
              </a:ext>
            </a:extLst>
          </p:cNvPr>
          <p:cNvSpPr txBox="1"/>
          <p:nvPr/>
        </p:nvSpPr>
        <p:spPr>
          <a:xfrm>
            <a:off x="-194443" y="306598"/>
            <a:ext cx="12580881" cy="523220"/>
          </a:xfrm>
          <a:prstGeom prst="rect">
            <a:avLst/>
          </a:prstGeom>
          <a:noFill/>
        </p:spPr>
        <p:txBody>
          <a:bodyPr wrap="square" rtlCol="0">
            <a:spAutoFit/>
          </a:bodyPr>
          <a:lstStyle/>
          <a:p>
            <a:pPr algn="ctr"/>
            <a:endParaRPr lang="fr-FR" sz="2800" b="1" spc="-40" dirty="0">
              <a:solidFill>
                <a:srgbClr val="2E59FD"/>
              </a:solidFill>
              <a:latin typeface="MarkPro" panose="020B0504020101010102" pitchFamily="34" charset="0"/>
            </a:endParaRPr>
          </a:p>
        </p:txBody>
      </p:sp>
      <p:pic>
        <p:nvPicPr>
          <p:cNvPr id="5" name="Image 4">
            <a:extLst>
              <a:ext uri="{FF2B5EF4-FFF2-40B4-BE49-F238E27FC236}">
                <a16:creationId xmlns:a16="http://schemas.microsoft.com/office/drawing/2014/main" id="{55A9B89D-77B3-4EB6-A574-78E1846D48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94004" y="6323429"/>
            <a:ext cx="486738" cy="404857"/>
          </a:xfrm>
          <a:prstGeom prst="rect">
            <a:avLst/>
          </a:prstGeom>
        </p:spPr>
      </p:pic>
      <p:pic>
        <p:nvPicPr>
          <p:cNvPr id="6" name="Image 5">
            <a:extLst>
              <a:ext uri="{FF2B5EF4-FFF2-40B4-BE49-F238E27FC236}">
                <a16:creationId xmlns:a16="http://schemas.microsoft.com/office/drawing/2014/main" id="{56EF1F70-D0C1-43C3-823F-506DE12C7F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3338" y="1896421"/>
            <a:ext cx="864035" cy="864035"/>
          </a:xfrm>
          <a:prstGeom prst="rect">
            <a:avLst/>
          </a:prstGeom>
        </p:spPr>
      </p:pic>
      <p:pic>
        <p:nvPicPr>
          <p:cNvPr id="7" name="Image 6">
            <a:extLst>
              <a:ext uri="{FF2B5EF4-FFF2-40B4-BE49-F238E27FC236}">
                <a16:creationId xmlns:a16="http://schemas.microsoft.com/office/drawing/2014/main" id="{270CEE2A-A81F-421E-B9CF-ADB46F3F8C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0900" y="2760456"/>
            <a:ext cx="864035" cy="864035"/>
          </a:xfrm>
          <a:prstGeom prst="rect">
            <a:avLst/>
          </a:prstGeom>
        </p:spPr>
      </p:pic>
      <p:pic>
        <p:nvPicPr>
          <p:cNvPr id="8" name="Image 7">
            <a:extLst>
              <a:ext uri="{FF2B5EF4-FFF2-40B4-BE49-F238E27FC236}">
                <a16:creationId xmlns:a16="http://schemas.microsoft.com/office/drawing/2014/main" id="{94F51BFD-E094-4F38-86F6-1D8655627C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01361" y="3513539"/>
            <a:ext cx="864036" cy="864036"/>
          </a:xfrm>
          <a:prstGeom prst="rect">
            <a:avLst/>
          </a:prstGeom>
        </p:spPr>
      </p:pic>
      <p:pic>
        <p:nvPicPr>
          <p:cNvPr id="9" name="Image 8">
            <a:extLst>
              <a:ext uri="{FF2B5EF4-FFF2-40B4-BE49-F238E27FC236}">
                <a16:creationId xmlns:a16="http://schemas.microsoft.com/office/drawing/2014/main" id="{9909081A-24FC-4684-A7AE-63F5246F79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05332" y="4189069"/>
            <a:ext cx="864035" cy="864035"/>
          </a:xfrm>
          <a:prstGeom prst="rect">
            <a:avLst/>
          </a:prstGeom>
        </p:spPr>
      </p:pic>
      <p:pic>
        <p:nvPicPr>
          <p:cNvPr id="10" name="Image 9">
            <a:extLst>
              <a:ext uri="{FF2B5EF4-FFF2-40B4-BE49-F238E27FC236}">
                <a16:creationId xmlns:a16="http://schemas.microsoft.com/office/drawing/2014/main" id="{6ACEDD1E-FE02-46F9-8086-69A84C770A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09302" y="4902705"/>
            <a:ext cx="1011019" cy="1011019"/>
          </a:xfrm>
          <a:prstGeom prst="rect">
            <a:avLst/>
          </a:prstGeom>
        </p:spPr>
      </p:pic>
    </p:spTree>
    <p:extLst>
      <p:ext uri="{BB962C8B-B14F-4D97-AF65-F5344CB8AC3E}">
        <p14:creationId xmlns:p14="http://schemas.microsoft.com/office/powerpoint/2010/main" val="2081951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F12CE97-8A66-4EB4-BE3F-C929D27511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9557" y="1585454"/>
            <a:ext cx="1373782" cy="1373782"/>
          </a:xfrm>
          <a:prstGeom prst="rect">
            <a:avLst/>
          </a:prstGeom>
        </p:spPr>
      </p:pic>
      <p:pic>
        <p:nvPicPr>
          <p:cNvPr id="5" name="Image 4">
            <a:extLst>
              <a:ext uri="{FF2B5EF4-FFF2-40B4-BE49-F238E27FC236}">
                <a16:creationId xmlns:a16="http://schemas.microsoft.com/office/drawing/2014/main" id="{A91B2595-2B01-47BE-96C9-177428A30B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8285" y="1581269"/>
            <a:ext cx="1373781" cy="1373781"/>
          </a:xfrm>
          <a:prstGeom prst="rect">
            <a:avLst/>
          </a:prstGeom>
        </p:spPr>
      </p:pic>
      <p:sp>
        <p:nvSpPr>
          <p:cNvPr id="7" name="ZoneTexte 6">
            <a:extLst>
              <a:ext uri="{FF2B5EF4-FFF2-40B4-BE49-F238E27FC236}">
                <a16:creationId xmlns:a16="http://schemas.microsoft.com/office/drawing/2014/main" id="{3F8A87BA-9149-49B6-9F97-99F6FD5FC9DD}"/>
              </a:ext>
            </a:extLst>
          </p:cNvPr>
          <p:cNvSpPr txBox="1"/>
          <p:nvPr/>
        </p:nvSpPr>
        <p:spPr>
          <a:xfrm>
            <a:off x="2846511" y="3088132"/>
            <a:ext cx="2984802" cy="769441"/>
          </a:xfrm>
          <a:prstGeom prst="rect">
            <a:avLst/>
          </a:prstGeom>
          <a:noFill/>
        </p:spPr>
        <p:txBody>
          <a:bodyPr wrap="square" rtlCol="0">
            <a:spAutoFit/>
          </a:bodyPr>
          <a:lstStyle/>
          <a:p>
            <a:pPr algn="ctr"/>
            <a:r>
              <a:rPr lang="pt-BR" sz="1600" b="1" dirty="0"/>
              <a:t>1. Croissance démographique</a:t>
            </a:r>
          </a:p>
          <a:p>
            <a:pPr algn="ctr"/>
            <a:r>
              <a:rPr lang="pt-BR" sz="1400" i="1" dirty="0"/>
              <a:t>1,1 Md d’Africains dont 45% a -15 ans</a:t>
            </a:r>
          </a:p>
          <a:p>
            <a:pPr algn="ctr"/>
            <a:r>
              <a:rPr lang="pt-BR" sz="1400" i="1" dirty="0"/>
              <a:t>Prévision : 1,4 Md de -25 ans en 2063</a:t>
            </a:r>
          </a:p>
        </p:txBody>
      </p:sp>
      <p:sp>
        <p:nvSpPr>
          <p:cNvPr id="8" name="ZoneTexte 7">
            <a:extLst>
              <a:ext uri="{FF2B5EF4-FFF2-40B4-BE49-F238E27FC236}">
                <a16:creationId xmlns:a16="http://schemas.microsoft.com/office/drawing/2014/main" id="{91529D13-B30F-47A4-8388-9A6915C04FD1}"/>
              </a:ext>
            </a:extLst>
          </p:cNvPr>
          <p:cNvSpPr txBox="1"/>
          <p:nvPr/>
        </p:nvSpPr>
        <p:spPr>
          <a:xfrm>
            <a:off x="6487612" y="3088132"/>
            <a:ext cx="3255129" cy="769441"/>
          </a:xfrm>
          <a:prstGeom prst="rect">
            <a:avLst/>
          </a:prstGeom>
          <a:noFill/>
        </p:spPr>
        <p:txBody>
          <a:bodyPr wrap="square" rtlCol="0">
            <a:spAutoFit/>
          </a:bodyPr>
          <a:lstStyle/>
          <a:p>
            <a:pPr algn="ctr"/>
            <a:r>
              <a:rPr lang="pt-BR" sz="1600" b="1" dirty="0"/>
              <a:t>2. Chômage des jeunes </a:t>
            </a:r>
          </a:p>
          <a:p>
            <a:pPr algn="ctr"/>
            <a:r>
              <a:rPr lang="pt-BR" sz="1400" i="1" dirty="0"/>
              <a:t>60 % des chômeurs ont -25 ans</a:t>
            </a:r>
          </a:p>
          <a:p>
            <a:pPr algn="ctr"/>
            <a:r>
              <a:rPr lang="pt-BR" sz="1400" i="1" dirty="0"/>
              <a:t>Pauvreté au travail des jeunes : 70 %</a:t>
            </a:r>
          </a:p>
        </p:txBody>
      </p:sp>
      <p:sp>
        <p:nvSpPr>
          <p:cNvPr id="9" name="ZoneTexte 8">
            <a:extLst>
              <a:ext uri="{FF2B5EF4-FFF2-40B4-BE49-F238E27FC236}">
                <a16:creationId xmlns:a16="http://schemas.microsoft.com/office/drawing/2014/main" id="{F568BF60-1BF2-47E8-B46F-3C1834268A6E}"/>
              </a:ext>
            </a:extLst>
          </p:cNvPr>
          <p:cNvSpPr txBox="1"/>
          <p:nvPr/>
        </p:nvSpPr>
        <p:spPr>
          <a:xfrm>
            <a:off x="1352186" y="5635867"/>
            <a:ext cx="2290812" cy="553998"/>
          </a:xfrm>
          <a:prstGeom prst="rect">
            <a:avLst/>
          </a:prstGeom>
          <a:noFill/>
        </p:spPr>
        <p:txBody>
          <a:bodyPr wrap="square" rtlCol="0">
            <a:spAutoFit/>
          </a:bodyPr>
          <a:lstStyle/>
          <a:p>
            <a:pPr algn="ctr"/>
            <a:r>
              <a:rPr lang="pt-BR" sz="1600" b="1" dirty="0"/>
              <a:t>3. Déficit des CET</a:t>
            </a:r>
          </a:p>
          <a:p>
            <a:pPr algn="ctr"/>
            <a:r>
              <a:rPr lang="fr-FR" sz="1400" i="1" dirty="0"/>
              <a:t>2 530 334 par an selon l’AU</a:t>
            </a:r>
            <a:endParaRPr lang="pt-BR" sz="1400" i="1" dirty="0"/>
          </a:p>
        </p:txBody>
      </p:sp>
      <p:pic>
        <p:nvPicPr>
          <p:cNvPr id="10" name="Image 9">
            <a:extLst>
              <a:ext uri="{FF2B5EF4-FFF2-40B4-BE49-F238E27FC236}">
                <a16:creationId xmlns:a16="http://schemas.microsoft.com/office/drawing/2014/main" id="{404113DC-56B4-4270-8A9D-F6B0BC7005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0813" y="4038159"/>
            <a:ext cx="1473670" cy="1507291"/>
          </a:xfrm>
          <a:prstGeom prst="rect">
            <a:avLst/>
          </a:prstGeom>
        </p:spPr>
      </p:pic>
      <p:pic>
        <p:nvPicPr>
          <p:cNvPr id="11" name="Image 10">
            <a:extLst>
              <a:ext uri="{FF2B5EF4-FFF2-40B4-BE49-F238E27FC236}">
                <a16:creationId xmlns:a16="http://schemas.microsoft.com/office/drawing/2014/main" id="{706FA773-4C6E-45FD-86B8-753632FF44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9109" y="4038159"/>
            <a:ext cx="1373781" cy="1373781"/>
          </a:xfrm>
          <a:prstGeom prst="rect">
            <a:avLst/>
          </a:prstGeom>
        </p:spPr>
      </p:pic>
      <p:pic>
        <p:nvPicPr>
          <p:cNvPr id="12" name="Image 11">
            <a:extLst>
              <a:ext uri="{FF2B5EF4-FFF2-40B4-BE49-F238E27FC236}">
                <a16:creationId xmlns:a16="http://schemas.microsoft.com/office/drawing/2014/main" id="{AF34323F-B2AD-4501-B352-C95F5709D7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494004" y="6323429"/>
            <a:ext cx="486738" cy="404857"/>
          </a:xfrm>
          <a:prstGeom prst="rect">
            <a:avLst/>
          </a:prstGeom>
        </p:spPr>
      </p:pic>
      <p:sp>
        <p:nvSpPr>
          <p:cNvPr id="24" name="ZoneTexte 23">
            <a:extLst>
              <a:ext uri="{FF2B5EF4-FFF2-40B4-BE49-F238E27FC236}">
                <a16:creationId xmlns:a16="http://schemas.microsoft.com/office/drawing/2014/main" id="{AED2E5F4-7D06-416E-B3A7-790CC4FA7391}"/>
              </a:ext>
            </a:extLst>
          </p:cNvPr>
          <p:cNvSpPr txBox="1"/>
          <p:nvPr/>
        </p:nvSpPr>
        <p:spPr>
          <a:xfrm>
            <a:off x="-194443" y="306598"/>
            <a:ext cx="12580881" cy="954107"/>
          </a:xfrm>
          <a:prstGeom prst="rect">
            <a:avLst/>
          </a:prstGeom>
          <a:noFill/>
        </p:spPr>
        <p:txBody>
          <a:bodyPr wrap="square" rtlCol="0">
            <a:spAutoFit/>
          </a:bodyPr>
          <a:lstStyle/>
          <a:p>
            <a:pPr algn="ctr"/>
            <a:r>
              <a:rPr lang="fr-FR" sz="2800" b="1" spc="-40" dirty="0">
                <a:solidFill>
                  <a:srgbClr val="2E59FD"/>
                </a:solidFill>
                <a:latin typeface="MarkPro" panose="020B0504020101010102" pitchFamily="34" charset="0"/>
              </a:rPr>
              <a:t>LA PROBLEMATIQUE: LE MANQUE DE COMPETENCES </a:t>
            </a:r>
          </a:p>
          <a:p>
            <a:pPr algn="ctr"/>
            <a:r>
              <a:rPr lang="fr-FR" sz="2800" b="1" spc="-40" dirty="0">
                <a:solidFill>
                  <a:srgbClr val="2E59FD"/>
                </a:solidFill>
                <a:latin typeface="MarkPro" panose="020B0504020101010102" pitchFamily="34" charset="0"/>
              </a:rPr>
              <a:t>TECHNIQUES ESSENTIELLES</a:t>
            </a:r>
          </a:p>
        </p:txBody>
      </p:sp>
      <p:sp>
        <p:nvSpPr>
          <p:cNvPr id="26" name="ZoneTexte 25">
            <a:extLst>
              <a:ext uri="{FF2B5EF4-FFF2-40B4-BE49-F238E27FC236}">
                <a16:creationId xmlns:a16="http://schemas.microsoft.com/office/drawing/2014/main" id="{7039B43F-1452-410B-A02A-10AE3213E29F}"/>
              </a:ext>
            </a:extLst>
          </p:cNvPr>
          <p:cNvSpPr txBox="1"/>
          <p:nvPr/>
        </p:nvSpPr>
        <p:spPr>
          <a:xfrm>
            <a:off x="4328073" y="5632867"/>
            <a:ext cx="3535850" cy="769441"/>
          </a:xfrm>
          <a:prstGeom prst="rect">
            <a:avLst/>
          </a:prstGeom>
          <a:noFill/>
        </p:spPr>
        <p:txBody>
          <a:bodyPr wrap="square" rtlCol="0">
            <a:spAutoFit/>
          </a:bodyPr>
          <a:lstStyle/>
          <a:p>
            <a:pPr algn="ctr"/>
            <a:r>
              <a:rPr lang="pt-BR" sz="1600" b="1" dirty="0"/>
              <a:t>4. Emplois non pourvus &amp; précarité</a:t>
            </a:r>
          </a:p>
          <a:p>
            <a:pPr algn="ctr"/>
            <a:r>
              <a:rPr lang="pt-BR" sz="1400" i="1" dirty="0"/>
              <a:t>Faible pouvoir d’achat, endiguement des projets, risque de ralentissement économique</a:t>
            </a:r>
          </a:p>
        </p:txBody>
      </p:sp>
      <p:pic>
        <p:nvPicPr>
          <p:cNvPr id="3" name="Image 2">
            <a:extLst>
              <a:ext uri="{FF2B5EF4-FFF2-40B4-BE49-F238E27FC236}">
                <a16:creationId xmlns:a16="http://schemas.microsoft.com/office/drawing/2014/main" id="{6FF38C4E-28BC-43E9-864B-D7BE2594128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07405" y="4038159"/>
            <a:ext cx="1373782" cy="1373782"/>
          </a:xfrm>
          <a:prstGeom prst="rect">
            <a:avLst/>
          </a:prstGeom>
        </p:spPr>
      </p:pic>
      <p:sp>
        <p:nvSpPr>
          <p:cNvPr id="14" name="ZoneTexte 13">
            <a:extLst>
              <a:ext uri="{FF2B5EF4-FFF2-40B4-BE49-F238E27FC236}">
                <a16:creationId xmlns:a16="http://schemas.microsoft.com/office/drawing/2014/main" id="{9C2BF3B9-85B2-432B-97DF-96B749ED6680}"/>
              </a:ext>
            </a:extLst>
          </p:cNvPr>
          <p:cNvSpPr txBox="1"/>
          <p:nvPr/>
        </p:nvSpPr>
        <p:spPr>
          <a:xfrm>
            <a:off x="8418696" y="5632867"/>
            <a:ext cx="2751199" cy="769441"/>
          </a:xfrm>
          <a:prstGeom prst="rect">
            <a:avLst/>
          </a:prstGeom>
          <a:noFill/>
        </p:spPr>
        <p:txBody>
          <a:bodyPr wrap="square" rtlCol="0">
            <a:spAutoFit/>
          </a:bodyPr>
          <a:lstStyle/>
          <a:p>
            <a:pPr algn="ctr"/>
            <a:r>
              <a:rPr lang="pt-BR" sz="1600" b="1" dirty="0"/>
              <a:t>5. Manque de moyens</a:t>
            </a:r>
          </a:p>
          <a:p>
            <a:pPr algn="ctr"/>
            <a:r>
              <a:rPr lang="fr-FR" sz="1400" dirty="0"/>
              <a:t>Pour la formation professionnelle</a:t>
            </a:r>
          </a:p>
          <a:p>
            <a:pPr algn="ctr"/>
            <a:r>
              <a:rPr lang="fr-FR" sz="1400" i="1" dirty="0"/>
              <a:t>(infrastructures, formateurs</a:t>
            </a:r>
            <a:r>
              <a:rPr lang="pt-BR" sz="1400" i="1" dirty="0"/>
              <a:t>...)</a:t>
            </a:r>
            <a:endParaRPr lang="fr-FR" sz="1400" i="1" dirty="0"/>
          </a:p>
        </p:txBody>
      </p:sp>
    </p:spTree>
    <p:extLst>
      <p:ext uri="{BB962C8B-B14F-4D97-AF65-F5344CB8AC3E}">
        <p14:creationId xmlns:p14="http://schemas.microsoft.com/office/powerpoint/2010/main" val="2123655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996FDC10-00C6-4120-B452-BBE4085B80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94004" y="6323429"/>
            <a:ext cx="486738" cy="404857"/>
          </a:xfrm>
          <a:prstGeom prst="rect">
            <a:avLst/>
          </a:prstGeom>
        </p:spPr>
      </p:pic>
      <p:sp>
        <p:nvSpPr>
          <p:cNvPr id="5" name="ZoneTexte 4">
            <a:extLst>
              <a:ext uri="{FF2B5EF4-FFF2-40B4-BE49-F238E27FC236}">
                <a16:creationId xmlns:a16="http://schemas.microsoft.com/office/drawing/2014/main" id="{73568CB6-FCE7-4D5D-9B8F-52574E522F7E}"/>
              </a:ext>
            </a:extLst>
          </p:cNvPr>
          <p:cNvSpPr txBox="1"/>
          <p:nvPr/>
        </p:nvSpPr>
        <p:spPr>
          <a:xfrm>
            <a:off x="-194441" y="415929"/>
            <a:ext cx="12580881" cy="523220"/>
          </a:xfrm>
          <a:prstGeom prst="rect">
            <a:avLst/>
          </a:prstGeom>
          <a:noFill/>
        </p:spPr>
        <p:txBody>
          <a:bodyPr wrap="square" rtlCol="0">
            <a:spAutoFit/>
          </a:bodyPr>
          <a:lstStyle/>
          <a:p>
            <a:pPr algn="ctr"/>
            <a:r>
              <a:rPr lang="fr-FR" sz="2800" b="1" spc="-40" dirty="0">
                <a:solidFill>
                  <a:srgbClr val="2E59FD"/>
                </a:solidFill>
                <a:latin typeface="MarkPro" panose="020B0504020101010102" pitchFamily="34" charset="0"/>
              </a:rPr>
              <a:t>ENCAF : LA CONSTRUCTION COMMUNE D’UNE SOLUTION DISRUPTIVE </a:t>
            </a:r>
          </a:p>
        </p:txBody>
      </p:sp>
      <p:pic>
        <p:nvPicPr>
          <p:cNvPr id="6" name="Image 5" descr="Une image contenant texte&#10;&#10;Description générée automatiquement">
            <a:extLst>
              <a:ext uri="{FF2B5EF4-FFF2-40B4-BE49-F238E27FC236}">
                <a16:creationId xmlns:a16="http://schemas.microsoft.com/office/drawing/2014/main" id="{32065C19-05D4-4200-8348-63CCB6216297}"/>
              </a:ext>
            </a:extLst>
          </p:cNvPr>
          <p:cNvPicPr>
            <a:picLocks noChangeAspect="1"/>
          </p:cNvPicPr>
          <p:nvPr/>
        </p:nvPicPr>
        <p:blipFill rotWithShape="1">
          <a:blip r:embed="rId3">
            <a:extLst>
              <a:ext uri="{28A0092B-C50C-407E-A947-70E740481C1C}">
                <a14:useLocalDpi xmlns:a14="http://schemas.microsoft.com/office/drawing/2010/main" val="0"/>
              </a:ext>
            </a:extLst>
          </a:blip>
          <a:srcRect l="8485" t="17439" r="4595" b="9094"/>
          <a:stretch/>
        </p:blipFill>
        <p:spPr>
          <a:xfrm>
            <a:off x="1935468" y="1480930"/>
            <a:ext cx="2967275" cy="1140820"/>
          </a:xfrm>
          <a:prstGeom prst="rect">
            <a:avLst/>
          </a:prstGeom>
        </p:spPr>
      </p:pic>
      <p:sp>
        <p:nvSpPr>
          <p:cNvPr id="7" name="ZoneTexte 6">
            <a:extLst>
              <a:ext uri="{FF2B5EF4-FFF2-40B4-BE49-F238E27FC236}">
                <a16:creationId xmlns:a16="http://schemas.microsoft.com/office/drawing/2014/main" id="{B1241B20-625A-4A26-88C0-BAEC557F0EFD}"/>
              </a:ext>
            </a:extLst>
          </p:cNvPr>
          <p:cNvSpPr txBox="1"/>
          <p:nvPr/>
        </p:nvSpPr>
        <p:spPr>
          <a:xfrm>
            <a:off x="5094351" y="1882063"/>
            <a:ext cx="2270545" cy="338554"/>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r>
              <a:rPr lang="pt-BR" b="1" dirty="0"/>
              <a:t>Créé en septembre 2020</a:t>
            </a:r>
          </a:p>
        </p:txBody>
      </p:sp>
      <p:pic>
        <p:nvPicPr>
          <p:cNvPr id="8" name="Image 7" descr="Une image contenant texte, ciel nocturne&#10;&#10;Description générée automatiquement">
            <a:extLst>
              <a:ext uri="{FF2B5EF4-FFF2-40B4-BE49-F238E27FC236}">
                <a16:creationId xmlns:a16="http://schemas.microsoft.com/office/drawing/2014/main" id="{66E6F03A-4879-48DA-996B-7BCFDFB609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5896" y="1618625"/>
            <a:ext cx="2796315" cy="952496"/>
          </a:xfrm>
          <a:prstGeom prst="rect">
            <a:avLst/>
          </a:prstGeom>
        </p:spPr>
      </p:pic>
      <p:sp>
        <p:nvSpPr>
          <p:cNvPr id="9" name="ZoneTexte 8">
            <a:extLst>
              <a:ext uri="{FF2B5EF4-FFF2-40B4-BE49-F238E27FC236}">
                <a16:creationId xmlns:a16="http://schemas.microsoft.com/office/drawing/2014/main" id="{F28A76AB-9DBE-47DF-BB65-05F922F8E8A4}"/>
              </a:ext>
            </a:extLst>
          </p:cNvPr>
          <p:cNvSpPr txBox="1"/>
          <p:nvPr/>
        </p:nvSpPr>
        <p:spPr>
          <a:xfrm>
            <a:off x="2372631" y="3486292"/>
            <a:ext cx="8270985" cy="1354217"/>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pPr algn="ctr"/>
            <a:r>
              <a:rPr lang="pt-BR" sz="1800" b="1" dirty="0"/>
              <a:t>Un projet construit pour ET avec ses partenaires africains...</a:t>
            </a:r>
          </a:p>
          <a:p>
            <a:pPr algn="ctr"/>
            <a:r>
              <a:rPr lang="pt-BR" sz="1800" dirty="0"/>
              <a:t>... Et bientôt européens</a:t>
            </a:r>
          </a:p>
          <a:p>
            <a:pPr algn="ctr"/>
            <a:r>
              <a:rPr lang="pt-BR" sz="1800" b="1" dirty="0"/>
              <a:t>Porté par une/des Société(s) en mesure de lever les fonds (publics et privés) nécessaires à réalisation d’un projet numérique d’ampleur</a:t>
            </a:r>
          </a:p>
        </p:txBody>
      </p:sp>
      <p:sp>
        <p:nvSpPr>
          <p:cNvPr id="10" name="ZoneTexte 9">
            <a:extLst>
              <a:ext uri="{FF2B5EF4-FFF2-40B4-BE49-F238E27FC236}">
                <a16:creationId xmlns:a16="http://schemas.microsoft.com/office/drawing/2014/main" id="{11A42736-27CA-4ED1-8EBF-CC533C6244BF}"/>
              </a:ext>
            </a:extLst>
          </p:cNvPr>
          <p:cNvSpPr txBox="1"/>
          <p:nvPr/>
        </p:nvSpPr>
        <p:spPr>
          <a:xfrm>
            <a:off x="2957847" y="5377070"/>
            <a:ext cx="6404323" cy="1092607"/>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pPr algn="ctr"/>
            <a:r>
              <a:rPr lang="pt-BR" sz="2400" b="1" dirty="0">
                <a:solidFill>
                  <a:srgbClr val="2E59FD"/>
                </a:solidFill>
              </a:rPr>
              <a:t>CONSTRUIRE ENSEMBLE UN MODELE DISRUPTIF</a:t>
            </a:r>
          </a:p>
          <a:p>
            <a:pPr algn="ctr"/>
            <a:r>
              <a:rPr lang="pt-BR" sz="1800" b="1" i="1" dirty="0"/>
              <a:t>Le numérique au coeur du dispositif pour massifier une formation professionnelle technique efficiente</a:t>
            </a:r>
          </a:p>
        </p:txBody>
      </p:sp>
    </p:spTree>
    <p:extLst>
      <p:ext uri="{BB962C8B-B14F-4D97-AF65-F5344CB8AC3E}">
        <p14:creationId xmlns:p14="http://schemas.microsoft.com/office/powerpoint/2010/main" val="1472951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00A0FCF-F6AC-4ACA-81AA-E7B57C7D9C9C}"/>
              </a:ext>
            </a:extLst>
          </p:cNvPr>
          <p:cNvSpPr txBox="1"/>
          <p:nvPr/>
        </p:nvSpPr>
        <p:spPr>
          <a:xfrm>
            <a:off x="-184916" y="245548"/>
            <a:ext cx="12580881" cy="523220"/>
          </a:xfrm>
          <a:prstGeom prst="rect">
            <a:avLst/>
          </a:prstGeom>
          <a:noFill/>
        </p:spPr>
        <p:txBody>
          <a:bodyPr wrap="square" rtlCol="0">
            <a:spAutoFit/>
          </a:bodyPr>
          <a:lstStyle/>
          <a:p>
            <a:pPr algn="ctr"/>
            <a:r>
              <a:rPr lang="fr-FR" sz="2800" b="1" spc="-40" dirty="0">
                <a:solidFill>
                  <a:srgbClr val="2E59FD"/>
                </a:solidFill>
                <a:latin typeface="MarkPro" panose="020B0504020101010102" pitchFamily="34" charset="0"/>
              </a:rPr>
              <a:t>LA DISRUPTION DANS …</a:t>
            </a:r>
          </a:p>
        </p:txBody>
      </p:sp>
      <p:pic>
        <p:nvPicPr>
          <p:cNvPr id="6" name="Image 5">
            <a:extLst>
              <a:ext uri="{FF2B5EF4-FFF2-40B4-BE49-F238E27FC236}">
                <a16:creationId xmlns:a16="http://schemas.microsoft.com/office/drawing/2014/main" id="{2C644EBB-AF14-4369-93B8-7046AE8C1B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5331" y="1304753"/>
            <a:ext cx="975360" cy="975360"/>
          </a:xfrm>
          <a:prstGeom prst="rect">
            <a:avLst/>
          </a:prstGeom>
        </p:spPr>
      </p:pic>
      <p:sp>
        <p:nvSpPr>
          <p:cNvPr id="7" name="ZoneTexte 6">
            <a:extLst>
              <a:ext uri="{FF2B5EF4-FFF2-40B4-BE49-F238E27FC236}">
                <a16:creationId xmlns:a16="http://schemas.microsoft.com/office/drawing/2014/main" id="{C08AC3A1-1358-4B44-BBE6-3CD9A7E87870}"/>
              </a:ext>
            </a:extLst>
          </p:cNvPr>
          <p:cNvSpPr txBox="1"/>
          <p:nvPr/>
        </p:nvSpPr>
        <p:spPr>
          <a:xfrm>
            <a:off x="3300711" y="1592149"/>
            <a:ext cx="2674244" cy="338554"/>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r>
              <a:rPr lang="pt-BR" dirty="0"/>
              <a:t>...  l’approche</a:t>
            </a:r>
          </a:p>
        </p:txBody>
      </p:sp>
      <p:pic>
        <p:nvPicPr>
          <p:cNvPr id="8" name="Graphique 7">
            <a:extLst>
              <a:ext uri="{FF2B5EF4-FFF2-40B4-BE49-F238E27FC236}">
                <a16:creationId xmlns:a16="http://schemas.microsoft.com/office/drawing/2014/main" id="{DD30420E-4AA0-4378-9FB3-AA9B19B026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65331" y="2722231"/>
            <a:ext cx="975360" cy="975360"/>
          </a:xfrm>
          <a:prstGeom prst="rect">
            <a:avLst/>
          </a:prstGeom>
        </p:spPr>
      </p:pic>
      <p:sp>
        <p:nvSpPr>
          <p:cNvPr id="9" name="ZoneTexte 8">
            <a:extLst>
              <a:ext uri="{FF2B5EF4-FFF2-40B4-BE49-F238E27FC236}">
                <a16:creationId xmlns:a16="http://schemas.microsoft.com/office/drawing/2014/main" id="{A6946014-0A75-4EE9-AFAA-C142C08F4A7C}"/>
              </a:ext>
            </a:extLst>
          </p:cNvPr>
          <p:cNvSpPr txBox="1"/>
          <p:nvPr/>
        </p:nvSpPr>
        <p:spPr>
          <a:xfrm>
            <a:off x="3301009" y="3016657"/>
            <a:ext cx="2674244" cy="338554"/>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r>
              <a:rPr lang="pt-BR" dirty="0"/>
              <a:t>...  les contenus</a:t>
            </a:r>
          </a:p>
        </p:txBody>
      </p:sp>
      <p:pic>
        <p:nvPicPr>
          <p:cNvPr id="11" name="Image 10">
            <a:extLst>
              <a:ext uri="{FF2B5EF4-FFF2-40B4-BE49-F238E27FC236}">
                <a16:creationId xmlns:a16="http://schemas.microsoft.com/office/drawing/2014/main" id="{EDFCE3C6-2B79-40EB-A48E-D3928DC6A6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65330" y="5547270"/>
            <a:ext cx="975361" cy="975361"/>
          </a:xfrm>
          <a:prstGeom prst="rect">
            <a:avLst/>
          </a:prstGeom>
        </p:spPr>
      </p:pic>
      <p:sp>
        <p:nvSpPr>
          <p:cNvPr id="12" name="ZoneTexte 11">
            <a:extLst>
              <a:ext uri="{FF2B5EF4-FFF2-40B4-BE49-F238E27FC236}">
                <a16:creationId xmlns:a16="http://schemas.microsoft.com/office/drawing/2014/main" id="{1A0D9775-72B7-4119-89EE-F33E25B2EC54}"/>
              </a:ext>
            </a:extLst>
          </p:cNvPr>
          <p:cNvSpPr txBox="1"/>
          <p:nvPr/>
        </p:nvSpPr>
        <p:spPr>
          <a:xfrm>
            <a:off x="3301009" y="5865673"/>
            <a:ext cx="2674244" cy="338554"/>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r>
              <a:rPr lang="pt-BR" dirty="0"/>
              <a:t>...  le financement</a:t>
            </a:r>
          </a:p>
        </p:txBody>
      </p:sp>
      <p:pic>
        <p:nvPicPr>
          <p:cNvPr id="14" name="Image 13" descr="Une image contenant texte, assiette, vaisselle&#10;&#10;Description générée automatiquement">
            <a:extLst>
              <a:ext uri="{FF2B5EF4-FFF2-40B4-BE49-F238E27FC236}">
                <a16:creationId xmlns:a16="http://schemas.microsoft.com/office/drawing/2014/main" id="{F1C264A0-4895-42BC-B030-8E56C01144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48871" y="1306655"/>
            <a:ext cx="975360" cy="973458"/>
          </a:xfrm>
          <a:prstGeom prst="rect">
            <a:avLst/>
          </a:prstGeom>
        </p:spPr>
      </p:pic>
      <p:pic>
        <p:nvPicPr>
          <p:cNvPr id="16" name="Image 15">
            <a:extLst>
              <a:ext uri="{FF2B5EF4-FFF2-40B4-BE49-F238E27FC236}">
                <a16:creationId xmlns:a16="http://schemas.microsoft.com/office/drawing/2014/main" id="{28C2CF09-3A05-45F1-A035-6129074DDB9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48871" y="2719242"/>
            <a:ext cx="975360" cy="975360"/>
          </a:xfrm>
          <a:prstGeom prst="rect">
            <a:avLst/>
          </a:prstGeom>
        </p:spPr>
      </p:pic>
      <p:pic>
        <p:nvPicPr>
          <p:cNvPr id="18" name="Image 17">
            <a:extLst>
              <a:ext uri="{FF2B5EF4-FFF2-40B4-BE49-F238E27FC236}">
                <a16:creationId xmlns:a16="http://schemas.microsoft.com/office/drawing/2014/main" id="{43E68374-0EAC-4C69-A662-C3D5AF772D2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48871" y="4133732"/>
            <a:ext cx="975360" cy="975360"/>
          </a:xfrm>
          <a:prstGeom prst="rect">
            <a:avLst/>
          </a:prstGeom>
        </p:spPr>
      </p:pic>
      <p:pic>
        <p:nvPicPr>
          <p:cNvPr id="20" name="Image 19">
            <a:extLst>
              <a:ext uri="{FF2B5EF4-FFF2-40B4-BE49-F238E27FC236}">
                <a16:creationId xmlns:a16="http://schemas.microsoft.com/office/drawing/2014/main" id="{8F1D7DC4-495A-4B2F-9A7C-EFDEB768810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65331" y="4133732"/>
            <a:ext cx="975360" cy="975360"/>
          </a:xfrm>
          <a:prstGeom prst="rect">
            <a:avLst/>
          </a:prstGeom>
        </p:spPr>
      </p:pic>
      <p:sp>
        <p:nvSpPr>
          <p:cNvPr id="21" name="ZoneTexte 20">
            <a:extLst>
              <a:ext uri="{FF2B5EF4-FFF2-40B4-BE49-F238E27FC236}">
                <a16:creationId xmlns:a16="http://schemas.microsoft.com/office/drawing/2014/main" id="{7F03FA83-FDE8-49BF-B17E-A0853898238D}"/>
              </a:ext>
            </a:extLst>
          </p:cNvPr>
          <p:cNvSpPr txBox="1"/>
          <p:nvPr/>
        </p:nvSpPr>
        <p:spPr>
          <a:xfrm>
            <a:off x="3301009" y="4441165"/>
            <a:ext cx="2674244" cy="338554"/>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r>
              <a:rPr lang="pt-BR" dirty="0"/>
              <a:t>...  le haut niveau de qualité </a:t>
            </a:r>
          </a:p>
        </p:txBody>
      </p:sp>
      <p:sp>
        <p:nvSpPr>
          <p:cNvPr id="22" name="ZoneTexte 21">
            <a:extLst>
              <a:ext uri="{FF2B5EF4-FFF2-40B4-BE49-F238E27FC236}">
                <a16:creationId xmlns:a16="http://schemas.microsoft.com/office/drawing/2014/main" id="{C5FF66A1-DD6C-4C15-BDB6-F8DE76DD5831}"/>
              </a:ext>
            </a:extLst>
          </p:cNvPr>
          <p:cNvSpPr txBox="1"/>
          <p:nvPr/>
        </p:nvSpPr>
        <p:spPr>
          <a:xfrm>
            <a:off x="7884251" y="1592149"/>
            <a:ext cx="2674244" cy="338554"/>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r>
              <a:rPr lang="pt-BR" dirty="0"/>
              <a:t>...  la cible</a:t>
            </a:r>
          </a:p>
        </p:txBody>
      </p:sp>
      <p:sp>
        <p:nvSpPr>
          <p:cNvPr id="23" name="ZoneTexte 22">
            <a:extLst>
              <a:ext uri="{FF2B5EF4-FFF2-40B4-BE49-F238E27FC236}">
                <a16:creationId xmlns:a16="http://schemas.microsoft.com/office/drawing/2014/main" id="{19CF8438-00BE-4232-AEFF-132E2E473832}"/>
              </a:ext>
            </a:extLst>
          </p:cNvPr>
          <p:cNvSpPr txBox="1"/>
          <p:nvPr/>
        </p:nvSpPr>
        <p:spPr>
          <a:xfrm>
            <a:off x="7884251" y="2948798"/>
            <a:ext cx="2674244" cy="584775"/>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r>
              <a:rPr lang="pt-BR" dirty="0"/>
              <a:t>...  les moyens mis en oeuvre pour cette cible</a:t>
            </a:r>
          </a:p>
        </p:txBody>
      </p:sp>
      <p:sp>
        <p:nvSpPr>
          <p:cNvPr id="24" name="ZoneTexte 23">
            <a:extLst>
              <a:ext uri="{FF2B5EF4-FFF2-40B4-BE49-F238E27FC236}">
                <a16:creationId xmlns:a16="http://schemas.microsoft.com/office/drawing/2014/main" id="{407AE7DE-E0A2-4036-93C2-E284F279F8F7}"/>
              </a:ext>
            </a:extLst>
          </p:cNvPr>
          <p:cNvSpPr txBox="1"/>
          <p:nvPr/>
        </p:nvSpPr>
        <p:spPr>
          <a:xfrm>
            <a:off x="7884251" y="4454311"/>
            <a:ext cx="2674244" cy="338554"/>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r>
              <a:rPr lang="pt-BR" dirty="0"/>
              <a:t>...  l’ambition</a:t>
            </a:r>
          </a:p>
        </p:txBody>
      </p:sp>
      <p:pic>
        <p:nvPicPr>
          <p:cNvPr id="25" name="Espace réservé du contenu 28">
            <a:extLst>
              <a:ext uri="{FF2B5EF4-FFF2-40B4-BE49-F238E27FC236}">
                <a16:creationId xmlns:a16="http://schemas.microsoft.com/office/drawing/2014/main" id="{D9081CAA-CEF7-486D-BE40-1BE4B4E1B3CB}"/>
              </a:ext>
            </a:extLst>
          </p:cNvPr>
          <p:cNvPicPr>
            <a:picLocks noGrp="1" noChangeAspect="1"/>
          </p:cNvPicPr>
          <p:nvPr>
            <p:ph idx="1"/>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748871" y="5547270"/>
            <a:ext cx="975361" cy="973458"/>
          </a:xfrm>
          <a:prstGeom prst="rect">
            <a:avLst/>
          </a:prstGeom>
        </p:spPr>
      </p:pic>
      <p:sp>
        <p:nvSpPr>
          <p:cNvPr id="26" name="ZoneTexte 25">
            <a:extLst>
              <a:ext uri="{FF2B5EF4-FFF2-40B4-BE49-F238E27FC236}">
                <a16:creationId xmlns:a16="http://schemas.microsoft.com/office/drawing/2014/main" id="{60899BBC-FB4E-4143-B65E-1C40E22C8EE7}"/>
              </a:ext>
            </a:extLst>
          </p:cNvPr>
          <p:cNvSpPr txBox="1"/>
          <p:nvPr/>
        </p:nvSpPr>
        <p:spPr>
          <a:xfrm>
            <a:off x="7884251" y="5741611"/>
            <a:ext cx="2674244" cy="584775"/>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pPr algn="l"/>
            <a:r>
              <a:rPr lang="pt-BR" dirty="0"/>
              <a:t>...  l’IA qui connecte les compétences aux emplois</a:t>
            </a:r>
          </a:p>
        </p:txBody>
      </p:sp>
      <p:pic>
        <p:nvPicPr>
          <p:cNvPr id="27" name="Image 26">
            <a:extLst>
              <a:ext uri="{FF2B5EF4-FFF2-40B4-BE49-F238E27FC236}">
                <a16:creationId xmlns:a16="http://schemas.microsoft.com/office/drawing/2014/main" id="{CF0EC9FB-0ADE-482A-BF09-220E60B426C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520092" y="6343654"/>
            <a:ext cx="486738" cy="404857"/>
          </a:xfrm>
          <a:prstGeom prst="rect">
            <a:avLst/>
          </a:prstGeom>
        </p:spPr>
      </p:pic>
    </p:spTree>
    <p:extLst>
      <p:ext uri="{BB962C8B-B14F-4D97-AF65-F5344CB8AC3E}">
        <p14:creationId xmlns:p14="http://schemas.microsoft.com/office/powerpoint/2010/main" val="2099344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F6F8602B-7A4E-4C72-A001-58C8A895B9F1}"/>
              </a:ext>
            </a:extLst>
          </p:cNvPr>
          <p:cNvSpPr txBox="1"/>
          <p:nvPr/>
        </p:nvSpPr>
        <p:spPr>
          <a:xfrm>
            <a:off x="763698" y="887484"/>
            <a:ext cx="3488979" cy="338554"/>
          </a:xfrm>
          <a:prstGeom prst="rect">
            <a:avLst/>
          </a:prstGeom>
          <a:noFill/>
        </p:spPr>
        <p:txBody>
          <a:bodyPr wrap="square" rtlCol="0">
            <a:spAutoFit/>
          </a:bodyPr>
          <a:lstStyle/>
          <a:p>
            <a:pPr algn="ctr"/>
            <a:r>
              <a:rPr lang="pt-BR" sz="1600" b="1" dirty="0">
                <a:solidFill>
                  <a:srgbClr val="2E59FD"/>
                </a:solidFill>
              </a:rPr>
              <a:t>Mobilisation de l’écosystème : </a:t>
            </a:r>
          </a:p>
        </p:txBody>
      </p:sp>
      <p:pic>
        <p:nvPicPr>
          <p:cNvPr id="6" name="Image 5">
            <a:extLst>
              <a:ext uri="{FF2B5EF4-FFF2-40B4-BE49-F238E27FC236}">
                <a16:creationId xmlns:a16="http://schemas.microsoft.com/office/drawing/2014/main" id="{7E9A1619-8FC8-4DDF-BBD6-0FB6EEF8FF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9494" y="2696930"/>
            <a:ext cx="644094" cy="608908"/>
          </a:xfrm>
          <a:prstGeom prst="rect">
            <a:avLst/>
          </a:prstGeom>
        </p:spPr>
      </p:pic>
      <p:pic>
        <p:nvPicPr>
          <p:cNvPr id="7" name="Image 6">
            <a:extLst>
              <a:ext uri="{FF2B5EF4-FFF2-40B4-BE49-F238E27FC236}">
                <a16:creationId xmlns:a16="http://schemas.microsoft.com/office/drawing/2014/main" id="{9064CECD-5CAF-46E2-8E1E-6207DC400779}"/>
              </a:ext>
            </a:extLst>
          </p:cNvPr>
          <p:cNvPicPr>
            <a:picLocks noChangeAspect="1"/>
          </p:cNvPicPr>
          <p:nvPr/>
        </p:nvPicPr>
        <p:blipFill>
          <a:blip r:embed="rId3"/>
          <a:stretch>
            <a:fillRect/>
          </a:stretch>
        </p:blipFill>
        <p:spPr>
          <a:xfrm>
            <a:off x="2747015" y="2682619"/>
            <a:ext cx="457700" cy="417430"/>
          </a:xfrm>
          <a:prstGeom prst="rect">
            <a:avLst/>
          </a:prstGeom>
        </p:spPr>
      </p:pic>
      <p:pic>
        <p:nvPicPr>
          <p:cNvPr id="8" name="Graphique 7">
            <a:extLst>
              <a:ext uri="{FF2B5EF4-FFF2-40B4-BE49-F238E27FC236}">
                <a16:creationId xmlns:a16="http://schemas.microsoft.com/office/drawing/2014/main" id="{DA0DD186-258E-4F55-B630-59183A8619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50356" y="1416068"/>
            <a:ext cx="375691" cy="375691"/>
          </a:xfrm>
          <a:prstGeom prst="rect">
            <a:avLst/>
          </a:prstGeom>
        </p:spPr>
      </p:pic>
      <p:pic>
        <p:nvPicPr>
          <p:cNvPr id="11" name="Graphique 10">
            <a:extLst>
              <a:ext uri="{FF2B5EF4-FFF2-40B4-BE49-F238E27FC236}">
                <a16:creationId xmlns:a16="http://schemas.microsoft.com/office/drawing/2014/main" id="{98822C78-C664-4AC6-B39C-B039C816565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72083" y="1380080"/>
            <a:ext cx="457700" cy="415392"/>
          </a:xfrm>
          <a:prstGeom prst="rect">
            <a:avLst/>
          </a:prstGeom>
        </p:spPr>
      </p:pic>
      <p:sp>
        <p:nvSpPr>
          <p:cNvPr id="12" name="ZoneTexte 11">
            <a:extLst>
              <a:ext uri="{FF2B5EF4-FFF2-40B4-BE49-F238E27FC236}">
                <a16:creationId xmlns:a16="http://schemas.microsoft.com/office/drawing/2014/main" id="{AB79147D-DA89-407D-AC5A-DA67F991ACEC}"/>
              </a:ext>
            </a:extLst>
          </p:cNvPr>
          <p:cNvSpPr txBox="1"/>
          <p:nvPr/>
        </p:nvSpPr>
        <p:spPr>
          <a:xfrm>
            <a:off x="2339139" y="3159083"/>
            <a:ext cx="1221282" cy="400110"/>
          </a:xfrm>
          <a:prstGeom prst="rect">
            <a:avLst/>
          </a:prstGeom>
          <a:noFill/>
        </p:spPr>
        <p:txBody>
          <a:bodyPr wrap="square" rtlCol="0">
            <a:spAutoFit/>
          </a:bodyPr>
          <a:lstStyle/>
          <a:p>
            <a:pPr algn="ctr"/>
            <a:r>
              <a:rPr lang="fr-FR" sz="1000" b="1" dirty="0">
                <a:latin typeface="MarkPro" panose="020B0504020101010102" pitchFamily="34" charset="0"/>
              </a:rPr>
              <a:t>Gouvernements et organisations</a:t>
            </a:r>
            <a:endParaRPr lang="fr-FR" sz="1000" dirty="0">
              <a:latin typeface="MarkPro" panose="020B0504020101010102" pitchFamily="34" charset="0"/>
            </a:endParaRPr>
          </a:p>
        </p:txBody>
      </p:sp>
      <p:sp>
        <p:nvSpPr>
          <p:cNvPr id="13" name="ZoneTexte 12">
            <a:extLst>
              <a:ext uri="{FF2B5EF4-FFF2-40B4-BE49-F238E27FC236}">
                <a16:creationId xmlns:a16="http://schemas.microsoft.com/office/drawing/2014/main" id="{0DE74C62-1840-4A07-AAE7-50C4A237938C}"/>
              </a:ext>
            </a:extLst>
          </p:cNvPr>
          <p:cNvSpPr txBox="1"/>
          <p:nvPr/>
        </p:nvSpPr>
        <p:spPr>
          <a:xfrm>
            <a:off x="1257232" y="1796880"/>
            <a:ext cx="1161941" cy="415498"/>
          </a:xfrm>
          <a:prstGeom prst="rect">
            <a:avLst/>
          </a:prstGeom>
          <a:noFill/>
        </p:spPr>
        <p:txBody>
          <a:bodyPr wrap="square" rtlCol="0">
            <a:spAutoFit/>
          </a:bodyPr>
          <a:lstStyle/>
          <a:p>
            <a:pPr algn="ctr"/>
            <a:r>
              <a:rPr lang="fr-FR" sz="1050" b="1" dirty="0">
                <a:latin typeface="MarkPro" panose="020B0504020101010102" pitchFamily="34" charset="0"/>
              </a:rPr>
              <a:t>Organisations</a:t>
            </a:r>
          </a:p>
          <a:p>
            <a:pPr algn="ctr"/>
            <a:r>
              <a:rPr lang="fr-FR" sz="1050" b="1" dirty="0">
                <a:latin typeface="MarkPro" panose="020B0504020101010102" pitchFamily="34" charset="0"/>
              </a:rPr>
              <a:t>patronales </a:t>
            </a:r>
          </a:p>
        </p:txBody>
      </p:sp>
      <p:sp>
        <p:nvSpPr>
          <p:cNvPr id="14" name="ZoneTexte 13">
            <a:extLst>
              <a:ext uri="{FF2B5EF4-FFF2-40B4-BE49-F238E27FC236}">
                <a16:creationId xmlns:a16="http://schemas.microsoft.com/office/drawing/2014/main" id="{C7169CC1-EB78-4206-8446-ACB63AA244BE}"/>
              </a:ext>
            </a:extLst>
          </p:cNvPr>
          <p:cNvSpPr txBox="1"/>
          <p:nvPr/>
        </p:nvSpPr>
        <p:spPr>
          <a:xfrm>
            <a:off x="604961" y="3145486"/>
            <a:ext cx="933384" cy="400110"/>
          </a:xfrm>
          <a:prstGeom prst="rect">
            <a:avLst/>
          </a:prstGeom>
          <a:noFill/>
        </p:spPr>
        <p:txBody>
          <a:bodyPr wrap="square" rtlCol="0">
            <a:spAutoFit/>
          </a:bodyPr>
          <a:lstStyle/>
          <a:p>
            <a:pPr algn="ctr"/>
            <a:r>
              <a:rPr lang="fr-FR" sz="1000" b="1" dirty="0">
                <a:latin typeface="MarkPro" panose="020B0504020101010102" pitchFamily="34" charset="0"/>
              </a:rPr>
              <a:t>Entreprises </a:t>
            </a:r>
          </a:p>
          <a:p>
            <a:pPr algn="ctr"/>
            <a:r>
              <a:rPr lang="fr-FR" sz="1000" b="1" dirty="0">
                <a:latin typeface="MarkPro" panose="020B0504020101010102" pitchFamily="34" charset="0"/>
              </a:rPr>
              <a:t>françaises </a:t>
            </a:r>
          </a:p>
        </p:txBody>
      </p:sp>
      <p:sp>
        <p:nvSpPr>
          <p:cNvPr id="15" name="ZoneTexte 14">
            <a:extLst>
              <a:ext uri="{FF2B5EF4-FFF2-40B4-BE49-F238E27FC236}">
                <a16:creationId xmlns:a16="http://schemas.microsoft.com/office/drawing/2014/main" id="{9CAC2457-0EFA-4197-9745-53E7183BBE44}"/>
              </a:ext>
            </a:extLst>
          </p:cNvPr>
          <p:cNvSpPr txBox="1"/>
          <p:nvPr/>
        </p:nvSpPr>
        <p:spPr>
          <a:xfrm>
            <a:off x="1482144" y="3139173"/>
            <a:ext cx="913196" cy="400110"/>
          </a:xfrm>
          <a:prstGeom prst="rect">
            <a:avLst/>
          </a:prstGeom>
          <a:noFill/>
        </p:spPr>
        <p:txBody>
          <a:bodyPr wrap="square" rtlCol="0">
            <a:spAutoFit/>
          </a:bodyPr>
          <a:lstStyle/>
          <a:p>
            <a:pPr algn="ctr"/>
            <a:r>
              <a:rPr lang="fr-FR" sz="1000" b="1" dirty="0">
                <a:latin typeface="MarkPro" panose="020B0504020101010102" pitchFamily="34" charset="0"/>
              </a:rPr>
              <a:t>Entreprises </a:t>
            </a:r>
          </a:p>
          <a:p>
            <a:pPr algn="ctr"/>
            <a:r>
              <a:rPr lang="fr-FR" sz="1000" b="1" dirty="0">
                <a:latin typeface="MarkPro" panose="020B0504020101010102" pitchFamily="34" charset="0"/>
              </a:rPr>
              <a:t>africaines</a:t>
            </a:r>
            <a:endParaRPr lang="fr-FR" sz="1000" dirty="0">
              <a:latin typeface="MarkPro" panose="020B0504020101010102" pitchFamily="34" charset="0"/>
            </a:endParaRPr>
          </a:p>
        </p:txBody>
      </p:sp>
      <p:sp>
        <p:nvSpPr>
          <p:cNvPr id="16" name="ZoneTexte 15">
            <a:extLst>
              <a:ext uri="{FF2B5EF4-FFF2-40B4-BE49-F238E27FC236}">
                <a16:creationId xmlns:a16="http://schemas.microsoft.com/office/drawing/2014/main" id="{5C0AB08F-473A-4D19-8C3E-770569670112}"/>
              </a:ext>
            </a:extLst>
          </p:cNvPr>
          <p:cNvSpPr txBox="1"/>
          <p:nvPr/>
        </p:nvSpPr>
        <p:spPr>
          <a:xfrm>
            <a:off x="2312258" y="1796880"/>
            <a:ext cx="1271953" cy="415498"/>
          </a:xfrm>
          <a:prstGeom prst="rect">
            <a:avLst/>
          </a:prstGeom>
          <a:noFill/>
        </p:spPr>
        <p:txBody>
          <a:bodyPr wrap="square" rtlCol="0">
            <a:spAutoFit/>
          </a:bodyPr>
          <a:lstStyle/>
          <a:p>
            <a:pPr algn="ctr"/>
            <a:r>
              <a:rPr lang="fr-FR" sz="1050" b="1" dirty="0">
                <a:latin typeface="MarkPro" panose="020B0504020101010102" pitchFamily="34" charset="0"/>
              </a:rPr>
              <a:t>Organismes de formation</a:t>
            </a:r>
          </a:p>
        </p:txBody>
      </p:sp>
      <p:sp>
        <p:nvSpPr>
          <p:cNvPr id="17" name="ZoneTexte 16">
            <a:extLst>
              <a:ext uri="{FF2B5EF4-FFF2-40B4-BE49-F238E27FC236}">
                <a16:creationId xmlns:a16="http://schemas.microsoft.com/office/drawing/2014/main" id="{64A3BEAE-9F43-43D1-B733-CA3D4A2C30CF}"/>
              </a:ext>
            </a:extLst>
          </p:cNvPr>
          <p:cNvSpPr txBox="1"/>
          <p:nvPr/>
        </p:nvSpPr>
        <p:spPr>
          <a:xfrm>
            <a:off x="5413487" y="889695"/>
            <a:ext cx="1672714" cy="338554"/>
          </a:xfrm>
          <a:prstGeom prst="rect">
            <a:avLst/>
          </a:prstGeom>
          <a:noFill/>
        </p:spPr>
        <p:txBody>
          <a:bodyPr wrap="square" rtlCol="0">
            <a:spAutoFit/>
          </a:bodyPr>
          <a:lstStyle/>
          <a:p>
            <a:pPr algn="ctr"/>
            <a:r>
              <a:rPr lang="pt-BR" sz="1600" b="1" dirty="0">
                <a:solidFill>
                  <a:srgbClr val="2E59FD"/>
                </a:solidFill>
              </a:rPr>
              <a:t>Les bénéficiaires :</a:t>
            </a:r>
          </a:p>
        </p:txBody>
      </p:sp>
      <p:pic>
        <p:nvPicPr>
          <p:cNvPr id="18" name="Image 17">
            <a:extLst>
              <a:ext uri="{FF2B5EF4-FFF2-40B4-BE49-F238E27FC236}">
                <a16:creationId xmlns:a16="http://schemas.microsoft.com/office/drawing/2014/main" id="{AE5F3B30-7B5D-4FF4-BB54-0689AC9409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63545" y="2682619"/>
            <a:ext cx="637531" cy="637531"/>
          </a:xfrm>
          <a:prstGeom prst="rect">
            <a:avLst/>
          </a:prstGeom>
        </p:spPr>
      </p:pic>
      <p:sp>
        <p:nvSpPr>
          <p:cNvPr id="19" name="ZoneTexte 18">
            <a:extLst>
              <a:ext uri="{FF2B5EF4-FFF2-40B4-BE49-F238E27FC236}">
                <a16:creationId xmlns:a16="http://schemas.microsoft.com/office/drawing/2014/main" id="{138E3827-B0AC-4B5E-8A1D-AA607199EFD1}"/>
              </a:ext>
            </a:extLst>
          </p:cNvPr>
          <p:cNvSpPr txBox="1"/>
          <p:nvPr/>
        </p:nvSpPr>
        <p:spPr>
          <a:xfrm>
            <a:off x="6196685" y="3345197"/>
            <a:ext cx="1206453" cy="400110"/>
          </a:xfrm>
          <a:prstGeom prst="rect">
            <a:avLst/>
          </a:prstGeom>
          <a:noFill/>
        </p:spPr>
        <p:txBody>
          <a:bodyPr wrap="square" rtlCol="0">
            <a:spAutoFit/>
          </a:bodyPr>
          <a:lstStyle/>
          <a:p>
            <a:pPr algn="ctr"/>
            <a:r>
              <a:rPr lang="fr-FR" sz="1000" b="1" dirty="0">
                <a:latin typeface="MarkPro" panose="020B0504020101010102" pitchFamily="34" charset="0"/>
              </a:rPr>
              <a:t>Ingénieurs et Agents de maîtrise</a:t>
            </a:r>
            <a:endParaRPr lang="fr-FR" sz="1000" dirty="0">
              <a:latin typeface="MarkPro" panose="020B0504020101010102" pitchFamily="34" charset="0"/>
            </a:endParaRPr>
          </a:p>
        </p:txBody>
      </p:sp>
      <p:sp>
        <p:nvSpPr>
          <p:cNvPr id="20" name="ZoneTexte 19">
            <a:extLst>
              <a:ext uri="{FF2B5EF4-FFF2-40B4-BE49-F238E27FC236}">
                <a16:creationId xmlns:a16="http://schemas.microsoft.com/office/drawing/2014/main" id="{2DE9D594-F027-46E9-8CFA-177E5EED79DF}"/>
              </a:ext>
            </a:extLst>
          </p:cNvPr>
          <p:cNvSpPr txBox="1"/>
          <p:nvPr/>
        </p:nvSpPr>
        <p:spPr>
          <a:xfrm>
            <a:off x="4979083" y="3356156"/>
            <a:ext cx="1206453" cy="400110"/>
          </a:xfrm>
          <a:prstGeom prst="rect">
            <a:avLst/>
          </a:prstGeom>
          <a:noFill/>
        </p:spPr>
        <p:txBody>
          <a:bodyPr wrap="square" rtlCol="0">
            <a:spAutoFit/>
          </a:bodyPr>
          <a:lstStyle/>
          <a:p>
            <a:pPr algn="ctr"/>
            <a:r>
              <a:rPr lang="fr-FR" sz="1000" b="1" dirty="0">
                <a:latin typeface="MarkPro" panose="020B0504020101010102" pitchFamily="34" charset="0"/>
              </a:rPr>
              <a:t>Techniciens et Opérateurs</a:t>
            </a:r>
            <a:endParaRPr lang="fr-FR" sz="1000" dirty="0">
              <a:latin typeface="MarkPro" panose="020B0504020101010102" pitchFamily="34" charset="0"/>
            </a:endParaRPr>
          </a:p>
        </p:txBody>
      </p:sp>
      <p:pic>
        <p:nvPicPr>
          <p:cNvPr id="21" name="Image 20">
            <a:extLst>
              <a:ext uri="{FF2B5EF4-FFF2-40B4-BE49-F238E27FC236}">
                <a16:creationId xmlns:a16="http://schemas.microsoft.com/office/drawing/2014/main" id="{7530E66B-D8D0-49E7-A8C1-74AB0145DE6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91684" y="1298543"/>
            <a:ext cx="787703" cy="787703"/>
          </a:xfrm>
          <a:prstGeom prst="rect">
            <a:avLst/>
          </a:prstGeom>
        </p:spPr>
      </p:pic>
      <p:sp>
        <p:nvSpPr>
          <p:cNvPr id="23" name="ZoneTexte 22">
            <a:extLst>
              <a:ext uri="{FF2B5EF4-FFF2-40B4-BE49-F238E27FC236}">
                <a16:creationId xmlns:a16="http://schemas.microsoft.com/office/drawing/2014/main" id="{3D5187C3-1CB6-4711-A767-6E4783D06ED9}"/>
              </a:ext>
            </a:extLst>
          </p:cNvPr>
          <p:cNvSpPr txBox="1"/>
          <p:nvPr/>
        </p:nvSpPr>
        <p:spPr>
          <a:xfrm>
            <a:off x="5095815" y="2171059"/>
            <a:ext cx="2176518" cy="461665"/>
          </a:xfrm>
          <a:prstGeom prst="rect">
            <a:avLst/>
          </a:prstGeom>
          <a:noFill/>
        </p:spPr>
        <p:txBody>
          <a:bodyPr wrap="square" rtlCol="0">
            <a:spAutoFit/>
          </a:bodyPr>
          <a:lstStyle/>
          <a:p>
            <a:pPr algn="ctr"/>
            <a:r>
              <a:rPr lang="fr-FR" sz="1200" b="1" dirty="0">
                <a:latin typeface="MarkPro" panose="020B0504020101010102" pitchFamily="34" charset="0"/>
              </a:rPr>
              <a:t>Organismes de formation</a:t>
            </a:r>
          </a:p>
          <a:p>
            <a:pPr algn="ctr"/>
            <a:r>
              <a:rPr lang="fr-FR" sz="1200" dirty="0">
                <a:latin typeface="MarkPro" panose="020B0504020101010102" pitchFamily="34" charset="0"/>
              </a:rPr>
              <a:t>et entreprises</a:t>
            </a:r>
          </a:p>
        </p:txBody>
      </p:sp>
      <p:pic>
        <p:nvPicPr>
          <p:cNvPr id="49" name="Image 48">
            <a:extLst>
              <a:ext uri="{FF2B5EF4-FFF2-40B4-BE49-F238E27FC236}">
                <a16:creationId xmlns:a16="http://schemas.microsoft.com/office/drawing/2014/main" id="{BE469910-626D-4FD7-A398-610C14B6919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520092" y="6343654"/>
            <a:ext cx="486738" cy="404857"/>
          </a:xfrm>
          <a:prstGeom prst="rect">
            <a:avLst/>
          </a:prstGeom>
        </p:spPr>
      </p:pic>
      <p:pic>
        <p:nvPicPr>
          <p:cNvPr id="50" name="Image 49">
            <a:extLst>
              <a:ext uri="{FF2B5EF4-FFF2-40B4-BE49-F238E27FC236}">
                <a16:creationId xmlns:a16="http://schemas.microsoft.com/office/drawing/2014/main" id="{6D63CBF4-9223-4484-82CB-0F1A64E99A4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692248" y="4385176"/>
            <a:ext cx="940680" cy="940680"/>
          </a:xfrm>
          <a:prstGeom prst="rect">
            <a:avLst/>
          </a:prstGeom>
        </p:spPr>
      </p:pic>
      <p:sp>
        <p:nvSpPr>
          <p:cNvPr id="51" name="ZoneTexte 50">
            <a:extLst>
              <a:ext uri="{FF2B5EF4-FFF2-40B4-BE49-F238E27FC236}">
                <a16:creationId xmlns:a16="http://schemas.microsoft.com/office/drawing/2014/main" id="{B10291E1-336B-4ADF-8551-A7C61B285CC6}"/>
              </a:ext>
            </a:extLst>
          </p:cNvPr>
          <p:cNvSpPr txBox="1"/>
          <p:nvPr/>
        </p:nvSpPr>
        <p:spPr>
          <a:xfrm>
            <a:off x="3055252" y="5506234"/>
            <a:ext cx="2816578" cy="1246495"/>
          </a:xfrm>
          <a:prstGeom prst="rect">
            <a:avLst/>
          </a:prstGeom>
          <a:noFill/>
        </p:spPr>
        <p:txBody>
          <a:bodyPr wrap="square" rtlCol="0">
            <a:spAutoFit/>
          </a:bodyPr>
          <a:lstStyle/>
          <a:p>
            <a:pPr algn="ctr"/>
            <a:r>
              <a:rPr lang="pt-BR" sz="1400" b="1" dirty="0"/>
              <a:t>Portail et ressources numériques</a:t>
            </a:r>
          </a:p>
          <a:p>
            <a:pPr algn="ctr"/>
            <a:endParaRPr lang="pt-BR" sz="600" b="1" dirty="0"/>
          </a:p>
          <a:p>
            <a:pPr marL="171450" indent="-171450" algn="ctr">
              <a:buFontTx/>
              <a:buChar char="-"/>
            </a:pPr>
            <a:r>
              <a:rPr lang="pt-BR" sz="1100" dirty="0"/>
              <a:t>Catalogue de </a:t>
            </a:r>
            <a:r>
              <a:rPr lang="pt-BR" sz="1100" i="1" dirty="0"/>
              <a:t>formations acquises, co-produites ou digitalisées </a:t>
            </a:r>
          </a:p>
          <a:p>
            <a:pPr marL="171450" indent="-171450" algn="ctr">
              <a:buFontTx/>
              <a:buChar char="-"/>
            </a:pPr>
            <a:r>
              <a:rPr lang="pt-BR" sz="1100" i="1" dirty="0"/>
              <a:t>Des contenus techniques et  transversaux</a:t>
            </a:r>
          </a:p>
          <a:p>
            <a:pPr marL="171450" indent="-171450" algn="ctr">
              <a:buFontTx/>
              <a:buChar char="-"/>
            </a:pPr>
            <a:r>
              <a:rPr lang="pt-BR" sz="1100" dirty="0"/>
              <a:t>Passage de certifications</a:t>
            </a:r>
          </a:p>
          <a:p>
            <a:pPr marL="171450" indent="-171450" algn="ctr">
              <a:buFontTx/>
              <a:buChar char="-"/>
            </a:pPr>
            <a:r>
              <a:rPr lang="pt-BR" sz="1100" dirty="0"/>
              <a:t>Socle technique normalisateur</a:t>
            </a:r>
          </a:p>
        </p:txBody>
      </p:sp>
      <p:pic>
        <p:nvPicPr>
          <p:cNvPr id="52" name="Image 51">
            <a:extLst>
              <a:ext uri="{FF2B5EF4-FFF2-40B4-BE49-F238E27FC236}">
                <a16:creationId xmlns:a16="http://schemas.microsoft.com/office/drawing/2014/main" id="{37E5107F-8B11-4AFD-9275-44AA742E47B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364149" y="4377033"/>
            <a:ext cx="948109" cy="948109"/>
          </a:xfrm>
          <a:prstGeom prst="rect">
            <a:avLst/>
          </a:prstGeom>
        </p:spPr>
      </p:pic>
      <p:sp>
        <p:nvSpPr>
          <p:cNvPr id="53" name="ZoneTexte 52">
            <a:extLst>
              <a:ext uri="{FF2B5EF4-FFF2-40B4-BE49-F238E27FC236}">
                <a16:creationId xmlns:a16="http://schemas.microsoft.com/office/drawing/2014/main" id="{2CB94769-F1D3-49E4-9EA9-F9D3CE23A906}"/>
              </a:ext>
            </a:extLst>
          </p:cNvPr>
          <p:cNvSpPr txBox="1"/>
          <p:nvPr/>
        </p:nvSpPr>
        <p:spPr>
          <a:xfrm>
            <a:off x="530431" y="5476767"/>
            <a:ext cx="2524821" cy="1246495"/>
          </a:xfrm>
          <a:prstGeom prst="rect">
            <a:avLst/>
          </a:prstGeom>
          <a:noFill/>
        </p:spPr>
        <p:txBody>
          <a:bodyPr wrap="square" rtlCol="0">
            <a:spAutoFit/>
          </a:bodyPr>
          <a:lstStyle/>
          <a:p>
            <a:pPr algn="ctr"/>
            <a:r>
              <a:rPr lang="pt-BR" sz="1400" b="1" dirty="0"/>
              <a:t>Outils pour les formateurs</a:t>
            </a:r>
          </a:p>
          <a:p>
            <a:pPr algn="ctr"/>
            <a:endParaRPr lang="pt-BR" sz="600" b="1" dirty="0"/>
          </a:p>
          <a:p>
            <a:pPr marL="171450" indent="-171450" algn="ctr">
              <a:buFontTx/>
              <a:buChar char="-"/>
            </a:pPr>
            <a:r>
              <a:rPr lang="pt-BR" sz="1100" dirty="0"/>
              <a:t>Formations à la pédagogie numérique</a:t>
            </a:r>
          </a:p>
          <a:p>
            <a:pPr marL="171450" indent="-171450" algn="ctr">
              <a:buFontTx/>
              <a:buChar char="-"/>
            </a:pPr>
            <a:r>
              <a:rPr lang="pt-BR" sz="1100" dirty="0"/>
              <a:t>Outils de création et animation de parcours de formation individualisés (IA et LMS)</a:t>
            </a:r>
          </a:p>
          <a:p>
            <a:pPr algn="ctr"/>
            <a:r>
              <a:rPr lang="pt-BR" sz="1100" dirty="0"/>
              <a:t>- Suivi et statistiques</a:t>
            </a:r>
          </a:p>
        </p:txBody>
      </p:sp>
      <p:sp>
        <p:nvSpPr>
          <p:cNvPr id="54" name="ZoneTexte 53">
            <a:extLst>
              <a:ext uri="{FF2B5EF4-FFF2-40B4-BE49-F238E27FC236}">
                <a16:creationId xmlns:a16="http://schemas.microsoft.com/office/drawing/2014/main" id="{890D9A34-B046-45D3-A521-A03CEF288FA7}"/>
              </a:ext>
            </a:extLst>
          </p:cNvPr>
          <p:cNvSpPr txBox="1"/>
          <p:nvPr/>
        </p:nvSpPr>
        <p:spPr>
          <a:xfrm>
            <a:off x="686668" y="3968721"/>
            <a:ext cx="4576877" cy="338554"/>
          </a:xfrm>
          <a:prstGeom prst="rect">
            <a:avLst/>
          </a:prstGeom>
          <a:noFill/>
        </p:spPr>
        <p:txBody>
          <a:bodyPr wrap="square" rtlCol="0">
            <a:spAutoFit/>
          </a:bodyPr>
          <a:lstStyle/>
          <a:p>
            <a:pPr algn="ctr"/>
            <a:r>
              <a:rPr lang="pt-BR" sz="1600" b="1" dirty="0">
                <a:solidFill>
                  <a:srgbClr val="2E59FD"/>
                </a:solidFill>
              </a:rPr>
              <a:t>Marketplace de ressources pédagogiques :</a:t>
            </a:r>
          </a:p>
        </p:txBody>
      </p:sp>
      <p:sp>
        <p:nvSpPr>
          <p:cNvPr id="60" name="ZoneTexte 59">
            <a:extLst>
              <a:ext uri="{FF2B5EF4-FFF2-40B4-BE49-F238E27FC236}">
                <a16:creationId xmlns:a16="http://schemas.microsoft.com/office/drawing/2014/main" id="{A468D2F7-FF34-431F-B6DD-750B00500998}"/>
              </a:ext>
            </a:extLst>
          </p:cNvPr>
          <p:cNvSpPr txBox="1"/>
          <p:nvPr/>
        </p:nvSpPr>
        <p:spPr>
          <a:xfrm>
            <a:off x="5795592" y="3962623"/>
            <a:ext cx="5483889" cy="338554"/>
          </a:xfrm>
          <a:prstGeom prst="rect">
            <a:avLst/>
          </a:prstGeom>
          <a:noFill/>
        </p:spPr>
        <p:txBody>
          <a:bodyPr wrap="square" rtlCol="0">
            <a:spAutoFit/>
          </a:bodyPr>
          <a:lstStyle/>
          <a:p>
            <a:pPr algn="ctr"/>
            <a:r>
              <a:rPr lang="pt-BR" sz="1600" b="1" dirty="0">
                <a:solidFill>
                  <a:srgbClr val="2E59FD"/>
                </a:solidFill>
              </a:rPr>
              <a:t>Infrastructures : les cybercentres pédagogiques :</a:t>
            </a:r>
          </a:p>
        </p:txBody>
      </p:sp>
      <p:sp>
        <p:nvSpPr>
          <p:cNvPr id="61" name="ZoneTexte 60">
            <a:extLst>
              <a:ext uri="{FF2B5EF4-FFF2-40B4-BE49-F238E27FC236}">
                <a16:creationId xmlns:a16="http://schemas.microsoft.com/office/drawing/2014/main" id="{D596D8EE-9EAC-4AA8-B9CA-F71DC064FDF5}"/>
              </a:ext>
            </a:extLst>
          </p:cNvPr>
          <p:cNvSpPr txBox="1"/>
          <p:nvPr/>
        </p:nvSpPr>
        <p:spPr>
          <a:xfrm>
            <a:off x="-93756" y="-18474"/>
            <a:ext cx="12580881" cy="1261884"/>
          </a:xfrm>
          <a:prstGeom prst="rect">
            <a:avLst/>
          </a:prstGeom>
          <a:noFill/>
        </p:spPr>
        <p:txBody>
          <a:bodyPr wrap="square" rtlCol="0">
            <a:spAutoFit/>
          </a:bodyPr>
          <a:lstStyle/>
          <a:p>
            <a:pPr algn="ctr"/>
            <a:r>
              <a:rPr lang="fr-FR" sz="2800" b="1" spc="-40" dirty="0">
                <a:solidFill>
                  <a:srgbClr val="2E59FD"/>
                </a:solidFill>
                <a:latin typeface="MarkPro" panose="020B0504020101010102" pitchFamily="34" charset="0"/>
              </a:rPr>
              <a:t>ENCAF : POINTS CLES</a:t>
            </a:r>
          </a:p>
          <a:p>
            <a:pPr algn="ctr"/>
            <a:r>
              <a:rPr lang="fr-FR" b="1" i="1" spc="-40" dirty="0">
                <a:solidFill>
                  <a:srgbClr val="2E59FD"/>
                </a:solidFill>
                <a:latin typeface="MarkPro" panose="020B0504020101010102" pitchFamily="34" charset="0"/>
              </a:rPr>
              <a:t>Situation en novembre 2021</a:t>
            </a:r>
            <a:endParaRPr lang="fr-FR" sz="1600" b="1" i="1" spc="-40" dirty="0">
              <a:solidFill>
                <a:srgbClr val="2E59FD"/>
              </a:solidFill>
              <a:latin typeface="MarkPro" panose="020B0504020101010102" pitchFamily="34" charset="0"/>
            </a:endParaRPr>
          </a:p>
          <a:p>
            <a:pPr algn="ctr"/>
            <a:endParaRPr lang="fr-FR" sz="2800" b="1" spc="-40" dirty="0">
              <a:solidFill>
                <a:srgbClr val="2E59FD"/>
              </a:solidFill>
              <a:latin typeface="MarkPro" panose="020B0504020101010102" pitchFamily="34" charset="0"/>
            </a:endParaRPr>
          </a:p>
        </p:txBody>
      </p:sp>
      <p:pic>
        <p:nvPicPr>
          <p:cNvPr id="62" name="Image 61">
            <a:extLst>
              <a:ext uri="{FF2B5EF4-FFF2-40B4-BE49-F238E27FC236}">
                <a16:creationId xmlns:a16="http://schemas.microsoft.com/office/drawing/2014/main" id="{4DDB2279-5D41-4133-8545-5ED0F0AC978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499504" y="4428069"/>
            <a:ext cx="862757" cy="890276"/>
          </a:xfrm>
          <a:prstGeom prst="rect">
            <a:avLst/>
          </a:prstGeom>
        </p:spPr>
      </p:pic>
      <p:pic>
        <p:nvPicPr>
          <p:cNvPr id="63" name="Image 62">
            <a:extLst>
              <a:ext uri="{FF2B5EF4-FFF2-40B4-BE49-F238E27FC236}">
                <a16:creationId xmlns:a16="http://schemas.microsoft.com/office/drawing/2014/main" id="{BE289290-0FCC-40FF-9D94-B1917BD26AF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212591" y="4609536"/>
            <a:ext cx="1094519" cy="764932"/>
          </a:xfrm>
          <a:prstGeom prst="rect">
            <a:avLst/>
          </a:prstGeom>
        </p:spPr>
      </p:pic>
      <p:sp>
        <p:nvSpPr>
          <p:cNvPr id="64" name="ZoneTexte 63">
            <a:extLst>
              <a:ext uri="{FF2B5EF4-FFF2-40B4-BE49-F238E27FC236}">
                <a16:creationId xmlns:a16="http://schemas.microsoft.com/office/drawing/2014/main" id="{F7FC4016-F5B5-4FA3-9537-796958B11CA5}"/>
              </a:ext>
            </a:extLst>
          </p:cNvPr>
          <p:cNvSpPr txBox="1"/>
          <p:nvPr/>
        </p:nvSpPr>
        <p:spPr>
          <a:xfrm>
            <a:off x="5707358" y="5413478"/>
            <a:ext cx="2447049" cy="1077218"/>
          </a:xfrm>
          <a:prstGeom prst="rect">
            <a:avLst/>
          </a:prstGeom>
          <a:noFill/>
        </p:spPr>
        <p:txBody>
          <a:bodyPr wrap="square" rtlCol="0">
            <a:spAutoFit/>
          </a:bodyPr>
          <a:lstStyle/>
          <a:p>
            <a:pPr algn="ctr"/>
            <a:r>
              <a:rPr lang="pt-BR" sz="1400" b="1" dirty="0"/>
              <a:t>Fixes</a:t>
            </a:r>
          </a:p>
          <a:p>
            <a:pPr algn="ctr"/>
            <a:endParaRPr lang="pt-BR" sz="600" b="1" dirty="0"/>
          </a:p>
          <a:p>
            <a:pPr algn="ctr"/>
            <a:r>
              <a:rPr lang="pt-BR" sz="1100" dirty="0"/>
              <a:t>-  Salles équipées</a:t>
            </a:r>
          </a:p>
          <a:p>
            <a:pPr algn="ctr"/>
            <a:r>
              <a:rPr lang="pt-BR" sz="1100" dirty="0"/>
              <a:t>- Formation des formateurs/tuteurs et assistance technique</a:t>
            </a:r>
          </a:p>
          <a:p>
            <a:pPr algn="ctr"/>
            <a:r>
              <a:rPr lang="pt-BR" sz="1100" dirty="0"/>
              <a:t>- Espace de coworking et médiathèque</a:t>
            </a:r>
            <a:endParaRPr lang="pt-BR" sz="1400" dirty="0"/>
          </a:p>
        </p:txBody>
      </p:sp>
      <p:sp>
        <p:nvSpPr>
          <p:cNvPr id="65" name="ZoneTexte 64">
            <a:extLst>
              <a:ext uri="{FF2B5EF4-FFF2-40B4-BE49-F238E27FC236}">
                <a16:creationId xmlns:a16="http://schemas.microsoft.com/office/drawing/2014/main" id="{B82A56C4-9B32-496C-9370-AD84F9B08FDE}"/>
              </a:ext>
            </a:extLst>
          </p:cNvPr>
          <p:cNvSpPr txBox="1"/>
          <p:nvPr/>
        </p:nvSpPr>
        <p:spPr>
          <a:xfrm>
            <a:off x="8240220" y="5413478"/>
            <a:ext cx="3039261" cy="1246495"/>
          </a:xfrm>
          <a:prstGeom prst="rect">
            <a:avLst/>
          </a:prstGeom>
          <a:noFill/>
        </p:spPr>
        <p:txBody>
          <a:bodyPr wrap="square" rtlCol="0">
            <a:spAutoFit/>
          </a:bodyPr>
          <a:lstStyle/>
          <a:p>
            <a:pPr algn="ctr"/>
            <a:r>
              <a:rPr lang="pt-BR" sz="1400" b="1" dirty="0"/>
              <a:t>Mobiles</a:t>
            </a:r>
          </a:p>
          <a:p>
            <a:endParaRPr lang="pt-BR" sz="600" b="1" dirty="0"/>
          </a:p>
          <a:p>
            <a:pPr algn="ctr"/>
            <a:r>
              <a:rPr lang="pt-BR" sz="1100" dirty="0"/>
              <a:t>- Conteneurs équipés, connectés et transportables</a:t>
            </a:r>
          </a:p>
          <a:p>
            <a:pPr algn="ctr"/>
            <a:r>
              <a:rPr lang="pt-BR" sz="1100" dirty="0"/>
              <a:t>- Formation au plus près du lieu de travail</a:t>
            </a:r>
          </a:p>
          <a:p>
            <a:pPr marL="171450" indent="-171450" algn="ctr">
              <a:buFontTx/>
              <a:buChar char="-"/>
            </a:pPr>
            <a:r>
              <a:rPr lang="pt-BR" sz="1100" dirty="0"/>
              <a:t>Adaptabilité de l’équipement en fonction de la formation</a:t>
            </a:r>
          </a:p>
          <a:p>
            <a:pPr algn="ctr"/>
            <a:r>
              <a:rPr lang="pt-BR" sz="1100" dirty="0"/>
              <a:t>PAM</a:t>
            </a:r>
          </a:p>
        </p:txBody>
      </p:sp>
      <p:pic>
        <p:nvPicPr>
          <p:cNvPr id="67" name="Image 66">
            <a:extLst>
              <a:ext uri="{FF2B5EF4-FFF2-40B4-BE49-F238E27FC236}">
                <a16:creationId xmlns:a16="http://schemas.microsoft.com/office/drawing/2014/main" id="{D07880E7-03EE-449C-A83C-57F7236141C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675536" y="2694453"/>
            <a:ext cx="457700" cy="415392"/>
          </a:xfrm>
          <a:prstGeom prst="rect">
            <a:avLst/>
          </a:prstGeom>
        </p:spPr>
      </p:pic>
      <p:pic>
        <p:nvPicPr>
          <p:cNvPr id="75" name="Image 74" descr="Une image contenant lumière&#10;&#10;Description générée automatiquement">
            <a:extLst>
              <a:ext uri="{FF2B5EF4-FFF2-40B4-BE49-F238E27FC236}">
                <a16:creationId xmlns:a16="http://schemas.microsoft.com/office/drawing/2014/main" id="{D807DE5F-3D85-494A-8B1F-DFA9603FD45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754969" y="2694453"/>
            <a:ext cx="457700" cy="415393"/>
          </a:xfrm>
          <a:prstGeom prst="rect">
            <a:avLst/>
          </a:prstGeom>
        </p:spPr>
      </p:pic>
      <p:pic>
        <p:nvPicPr>
          <p:cNvPr id="77" name="Image 76" descr="Une image contenant lumière&#10;&#10;Description générée automatiquement">
            <a:extLst>
              <a:ext uri="{FF2B5EF4-FFF2-40B4-BE49-F238E27FC236}">
                <a16:creationId xmlns:a16="http://schemas.microsoft.com/office/drawing/2014/main" id="{AD19CA6B-C4E2-4430-98E5-4818612F980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67452" y="2683938"/>
            <a:ext cx="416696" cy="416696"/>
          </a:xfrm>
          <a:prstGeom prst="rect">
            <a:avLst/>
          </a:prstGeom>
        </p:spPr>
      </p:pic>
      <p:sp>
        <p:nvSpPr>
          <p:cNvPr id="78" name="ZoneTexte 77">
            <a:extLst>
              <a:ext uri="{FF2B5EF4-FFF2-40B4-BE49-F238E27FC236}">
                <a16:creationId xmlns:a16="http://schemas.microsoft.com/office/drawing/2014/main" id="{F572C0E7-59CB-4CAC-B988-C2DC33589ACA}"/>
              </a:ext>
            </a:extLst>
          </p:cNvPr>
          <p:cNvSpPr txBox="1"/>
          <p:nvPr/>
        </p:nvSpPr>
        <p:spPr>
          <a:xfrm>
            <a:off x="3296546" y="3148689"/>
            <a:ext cx="1292675" cy="553998"/>
          </a:xfrm>
          <a:prstGeom prst="rect">
            <a:avLst/>
          </a:prstGeom>
          <a:noFill/>
        </p:spPr>
        <p:txBody>
          <a:bodyPr wrap="square" rtlCol="0">
            <a:spAutoFit/>
          </a:bodyPr>
          <a:lstStyle/>
          <a:p>
            <a:pPr algn="ctr"/>
            <a:r>
              <a:rPr lang="fr-FR" sz="1000" b="1" dirty="0">
                <a:latin typeface="MarkPro" panose="020B0504020101010102" pitchFamily="34" charset="0"/>
              </a:rPr>
              <a:t>Bailleurs </a:t>
            </a:r>
          </a:p>
          <a:p>
            <a:pPr algn="ctr"/>
            <a:r>
              <a:rPr lang="fr-FR" sz="1000" b="1" dirty="0">
                <a:latin typeface="MarkPro" panose="020B0504020101010102" pitchFamily="34" charset="0"/>
              </a:rPr>
              <a:t>de fonds</a:t>
            </a:r>
          </a:p>
          <a:p>
            <a:pPr algn="ctr"/>
            <a:r>
              <a:rPr lang="fr-FR" sz="1000" b="1" dirty="0" err="1">
                <a:latin typeface="MarkPro" panose="020B0504020101010102" pitchFamily="34" charset="0"/>
              </a:rPr>
              <a:t>Private</a:t>
            </a:r>
            <a:r>
              <a:rPr lang="fr-FR" sz="1000" b="1" dirty="0">
                <a:latin typeface="MarkPro" panose="020B0504020101010102" pitchFamily="34" charset="0"/>
              </a:rPr>
              <a:t> </a:t>
            </a:r>
            <a:r>
              <a:rPr lang="fr-FR" sz="1000" b="1" dirty="0" err="1">
                <a:latin typeface="MarkPro" panose="020B0504020101010102" pitchFamily="34" charset="0"/>
              </a:rPr>
              <a:t>Equity</a:t>
            </a:r>
            <a:endParaRPr lang="fr-FR" sz="1000" dirty="0">
              <a:latin typeface="MarkPro" panose="020B0504020101010102" pitchFamily="34" charset="0"/>
            </a:endParaRPr>
          </a:p>
        </p:txBody>
      </p:sp>
      <p:pic>
        <p:nvPicPr>
          <p:cNvPr id="99" name="Image 98">
            <a:extLst>
              <a:ext uri="{FF2B5EF4-FFF2-40B4-BE49-F238E27FC236}">
                <a16:creationId xmlns:a16="http://schemas.microsoft.com/office/drawing/2014/main" id="{84B02269-A434-4541-9BFA-C00EF01B0C8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630649" y="1299063"/>
            <a:ext cx="787703" cy="787703"/>
          </a:xfrm>
          <a:prstGeom prst="rect">
            <a:avLst/>
          </a:prstGeom>
        </p:spPr>
      </p:pic>
      <p:pic>
        <p:nvPicPr>
          <p:cNvPr id="100" name="Image 99">
            <a:extLst>
              <a:ext uri="{FF2B5EF4-FFF2-40B4-BE49-F238E27FC236}">
                <a16:creationId xmlns:a16="http://schemas.microsoft.com/office/drawing/2014/main" id="{F8024C65-31C6-491B-8C4C-FF67493B56D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0036976" y="1298323"/>
            <a:ext cx="787703" cy="787703"/>
          </a:xfrm>
          <a:prstGeom prst="rect">
            <a:avLst/>
          </a:prstGeom>
        </p:spPr>
      </p:pic>
      <p:pic>
        <p:nvPicPr>
          <p:cNvPr id="101" name="Image 100">
            <a:extLst>
              <a:ext uri="{FF2B5EF4-FFF2-40B4-BE49-F238E27FC236}">
                <a16:creationId xmlns:a16="http://schemas.microsoft.com/office/drawing/2014/main" id="{89B01C91-C130-48BE-A04B-D1BD8A141A00}"/>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9759852" y="2509937"/>
            <a:ext cx="787702" cy="787702"/>
          </a:xfrm>
          <a:prstGeom prst="rect">
            <a:avLst/>
          </a:prstGeom>
        </p:spPr>
      </p:pic>
      <p:pic>
        <p:nvPicPr>
          <p:cNvPr id="102" name="Image 101">
            <a:extLst>
              <a:ext uri="{FF2B5EF4-FFF2-40B4-BE49-F238E27FC236}">
                <a16:creationId xmlns:a16="http://schemas.microsoft.com/office/drawing/2014/main" id="{42A811B6-0FD0-4972-A537-2418FAE0538D}"/>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8845595" y="2509937"/>
            <a:ext cx="787703" cy="787703"/>
          </a:xfrm>
          <a:prstGeom prst="rect">
            <a:avLst/>
          </a:prstGeom>
        </p:spPr>
      </p:pic>
      <p:sp>
        <p:nvSpPr>
          <p:cNvPr id="103" name="ZoneTexte 102">
            <a:extLst>
              <a:ext uri="{FF2B5EF4-FFF2-40B4-BE49-F238E27FC236}">
                <a16:creationId xmlns:a16="http://schemas.microsoft.com/office/drawing/2014/main" id="{D1045626-F74E-4312-A208-2AD13330D88E}"/>
              </a:ext>
            </a:extLst>
          </p:cNvPr>
          <p:cNvSpPr txBox="1"/>
          <p:nvPr/>
        </p:nvSpPr>
        <p:spPr>
          <a:xfrm>
            <a:off x="8368591" y="891346"/>
            <a:ext cx="2733612" cy="338554"/>
          </a:xfrm>
          <a:prstGeom prst="rect">
            <a:avLst/>
          </a:prstGeom>
          <a:noFill/>
        </p:spPr>
        <p:txBody>
          <a:bodyPr wrap="square" rtlCol="0">
            <a:spAutoFit/>
          </a:bodyPr>
          <a:lstStyle/>
          <a:p>
            <a:pPr algn="ctr"/>
            <a:r>
              <a:rPr lang="pt-BR" sz="1600" b="1" dirty="0">
                <a:solidFill>
                  <a:srgbClr val="2E59FD"/>
                </a:solidFill>
              </a:rPr>
              <a:t>Processus de mise en oeuvre :</a:t>
            </a:r>
          </a:p>
        </p:txBody>
      </p:sp>
      <p:sp>
        <p:nvSpPr>
          <p:cNvPr id="104" name="ZoneTexte 103">
            <a:extLst>
              <a:ext uri="{FF2B5EF4-FFF2-40B4-BE49-F238E27FC236}">
                <a16:creationId xmlns:a16="http://schemas.microsoft.com/office/drawing/2014/main" id="{146A9F0C-029C-44AE-9E20-C12BAF9694AC}"/>
              </a:ext>
            </a:extLst>
          </p:cNvPr>
          <p:cNvSpPr txBox="1"/>
          <p:nvPr/>
        </p:nvSpPr>
        <p:spPr>
          <a:xfrm>
            <a:off x="8273511" y="2160537"/>
            <a:ext cx="1501978" cy="246221"/>
          </a:xfrm>
          <a:prstGeom prst="rect">
            <a:avLst/>
          </a:prstGeom>
          <a:noFill/>
        </p:spPr>
        <p:txBody>
          <a:bodyPr wrap="square" rtlCol="0">
            <a:spAutoFit/>
          </a:bodyPr>
          <a:lstStyle/>
          <a:p>
            <a:pPr algn="ctr"/>
            <a:r>
              <a:rPr lang="fr-FR" sz="1000" b="1" dirty="0">
                <a:latin typeface="MarkPro" panose="020B0504020101010102" pitchFamily="34" charset="0"/>
              </a:rPr>
              <a:t>1. Cadrage et études</a:t>
            </a:r>
            <a:endParaRPr lang="fr-FR" sz="1000" dirty="0">
              <a:latin typeface="MarkPro" panose="020B0504020101010102" pitchFamily="34" charset="0"/>
            </a:endParaRPr>
          </a:p>
        </p:txBody>
      </p:sp>
      <p:sp>
        <p:nvSpPr>
          <p:cNvPr id="105" name="ZoneTexte 104">
            <a:extLst>
              <a:ext uri="{FF2B5EF4-FFF2-40B4-BE49-F238E27FC236}">
                <a16:creationId xmlns:a16="http://schemas.microsoft.com/office/drawing/2014/main" id="{7E2A1C28-6D9C-4B52-9BB3-F87A6ED0D21C}"/>
              </a:ext>
            </a:extLst>
          </p:cNvPr>
          <p:cNvSpPr txBox="1"/>
          <p:nvPr/>
        </p:nvSpPr>
        <p:spPr>
          <a:xfrm>
            <a:off x="9759850" y="2159201"/>
            <a:ext cx="1495390" cy="246221"/>
          </a:xfrm>
          <a:prstGeom prst="rect">
            <a:avLst/>
          </a:prstGeom>
          <a:noFill/>
        </p:spPr>
        <p:txBody>
          <a:bodyPr wrap="square" rtlCol="0">
            <a:spAutoFit/>
          </a:bodyPr>
          <a:lstStyle/>
          <a:p>
            <a:pPr algn="ctr"/>
            <a:r>
              <a:rPr lang="fr-FR" sz="1000" b="1" dirty="0">
                <a:latin typeface="MarkPro" panose="020B0504020101010102" pitchFamily="34" charset="0"/>
              </a:rPr>
              <a:t>2. Ingénierie (POC)</a:t>
            </a:r>
            <a:endParaRPr lang="fr-FR" sz="1000" dirty="0">
              <a:latin typeface="MarkPro" panose="020B0504020101010102" pitchFamily="34" charset="0"/>
            </a:endParaRPr>
          </a:p>
        </p:txBody>
      </p:sp>
      <p:sp>
        <p:nvSpPr>
          <p:cNvPr id="106" name="ZoneTexte 105">
            <a:extLst>
              <a:ext uri="{FF2B5EF4-FFF2-40B4-BE49-F238E27FC236}">
                <a16:creationId xmlns:a16="http://schemas.microsoft.com/office/drawing/2014/main" id="{1BA78BF3-B84D-49B2-A723-4A9C58D2003E}"/>
              </a:ext>
            </a:extLst>
          </p:cNvPr>
          <p:cNvSpPr txBox="1"/>
          <p:nvPr/>
        </p:nvSpPr>
        <p:spPr>
          <a:xfrm>
            <a:off x="9042631" y="3345197"/>
            <a:ext cx="1434438" cy="400110"/>
          </a:xfrm>
          <a:prstGeom prst="rect">
            <a:avLst/>
          </a:prstGeom>
          <a:noFill/>
        </p:spPr>
        <p:txBody>
          <a:bodyPr wrap="square" rtlCol="0">
            <a:spAutoFit/>
          </a:bodyPr>
          <a:lstStyle/>
          <a:p>
            <a:pPr algn="ctr"/>
            <a:r>
              <a:rPr lang="fr-FR" sz="1000" b="1" dirty="0">
                <a:latin typeface="MarkPro" panose="020B0504020101010102" pitchFamily="34" charset="0"/>
              </a:rPr>
              <a:t>3 &amp; 4. Production et Création Filiale</a:t>
            </a:r>
          </a:p>
        </p:txBody>
      </p:sp>
      <p:cxnSp>
        <p:nvCxnSpPr>
          <p:cNvPr id="124" name="Connecteur : en arc 123">
            <a:extLst>
              <a:ext uri="{FF2B5EF4-FFF2-40B4-BE49-F238E27FC236}">
                <a16:creationId xmlns:a16="http://schemas.microsoft.com/office/drawing/2014/main" id="{7F1007EB-35DC-4A01-8C33-4764D50384B0}"/>
              </a:ext>
            </a:extLst>
          </p:cNvPr>
          <p:cNvCxnSpPr>
            <a:cxnSpLocks/>
          </p:cNvCxnSpPr>
          <p:nvPr/>
        </p:nvCxnSpPr>
        <p:spPr>
          <a:xfrm rot="10800000" flipV="1">
            <a:off x="1075801" y="2172745"/>
            <a:ext cx="1399343" cy="428559"/>
          </a:xfrm>
          <a:prstGeom prst="curvedConnector2">
            <a:avLst/>
          </a:prstGeom>
          <a:ln w="19050">
            <a:solidFill>
              <a:srgbClr val="2E59FD"/>
            </a:solidFill>
          </a:ln>
        </p:spPr>
        <p:style>
          <a:lnRef idx="1">
            <a:schemeClr val="accent1"/>
          </a:lnRef>
          <a:fillRef idx="0">
            <a:schemeClr val="accent1"/>
          </a:fillRef>
          <a:effectRef idx="0">
            <a:schemeClr val="accent1"/>
          </a:effectRef>
          <a:fontRef idx="minor">
            <a:schemeClr val="tx1"/>
          </a:fontRef>
        </p:style>
      </p:cxnSp>
      <p:cxnSp>
        <p:nvCxnSpPr>
          <p:cNvPr id="126" name="Connecteur : en arc 125">
            <a:extLst>
              <a:ext uri="{FF2B5EF4-FFF2-40B4-BE49-F238E27FC236}">
                <a16:creationId xmlns:a16="http://schemas.microsoft.com/office/drawing/2014/main" id="{8AD0BA11-3F16-48C0-847E-C544090EE40C}"/>
              </a:ext>
            </a:extLst>
          </p:cNvPr>
          <p:cNvCxnSpPr>
            <a:cxnSpLocks/>
          </p:cNvCxnSpPr>
          <p:nvPr/>
        </p:nvCxnSpPr>
        <p:spPr>
          <a:xfrm rot="10800000" flipV="1">
            <a:off x="1983820" y="2172744"/>
            <a:ext cx="470435" cy="439075"/>
          </a:xfrm>
          <a:prstGeom prst="curvedConnector2">
            <a:avLst/>
          </a:prstGeom>
          <a:ln w="19050">
            <a:solidFill>
              <a:srgbClr val="2E59FD"/>
            </a:solidFill>
          </a:ln>
        </p:spPr>
        <p:style>
          <a:lnRef idx="1">
            <a:schemeClr val="accent1"/>
          </a:lnRef>
          <a:fillRef idx="0">
            <a:schemeClr val="accent1"/>
          </a:fillRef>
          <a:effectRef idx="0">
            <a:schemeClr val="accent1"/>
          </a:effectRef>
          <a:fontRef idx="minor">
            <a:schemeClr val="tx1"/>
          </a:fontRef>
        </p:style>
      </p:cxnSp>
      <p:cxnSp>
        <p:nvCxnSpPr>
          <p:cNvPr id="133" name="Connecteur : en arc 132">
            <a:extLst>
              <a:ext uri="{FF2B5EF4-FFF2-40B4-BE49-F238E27FC236}">
                <a16:creationId xmlns:a16="http://schemas.microsoft.com/office/drawing/2014/main" id="{0AF8E559-19C3-4B89-9F04-6B5D20351597}"/>
              </a:ext>
            </a:extLst>
          </p:cNvPr>
          <p:cNvCxnSpPr>
            <a:cxnSpLocks/>
          </p:cNvCxnSpPr>
          <p:nvPr/>
        </p:nvCxnSpPr>
        <p:spPr>
          <a:xfrm>
            <a:off x="2454254" y="2172743"/>
            <a:ext cx="521611" cy="427243"/>
          </a:xfrm>
          <a:prstGeom prst="curvedConnector2">
            <a:avLst/>
          </a:prstGeom>
          <a:ln w="19050">
            <a:solidFill>
              <a:srgbClr val="2E59FD"/>
            </a:solidFill>
          </a:ln>
        </p:spPr>
        <p:style>
          <a:lnRef idx="1">
            <a:schemeClr val="accent1"/>
          </a:lnRef>
          <a:fillRef idx="0">
            <a:schemeClr val="accent1"/>
          </a:fillRef>
          <a:effectRef idx="0">
            <a:schemeClr val="accent1"/>
          </a:effectRef>
          <a:fontRef idx="minor">
            <a:schemeClr val="tx1"/>
          </a:fontRef>
        </p:style>
      </p:cxnSp>
      <p:cxnSp>
        <p:nvCxnSpPr>
          <p:cNvPr id="136" name="Connecteur : en arc 135">
            <a:extLst>
              <a:ext uri="{FF2B5EF4-FFF2-40B4-BE49-F238E27FC236}">
                <a16:creationId xmlns:a16="http://schemas.microsoft.com/office/drawing/2014/main" id="{06512C54-80EE-436A-9AAE-60A0C3B3C9C4}"/>
              </a:ext>
            </a:extLst>
          </p:cNvPr>
          <p:cNvCxnSpPr>
            <a:cxnSpLocks/>
          </p:cNvCxnSpPr>
          <p:nvPr/>
        </p:nvCxnSpPr>
        <p:spPr>
          <a:xfrm>
            <a:off x="2475144" y="2172743"/>
            <a:ext cx="1429242" cy="439077"/>
          </a:xfrm>
          <a:prstGeom prst="curvedConnector2">
            <a:avLst/>
          </a:prstGeom>
          <a:ln w="19050">
            <a:solidFill>
              <a:srgbClr val="2E59FD"/>
            </a:solidFill>
          </a:ln>
        </p:spPr>
        <p:style>
          <a:lnRef idx="1">
            <a:schemeClr val="accent1"/>
          </a:lnRef>
          <a:fillRef idx="0">
            <a:schemeClr val="accent1"/>
          </a:fillRef>
          <a:effectRef idx="0">
            <a:schemeClr val="accent1"/>
          </a:effectRef>
          <a:fontRef idx="minor">
            <a:schemeClr val="tx1"/>
          </a:fontRef>
        </p:style>
      </p:cxnSp>
      <p:cxnSp>
        <p:nvCxnSpPr>
          <p:cNvPr id="150" name="Connecteur : en arc 149">
            <a:extLst>
              <a:ext uri="{FF2B5EF4-FFF2-40B4-BE49-F238E27FC236}">
                <a16:creationId xmlns:a16="http://schemas.microsoft.com/office/drawing/2014/main" id="{FF2FB06B-19BA-41BE-9C70-606E4EFC7C4F}"/>
              </a:ext>
            </a:extLst>
          </p:cNvPr>
          <p:cNvCxnSpPr>
            <a:cxnSpLocks/>
            <a:stCxn id="23" idx="2"/>
            <a:endCxn id="18" idx="3"/>
          </p:cNvCxnSpPr>
          <p:nvPr/>
        </p:nvCxnSpPr>
        <p:spPr>
          <a:xfrm rot="5400000">
            <a:off x="5858245" y="2675555"/>
            <a:ext cx="368661" cy="282998"/>
          </a:xfrm>
          <a:prstGeom prst="curvedConnector2">
            <a:avLst/>
          </a:prstGeom>
          <a:ln w="19050">
            <a:solidFill>
              <a:srgbClr val="2E59FD"/>
            </a:solidFill>
          </a:ln>
        </p:spPr>
        <p:style>
          <a:lnRef idx="1">
            <a:schemeClr val="accent1"/>
          </a:lnRef>
          <a:fillRef idx="0">
            <a:schemeClr val="accent1"/>
          </a:fillRef>
          <a:effectRef idx="0">
            <a:schemeClr val="accent1"/>
          </a:effectRef>
          <a:fontRef idx="minor">
            <a:schemeClr val="tx1"/>
          </a:fontRef>
        </p:style>
      </p:cxnSp>
      <p:cxnSp>
        <p:nvCxnSpPr>
          <p:cNvPr id="152" name="Connecteur : en arc 151">
            <a:extLst>
              <a:ext uri="{FF2B5EF4-FFF2-40B4-BE49-F238E27FC236}">
                <a16:creationId xmlns:a16="http://schemas.microsoft.com/office/drawing/2014/main" id="{B6D4A8F9-3791-478A-ADBE-80C79FFDE725}"/>
              </a:ext>
            </a:extLst>
          </p:cNvPr>
          <p:cNvCxnSpPr>
            <a:cxnSpLocks/>
            <a:stCxn id="23" idx="2"/>
            <a:endCxn id="6" idx="1"/>
          </p:cNvCxnSpPr>
          <p:nvPr/>
        </p:nvCxnSpPr>
        <p:spPr>
          <a:xfrm rot="16200000" flipH="1">
            <a:off x="6147454" y="2669344"/>
            <a:ext cx="368660" cy="295420"/>
          </a:xfrm>
          <a:prstGeom prst="curvedConnector2">
            <a:avLst/>
          </a:prstGeom>
          <a:ln w="19050">
            <a:solidFill>
              <a:srgbClr val="2E59F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2519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3A780FC-4A8F-4353-8370-CE82E5C2053E}"/>
              </a:ext>
            </a:extLst>
          </p:cNvPr>
          <p:cNvSpPr txBox="1"/>
          <p:nvPr/>
        </p:nvSpPr>
        <p:spPr>
          <a:xfrm>
            <a:off x="-194441" y="260582"/>
            <a:ext cx="12580881" cy="830997"/>
          </a:xfrm>
          <a:prstGeom prst="rect">
            <a:avLst/>
          </a:prstGeom>
          <a:noFill/>
        </p:spPr>
        <p:txBody>
          <a:bodyPr wrap="square" rtlCol="0">
            <a:spAutoFit/>
          </a:bodyPr>
          <a:lstStyle/>
          <a:p>
            <a:pPr algn="ctr"/>
            <a:r>
              <a:rPr lang="fr-FR" sz="2800" b="1" spc="-40" dirty="0">
                <a:solidFill>
                  <a:srgbClr val="2E59FD"/>
                </a:solidFill>
                <a:latin typeface="MarkPro" panose="020B0504020101010102" pitchFamily="34" charset="0"/>
              </a:rPr>
              <a:t>ENCAF : LE DEPLOIEMENT TERRITORIAL</a:t>
            </a:r>
          </a:p>
          <a:p>
            <a:pPr algn="ctr"/>
            <a:r>
              <a:rPr lang="fr-FR" b="1" i="1" spc="-40" dirty="0">
                <a:solidFill>
                  <a:srgbClr val="2E59FD"/>
                </a:solidFill>
                <a:latin typeface="MarkPro" panose="020B0504020101010102" pitchFamily="34" charset="0"/>
              </a:rPr>
              <a:t>Situation en novembre 2021</a:t>
            </a:r>
            <a:endParaRPr lang="fr-FR" sz="1600" b="1" i="1" spc="-40" dirty="0">
              <a:solidFill>
                <a:srgbClr val="2E59FD"/>
              </a:solidFill>
              <a:latin typeface="MarkPro" panose="020B0504020101010102" pitchFamily="34" charset="0"/>
            </a:endParaRPr>
          </a:p>
        </p:txBody>
      </p:sp>
      <p:sp>
        <p:nvSpPr>
          <p:cNvPr id="6" name="ZoneTexte 5">
            <a:extLst>
              <a:ext uri="{FF2B5EF4-FFF2-40B4-BE49-F238E27FC236}">
                <a16:creationId xmlns:a16="http://schemas.microsoft.com/office/drawing/2014/main" id="{50B4E125-6A68-48A0-9D71-2CAEAB7A2A71}"/>
              </a:ext>
            </a:extLst>
          </p:cNvPr>
          <p:cNvSpPr txBox="1"/>
          <p:nvPr/>
        </p:nvSpPr>
        <p:spPr>
          <a:xfrm>
            <a:off x="7818801" y="2045366"/>
            <a:ext cx="3458799" cy="369332"/>
          </a:xfrm>
          <a:prstGeom prst="rect">
            <a:avLst/>
          </a:prstGeom>
          <a:noFill/>
        </p:spPr>
        <p:txBody>
          <a:bodyPr wrap="square" rtlCol="0">
            <a:spAutoFit/>
          </a:bodyPr>
          <a:lstStyle/>
          <a:p>
            <a:r>
              <a:rPr lang="pt-BR" sz="1600" b="1" dirty="0">
                <a:latin typeface="MarkPro" panose="020B0504020101010102" pitchFamily="34" charset="0"/>
              </a:rPr>
              <a:t>Cameroun</a:t>
            </a:r>
            <a:r>
              <a:rPr lang="pt-BR" dirty="0">
                <a:latin typeface="MarkPro" panose="020B0504020101010102" pitchFamily="34" charset="0"/>
              </a:rPr>
              <a:t> </a:t>
            </a:r>
          </a:p>
        </p:txBody>
      </p:sp>
      <p:sp>
        <p:nvSpPr>
          <p:cNvPr id="7" name="ZoneTexte 6">
            <a:extLst>
              <a:ext uri="{FF2B5EF4-FFF2-40B4-BE49-F238E27FC236}">
                <a16:creationId xmlns:a16="http://schemas.microsoft.com/office/drawing/2014/main" id="{8CBAC392-2CC3-402F-800E-90576F3176B0}"/>
              </a:ext>
            </a:extLst>
          </p:cNvPr>
          <p:cNvSpPr txBox="1"/>
          <p:nvPr/>
        </p:nvSpPr>
        <p:spPr>
          <a:xfrm>
            <a:off x="692276" y="1048834"/>
            <a:ext cx="10585324" cy="830997"/>
          </a:xfrm>
          <a:prstGeom prst="rect">
            <a:avLst/>
          </a:prstGeom>
          <a:noFill/>
        </p:spPr>
        <p:txBody>
          <a:bodyPr wrap="square" rtlCol="0">
            <a:spAutoFit/>
          </a:bodyPr>
          <a:lstStyle>
            <a:defPPr>
              <a:defRPr lang="en-US"/>
            </a:defPPr>
            <a:lvl1pPr lvl="0" algn="just">
              <a:spcAft>
                <a:spcPts val="600"/>
              </a:spcAft>
              <a:defRPr sz="1600">
                <a:latin typeface="MarkPro" panose="020B0504020101010102" pitchFamily="34" charset="0"/>
              </a:defRPr>
            </a:lvl1pPr>
          </a:lstStyle>
          <a:p>
            <a:r>
              <a:rPr lang="pt-BR" dirty="0"/>
              <a:t>ENCAF cible prioritairement les pays francophones d’Afrique Subsaharienne où le taux de chômage des jeunes selon le Bureau International du Travail (BIT) et le déficit de compétences techniques sont les plus élévés. Les secteurs pilotes, pays avec des partenaires d’ores et déjà associés au processus ENCAF sont :</a:t>
            </a:r>
          </a:p>
        </p:txBody>
      </p:sp>
      <p:sp>
        <p:nvSpPr>
          <p:cNvPr id="8" name="ZoneTexte 7">
            <a:extLst>
              <a:ext uri="{FF2B5EF4-FFF2-40B4-BE49-F238E27FC236}">
                <a16:creationId xmlns:a16="http://schemas.microsoft.com/office/drawing/2014/main" id="{C2E82F54-D5A5-426C-B488-46310161A7F0}"/>
              </a:ext>
            </a:extLst>
          </p:cNvPr>
          <p:cNvSpPr txBox="1"/>
          <p:nvPr/>
        </p:nvSpPr>
        <p:spPr>
          <a:xfrm>
            <a:off x="7819816" y="3399359"/>
            <a:ext cx="3567169" cy="538609"/>
          </a:xfrm>
          <a:prstGeom prst="rect">
            <a:avLst/>
          </a:prstGeom>
          <a:noFill/>
        </p:spPr>
        <p:txBody>
          <a:bodyPr wrap="square" rtlCol="0">
            <a:spAutoFit/>
          </a:bodyPr>
          <a:lstStyle/>
          <a:p>
            <a:pPr algn="just"/>
            <a:r>
              <a:rPr lang="pt-BR" sz="1600" b="1" dirty="0">
                <a:latin typeface="MarkPro" panose="020B0504020101010102" pitchFamily="34" charset="0"/>
              </a:rPr>
              <a:t>Gabon </a:t>
            </a:r>
          </a:p>
          <a:p>
            <a:endParaRPr lang="pt-BR" sz="1300" dirty="0">
              <a:latin typeface="MarkPro" panose="020B0504020101010102" pitchFamily="34" charset="0"/>
            </a:endParaRPr>
          </a:p>
        </p:txBody>
      </p:sp>
      <p:sp>
        <p:nvSpPr>
          <p:cNvPr id="9" name="ZoneTexte 8">
            <a:extLst>
              <a:ext uri="{FF2B5EF4-FFF2-40B4-BE49-F238E27FC236}">
                <a16:creationId xmlns:a16="http://schemas.microsoft.com/office/drawing/2014/main" id="{1A98A384-B00D-41B1-9E62-4DB4BA435954}"/>
              </a:ext>
            </a:extLst>
          </p:cNvPr>
          <p:cNvSpPr txBox="1"/>
          <p:nvPr/>
        </p:nvSpPr>
        <p:spPr>
          <a:xfrm>
            <a:off x="816107" y="4511017"/>
            <a:ext cx="3959461" cy="338554"/>
          </a:xfrm>
          <a:prstGeom prst="rect">
            <a:avLst/>
          </a:prstGeom>
          <a:noFill/>
        </p:spPr>
        <p:txBody>
          <a:bodyPr wrap="square" rtlCol="0">
            <a:spAutoFit/>
          </a:bodyPr>
          <a:lstStyle/>
          <a:p>
            <a:pPr algn="just"/>
            <a:r>
              <a:rPr lang="pt-BR" sz="1600" b="1" dirty="0">
                <a:latin typeface="MarkPro" panose="020B0504020101010102" pitchFamily="34" charset="0"/>
              </a:rPr>
              <a:t>Rép. Démocratique du Congo </a:t>
            </a:r>
          </a:p>
        </p:txBody>
      </p:sp>
      <p:sp>
        <p:nvSpPr>
          <p:cNvPr id="10" name="ZoneTexte 9">
            <a:extLst>
              <a:ext uri="{FF2B5EF4-FFF2-40B4-BE49-F238E27FC236}">
                <a16:creationId xmlns:a16="http://schemas.microsoft.com/office/drawing/2014/main" id="{3EAC865B-8765-473A-9C76-644DD26B96DC}"/>
              </a:ext>
            </a:extLst>
          </p:cNvPr>
          <p:cNvSpPr txBox="1"/>
          <p:nvPr/>
        </p:nvSpPr>
        <p:spPr>
          <a:xfrm>
            <a:off x="813622" y="2153794"/>
            <a:ext cx="3162725" cy="538609"/>
          </a:xfrm>
          <a:prstGeom prst="rect">
            <a:avLst/>
          </a:prstGeom>
          <a:noFill/>
        </p:spPr>
        <p:txBody>
          <a:bodyPr wrap="square" rtlCol="0">
            <a:spAutoFit/>
          </a:bodyPr>
          <a:lstStyle/>
          <a:p>
            <a:r>
              <a:rPr lang="pt-BR" sz="1600" b="1" dirty="0">
                <a:latin typeface="MarkPro" panose="020B0504020101010102" pitchFamily="34" charset="0"/>
              </a:rPr>
              <a:t>Sénégal</a:t>
            </a:r>
          </a:p>
          <a:p>
            <a:endParaRPr lang="pt-BR" sz="1300" dirty="0">
              <a:latin typeface="MarkPro" panose="020B0504020101010102" pitchFamily="34" charset="0"/>
            </a:endParaRPr>
          </a:p>
        </p:txBody>
      </p:sp>
      <p:sp>
        <p:nvSpPr>
          <p:cNvPr id="11" name="ZoneTexte 10">
            <a:extLst>
              <a:ext uri="{FF2B5EF4-FFF2-40B4-BE49-F238E27FC236}">
                <a16:creationId xmlns:a16="http://schemas.microsoft.com/office/drawing/2014/main" id="{25F5CD25-BAE3-483D-97E2-ABCF9E73E31A}"/>
              </a:ext>
            </a:extLst>
          </p:cNvPr>
          <p:cNvSpPr txBox="1"/>
          <p:nvPr/>
        </p:nvSpPr>
        <p:spPr>
          <a:xfrm>
            <a:off x="806030" y="3352203"/>
            <a:ext cx="3162725" cy="338554"/>
          </a:xfrm>
          <a:prstGeom prst="rect">
            <a:avLst/>
          </a:prstGeom>
          <a:noFill/>
        </p:spPr>
        <p:txBody>
          <a:bodyPr wrap="square" rtlCol="0">
            <a:spAutoFit/>
          </a:bodyPr>
          <a:lstStyle/>
          <a:p>
            <a:pPr algn="just"/>
            <a:r>
              <a:rPr lang="pt-BR" sz="1600" b="1" dirty="0">
                <a:latin typeface="MarkPro" panose="020B0504020101010102" pitchFamily="34" charset="0"/>
              </a:rPr>
              <a:t>Guinée-Conakry</a:t>
            </a:r>
            <a:endParaRPr lang="pt-BR" sz="1200" b="1" dirty="0">
              <a:latin typeface="MarkPro" panose="020B0504020101010102" pitchFamily="34" charset="0"/>
            </a:endParaRPr>
          </a:p>
        </p:txBody>
      </p:sp>
      <p:pic>
        <p:nvPicPr>
          <p:cNvPr id="14" name="Graphique 13">
            <a:extLst>
              <a:ext uri="{FF2B5EF4-FFF2-40B4-BE49-F238E27FC236}">
                <a16:creationId xmlns:a16="http://schemas.microsoft.com/office/drawing/2014/main" id="{AD087DD5-7C86-40A1-8D65-7DBECFA473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49131" y="2056779"/>
            <a:ext cx="344595" cy="360000"/>
          </a:xfrm>
          <a:prstGeom prst="rect">
            <a:avLst/>
          </a:prstGeom>
        </p:spPr>
      </p:pic>
      <p:pic>
        <p:nvPicPr>
          <p:cNvPr id="16" name="Graphique 15">
            <a:extLst>
              <a:ext uri="{FF2B5EF4-FFF2-40B4-BE49-F238E27FC236}">
                <a16:creationId xmlns:a16="http://schemas.microsoft.com/office/drawing/2014/main" id="{7FF0B4D7-9C4B-4396-9B3B-47430B3D26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05551" y="3403604"/>
            <a:ext cx="344595" cy="298336"/>
          </a:xfrm>
          <a:prstGeom prst="rect">
            <a:avLst/>
          </a:prstGeom>
        </p:spPr>
      </p:pic>
      <p:pic>
        <p:nvPicPr>
          <p:cNvPr id="17" name="Graphique 16">
            <a:extLst>
              <a:ext uri="{FF2B5EF4-FFF2-40B4-BE49-F238E27FC236}">
                <a16:creationId xmlns:a16="http://schemas.microsoft.com/office/drawing/2014/main" id="{A04B6220-3CF9-43A8-AE35-9B3D59AF551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35838" y="3310871"/>
            <a:ext cx="360000" cy="360000"/>
          </a:xfrm>
          <a:prstGeom prst="rect">
            <a:avLst/>
          </a:prstGeom>
        </p:spPr>
      </p:pic>
      <p:pic>
        <p:nvPicPr>
          <p:cNvPr id="18" name="Graphique 17">
            <a:extLst>
              <a:ext uri="{FF2B5EF4-FFF2-40B4-BE49-F238E27FC236}">
                <a16:creationId xmlns:a16="http://schemas.microsoft.com/office/drawing/2014/main" id="{5CB2CBEF-31CA-4783-AA16-D24BAD0435C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49447" y="2124836"/>
            <a:ext cx="360000" cy="360000"/>
          </a:xfrm>
          <a:prstGeom prst="rect">
            <a:avLst/>
          </a:prstGeom>
        </p:spPr>
      </p:pic>
      <p:sp>
        <p:nvSpPr>
          <p:cNvPr id="19" name="ZoneTexte 18">
            <a:extLst>
              <a:ext uri="{FF2B5EF4-FFF2-40B4-BE49-F238E27FC236}">
                <a16:creationId xmlns:a16="http://schemas.microsoft.com/office/drawing/2014/main" id="{F009A45E-10BA-46E2-A72A-91ED2C094C17}"/>
              </a:ext>
            </a:extLst>
          </p:cNvPr>
          <p:cNvSpPr txBox="1"/>
          <p:nvPr/>
        </p:nvSpPr>
        <p:spPr>
          <a:xfrm>
            <a:off x="800646" y="5522954"/>
            <a:ext cx="3270384" cy="369332"/>
          </a:xfrm>
          <a:prstGeom prst="rect">
            <a:avLst/>
          </a:prstGeom>
          <a:noFill/>
        </p:spPr>
        <p:txBody>
          <a:bodyPr wrap="square" rtlCol="0">
            <a:spAutoFit/>
          </a:bodyPr>
          <a:lstStyle/>
          <a:p>
            <a:r>
              <a:rPr lang="pt-BR" sz="1600" b="1" dirty="0">
                <a:latin typeface="MarkPro" panose="020B0504020101010102" pitchFamily="34" charset="0"/>
              </a:rPr>
              <a:t>Ghana  </a:t>
            </a:r>
            <a:r>
              <a:rPr lang="pt-BR" dirty="0">
                <a:latin typeface="MarkPro" panose="020B0504020101010102" pitchFamily="34" charset="0"/>
              </a:rPr>
              <a:t>          </a:t>
            </a:r>
            <a:r>
              <a:rPr lang="pt-BR" sz="1200" i="1" dirty="0">
                <a:latin typeface="MarkPro" panose="020B0504020101010102" pitchFamily="34" charset="0"/>
              </a:rPr>
              <a:t>cas particulier</a:t>
            </a:r>
            <a:endParaRPr lang="pt-BR" sz="1200" dirty="0">
              <a:latin typeface="MarkPro" panose="020B0504020101010102" pitchFamily="34" charset="0"/>
            </a:endParaRPr>
          </a:p>
        </p:txBody>
      </p:sp>
      <p:pic>
        <p:nvPicPr>
          <p:cNvPr id="20" name="Image 19">
            <a:extLst>
              <a:ext uri="{FF2B5EF4-FFF2-40B4-BE49-F238E27FC236}">
                <a16:creationId xmlns:a16="http://schemas.microsoft.com/office/drawing/2014/main" id="{25EB2489-8457-421B-9F23-4741A80012E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488398" y="4511017"/>
            <a:ext cx="344595" cy="360000"/>
          </a:xfrm>
          <a:prstGeom prst="rect">
            <a:avLst/>
          </a:prstGeom>
        </p:spPr>
      </p:pic>
      <p:pic>
        <p:nvPicPr>
          <p:cNvPr id="21" name="Graphique 20">
            <a:extLst>
              <a:ext uri="{FF2B5EF4-FFF2-40B4-BE49-F238E27FC236}">
                <a16:creationId xmlns:a16="http://schemas.microsoft.com/office/drawing/2014/main" id="{CB74F3CA-8742-4510-8B71-AC766583ADB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69447" y="5538288"/>
            <a:ext cx="360000" cy="360000"/>
          </a:xfrm>
          <a:prstGeom prst="rect">
            <a:avLst/>
          </a:prstGeom>
        </p:spPr>
      </p:pic>
      <p:pic>
        <p:nvPicPr>
          <p:cNvPr id="22" name="Image 21">
            <a:extLst>
              <a:ext uri="{FF2B5EF4-FFF2-40B4-BE49-F238E27FC236}">
                <a16:creationId xmlns:a16="http://schemas.microsoft.com/office/drawing/2014/main" id="{40A3A67F-2C37-4E7D-93B9-0357E15A4FC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494004" y="6323429"/>
            <a:ext cx="486738" cy="404857"/>
          </a:xfrm>
          <a:prstGeom prst="rect">
            <a:avLst/>
          </a:prstGeom>
        </p:spPr>
      </p:pic>
      <p:sp>
        <p:nvSpPr>
          <p:cNvPr id="29" name="ZoneTexte 28">
            <a:extLst>
              <a:ext uri="{FF2B5EF4-FFF2-40B4-BE49-F238E27FC236}">
                <a16:creationId xmlns:a16="http://schemas.microsoft.com/office/drawing/2014/main" id="{D49E81E2-B29D-4213-92C2-1DE9E6E9FF72}"/>
              </a:ext>
            </a:extLst>
          </p:cNvPr>
          <p:cNvSpPr txBox="1"/>
          <p:nvPr/>
        </p:nvSpPr>
        <p:spPr>
          <a:xfrm>
            <a:off x="7818801" y="4511017"/>
            <a:ext cx="3655637" cy="338554"/>
          </a:xfrm>
          <a:prstGeom prst="rect">
            <a:avLst/>
          </a:prstGeom>
          <a:noFill/>
        </p:spPr>
        <p:txBody>
          <a:bodyPr wrap="square" rtlCol="0">
            <a:spAutoFit/>
          </a:bodyPr>
          <a:lstStyle/>
          <a:p>
            <a:pPr algn="just"/>
            <a:r>
              <a:rPr lang="pt-BR" sz="1600" b="1" dirty="0">
                <a:latin typeface="MarkPro" panose="020B0504020101010102" pitchFamily="34" charset="0"/>
              </a:rPr>
              <a:t>Madagascar</a:t>
            </a:r>
          </a:p>
        </p:txBody>
      </p:sp>
      <p:pic>
        <p:nvPicPr>
          <p:cNvPr id="31" name="Image 30">
            <a:extLst>
              <a:ext uri="{FF2B5EF4-FFF2-40B4-BE49-F238E27FC236}">
                <a16:creationId xmlns:a16="http://schemas.microsoft.com/office/drawing/2014/main" id="{48E06241-FFE7-499B-AB5F-AEEF01EF4DA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082950" y="4475587"/>
            <a:ext cx="360001" cy="360001"/>
          </a:xfrm>
          <a:prstGeom prst="rect">
            <a:avLst/>
          </a:prstGeom>
        </p:spPr>
      </p:pic>
      <p:pic>
        <p:nvPicPr>
          <p:cNvPr id="1026" name="Picture 2">
            <a:extLst>
              <a:ext uri="{FF2B5EF4-FFF2-40B4-BE49-F238E27FC236}">
                <a16:creationId xmlns:a16="http://schemas.microsoft.com/office/drawing/2014/main" id="{3C6373AA-8821-4C17-BECA-12081C82C783}"/>
              </a:ext>
            </a:extLst>
          </p:cNvPr>
          <p:cNvPicPr>
            <a:picLocks noGrp="1" noChangeAspect="1" noChangeArrowheads="1"/>
          </p:cNvPicPr>
          <p:nvPr>
            <p:ph idx="1"/>
          </p:nvPr>
        </p:nvPicPr>
        <p:blipFill>
          <a:blip r:embed="rId16">
            <a:extLst>
              <a:ext uri="{28A0092B-C50C-407E-A947-70E740481C1C}">
                <a14:useLocalDpi xmlns:a14="http://schemas.microsoft.com/office/drawing/2010/main" val="0"/>
              </a:ext>
            </a:extLst>
          </a:blip>
          <a:srcRect/>
          <a:stretch>
            <a:fillRect/>
          </a:stretch>
        </p:blipFill>
        <p:spPr bwMode="auto">
          <a:xfrm>
            <a:off x="3758647" y="2236779"/>
            <a:ext cx="3895909" cy="4148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414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3A780FC-4A8F-4353-8370-CE82E5C2053E}"/>
              </a:ext>
            </a:extLst>
          </p:cNvPr>
          <p:cNvSpPr txBox="1"/>
          <p:nvPr/>
        </p:nvSpPr>
        <p:spPr>
          <a:xfrm>
            <a:off x="-194441" y="260582"/>
            <a:ext cx="12580881" cy="954107"/>
          </a:xfrm>
          <a:prstGeom prst="rect">
            <a:avLst/>
          </a:prstGeom>
          <a:noFill/>
        </p:spPr>
        <p:txBody>
          <a:bodyPr wrap="square" rtlCol="0">
            <a:spAutoFit/>
          </a:bodyPr>
          <a:lstStyle/>
          <a:p>
            <a:pPr algn="ctr"/>
            <a:r>
              <a:rPr lang="fr-FR" sz="2800" b="1" spc="-40">
                <a:solidFill>
                  <a:srgbClr val="2E59FD"/>
                </a:solidFill>
                <a:latin typeface="MarkPro" panose="020B0504020101010102" pitchFamily="34" charset="0"/>
              </a:rPr>
              <a:t>ENCAF S’INSCRIT DANS LA DYNAMIQUE DE FRANCOPHONIE ECONOMIQUE</a:t>
            </a:r>
            <a:endParaRPr lang="fr-FR" sz="2800" b="1" spc="-40" dirty="0">
              <a:solidFill>
                <a:srgbClr val="2E59FD"/>
              </a:solidFill>
              <a:latin typeface="MarkPro" panose="020B0504020101010102" pitchFamily="34" charset="0"/>
            </a:endParaRPr>
          </a:p>
        </p:txBody>
      </p:sp>
      <p:pic>
        <p:nvPicPr>
          <p:cNvPr id="22" name="Image 21">
            <a:extLst>
              <a:ext uri="{FF2B5EF4-FFF2-40B4-BE49-F238E27FC236}">
                <a16:creationId xmlns:a16="http://schemas.microsoft.com/office/drawing/2014/main" id="{40A3A67F-2C37-4E7D-93B9-0357E15A4F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94004" y="6323429"/>
            <a:ext cx="486738" cy="404857"/>
          </a:xfrm>
          <a:prstGeom prst="rect">
            <a:avLst/>
          </a:prstGeom>
        </p:spPr>
      </p:pic>
      <p:sp>
        <p:nvSpPr>
          <p:cNvPr id="2" name="ZoneTexte 1">
            <a:extLst>
              <a:ext uri="{FF2B5EF4-FFF2-40B4-BE49-F238E27FC236}">
                <a16:creationId xmlns:a16="http://schemas.microsoft.com/office/drawing/2014/main" id="{1311A40E-210D-40A9-9DA6-44220507930D}"/>
              </a:ext>
            </a:extLst>
          </p:cNvPr>
          <p:cNvSpPr txBox="1"/>
          <p:nvPr/>
        </p:nvSpPr>
        <p:spPr>
          <a:xfrm>
            <a:off x="688369" y="737635"/>
            <a:ext cx="10805635" cy="646331"/>
          </a:xfrm>
          <a:prstGeom prst="rect">
            <a:avLst/>
          </a:prstGeom>
          <a:noFill/>
        </p:spPr>
        <p:txBody>
          <a:bodyPr wrap="square" rtlCol="0">
            <a:spAutoFit/>
          </a:bodyPr>
          <a:lstStyle/>
          <a:p>
            <a:pPr algn="ctr"/>
            <a:r>
              <a:rPr lang="pt-BR" b="1" dirty="0">
                <a:solidFill>
                  <a:srgbClr val="2E59FD"/>
                </a:solidFill>
              </a:rPr>
              <a:t>La Rencontre des Entrepreneurs Francophones </a:t>
            </a:r>
            <a:r>
              <a:rPr lang="pt-BR" dirty="0">
                <a:solidFill>
                  <a:srgbClr val="2E59FD"/>
                </a:solidFill>
              </a:rPr>
              <a:t>– Journées dédiées à la Francophonie Economique</a:t>
            </a:r>
          </a:p>
          <a:p>
            <a:pPr algn="ctr"/>
            <a:r>
              <a:rPr lang="pt-BR" dirty="0">
                <a:solidFill>
                  <a:srgbClr val="2E59FD"/>
                </a:solidFill>
              </a:rPr>
              <a:t>Août 2021 Paris </a:t>
            </a:r>
          </a:p>
        </p:txBody>
      </p:sp>
      <p:pic>
        <p:nvPicPr>
          <p:cNvPr id="8" name="Image 7" descr="Une image contenant texte, ciel, extérieur, herbe&#10;&#10;Description générée automatiquement">
            <a:extLst>
              <a:ext uri="{FF2B5EF4-FFF2-40B4-BE49-F238E27FC236}">
                <a16:creationId xmlns:a16="http://schemas.microsoft.com/office/drawing/2014/main" id="{412DE51B-6794-43C3-88CB-81F163EE4D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6499" y="2277732"/>
            <a:ext cx="5249055" cy="3932261"/>
          </a:xfrm>
          <a:prstGeom prst="rect">
            <a:avLst/>
          </a:prstGeom>
        </p:spPr>
      </p:pic>
      <p:pic>
        <p:nvPicPr>
          <p:cNvPr id="10" name="Image 9">
            <a:extLst>
              <a:ext uri="{FF2B5EF4-FFF2-40B4-BE49-F238E27FC236}">
                <a16:creationId xmlns:a16="http://schemas.microsoft.com/office/drawing/2014/main" id="{8997733C-4965-426E-97D1-EB7ECB63A5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8369" y="2277732"/>
            <a:ext cx="5249054" cy="3936790"/>
          </a:xfrm>
          <a:prstGeom prst="rect">
            <a:avLst/>
          </a:prstGeom>
        </p:spPr>
      </p:pic>
    </p:spTree>
    <p:extLst>
      <p:ext uri="{BB962C8B-B14F-4D97-AF65-F5344CB8AC3E}">
        <p14:creationId xmlns:p14="http://schemas.microsoft.com/office/powerpoint/2010/main" val="3112290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3A780FC-4A8F-4353-8370-CE82E5C2053E}"/>
              </a:ext>
            </a:extLst>
          </p:cNvPr>
          <p:cNvSpPr txBox="1"/>
          <p:nvPr/>
        </p:nvSpPr>
        <p:spPr>
          <a:xfrm>
            <a:off x="-194441" y="260582"/>
            <a:ext cx="12580881" cy="954107"/>
          </a:xfrm>
          <a:prstGeom prst="rect">
            <a:avLst/>
          </a:prstGeom>
          <a:noFill/>
        </p:spPr>
        <p:txBody>
          <a:bodyPr wrap="square" rtlCol="0">
            <a:spAutoFit/>
          </a:bodyPr>
          <a:lstStyle/>
          <a:p>
            <a:pPr algn="ctr"/>
            <a:r>
              <a:rPr lang="fr-FR" sz="2800" b="1" spc="-40" dirty="0">
                <a:solidFill>
                  <a:srgbClr val="2E59FD"/>
                </a:solidFill>
                <a:latin typeface="MarkPro" panose="020B0504020101010102" pitchFamily="34" charset="0"/>
              </a:rPr>
              <a:t>ENCAF S’INSCRIT DANS LA DYNAMIQUE DE FRANCOPHONIE ECONOMIQUE</a:t>
            </a:r>
          </a:p>
        </p:txBody>
      </p:sp>
      <p:pic>
        <p:nvPicPr>
          <p:cNvPr id="22" name="Image 21">
            <a:extLst>
              <a:ext uri="{FF2B5EF4-FFF2-40B4-BE49-F238E27FC236}">
                <a16:creationId xmlns:a16="http://schemas.microsoft.com/office/drawing/2014/main" id="{40A3A67F-2C37-4E7D-93B9-0357E15A4F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94004" y="6323429"/>
            <a:ext cx="486738" cy="404857"/>
          </a:xfrm>
          <a:prstGeom prst="rect">
            <a:avLst/>
          </a:prstGeom>
        </p:spPr>
      </p:pic>
      <p:sp>
        <p:nvSpPr>
          <p:cNvPr id="2" name="ZoneTexte 1">
            <a:extLst>
              <a:ext uri="{FF2B5EF4-FFF2-40B4-BE49-F238E27FC236}">
                <a16:creationId xmlns:a16="http://schemas.microsoft.com/office/drawing/2014/main" id="{1311A40E-210D-40A9-9DA6-44220507930D}"/>
              </a:ext>
            </a:extLst>
          </p:cNvPr>
          <p:cNvSpPr txBox="1"/>
          <p:nvPr/>
        </p:nvSpPr>
        <p:spPr>
          <a:xfrm>
            <a:off x="688369" y="737635"/>
            <a:ext cx="10805635" cy="369332"/>
          </a:xfrm>
          <a:prstGeom prst="rect">
            <a:avLst/>
          </a:prstGeom>
          <a:noFill/>
        </p:spPr>
        <p:txBody>
          <a:bodyPr wrap="square" rtlCol="0">
            <a:spAutoFit/>
          </a:bodyPr>
          <a:lstStyle/>
          <a:p>
            <a:pPr algn="ctr"/>
            <a:r>
              <a:rPr lang="pt-BR" b="1" dirty="0">
                <a:solidFill>
                  <a:srgbClr val="2E59FD"/>
                </a:solidFill>
              </a:rPr>
              <a:t>La Rencontre des Entrepreneurs Francophones </a:t>
            </a:r>
            <a:r>
              <a:rPr lang="pt-BR" dirty="0">
                <a:solidFill>
                  <a:srgbClr val="2E59FD"/>
                </a:solidFill>
              </a:rPr>
              <a:t>– Journées dédiées à la Francophonie Economique</a:t>
            </a:r>
          </a:p>
        </p:txBody>
      </p:sp>
      <p:sp>
        <p:nvSpPr>
          <p:cNvPr id="3" name="ZoneTexte 2">
            <a:extLst>
              <a:ext uri="{FF2B5EF4-FFF2-40B4-BE49-F238E27FC236}">
                <a16:creationId xmlns:a16="http://schemas.microsoft.com/office/drawing/2014/main" id="{EEEA2B7D-4DFA-4196-82F2-297E41F49E3E}"/>
              </a:ext>
            </a:extLst>
          </p:cNvPr>
          <p:cNvSpPr txBox="1"/>
          <p:nvPr/>
        </p:nvSpPr>
        <p:spPr>
          <a:xfrm>
            <a:off x="549344" y="1534598"/>
            <a:ext cx="11093312" cy="584775"/>
          </a:xfrm>
          <a:prstGeom prst="rect">
            <a:avLst/>
          </a:prstGeom>
          <a:noFill/>
        </p:spPr>
        <p:txBody>
          <a:bodyPr wrap="square" rtlCol="0">
            <a:spAutoFit/>
          </a:bodyPr>
          <a:lstStyle/>
          <a:p>
            <a:pPr algn="ctr"/>
            <a:r>
              <a:rPr lang="pt-BR" sz="1600" dirty="0"/>
              <a:t>Table ronde autour de la formation professionnelle en Afrique suivi d’un événement de présentation d’ENCAF et signatures de MoU</a:t>
            </a:r>
          </a:p>
          <a:p>
            <a:pPr algn="ctr"/>
            <a:r>
              <a:rPr lang="pt-BR" sz="1600" dirty="0"/>
              <a:t>avec le CNP - Sénégal et l’ONFPP de Guinée.</a:t>
            </a:r>
          </a:p>
        </p:txBody>
      </p:sp>
      <p:pic>
        <p:nvPicPr>
          <p:cNvPr id="1026" name="Picture 2">
            <a:extLst>
              <a:ext uri="{FF2B5EF4-FFF2-40B4-BE49-F238E27FC236}">
                <a16:creationId xmlns:a16="http://schemas.microsoft.com/office/drawing/2014/main" id="{6744D69A-4B2D-4A41-9B52-9A16F53BA7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369" y="2333120"/>
            <a:ext cx="3914453" cy="274390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perçu de l’image">
            <a:extLst>
              <a:ext uri="{FF2B5EF4-FFF2-40B4-BE49-F238E27FC236}">
                <a16:creationId xmlns:a16="http://schemas.microsoft.com/office/drawing/2014/main" id="{8D462B6B-5C0E-40F5-BE32-CCD5C18311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95973" y="2330553"/>
            <a:ext cx="3914454" cy="274627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C6A49924-FEED-42AA-BAAB-049F00E481F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1365" r="8338"/>
          <a:stretch/>
        </p:blipFill>
        <p:spPr bwMode="auto">
          <a:xfrm>
            <a:off x="8510427" y="2330553"/>
            <a:ext cx="2900296" cy="2746278"/>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6BB72505-BF8A-4293-92FF-16B2E7964251}"/>
              </a:ext>
            </a:extLst>
          </p:cNvPr>
          <p:cNvSpPr txBox="1"/>
          <p:nvPr/>
        </p:nvSpPr>
        <p:spPr>
          <a:xfrm>
            <a:off x="688369" y="5474034"/>
            <a:ext cx="10722353" cy="646331"/>
          </a:xfrm>
          <a:prstGeom prst="rect">
            <a:avLst/>
          </a:prstGeom>
          <a:noFill/>
        </p:spPr>
        <p:txBody>
          <a:bodyPr wrap="square" rtlCol="0">
            <a:spAutoFit/>
          </a:bodyPr>
          <a:lstStyle/>
          <a:p>
            <a:pPr algn="just"/>
            <a:r>
              <a:rPr lang="pt-BR" b="1" dirty="0"/>
              <a:t>D’une dynamique patronale autour de la formation professionnelle à une dynamique des fonds nationaux de formation ?</a:t>
            </a:r>
          </a:p>
        </p:txBody>
      </p:sp>
    </p:spTree>
    <p:extLst>
      <p:ext uri="{BB962C8B-B14F-4D97-AF65-F5344CB8AC3E}">
        <p14:creationId xmlns:p14="http://schemas.microsoft.com/office/powerpoint/2010/main" val="68953035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ABE4CD2D7314C449C2D2AC7CF2D1F5F" ma:contentTypeVersion="12" ma:contentTypeDescription="Crée un document." ma:contentTypeScope="" ma:versionID="6b102a9fe75e053a739e87fc4692befe">
  <xsd:schema xmlns:xsd="http://www.w3.org/2001/XMLSchema" xmlns:xs="http://www.w3.org/2001/XMLSchema" xmlns:p="http://schemas.microsoft.com/office/2006/metadata/properties" xmlns:ns2="e0103942-8120-4aa1-9c71-d288a733ebf7" xmlns:ns3="16115cc6-6ac3-4644-812f-98f61ba8df19" targetNamespace="http://schemas.microsoft.com/office/2006/metadata/properties" ma:root="true" ma:fieldsID="a559fa289ea95bc0958298e3004465d0" ns2:_="" ns3:_="">
    <xsd:import namespace="e0103942-8120-4aa1-9c71-d288a733ebf7"/>
    <xsd:import namespace="16115cc6-6ac3-4644-812f-98f61ba8df1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AutoKeyPoints" minOccurs="0"/>
                <xsd:element ref="ns2:MediaServiceKeyPoint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103942-8120-4aa1-9c71-d288a733eb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6115cc6-6ac3-4644-812f-98f61ba8df19" elementFormDefault="qualified">
    <xsd:import namespace="http://schemas.microsoft.com/office/2006/documentManagement/types"/>
    <xsd:import namespace="http://schemas.microsoft.com/office/infopath/2007/PartnerControls"/>
    <xsd:element name="SharedWithUsers" ma:index="14"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6E2770-BFD3-490B-9A51-668A6AA4FC5F}">
  <ds:schemaRefs>
    <ds:schemaRef ds:uri="http://schemas.microsoft.com/office/2006/documentManagement/types"/>
    <ds:schemaRef ds:uri="http://schemas.openxmlformats.org/package/2006/metadata/core-properties"/>
    <ds:schemaRef ds:uri="http://purl.org/dc/elements/1.1/"/>
    <ds:schemaRef ds:uri="http://www.w3.org/XML/1998/namespace"/>
    <ds:schemaRef ds:uri="http://purl.org/dc/dcmitype/"/>
    <ds:schemaRef ds:uri="http://purl.org/dc/terms/"/>
    <ds:schemaRef ds:uri="http://schemas.microsoft.com/office/2006/metadata/properties"/>
    <ds:schemaRef ds:uri="http://schemas.microsoft.com/office/infopath/2007/PartnerControls"/>
    <ds:schemaRef ds:uri="16115cc6-6ac3-4644-812f-98f61ba8df19"/>
    <ds:schemaRef ds:uri="e0103942-8120-4aa1-9c71-d288a733ebf7"/>
  </ds:schemaRefs>
</ds:datastoreItem>
</file>

<file path=customXml/itemProps2.xml><?xml version="1.0" encoding="utf-8"?>
<ds:datastoreItem xmlns:ds="http://schemas.openxmlformats.org/officeDocument/2006/customXml" ds:itemID="{C8BD10A6-BBFA-48BD-B404-6F6C66B1BE2B}">
  <ds:schemaRefs>
    <ds:schemaRef ds:uri="http://schemas.microsoft.com/sharepoint/v3/contenttype/forms"/>
  </ds:schemaRefs>
</ds:datastoreItem>
</file>

<file path=customXml/itemProps3.xml><?xml version="1.0" encoding="utf-8"?>
<ds:datastoreItem xmlns:ds="http://schemas.openxmlformats.org/officeDocument/2006/customXml" ds:itemID="{0D34B7CE-C780-43F8-9440-9DC3A866C6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103942-8120-4aa1-9c71-d288a733ebf7"/>
    <ds:schemaRef ds:uri="16115cc6-6ac3-4644-812f-98f61ba8df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1226</Words>
  <Application>Microsoft Office PowerPoint</Application>
  <PresentationFormat>Widescreen</PresentationFormat>
  <Paragraphs>201</Paragraphs>
  <Slides>19</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MarkPro</vt:lpstr>
      <vt:lpstr>Ubuntu</vt:lpstr>
      <vt:lpstr>Thème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PARLONS NUMÉRIQUE</vt:lpstr>
      <vt:lpstr>PowerPoint Presentation</vt:lpstr>
      <vt:lpstr>PowerPoint Presentation</vt:lpstr>
      <vt:lpstr>DE L’IMPORTANCE DE LA MUTUALISATION DES MOYENS L’UNION FAIT LA FORCE</vt:lpstr>
      <vt:lpstr>DE L’IMPORTANCE DE LA NORMALISATION TECHNIQUE</vt:lpstr>
      <vt:lpstr>SE DONNER LES MOYENS  DE SON AMBITION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Joël Pires</dc:creator>
  <cp:lastModifiedBy>Mbabazi-Kamina, Louise</cp:lastModifiedBy>
  <cp:revision>10</cp:revision>
  <dcterms:created xsi:type="dcterms:W3CDTF">2021-10-27T12:27:03Z</dcterms:created>
  <dcterms:modified xsi:type="dcterms:W3CDTF">2021-11-30T14:41:46Z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0x010100BABE4CD2D7314C449C2D2AC7CF2D1F5F</vt:lpwstr>
  </property>
</Properties>
</file>