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838" r:id="rId5"/>
    <p:sldId id="263" r:id="rId6"/>
    <p:sldId id="845" r:id="rId7"/>
    <p:sldId id="843" r:id="rId8"/>
    <p:sldId id="852" r:id="rId9"/>
    <p:sldId id="853" r:id="rId10"/>
    <p:sldId id="265" r:id="rId11"/>
    <p:sldId id="835" r:id="rId12"/>
    <p:sldId id="849" r:id="rId13"/>
    <p:sldId id="851" r:id="rId14"/>
    <p:sldId id="268" r:id="rId15"/>
    <p:sldId id="259" r:id="rId1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94"/>
  </p:normalViewPr>
  <p:slideViewPr>
    <p:cSldViewPr snapToGrid="0" snapToObjects="1">
      <p:cViewPr varScale="1">
        <p:scale>
          <a:sx n="72" d="100"/>
          <a:sy n="72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33DCB-4843-7B48-A69D-C431D13F3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0BAE585-D002-644F-8BCB-3D33A6B8A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4162AE-2522-B74C-938D-CC9CCE0D9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2F6A2E-149B-7544-88C8-E21A89751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DF1D4F-E2D1-CA46-A060-82834AAEF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202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F25BB3-C742-F141-9F7B-C88377DB4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BEDD48-E809-304E-8C74-094CA5A67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A0B20D-9421-6645-9AA4-EBCF48507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EF7C312-0E6E-5247-9D1F-5CB8F96C1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3B5C040-D3C6-CE43-BAFC-E23235874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0227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B95534-19CF-B84D-97DD-4A80BA7C0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CDCDE3-5C9C-0649-B1B9-391A726B0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7D3C4D4-9BF8-F449-B29E-87DAE1898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D7D0BB-655B-EF40-8CB7-9705A480E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0E6573-4DC8-014A-8E71-1AD4566F3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10456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43A12F-3E61-4744-A7D9-61B3B4E8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B1489C-EFEF-9243-9638-3D0B0619B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5CA40A6-F02B-8B4F-A7D8-ACE2036C6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09501F9-6070-E746-9CB2-5D9FE0F4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1AC3376-A5D8-2841-A7E7-1D3D13F4F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82AD58D-012F-C74B-A657-464713A0E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727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310F2A-FD22-F94C-A797-375CF904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A5FFC7C-1B58-5F45-BA46-0BC1906B7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AD90672-EF63-804C-BDC1-6081BFB9F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16DE031-BF6C-8F44-9436-E9BF594D98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4768892-30C4-FE4B-B984-C0CCC52D0E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EC905FF-7470-B949-8B7C-FE610157F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CF3447E-381C-5545-AA77-5CD18E58D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A5EDB7C-CD5C-024B-932F-FE337537A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6915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5D5ADB-0BDD-8A45-8695-DB0024437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9BB8F39-C124-0A40-BAF2-B4B1E140A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80141AB-C9F1-B144-8F5C-BC4A885C3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BE78DA4-694A-7744-BE68-8A32DA2A1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598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88F4AF6-60F2-E141-B010-1CFB91BDD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DB4A7CE-C867-044D-9EC0-230D6D003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52CA89-19E4-8448-8024-B24DCCE19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6252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E8262-F46D-9740-8CED-7280BDA0F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075F98-4C96-594C-BA83-68E11909B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F34EA02-40D6-6D46-B938-1E4FAD4A0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46A33D2-3DC8-A24D-91FD-2F82285A1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36182E4-8C85-D54C-9BB1-30129EA69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E7ECDFF-FABB-3F42-AD1E-64E4A498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1454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3EE5CB-9AF5-324E-A977-1672AD715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B72AD7A-E273-474C-ADEE-48EA339B93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B1F53D8-AF71-D44C-B1D0-55903DB3A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702F474-0359-8B49-8CAD-87AD62D62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9961777-25FB-0B43-9877-8B80AD31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3E76474-E1D5-5A40-B1C6-A6E900E6C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406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DC2EE-3919-2B4C-B56A-6A1066D8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9F27922-7DF0-AC43-AFB3-68E7C819E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106766-50CB-7D4A-9D59-1BF12F4E5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315AA6-0FF6-2F47-BEDA-7A9E9A1C0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7D9657-562E-574D-B3AF-8513FCC98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7436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3702D0F-11D9-0F49-B3FB-67992973C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1F8DDC5-D9B8-E14A-9991-50B8FFE42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D96E22-0103-7646-BE29-270F61A0D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1788F3-E7B7-5A43-A14C-B938E2867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2EF31D-53BB-6E4A-92E1-E650DE186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4450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34F13AF-5D1D-C74F-AA62-A8694063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BAA196F-2E92-C040-A3E1-7B7D8EA63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8468F0-FA14-294E-AAC9-2FCBB22D8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BA45A3-92E6-3542-9DC3-62F0E64BA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025623-D326-0349-A08C-064669D10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645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9420" y="1521141"/>
            <a:ext cx="6629400" cy="2306637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ATELIER REGIONAL DE PARTAGE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0020EAC-38CE-2C46-9660-C3E1171893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9420" y="3914138"/>
            <a:ext cx="8053137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Les modes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alternatifs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financement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de la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formation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professionnelle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Afrique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face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aux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défis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futur</a:t>
            </a:r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A539B6B0-D348-7A47-9829-69F82D02EEE6}"/>
              </a:ext>
            </a:extLst>
          </p:cNvPr>
          <p:cNvSpPr txBox="1">
            <a:spLocks/>
          </p:cNvSpPr>
          <p:nvPr/>
        </p:nvSpPr>
        <p:spPr>
          <a:xfrm>
            <a:off x="1269420" y="4838698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0265"/>
              </a:buClr>
              <a:buFont typeface="Wingdings" pitchFamily="2" charset="2"/>
              <a:buNone/>
              <a:defRPr sz="3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itchFamily="2" charset="2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Tx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Saly-Portudal</a:t>
            </a:r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(Sénégal), 16-18 </a:t>
            </a:r>
            <a:r>
              <a:rPr lang="nl-N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novembre</a:t>
            </a:r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2021</a:t>
            </a:r>
            <a:endParaRPr lang="nl-BE" sz="16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D611D7-D4E4-4849-A79D-987B92916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477519"/>
            <a:ext cx="1838960" cy="10344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EDB0819-B121-D84A-A55B-91B9DEF79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540" y="486726"/>
            <a:ext cx="1104669" cy="934720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9F44C2A3-2464-1042-8971-18C432501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735" y="6186878"/>
            <a:ext cx="1297940" cy="3578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6847" y="6128495"/>
            <a:ext cx="721129" cy="503971"/>
          </a:xfrm>
          <a:prstGeom prst="rect">
            <a:avLst/>
          </a:prstGeom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DC5A6406-8761-DC43-B446-62DEC85B0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3148" y="6186878"/>
            <a:ext cx="1535652" cy="38720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F2ECE5-374D-204E-A254-43074BE9C7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19526" y="6080975"/>
            <a:ext cx="750641" cy="55149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3657784" y="6298338"/>
            <a:ext cx="19928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9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  <a:endParaRPr lang="nl-B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6133B98-0A37-5A45-BD9A-7F7D582A70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8540" y="6027312"/>
            <a:ext cx="822716" cy="63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25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9419" y="1521141"/>
            <a:ext cx="9144001" cy="230663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EXPLOITATION DES RÉSULTATS DE L’ENQUÊTE 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0020EAC-38CE-2C46-9660-C3E1171893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9420" y="3914138"/>
            <a:ext cx="8053137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Le rôle des Fonds dans la numérisation de l’EFTP en Afrique: défis, besoins et perspectives futures </a:t>
            </a:r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A539B6B0-D348-7A47-9829-69F82D02EEE6}"/>
              </a:ext>
            </a:extLst>
          </p:cNvPr>
          <p:cNvSpPr txBox="1">
            <a:spLocks/>
          </p:cNvSpPr>
          <p:nvPr/>
        </p:nvSpPr>
        <p:spPr>
          <a:xfrm>
            <a:off x="1269420" y="4838698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0265"/>
              </a:buClr>
              <a:buFont typeface="Wingdings" pitchFamily="2" charset="2"/>
              <a:buNone/>
              <a:defRPr sz="3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itchFamily="2" charset="2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Tx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Ibrahima Diagne, expert en </a:t>
            </a:r>
            <a:r>
              <a:rPr lang="nl-N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digitalisation</a:t>
            </a:r>
            <a:endParaRPr lang="nl-BE" sz="16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D611D7-D4E4-4849-A79D-987B92916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477519"/>
            <a:ext cx="1838960" cy="10344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EDB0819-B121-D84A-A55B-91B9DEF79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540" y="486726"/>
            <a:ext cx="1104669" cy="934720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9F44C2A3-2464-1042-8971-18C432501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735" y="6186878"/>
            <a:ext cx="1297940" cy="3578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6847" y="6128495"/>
            <a:ext cx="721129" cy="503971"/>
          </a:xfrm>
          <a:prstGeom prst="rect">
            <a:avLst/>
          </a:prstGeom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DC5A6406-8761-DC43-B446-62DEC85B0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3148" y="6186878"/>
            <a:ext cx="1535652" cy="38720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F2ECE5-374D-204E-A254-43074BE9C7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8008" y="6080975"/>
            <a:ext cx="750641" cy="55149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3303136" y="6343252"/>
            <a:ext cx="19928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9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  <a:endParaRPr lang="nl-B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FC729981-D952-8A48-BF27-81E5E67CC6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8540" y="6027312"/>
            <a:ext cx="822716" cy="63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57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2275805" y="945964"/>
            <a:ext cx="84278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quantitatifs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de enquête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990034" y="2501113"/>
            <a:ext cx="2782219" cy="388493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1. Bénin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2. Burkina Faso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3. Cap Vert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4. Cameroun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5. RDC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6. Côte d'Ivoire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7. Guinée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8. Madagascar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9. Mali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10. Ile Maurice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11. Mauritanie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12. Niger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13. RCA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14. Sénégal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15. Tchad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16. Togo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17. Autres. </a:t>
            </a:r>
            <a:endParaRPr lang="fr-FR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B14E8EB-C862-449A-933F-CEDCF17D0CA5}"/>
              </a:ext>
            </a:extLst>
          </p:cNvPr>
          <p:cNvSpPr/>
          <p:nvPr/>
        </p:nvSpPr>
        <p:spPr>
          <a:xfrm>
            <a:off x="8120068" y="2626464"/>
            <a:ext cx="2283943" cy="9881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SN" sz="2400" b="1" dirty="0"/>
              <a:t>Plus de 16 PAYS</a:t>
            </a:r>
            <a:endParaRPr lang="fr-FR" sz="24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EFFA6B8-18D0-411A-B7BF-769108FD2BE6}"/>
              </a:ext>
            </a:extLst>
          </p:cNvPr>
          <p:cNvSpPr/>
          <p:nvPr/>
        </p:nvSpPr>
        <p:spPr>
          <a:xfrm>
            <a:off x="5144214" y="2607382"/>
            <a:ext cx="2283943" cy="9881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SN" sz="2400" b="1" dirty="0"/>
              <a:t>45 REPONSES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21BA039-AFB3-46F1-BC99-650675887E9D}"/>
              </a:ext>
            </a:extLst>
          </p:cNvPr>
          <p:cNvSpPr/>
          <p:nvPr/>
        </p:nvSpPr>
        <p:spPr>
          <a:xfrm>
            <a:off x="4804189" y="4340764"/>
            <a:ext cx="2283943" cy="9881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SN" sz="2400" b="1" dirty="0"/>
              <a:t>Fonds 58% </a:t>
            </a:r>
            <a:endParaRPr lang="fr-FR" sz="24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5EDB610-57EA-48BF-832C-F16FE986A882}"/>
              </a:ext>
            </a:extLst>
          </p:cNvPr>
          <p:cNvSpPr/>
          <p:nvPr/>
        </p:nvSpPr>
        <p:spPr>
          <a:xfrm>
            <a:off x="7759054" y="4340764"/>
            <a:ext cx="2283943" cy="9881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SN" sz="2400" b="1" dirty="0"/>
              <a:t>SECTEUR PRIVE 22%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669842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E49D038-4558-45EC-A06F-7B2EB0D82375}"/>
              </a:ext>
            </a:extLst>
          </p:cNvPr>
          <p:cNvSpPr txBox="1"/>
          <p:nvPr/>
        </p:nvSpPr>
        <p:spPr>
          <a:xfrm>
            <a:off x="510037" y="2274838"/>
            <a:ext cx="92642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7200" b="1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LES DEFIS (graphique à ajouter)</a:t>
            </a:r>
          </a:p>
        </p:txBody>
      </p:sp>
      <p:pic>
        <p:nvPicPr>
          <p:cNvPr id="10" name="Afbeelding 6">
            <a:extLst>
              <a:ext uri="{FF2B5EF4-FFF2-40B4-BE49-F238E27FC236}">
                <a16:creationId xmlns:a16="http://schemas.microsoft.com/office/drawing/2014/main" id="{59B399C8-73EF-4D13-80B1-3080AEC6C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16" name="Afbeelding 5">
            <a:extLst>
              <a:ext uri="{FF2B5EF4-FFF2-40B4-BE49-F238E27FC236}">
                <a16:creationId xmlns:a16="http://schemas.microsoft.com/office/drawing/2014/main" id="{764D9B85-35CC-45D8-A1CF-D0397A82A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18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578FA8A9-072F-4CD3-9DA1-2D25A9BE0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20" name="Afbeelding 9">
            <a:extLst>
              <a:ext uri="{FF2B5EF4-FFF2-40B4-BE49-F238E27FC236}">
                <a16:creationId xmlns:a16="http://schemas.microsoft.com/office/drawing/2014/main" id="{F3215BEA-04D9-49F5-A894-75AFA0B8CF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22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63DDD5CA-C6A2-4418-88A3-CA82049A65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24" name="Afbeelding 11">
            <a:extLst>
              <a:ext uri="{FF2B5EF4-FFF2-40B4-BE49-F238E27FC236}">
                <a16:creationId xmlns:a16="http://schemas.microsoft.com/office/drawing/2014/main" id="{D5DCD10C-D701-4F69-AAAD-02AD96868C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25" name="Afbeelding 12">
            <a:extLst>
              <a:ext uri="{FF2B5EF4-FFF2-40B4-BE49-F238E27FC236}">
                <a16:creationId xmlns:a16="http://schemas.microsoft.com/office/drawing/2014/main" id="{2B8BC1D1-91FF-439C-8E37-5754973361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141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253613" y="1321013"/>
            <a:ext cx="99483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Les besoins les plus fortement évoqués:</a:t>
            </a: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456144" y="2847544"/>
            <a:ext cx="9474126" cy="3353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9575" lvl="3" indent="0">
              <a:buNone/>
            </a:pPr>
            <a:br>
              <a:rPr lang="nl-NL" dirty="0"/>
            </a:br>
            <a:endParaRPr lang="nl-NL" dirty="0"/>
          </a:p>
          <a:p>
            <a:pPr marL="9525" lvl="4" indent="1588">
              <a:lnSpc>
                <a:spcPct val="114000"/>
              </a:lnSpc>
              <a:buNone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FF558CF-0371-1F48-A3A1-42A18BF498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F43CFBA-C217-4CFD-B219-923751746ECC}"/>
              </a:ext>
            </a:extLst>
          </p:cNvPr>
          <p:cNvSpPr/>
          <p:nvPr/>
        </p:nvSpPr>
        <p:spPr>
          <a:xfrm>
            <a:off x="990034" y="2836705"/>
            <a:ext cx="10161162" cy="20795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SN" sz="4800" b="1" dirty="0">
                <a:solidFill>
                  <a:schemeClr val="accent6">
                    <a:lumMod val="75000"/>
                  </a:schemeClr>
                </a:solidFill>
              </a:rPr>
              <a:t>(Connexion, capacités, accompagnement transformation digitale, équipements, régional…)</a:t>
            </a:r>
            <a:endParaRPr lang="fr-FR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026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81A1FC-A34F-4A20-9A37-2E4D249A8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846" y="457200"/>
            <a:ext cx="8486775" cy="5943600"/>
          </a:xfrm>
          <a:prstGeom prst="rect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FAEF5178-E94C-4BC8-A99F-E1BA6800DA26}"/>
              </a:ext>
            </a:extLst>
          </p:cNvPr>
          <p:cNvSpPr txBox="1"/>
          <p:nvPr/>
        </p:nvSpPr>
        <p:spPr>
          <a:xfrm>
            <a:off x="0" y="2302587"/>
            <a:ext cx="366732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7200" b="1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LES BESOINS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2B090BB-BFF0-4584-9209-7008FCBCF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184969D-5958-495B-A056-02B45AB94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8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081ACCC8-D627-44DF-9408-F3F685092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9" name="Afbeelding 9">
            <a:extLst>
              <a:ext uri="{FF2B5EF4-FFF2-40B4-BE49-F238E27FC236}">
                <a16:creationId xmlns:a16="http://schemas.microsoft.com/office/drawing/2014/main" id="{38BE73D8-CC3D-4F11-9F4E-7926F17357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0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AD5E927F-128F-4328-B739-F5ACF445FC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1" name="Afbeelding 11">
            <a:extLst>
              <a:ext uri="{FF2B5EF4-FFF2-40B4-BE49-F238E27FC236}">
                <a16:creationId xmlns:a16="http://schemas.microsoft.com/office/drawing/2014/main" id="{88514597-B96A-45E0-8D8C-A867BC4A32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2" name="Afbeelding 13">
            <a:extLst>
              <a:ext uri="{FF2B5EF4-FFF2-40B4-BE49-F238E27FC236}">
                <a16:creationId xmlns:a16="http://schemas.microsoft.com/office/drawing/2014/main" id="{55136068-8080-4574-8AF6-4BB2D94D30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08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937BAD-18FE-4CCD-A224-41941B63F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7454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Besoins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actuels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vos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contributions (1)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3DBA7A-DD99-4088-9379-2BA481042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32" t="45559" r="28814" b="24592"/>
          <a:stretch/>
        </p:blipFill>
        <p:spPr>
          <a:xfrm>
            <a:off x="3266354" y="1391056"/>
            <a:ext cx="8985399" cy="3677056"/>
          </a:xfrm>
          <a:prstGeom prst="rect">
            <a:avLst/>
          </a:prstGeom>
        </p:spPr>
      </p:pic>
      <p:pic>
        <p:nvPicPr>
          <p:cNvPr id="13" name="Afbeelding 5">
            <a:extLst>
              <a:ext uri="{FF2B5EF4-FFF2-40B4-BE49-F238E27FC236}">
                <a16:creationId xmlns:a16="http://schemas.microsoft.com/office/drawing/2014/main" id="{37A63AC6-8AC0-40E6-A6F3-713533B49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14" name="Afbeelding 6">
            <a:extLst>
              <a:ext uri="{FF2B5EF4-FFF2-40B4-BE49-F238E27FC236}">
                <a16:creationId xmlns:a16="http://schemas.microsoft.com/office/drawing/2014/main" id="{5EF687CB-E0E5-4A40-BE06-756BC6358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15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89A4E9B9-BFF7-4E8B-BC98-3EAA72892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6" name="Afbeelding 9">
            <a:extLst>
              <a:ext uri="{FF2B5EF4-FFF2-40B4-BE49-F238E27FC236}">
                <a16:creationId xmlns:a16="http://schemas.microsoft.com/office/drawing/2014/main" id="{0A54F8A6-B5B3-4427-880E-76EDCCA7BD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7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B4373A9D-5245-4B85-BD60-DCE779AA5A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8" name="Afbeelding 11">
            <a:extLst>
              <a:ext uri="{FF2B5EF4-FFF2-40B4-BE49-F238E27FC236}">
                <a16:creationId xmlns:a16="http://schemas.microsoft.com/office/drawing/2014/main" id="{65A41537-1037-498E-87FB-180015359F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9" name="Afbeelding 13">
            <a:extLst>
              <a:ext uri="{FF2B5EF4-FFF2-40B4-BE49-F238E27FC236}">
                <a16:creationId xmlns:a16="http://schemas.microsoft.com/office/drawing/2014/main" id="{CA2A8EF7-336D-4832-9CCC-14E1C91FCC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05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937BAD-18FE-4CCD-A224-41941B63F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422" y="1982127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Besoins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actuels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vos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contributions (2)</a:t>
            </a:r>
          </a:p>
        </p:txBody>
      </p:sp>
      <p:pic>
        <p:nvPicPr>
          <p:cNvPr id="12" name="Image 2">
            <a:extLst>
              <a:ext uri="{FF2B5EF4-FFF2-40B4-BE49-F238E27FC236}">
                <a16:creationId xmlns:a16="http://schemas.microsoft.com/office/drawing/2014/main" id="{419F7BB5-C5C6-48C2-BC09-2471831338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47" t="18531" r="28686" b="46329"/>
          <a:stretch/>
        </p:blipFill>
        <p:spPr>
          <a:xfrm>
            <a:off x="3346322" y="1292031"/>
            <a:ext cx="9111489" cy="419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62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937BAD-18FE-4CCD-A224-41941B63F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422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Besoins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actuels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36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vos</a:t>
            </a: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contributions (3)</a:t>
            </a:r>
          </a:p>
        </p:txBody>
      </p:sp>
      <p:pic>
        <p:nvPicPr>
          <p:cNvPr id="5" name="Image 2">
            <a:extLst>
              <a:ext uri="{FF2B5EF4-FFF2-40B4-BE49-F238E27FC236}">
                <a16:creationId xmlns:a16="http://schemas.microsoft.com/office/drawing/2014/main" id="{1FFA5BC4-6DFF-4BB0-8398-79A373E38B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47" t="53029" r="28686" b="29266"/>
          <a:stretch/>
        </p:blipFill>
        <p:spPr>
          <a:xfrm>
            <a:off x="3283342" y="2117695"/>
            <a:ext cx="8274674" cy="224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78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840658" y="1321013"/>
            <a:ext cx="101765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b="1" dirty="0">
                <a:latin typeface="Calibri" panose="020F0502020204030204" pitchFamily="34" charset="0"/>
                <a:cs typeface="Calibri" panose="020F0502020204030204" pitchFamily="34" charset="0"/>
              </a:rPr>
              <a:t>QUE POURRAIENT ETRE LES ACTIONS PRIORITAIRES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FF558CF-0371-1F48-A3A1-42A18BF498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2F189550-8878-4675-B991-36F4A8C6D277}"/>
              </a:ext>
            </a:extLst>
          </p:cNvPr>
          <p:cNvSpPr txBox="1">
            <a:spLocks/>
          </p:cNvSpPr>
          <p:nvPr/>
        </p:nvSpPr>
        <p:spPr>
          <a:xfrm>
            <a:off x="1261729" y="2794463"/>
            <a:ext cx="9562215" cy="3406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BE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4D186F-FEC1-4AE0-8088-D35BCDFD32AF}"/>
              </a:ext>
            </a:extLst>
          </p:cNvPr>
          <p:cNvSpPr/>
          <p:nvPr/>
        </p:nvSpPr>
        <p:spPr>
          <a:xfrm>
            <a:off x="990034" y="2836705"/>
            <a:ext cx="10161162" cy="20795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SN" sz="4800" b="1" dirty="0">
                <a:solidFill>
                  <a:schemeClr val="accent6">
                    <a:lumMod val="75000"/>
                  </a:schemeClr>
                </a:solidFill>
              </a:rPr>
              <a:t>COMMENT AGENCER LES BESOINS EN PRIORITES?</a:t>
            </a:r>
            <a:endParaRPr lang="fr-FR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484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4" descr="http://www.iconarchive.com/download/i62056/gianni-polito/colobrush/system-database-add.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4075889" y="0"/>
            <a:ext cx="4075889" cy="230545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FAISABLE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2305455"/>
            <a:ext cx="4075889" cy="2305455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SN" sz="3200" b="1" dirty="0"/>
              <a:t>IMPACT</a:t>
            </a:r>
            <a:endParaRPr lang="fr-FR" sz="3200" b="1" dirty="0"/>
          </a:p>
        </p:txBody>
      </p:sp>
      <p:sp>
        <p:nvSpPr>
          <p:cNvPr id="26" name="Rectangle 25"/>
          <p:cNvSpPr/>
          <p:nvPr/>
        </p:nvSpPr>
        <p:spPr>
          <a:xfrm>
            <a:off x="8116110" y="2276272"/>
            <a:ext cx="4075889" cy="23054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DURABLE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92101" y="4552541"/>
            <a:ext cx="4075889" cy="230545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/>
              <a:t>COUT DE NE RIEN FAIRE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1294FF7-1E06-4CEA-A6BA-8C5C9CBB25F2}"/>
              </a:ext>
            </a:extLst>
          </p:cNvPr>
          <p:cNvSpPr txBox="1"/>
          <p:nvPr/>
        </p:nvSpPr>
        <p:spPr>
          <a:xfrm>
            <a:off x="4485736" y="2725947"/>
            <a:ext cx="32435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SN" sz="3200" b="1" dirty="0">
                <a:solidFill>
                  <a:srgbClr val="00B0F0"/>
                </a:solidFill>
              </a:rPr>
              <a:t>CRITERES DE PRIORISATION</a:t>
            </a:r>
            <a:endParaRPr lang="fr-FR" sz="3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46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4" grpId="0" animBg="1"/>
      <p:bldP spid="26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284085" y="1239673"/>
            <a:ext cx="113012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b="1" dirty="0" err="1">
                <a:latin typeface="Calibri" panose="020F0502020204030204" pitchFamily="34" charset="0"/>
                <a:cs typeface="Calibri" panose="020F0502020204030204" pitchFamily="34" charset="0"/>
              </a:rPr>
              <a:t>Possibles</a:t>
            </a:r>
            <a:r>
              <a:rPr lang="nl-B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dirty="0" err="1">
                <a:latin typeface="Calibri" panose="020F0502020204030204" pitchFamily="34" charset="0"/>
                <a:cs typeface="Calibri" panose="020F0502020204030204" pitchFamily="34" charset="0"/>
              </a:rPr>
              <a:t>axes</a:t>
            </a:r>
            <a:r>
              <a:rPr lang="nl-B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dirty="0" err="1">
                <a:latin typeface="Calibri" panose="020F0502020204030204" pitchFamily="34" charset="0"/>
                <a:cs typeface="Calibri" panose="020F0502020204030204" pitchFamily="34" charset="0"/>
              </a:rPr>
              <a:t>d’intervention</a:t>
            </a:r>
            <a:r>
              <a:rPr lang="nl-BE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nl-BE" b="1" dirty="0" err="1">
                <a:latin typeface="Calibri" panose="020F0502020204030204" pitchFamily="34" charset="0"/>
                <a:cs typeface="Calibri" panose="020F0502020204030204" pitchFamily="34" charset="0"/>
              </a:rPr>
              <a:t>financement</a:t>
            </a:r>
            <a:r>
              <a:rPr lang="nl-BE" b="1" dirty="0">
                <a:latin typeface="Calibri" panose="020F0502020204030204" pitchFamily="34" charset="0"/>
                <a:cs typeface="Calibri" panose="020F0502020204030204" pitchFamily="34" charset="0"/>
              </a:rPr>
              <a:t> (1)</a:t>
            </a: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990034" y="2565236"/>
            <a:ext cx="9940236" cy="3353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95325" lvl="3" indent="-285750"/>
            <a:r>
              <a:rPr lang="nl-NL" sz="2800" dirty="0" err="1"/>
              <a:t>Renforcement</a:t>
            </a:r>
            <a:r>
              <a:rPr lang="nl-NL" sz="2800" dirty="0"/>
              <a:t> des </a:t>
            </a:r>
            <a:r>
              <a:rPr lang="nl-NL" sz="2800" b="1" dirty="0" err="1"/>
              <a:t>compétences</a:t>
            </a:r>
            <a:r>
              <a:rPr lang="nl-NL" sz="2800" b="1" dirty="0"/>
              <a:t> </a:t>
            </a:r>
            <a:r>
              <a:rPr lang="nl-NL" sz="2800" b="1" dirty="0" err="1"/>
              <a:t>numériques</a:t>
            </a:r>
            <a:r>
              <a:rPr lang="nl-NL" sz="2800" b="1" dirty="0"/>
              <a:t> des formateurs</a:t>
            </a:r>
          </a:p>
          <a:p>
            <a:pPr marL="695325" lvl="3" indent="-285750"/>
            <a:r>
              <a:rPr lang="nl-NL" sz="2800" b="1" dirty="0"/>
              <a:t>Transformation digitale des </a:t>
            </a:r>
            <a:r>
              <a:rPr lang="nl-NL" sz="2800" b="1" dirty="0" err="1"/>
              <a:t>curriculas</a:t>
            </a:r>
            <a:r>
              <a:rPr lang="nl-NL" sz="2800" b="1" dirty="0"/>
              <a:t> </a:t>
            </a:r>
            <a:r>
              <a:rPr lang="nl-NL" sz="2800" dirty="0"/>
              <a:t>et </a:t>
            </a:r>
            <a:r>
              <a:rPr lang="nl-NL" sz="2800" dirty="0" err="1"/>
              <a:t>outils</a:t>
            </a:r>
            <a:r>
              <a:rPr lang="nl-NL" sz="2800" dirty="0"/>
              <a:t> </a:t>
            </a:r>
            <a:r>
              <a:rPr lang="nl-NL" sz="2800" dirty="0" err="1"/>
              <a:t>pédagogiques</a:t>
            </a:r>
            <a:endParaRPr lang="nl-NL" sz="2800" dirty="0"/>
          </a:p>
          <a:p>
            <a:pPr marL="695325" lvl="3" indent="-285750"/>
            <a:r>
              <a:rPr lang="nl-NL" sz="2800" dirty="0" err="1"/>
              <a:t>Mobilisation</a:t>
            </a:r>
            <a:r>
              <a:rPr lang="nl-NL" sz="2800" dirty="0"/>
              <a:t> du </a:t>
            </a:r>
            <a:r>
              <a:rPr lang="nl-NL" sz="2800" dirty="0" err="1"/>
              <a:t>secteur</a:t>
            </a:r>
            <a:r>
              <a:rPr lang="nl-NL" sz="2800" dirty="0"/>
              <a:t> </a:t>
            </a:r>
            <a:r>
              <a:rPr lang="nl-NL" sz="2800" dirty="0" err="1"/>
              <a:t>privè</a:t>
            </a:r>
            <a:r>
              <a:rPr lang="nl-NL" sz="2800" dirty="0"/>
              <a:t> TIC (</a:t>
            </a:r>
            <a:r>
              <a:rPr lang="nl-NL" sz="2800" dirty="0" err="1"/>
              <a:t>partenariat</a:t>
            </a:r>
            <a:r>
              <a:rPr lang="nl-NL" sz="2800" dirty="0"/>
              <a:t>) y </a:t>
            </a:r>
            <a:r>
              <a:rPr lang="nl-NL" sz="2800" dirty="0" err="1"/>
              <a:t>compris</a:t>
            </a:r>
            <a:r>
              <a:rPr lang="nl-NL" sz="2800" dirty="0"/>
              <a:t> dans la </a:t>
            </a:r>
            <a:r>
              <a:rPr lang="nl-NL" sz="2800" b="1" dirty="0" err="1"/>
              <a:t>gouvernance</a:t>
            </a:r>
            <a:r>
              <a:rPr lang="nl-NL" sz="2800" b="1" dirty="0"/>
              <a:t> des fonds</a:t>
            </a:r>
          </a:p>
          <a:p>
            <a:pPr marL="695325" lvl="3" indent="-285750"/>
            <a:r>
              <a:rPr lang="nl-NL" sz="2800" dirty="0" err="1"/>
              <a:t>Reorientation</a:t>
            </a:r>
            <a:r>
              <a:rPr lang="nl-NL" sz="2800" dirty="0"/>
              <a:t> de </a:t>
            </a:r>
            <a:r>
              <a:rPr lang="nl-NL" sz="2800" dirty="0" err="1"/>
              <a:t>l’offre</a:t>
            </a:r>
            <a:r>
              <a:rPr lang="nl-NL" sz="2800" dirty="0"/>
              <a:t> en </a:t>
            </a:r>
            <a:r>
              <a:rPr lang="nl-NL" sz="2800" dirty="0" err="1"/>
              <a:t>formation</a:t>
            </a:r>
            <a:r>
              <a:rPr lang="nl-NL" sz="2800" dirty="0"/>
              <a:t> vers les métiers du </a:t>
            </a:r>
            <a:r>
              <a:rPr lang="nl-NL" sz="2800" dirty="0" err="1"/>
              <a:t>numérique</a:t>
            </a:r>
            <a:r>
              <a:rPr lang="nl-NL" sz="2800" dirty="0"/>
              <a:t> et les </a:t>
            </a:r>
            <a:r>
              <a:rPr lang="nl-NL" sz="2800" dirty="0" err="1"/>
              <a:t>compétences</a:t>
            </a:r>
            <a:r>
              <a:rPr lang="nl-NL" sz="2800" dirty="0"/>
              <a:t> </a:t>
            </a:r>
            <a:r>
              <a:rPr lang="nl-NL" sz="2800" dirty="0" err="1"/>
              <a:t>numériques</a:t>
            </a:r>
            <a:r>
              <a:rPr lang="nl-NL" sz="2800" dirty="0"/>
              <a:t> dans les </a:t>
            </a:r>
            <a:r>
              <a:rPr lang="nl-NL" sz="2800" dirty="0" err="1"/>
              <a:t>autres</a:t>
            </a:r>
            <a:r>
              <a:rPr lang="nl-NL" sz="2800" dirty="0"/>
              <a:t> métiers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FF558CF-0371-1F48-A3A1-42A18BF498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2F189550-8878-4675-B991-36F4A8C6D277}"/>
              </a:ext>
            </a:extLst>
          </p:cNvPr>
          <p:cNvSpPr txBox="1">
            <a:spLocks/>
          </p:cNvSpPr>
          <p:nvPr/>
        </p:nvSpPr>
        <p:spPr>
          <a:xfrm>
            <a:off x="781235" y="2565236"/>
            <a:ext cx="10042709" cy="36358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BE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161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461639" y="2847544"/>
            <a:ext cx="10468631" cy="3353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95325" lvl="3" indent="-285750"/>
            <a:r>
              <a:rPr lang="nl-NL" sz="2800" dirty="0" err="1"/>
              <a:t>Numérique</a:t>
            </a:r>
            <a:r>
              <a:rPr lang="nl-NL" sz="2800" dirty="0"/>
              <a:t> pour </a:t>
            </a:r>
            <a:r>
              <a:rPr lang="nl-NL" sz="2800" b="1" dirty="0" err="1"/>
              <a:t>renforcer</a:t>
            </a:r>
            <a:r>
              <a:rPr lang="nl-NL" sz="2800" b="1" dirty="0"/>
              <a:t> </a:t>
            </a:r>
            <a:r>
              <a:rPr lang="nl-NL" sz="2800" b="1" dirty="0" err="1"/>
              <a:t>l’équité</a:t>
            </a:r>
            <a:r>
              <a:rPr lang="nl-NL" sz="2800" b="1" dirty="0"/>
              <a:t>/</a:t>
            </a:r>
            <a:r>
              <a:rPr lang="nl-NL" sz="2800" b="1" dirty="0" err="1"/>
              <a:t>inclusion</a:t>
            </a:r>
            <a:r>
              <a:rPr lang="nl-NL" sz="2800" b="1" dirty="0"/>
              <a:t> sociale</a:t>
            </a:r>
            <a:r>
              <a:rPr lang="nl-NL" sz="2800" dirty="0"/>
              <a:t>: </a:t>
            </a:r>
            <a:r>
              <a:rPr lang="nl-NL" sz="2800" dirty="0" err="1"/>
              <a:t>reconnaissance</a:t>
            </a:r>
            <a:r>
              <a:rPr lang="nl-NL" sz="2800" dirty="0"/>
              <a:t> des </a:t>
            </a:r>
            <a:r>
              <a:rPr lang="nl-NL" sz="2800" dirty="0" err="1"/>
              <a:t>compténces</a:t>
            </a:r>
            <a:r>
              <a:rPr lang="nl-NL" sz="2800" dirty="0"/>
              <a:t> </a:t>
            </a:r>
            <a:r>
              <a:rPr lang="nl-NL" sz="2800" dirty="0" err="1"/>
              <a:t>digitales</a:t>
            </a:r>
            <a:r>
              <a:rPr lang="nl-NL" sz="2800" dirty="0"/>
              <a:t> et </a:t>
            </a:r>
            <a:r>
              <a:rPr lang="nl-NL" sz="2800" dirty="0" err="1"/>
              <a:t>validation</a:t>
            </a:r>
            <a:r>
              <a:rPr lang="nl-NL" sz="2800" dirty="0"/>
              <a:t> des </a:t>
            </a:r>
            <a:r>
              <a:rPr lang="nl-NL" sz="2800" dirty="0" err="1"/>
              <a:t>acquis</a:t>
            </a:r>
            <a:r>
              <a:rPr lang="nl-NL" sz="2800" dirty="0"/>
              <a:t> de </a:t>
            </a:r>
            <a:r>
              <a:rPr lang="nl-NL" sz="2800" dirty="0" err="1"/>
              <a:t>l’experience</a:t>
            </a:r>
            <a:r>
              <a:rPr lang="nl-NL" sz="2800" dirty="0"/>
              <a:t> (</a:t>
            </a:r>
            <a:r>
              <a:rPr lang="nl-NL" sz="2800" dirty="0" err="1"/>
              <a:t>formaliser</a:t>
            </a:r>
            <a:r>
              <a:rPr lang="nl-NL" sz="2800" dirty="0"/>
              <a:t> </a:t>
            </a:r>
            <a:r>
              <a:rPr lang="nl-NL" sz="2800" dirty="0" err="1"/>
              <a:t>l’informel</a:t>
            </a:r>
            <a:r>
              <a:rPr lang="nl-NL" sz="2800" dirty="0"/>
              <a:t>)</a:t>
            </a:r>
          </a:p>
          <a:p>
            <a:pPr marL="695325" lvl="3" indent="-285750"/>
            <a:r>
              <a:rPr lang="nl-NL" sz="2800" dirty="0" err="1"/>
              <a:t>Numérique</a:t>
            </a:r>
            <a:r>
              <a:rPr lang="nl-NL" sz="2800" dirty="0"/>
              <a:t> pour </a:t>
            </a:r>
            <a:r>
              <a:rPr lang="nl-NL" sz="2800" b="1" dirty="0" err="1"/>
              <a:t>l’apprentissage</a:t>
            </a:r>
            <a:r>
              <a:rPr lang="nl-NL" sz="2800" b="1" dirty="0"/>
              <a:t> </a:t>
            </a:r>
            <a:r>
              <a:rPr lang="nl-NL" sz="2800" b="1" dirty="0" err="1"/>
              <a:t>professionnel</a:t>
            </a:r>
            <a:r>
              <a:rPr lang="nl-NL" sz="2800" b="1" dirty="0"/>
              <a:t> </a:t>
            </a:r>
          </a:p>
          <a:p>
            <a:pPr marL="695325" lvl="3" indent="-285750"/>
            <a:r>
              <a:rPr lang="nl-NL" sz="2800" b="1" dirty="0" err="1"/>
              <a:t>Gestion</a:t>
            </a:r>
            <a:r>
              <a:rPr lang="nl-NL" sz="2800" b="1" dirty="0"/>
              <a:t> des </a:t>
            </a:r>
            <a:r>
              <a:rPr lang="nl-NL" sz="2800" b="1" dirty="0" err="1"/>
              <a:t>centres</a:t>
            </a:r>
            <a:r>
              <a:rPr lang="nl-NL" sz="2800" b="1" dirty="0"/>
              <a:t>- </a:t>
            </a:r>
            <a:r>
              <a:rPr lang="nl-NL" sz="2800" dirty="0" err="1"/>
              <a:t>fonctions</a:t>
            </a:r>
            <a:r>
              <a:rPr lang="nl-NL" sz="2800" dirty="0"/>
              <a:t> </a:t>
            </a:r>
            <a:r>
              <a:rPr lang="nl-NL" sz="2800" dirty="0" err="1"/>
              <a:t>administratives</a:t>
            </a:r>
            <a:r>
              <a:rPr lang="nl-NL" sz="2800" dirty="0"/>
              <a:t> et de management (</a:t>
            </a:r>
            <a:r>
              <a:rPr lang="nl-NL" sz="2800" dirty="0" err="1"/>
              <a:t>inscriptions</a:t>
            </a:r>
            <a:r>
              <a:rPr lang="nl-NL" sz="2800" dirty="0"/>
              <a:t>, examens, </a:t>
            </a:r>
            <a:r>
              <a:rPr lang="nl-NL" sz="2800" dirty="0" err="1"/>
              <a:t>gestion</a:t>
            </a:r>
            <a:r>
              <a:rPr lang="nl-NL" sz="2800" dirty="0"/>
              <a:t> du </a:t>
            </a:r>
            <a:r>
              <a:rPr lang="nl-NL" sz="2800" dirty="0" err="1"/>
              <a:t>personnel</a:t>
            </a:r>
            <a:r>
              <a:rPr lang="nl-NL" sz="2800" dirty="0"/>
              <a:t>, </a:t>
            </a:r>
            <a:r>
              <a:rPr lang="nl-NL" sz="2800" dirty="0" err="1"/>
              <a:t>etc</a:t>
            </a:r>
            <a:r>
              <a:rPr lang="nl-NL" sz="2800" dirty="0"/>
              <a:t>): énorme </a:t>
            </a:r>
            <a:r>
              <a:rPr lang="nl-NL" sz="2800" dirty="0" err="1"/>
              <a:t>potentiel</a:t>
            </a:r>
            <a:r>
              <a:rPr lang="nl-NL" sz="2800" dirty="0"/>
              <a:t> </a:t>
            </a:r>
            <a:r>
              <a:rPr lang="nl-NL" sz="2800" dirty="0" err="1"/>
              <a:t>d’exploitation</a:t>
            </a:r>
            <a:r>
              <a:rPr lang="nl-NL" sz="2800" dirty="0"/>
              <a:t> du </a:t>
            </a:r>
            <a:r>
              <a:rPr lang="nl-NL" sz="2800" dirty="0" err="1"/>
              <a:t>numérique</a:t>
            </a:r>
            <a:endParaRPr lang="nl-NL" sz="28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FF558CF-0371-1F48-A3A1-42A18BF498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2F189550-8878-4675-B991-36F4A8C6D277}"/>
              </a:ext>
            </a:extLst>
          </p:cNvPr>
          <p:cNvSpPr txBox="1">
            <a:spLocks/>
          </p:cNvSpPr>
          <p:nvPr/>
        </p:nvSpPr>
        <p:spPr>
          <a:xfrm>
            <a:off x="1261729" y="2794463"/>
            <a:ext cx="9562215" cy="3406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BE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ijdelijke aanduiding voor titel 1">
            <a:extLst>
              <a:ext uri="{FF2B5EF4-FFF2-40B4-BE49-F238E27FC236}">
                <a16:creationId xmlns:a16="http://schemas.microsoft.com/office/drawing/2014/main" id="{1ABA6777-543D-4169-9536-AEC2C60762EB}"/>
              </a:ext>
            </a:extLst>
          </p:cNvPr>
          <p:cNvSpPr txBox="1">
            <a:spLocks/>
          </p:cNvSpPr>
          <p:nvPr/>
        </p:nvSpPr>
        <p:spPr>
          <a:xfrm>
            <a:off x="221942" y="1239673"/>
            <a:ext cx="113634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b="1" dirty="0" err="1">
                <a:latin typeface="Calibri" panose="020F0502020204030204" pitchFamily="34" charset="0"/>
                <a:cs typeface="Calibri" panose="020F0502020204030204" pitchFamily="34" charset="0"/>
              </a:rPr>
              <a:t>Possibles</a:t>
            </a:r>
            <a:r>
              <a:rPr lang="nl-B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dirty="0" err="1">
                <a:latin typeface="Calibri" panose="020F0502020204030204" pitchFamily="34" charset="0"/>
                <a:cs typeface="Calibri" panose="020F0502020204030204" pitchFamily="34" charset="0"/>
              </a:rPr>
              <a:t>axes</a:t>
            </a:r>
            <a:r>
              <a:rPr lang="nl-B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dirty="0" err="1">
                <a:latin typeface="Calibri" panose="020F0502020204030204" pitchFamily="34" charset="0"/>
                <a:cs typeface="Calibri" panose="020F0502020204030204" pitchFamily="34" charset="0"/>
              </a:rPr>
              <a:t>d’intervention</a:t>
            </a:r>
            <a:r>
              <a:rPr lang="nl-BE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nl-BE" b="1" dirty="0" err="1">
                <a:latin typeface="Calibri" panose="020F0502020204030204" pitchFamily="34" charset="0"/>
                <a:cs typeface="Calibri" panose="020F0502020204030204" pitchFamily="34" charset="0"/>
              </a:rPr>
              <a:t>financement</a:t>
            </a:r>
            <a:r>
              <a:rPr lang="nl-BE" b="1" dirty="0">
                <a:latin typeface="Calibri" panose="020F0502020204030204" pitchFamily="34" charset="0"/>
                <a:cs typeface="Calibri" panose="020F0502020204030204" pitchFamily="34" charset="0"/>
              </a:rPr>
              <a:t> (2) </a:t>
            </a:r>
          </a:p>
        </p:txBody>
      </p:sp>
    </p:spTree>
    <p:extLst>
      <p:ext uri="{BB962C8B-B14F-4D97-AF65-F5344CB8AC3E}">
        <p14:creationId xmlns:p14="http://schemas.microsoft.com/office/powerpoint/2010/main" val="2768282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2243170" y="1321013"/>
            <a:ext cx="6700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b="1" dirty="0">
                <a:latin typeface="Calibri" panose="020F0502020204030204" pitchFamily="34" charset="0"/>
                <a:cs typeface="Calibri" panose="020F0502020204030204" pitchFamily="34" charset="0"/>
              </a:rPr>
              <a:t>VOS REACTIONS?</a:t>
            </a: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456144" y="2847544"/>
            <a:ext cx="9474126" cy="3353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9575" lvl="3" indent="0">
              <a:buNone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FF558CF-0371-1F48-A3A1-42A18BF498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2F189550-8878-4675-B991-36F4A8C6D277}"/>
              </a:ext>
            </a:extLst>
          </p:cNvPr>
          <p:cNvSpPr txBox="1">
            <a:spLocks/>
          </p:cNvSpPr>
          <p:nvPr/>
        </p:nvSpPr>
        <p:spPr>
          <a:xfrm>
            <a:off x="1261729" y="2794463"/>
            <a:ext cx="9562215" cy="3406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BE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Participant guidelines to follow for a LIVE discussion | by Priyanka Nath |  Leher Blog | Medium">
            <a:extLst>
              <a:ext uri="{FF2B5EF4-FFF2-40B4-BE49-F238E27FC236}">
                <a16:creationId xmlns:a16="http://schemas.microsoft.com/office/drawing/2014/main" id="{26B40892-7823-46EC-B56E-8C226A37E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4" y="2466975"/>
            <a:ext cx="5300035" cy="428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440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9420" y="1521141"/>
            <a:ext cx="6629400" cy="2306637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MERCI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0020EAC-38CE-2C46-9660-C3E1171893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9420" y="3914138"/>
            <a:ext cx="8053137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D611D7-D4E4-4849-A79D-987B92916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477519"/>
            <a:ext cx="1838960" cy="10344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EDB0819-B121-D84A-A55B-91B9DEF79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540" y="486726"/>
            <a:ext cx="1104669" cy="934720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9F44C2A3-2464-1042-8971-18C432501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735" y="6186878"/>
            <a:ext cx="1297940" cy="3578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6367" y="6062725"/>
            <a:ext cx="721129" cy="503971"/>
          </a:xfrm>
          <a:prstGeom prst="rect">
            <a:avLst/>
          </a:prstGeom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DC5A6406-8761-DC43-B446-62DEC85B0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3148" y="6186878"/>
            <a:ext cx="1535652" cy="38720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F2ECE5-374D-204E-A254-43074BE9C7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2052" y="6022593"/>
            <a:ext cx="750641" cy="55149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3303136" y="6343252"/>
            <a:ext cx="19928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9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  <a:endParaRPr lang="nl-B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48DDAC8C-2097-E646-874A-53EFCAB1AF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8540" y="6027312"/>
            <a:ext cx="822716" cy="63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4406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Office PowerPoint</Application>
  <PresentationFormat>Widescreen</PresentationFormat>
  <Paragraphs>57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Kantoorthema</vt:lpstr>
      <vt:lpstr>ATELIER REGIONAL DE PARTAGE</vt:lpstr>
      <vt:lpstr>EXPLOITATION DES RÉSULTATS DE L’ENQUÊTE </vt:lpstr>
      <vt:lpstr>PowerPoint Presentation</vt:lpstr>
      <vt:lpstr>PowerPoint Presentation</vt:lpstr>
      <vt:lpstr>PowerPoint Presentation</vt:lpstr>
      <vt:lpstr>PowerPoint Presentation</vt:lpstr>
      <vt:lpstr>Besoins actuels: vos contributions (1)</vt:lpstr>
      <vt:lpstr>Besoins actuels: vos contributions (2)</vt:lpstr>
      <vt:lpstr>Besoins actuels: vos contributions (3)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REGIONAL DE PARTAGE</dc:title>
  <dc:creator>DE RUYCK, Maarten</dc:creator>
  <cp:lastModifiedBy>Mbabazi-Kamina, Louise</cp:lastModifiedBy>
  <cp:revision>39</cp:revision>
  <dcterms:created xsi:type="dcterms:W3CDTF">2021-11-05T17:48:37Z</dcterms:created>
  <dcterms:modified xsi:type="dcterms:W3CDTF">2021-11-30T14:42:42Z</dcterms:modified>
</cp:coreProperties>
</file>