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68" r:id="rId3"/>
    <p:sldId id="279" r:id="rId4"/>
    <p:sldId id="280" r:id="rId5"/>
    <p:sldId id="281" r:id="rId6"/>
    <p:sldId id="282" r:id="rId7"/>
    <p:sldId id="283" r:id="rId8"/>
    <p:sldId id="284" r:id="rId9"/>
    <p:sldId id="271" r:id="rId10"/>
    <p:sldId id="272" r:id="rId11"/>
    <p:sldId id="273" r:id="rId12"/>
    <p:sldId id="274" r:id="rId13"/>
    <p:sldId id="275" r:id="rId14"/>
    <p:sldId id="277" r:id="rId15"/>
    <p:sldId id="276" r:id="rId16"/>
    <p:sldId id="278" r:id="rId17"/>
    <p:sldId id="259" r:id="rId18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91"/>
    <p:restoredTop sz="85070"/>
  </p:normalViewPr>
  <p:slideViewPr>
    <p:cSldViewPr snapToGrid="0" snapToObjects="1">
      <p:cViewPr varScale="1">
        <p:scale>
          <a:sx n="77" d="100"/>
          <a:sy n="7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9B3358-3C98-6B4C-8993-A6C581CA0668}" type="datetimeFigureOut">
              <a:rPr lang="en-FR" smtClean="0"/>
              <a:t>12/01/2021</a:t>
            </a:fld>
            <a:endParaRPr lang="en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6233A2-E6C5-D145-A416-1A46721E49B2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1799637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6233A2-E6C5-D145-A416-1A46721E49B2}" type="slidenum">
              <a:rPr lang="en-FR" smtClean="0"/>
              <a:t>4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5554751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6233A2-E6C5-D145-A416-1A46721E49B2}" type="slidenum">
              <a:rPr lang="en-FR" smtClean="0"/>
              <a:t>16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020725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6233A2-E6C5-D145-A416-1A46721E49B2}" type="slidenum">
              <a:rPr lang="en-FR" smtClean="0"/>
              <a:t>6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811143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6233A2-E6C5-D145-A416-1A46721E49B2}" type="slidenum">
              <a:rPr lang="en-FR" smtClean="0"/>
              <a:t>9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811143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6233A2-E6C5-D145-A416-1A46721E49B2}" type="slidenum">
              <a:rPr lang="en-FR" smtClean="0"/>
              <a:t>10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88142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6233A2-E6C5-D145-A416-1A46721E49B2}" type="slidenum">
              <a:rPr lang="en-FR" smtClean="0"/>
              <a:t>11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9675341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6233A2-E6C5-D145-A416-1A46721E49B2}" type="slidenum">
              <a:rPr lang="en-FR" smtClean="0"/>
              <a:t>12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1232219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6233A2-E6C5-D145-A416-1A46721E49B2}" type="slidenum">
              <a:rPr lang="en-FR" smtClean="0"/>
              <a:t>13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11701781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6233A2-E6C5-D145-A416-1A46721E49B2}" type="slidenum">
              <a:rPr lang="en-FR" smtClean="0"/>
              <a:t>14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12587524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6233A2-E6C5-D145-A416-1A46721E49B2}" type="slidenum">
              <a:rPr lang="en-FR" smtClean="0"/>
              <a:t>15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128052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033DCB-4843-7B48-A69D-C431D13F3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0BAE585-D002-644F-8BCB-3D33A6B8A2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A4162AE-2522-B74C-938D-CC9CCE0D9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1/12/2021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02F6A2E-149B-7544-88C8-E21A89751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5DF1D4F-E2D1-CA46-A060-82834AAEF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52022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FDC2EE-3919-2B4C-B56A-6A1066D8B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9F27922-7DF0-AC43-AFB3-68E7C819E3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0106766-50CB-7D4A-9D59-1BF12F4E5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1/12/2021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1315AA6-0FF6-2F47-BEDA-7A9E9A1C0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77D9657-562E-574D-B3AF-8513FCC98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74367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3702D0F-11D9-0F49-B3FB-67992973C8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1F8DDC5-D9B8-E14A-9991-50B8FFE421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2D96E22-0103-7646-BE29-270F61A0D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1/12/2021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71788F3-E7B7-5A43-A14C-B938E2867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92EF31D-53BB-6E4A-92E1-E650DE186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94450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F25BB3-C742-F141-9F7B-C88377DB4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BEDD48-E809-304E-8C74-094CA5A67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1A0B20D-9421-6645-9AA4-EBCF48507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1/12/2021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EF7C312-0E6E-5247-9D1F-5CB8F96C1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3B5C040-D3C6-CE43-BAFC-E23235874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02272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B95534-19CF-B84D-97DD-4A80BA7C0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2CDCDE3-5C9C-0649-B1B9-391A726B0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7D3C4D4-9BF8-F449-B29E-87DAE1898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1/12/2021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ED7D0BB-655B-EF40-8CB7-9705A480E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90E6573-4DC8-014A-8E71-1AD4566F3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10456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43A12F-3E61-4744-A7D9-61B3B4E87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DB1489C-EFEF-9243-9638-3D0B0619B2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5CA40A6-F02B-8B4F-A7D8-ACE2036C60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09501F9-6070-E746-9CB2-5D9FE0F4D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1/12/2021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1AC3376-A5D8-2841-A7E7-1D3D13F4F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82AD58D-012F-C74B-A657-464713A0E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17279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310F2A-FD22-F94C-A797-375CF9042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A5FFC7C-1B58-5F45-BA46-0BC1906B7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AD90672-EF63-804C-BDC1-6081BFB9F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16DE031-BF6C-8F44-9436-E9BF594D98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4768892-30C4-FE4B-B984-C0CCC52D0E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EC905FF-7470-B949-8B7C-FE610157F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1/12/2021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CF3447E-381C-5545-AA77-5CD18E58D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A5EDB7C-CD5C-024B-932F-FE337537A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16915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5D5ADB-0BDD-8A45-8695-DB0024437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9BB8F39-C124-0A40-BAF2-B4B1E140A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1/12/2021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80141AB-C9F1-B144-8F5C-BC4A885C3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BE78DA4-694A-7744-BE68-8A32DA2A1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25985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88F4AF6-60F2-E141-B010-1CFB91BD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1/12/2021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DB4A7CE-C867-044D-9EC0-230D6D003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652CA89-19E4-8448-8024-B24DCCE19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6252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1E8262-F46D-9740-8CED-7280BDA0F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4075F98-4C96-594C-BA83-68E11909B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F34EA02-40D6-6D46-B938-1E4FAD4A04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46A33D2-3DC8-A24D-91FD-2F82285A1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1/12/2021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36182E4-8C85-D54C-9BB1-30129EA69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E7ECDFF-FABB-3F42-AD1E-64E4A4987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14540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3EE5CB-9AF5-324E-A977-1672AD715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B72AD7A-E273-474C-ADEE-48EA339B93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B1F53D8-AF71-D44C-B1D0-55903DB3A2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702F474-0359-8B49-8CAD-87AD62D62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1/12/2021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9961777-25FB-0B43-9877-8B80AD314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3E76474-E1D5-5A40-B1C6-A6E900E6C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44060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34F13AF-5D1D-C74F-AA62-A8694063B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BAA196F-2E92-C040-A3E1-7B7D8EA63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A8468F0-FA14-294E-AAC9-2FCBB22D8A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A0068-82C3-A948-B7EF-F779433627D3}" type="datetimeFigureOut">
              <a:rPr lang="nl-BE" smtClean="0"/>
              <a:t>1/12/2021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0BA45A3-92E6-3542-9DC3-62F0E64BAA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2025623-D326-0349-A08C-064669D104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96450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10" Type="http://schemas.openxmlformats.org/officeDocument/2006/relationships/image" Target="../media/image10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Relationship Id="rId9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10" Type="http://schemas.openxmlformats.org/officeDocument/2006/relationships/image" Target="../media/image9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C5CD8395-75FE-524A-AB01-C36FFD20F4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69420" y="1521141"/>
            <a:ext cx="6629400" cy="2306637"/>
          </a:xfrm>
          <a:prstGeom prst="rect">
            <a:avLst/>
          </a:prstGeom>
        </p:spPr>
        <p:txBody>
          <a:bodyPr anchor="b"/>
          <a:lstStyle>
            <a:lvl1pPr algn="l">
              <a:defRPr sz="6000"/>
            </a:lvl1pPr>
          </a:lstStyle>
          <a:p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ATELIER RÉGIONAL DE PARTAGE</a:t>
            </a:r>
            <a:endParaRPr lang="nl-B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9420" y="3914138"/>
            <a:ext cx="8053137" cy="838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Les modes alternatifs de financement de la formation professionnelle en Afrique face aux défis du futur</a:t>
            </a: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Saly-Portudal</a:t>
            </a:r>
            <a:r>
              <a:rPr lang="fr-F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(Sénégal), 16-18 novembre 2021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9526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657784" y="6298338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B6133B98-0A37-5A45-BD9A-7F7D582A70F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025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8558" y="1663700"/>
            <a:ext cx="11810242" cy="41275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Potentiellement misogyne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Travail décent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Qualité (comment la contrôler, performance des </a:t>
            </a:r>
            <a:r>
              <a:rPr lang="fr-FR" sz="3600" dirty="0" err="1">
                <a:latin typeface="+mn-lt"/>
                <a:cs typeface="Times New Roman" panose="02020603050405020304" pitchFamily="18" charset="0"/>
              </a:rPr>
              <a:t>lauréat.es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Intensité, voire réalité, de la formation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Prise en charge des </a:t>
            </a:r>
            <a:r>
              <a:rPr lang="fr-FR" sz="3600" dirty="0" err="1">
                <a:latin typeface="+mn-lt"/>
                <a:cs typeface="Times New Roman" panose="02020603050405020304" pitchFamily="18" charset="0"/>
              </a:rPr>
              <a:t>apprenti.es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 (employeurs)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dirty="0">
                <a:cs typeface="Times New Roman" panose="02020603050405020304" pitchFamily="18" charset="0"/>
              </a:rPr>
              <a:t>Implication des employeurs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 en général </a:t>
            </a:r>
            <a:endParaRPr lang="fr-FR" sz="3600" dirty="0">
              <a:cs typeface="Times New Roman" panose="02020603050405020304" pitchFamily="18" charset="0"/>
            </a:endParaRP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8008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C729981-D952-8A48-BF27-81E5E67CC6D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  <p:sp>
        <p:nvSpPr>
          <p:cNvPr id="16" name="Ondertitel 2">
            <a:extLst>
              <a:ext uri="{FF2B5EF4-FFF2-40B4-BE49-F238E27FC236}">
                <a16:creationId xmlns:a16="http://schemas.microsoft.com/office/drawing/2014/main" id="{D86084E0-BE62-A44F-A9B4-E1C7D7C98090}"/>
              </a:ext>
            </a:extLst>
          </p:cNvPr>
          <p:cNvSpPr txBox="1">
            <a:spLocks/>
          </p:cNvSpPr>
          <p:nvPr/>
        </p:nvSpPr>
        <p:spPr>
          <a:xfrm>
            <a:off x="85359" y="6134891"/>
            <a:ext cx="2367385" cy="6318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Apprentissage informel : théorie et résultats (suite)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Patrick Werquin, le 17/11/21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86A73419-E943-424B-85FC-833B7FC02390}"/>
              </a:ext>
            </a:extLst>
          </p:cNvPr>
          <p:cNvSpPr txBox="1">
            <a:spLocks/>
          </p:cNvSpPr>
          <p:nvPr/>
        </p:nvSpPr>
        <p:spPr>
          <a:xfrm>
            <a:off x="103288" y="264720"/>
            <a:ext cx="8844688" cy="12472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L’apprentissage professionnel informel</a:t>
            </a:r>
            <a:br>
              <a:rPr lang="fr-FR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fr-FR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peut être amélioré</a:t>
            </a:r>
            <a:endParaRPr lang="fr-FR" sz="40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13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8558" y="1663700"/>
            <a:ext cx="11581642" cy="41275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Des objectifs d’apprentissage non définis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Besoins des (futurs) employeurs mal connus, et pas forcément satisfaits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Durée de l’apprentissage informel variable et pas fixée à l’avance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Une pédagogie à interroger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La dichotomie production / formation </a:t>
            </a: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8008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C729981-D952-8A48-BF27-81E5E67CC6D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  <p:sp>
        <p:nvSpPr>
          <p:cNvPr id="16" name="Ondertitel 2">
            <a:extLst>
              <a:ext uri="{FF2B5EF4-FFF2-40B4-BE49-F238E27FC236}">
                <a16:creationId xmlns:a16="http://schemas.microsoft.com/office/drawing/2014/main" id="{D86084E0-BE62-A44F-A9B4-E1C7D7C98090}"/>
              </a:ext>
            </a:extLst>
          </p:cNvPr>
          <p:cNvSpPr txBox="1">
            <a:spLocks/>
          </p:cNvSpPr>
          <p:nvPr/>
        </p:nvSpPr>
        <p:spPr>
          <a:xfrm>
            <a:off x="85359" y="6134891"/>
            <a:ext cx="2367385" cy="6318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Apprentissage informel : théorie et résultats (suite)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Patrick Werquin, le 17/11/21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86A73419-E943-424B-85FC-833B7FC02390}"/>
              </a:ext>
            </a:extLst>
          </p:cNvPr>
          <p:cNvSpPr txBox="1">
            <a:spLocks/>
          </p:cNvSpPr>
          <p:nvPr/>
        </p:nvSpPr>
        <p:spPr>
          <a:xfrm>
            <a:off x="103288" y="264720"/>
            <a:ext cx="8844688" cy="12472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L’apprentissage professionnel informel</a:t>
            </a:r>
            <a:br>
              <a:rPr lang="fr-FR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fr-FR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peut être amélioré (suite)</a:t>
            </a:r>
            <a:endParaRPr lang="fr-FR" sz="40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87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8558" y="1663700"/>
            <a:ext cx="11581642" cy="41275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Capacité d’innovation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Évaluation et certification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Reconnaissance sociétale (employeurs, clients)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Suivi statistique des </a:t>
            </a:r>
            <a:r>
              <a:rPr lang="fr-FR" sz="3600" dirty="0" err="1">
                <a:latin typeface="+mn-lt"/>
                <a:cs typeface="Times New Roman" panose="02020603050405020304" pitchFamily="18" charset="0"/>
              </a:rPr>
              <a:t>lauréat.es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/</a:t>
            </a:r>
            <a:r>
              <a:rPr lang="fr-FR" sz="3600" dirty="0" err="1">
                <a:latin typeface="+mn-lt"/>
                <a:cs typeface="Times New Roman" panose="02020603050405020304" pitchFamily="18" charset="0"/>
              </a:rPr>
              <a:t>sortant.es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 (enquête)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Suivi socioéconomiques des </a:t>
            </a:r>
            <a:r>
              <a:rPr lang="fr-FR" sz="3600" dirty="0" err="1">
                <a:latin typeface="+mn-lt"/>
                <a:cs typeface="Times New Roman" panose="02020603050405020304" pitchFamily="18" charset="0"/>
              </a:rPr>
              <a:t>lauréat.es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/</a:t>
            </a:r>
            <a:r>
              <a:rPr lang="fr-FR" sz="3600" dirty="0" err="1">
                <a:latin typeface="+mn-lt"/>
                <a:cs typeface="Times New Roman" panose="02020603050405020304" pitchFamily="18" charset="0"/>
              </a:rPr>
              <a:t>sortant.es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 (orientation)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L’adéquation formation emploi </a:t>
            </a:r>
            <a:r>
              <a:rPr lang="fr-FR" sz="3600" dirty="0">
                <a:latin typeface="+mn-lt"/>
                <a:cs typeface="Times New Roman" panose="02020603050405020304" pitchFamily="18" charset="0"/>
                <a:sym typeface="Wingdings" pitchFamily="2" charset="2"/>
              </a:rPr>
              <a:t></a:t>
            </a:r>
            <a:endParaRPr lang="fr-FR" sz="3600" dirty="0">
              <a:latin typeface="+mn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36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8008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C729981-D952-8A48-BF27-81E5E67CC6D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  <p:sp>
        <p:nvSpPr>
          <p:cNvPr id="16" name="Ondertitel 2">
            <a:extLst>
              <a:ext uri="{FF2B5EF4-FFF2-40B4-BE49-F238E27FC236}">
                <a16:creationId xmlns:a16="http://schemas.microsoft.com/office/drawing/2014/main" id="{D86084E0-BE62-A44F-A9B4-E1C7D7C98090}"/>
              </a:ext>
            </a:extLst>
          </p:cNvPr>
          <p:cNvSpPr txBox="1">
            <a:spLocks/>
          </p:cNvSpPr>
          <p:nvPr/>
        </p:nvSpPr>
        <p:spPr>
          <a:xfrm>
            <a:off x="85359" y="6134891"/>
            <a:ext cx="2367385" cy="6318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Apprentissage informel : théorie et résultats (suite)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Patrick Werquin, le 17/11/21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86A73419-E943-424B-85FC-833B7FC02390}"/>
              </a:ext>
            </a:extLst>
          </p:cNvPr>
          <p:cNvSpPr txBox="1">
            <a:spLocks/>
          </p:cNvSpPr>
          <p:nvPr/>
        </p:nvSpPr>
        <p:spPr>
          <a:xfrm>
            <a:off x="103288" y="264720"/>
            <a:ext cx="8844688" cy="12472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L’apprentissage professionnel informel</a:t>
            </a:r>
            <a:br>
              <a:rPr lang="fr-FR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fr-FR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peut être amélioré (fin)</a:t>
            </a:r>
            <a:endParaRPr lang="fr-FR" sz="40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144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8558" y="1663700"/>
            <a:ext cx="11581642" cy="41275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Financer plus ou financer mieux ? (ex. formation des employeurs, VAE, budgets non directement pédagogiques)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Trilogie de l’apprentissage professionnel informel :</a:t>
            </a:r>
          </a:p>
          <a:p>
            <a:pPr marL="571500" indent="-571500">
              <a:buFontTx/>
              <a:buChar char="-"/>
            </a:pPr>
            <a:r>
              <a:rPr lang="fr-FR" sz="2800" dirty="0">
                <a:latin typeface="+mn-lt"/>
                <a:cs typeface="Times New Roman" panose="02020603050405020304" pitchFamily="18" charset="0"/>
              </a:rPr>
              <a:t>Vouloir ------ Bonne volonté</a:t>
            </a:r>
          </a:p>
          <a:p>
            <a:pPr marL="571500" indent="-571500">
              <a:buFontTx/>
              <a:buChar char="-"/>
            </a:pPr>
            <a:r>
              <a:rPr lang="fr-FR" sz="2800" dirty="0">
                <a:latin typeface="+mn-lt"/>
                <a:cs typeface="Times New Roman" panose="02020603050405020304" pitchFamily="18" charset="0"/>
              </a:rPr>
              <a:t>Pouvoir ------ Avoir des compétences à transmettre </a:t>
            </a:r>
          </a:p>
          <a:p>
            <a:pPr marL="571500" indent="-571500">
              <a:buFontTx/>
              <a:buChar char="-"/>
            </a:pPr>
            <a:r>
              <a:rPr lang="fr-FR" sz="2800" dirty="0">
                <a:latin typeface="+mn-lt"/>
                <a:cs typeface="Times New Roman" panose="02020603050405020304" pitchFamily="18" charset="0"/>
              </a:rPr>
              <a:t>Savoir  ------- Aspects didactiques, voire pédagogiques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600" dirty="0">
                <a:highlight>
                  <a:srgbClr val="00FFFF"/>
                </a:highlight>
                <a:latin typeface="+mn-lt"/>
                <a:cs typeface="Times New Roman" panose="02020603050405020304" pitchFamily="18" charset="0"/>
              </a:rPr>
              <a:t>Aider les employeurs ou maître d’apprentissage aide dans les 3 cas </a:t>
            </a: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8008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C729981-D952-8A48-BF27-81E5E67CC6D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  <p:sp>
        <p:nvSpPr>
          <p:cNvPr id="16" name="Ondertitel 2">
            <a:extLst>
              <a:ext uri="{FF2B5EF4-FFF2-40B4-BE49-F238E27FC236}">
                <a16:creationId xmlns:a16="http://schemas.microsoft.com/office/drawing/2014/main" id="{D86084E0-BE62-A44F-A9B4-E1C7D7C98090}"/>
              </a:ext>
            </a:extLst>
          </p:cNvPr>
          <p:cNvSpPr txBox="1">
            <a:spLocks/>
          </p:cNvSpPr>
          <p:nvPr/>
        </p:nvSpPr>
        <p:spPr>
          <a:xfrm>
            <a:off x="85359" y="6134891"/>
            <a:ext cx="2367385" cy="6318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Apprentissage informel : théorie et résultats (suite)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Patrick Werquin, le 17/11/21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86A73419-E943-424B-85FC-833B7FC02390}"/>
              </a:ext>
            </a:extLst>
          </p:cNvPr>
          <p:cNvSpPr txBox="1">
            <a:spLocks/>
          </p:cNvSpPr>
          <p:nvPr/>
        </p:nvSpPr>
        <p:spPr>
          <a:xfrm>
            <a:off x="103288" y="264720"/>
            <a:ext cx="8844688" cy="12472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L’apprentissage professionnel informel :</a:t>
            </a:r>
            <a:br>
              <a:rPr lang="fr-FR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fr-FR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 financement</a:t>
            </a:r>
            <a:endParaRPr lang="fr-FR" sz="40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40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8558" y="1663700"/>
            <a:ext cx="11581642" cy="41275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fr-FR" sz="3600" dirty="0">
              <a:latin typeface="+mn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Fongibilité des fonds de la formation tout au long de la vie et ceux de la validation des acquis de l’expérience (VAE)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Voire fongibilité asymétrique</a:t>
            </a: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8008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C729981-D952-8A48-BF27-81E5E67CC6D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  <p:sp>
        <p:nvSpPr>
          <p:cNvPr id="16" name="Ondertitel 2">
            <a:extLst>
              <a:ext uri="{FF2B5EF4-FFF2-40B4-BE49-F238E27FC236}">
                <a16:creationId xmlns:a16="http://schemas.microsoft.com/office/drawing/2014/main" id="{D86084E0-BE62-A44F-A9B4-E1C7D7C98090}"/>
              </a:ext>
            </a:extLst>
          </p:cNvPr>
          <p:cNvSpPr txBox="1">
            <a:spLocks/>
          </p:cNvSpPr>
          <p:nvPr/>
        </p:nvSpPr>
        <p:spPr>
          <a:xfrm>
            <a:off x="85359" y="6134891"/>
            <a:ext cx="2367385" cy="6318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Apprentissage informel : théorie et résultats (suite)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Patrick Werquin, le 17/11/21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86A73419-E943-424B-85FC-833B7FC02390}"/>
              </a:ext>
            </a:extLst>
          </p:cNvPr>
          <p:cNvSpPr txBox="1">
            <a:spLocks/>
          </p:cNvSpPr>
          <p:nvPr/>
        </p:nvSpPr>
        <p:spPr>
          <a:xfrm>
            <a:off x="103288" y="264720"/>
            <a:ext cx="8844688" cy="12472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L’apprentissage professionnel informel :</a:t>
            </a:r>
            <a:br>
              <a:rPr lang="fr-FR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fr-FR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 financement (suite)</a:t>
            </a:r>
            <a:endParaRPr lang="fr-FR" sz="40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146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8558" y="1417214"/>
            <a:ext cx="11581642" cy="437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Une grande hétérogénéité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3600" dirty="0">
              <a:latin typeface="+mn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Peu de données, peu de travaux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3600" dirty="0">
              <a:latin typeface="+mn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Continuer à travailler sur les pierres angulaires (les 4 puis 6 du BIT, l’approche intéressante de LuxDev au Burkina Faso, APOSE)</a:t>
            </a: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8008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C729981-D952-8A48-BF27-81E5E67CC6D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  <p:sp>
        <p:nvSpPr>
          <p:cNvPr id="16" name="Ondertitel 2">
            <a:extLst>
              <a:ext uri="{FF2B5EF4-FFF2-40B4-BE49-F238E27FC236}">
                <a16:creationId xmlns:a16="http://schemas.microsoft.com/office/drawing/2014/main" id="{D86084E0-BE62-A44F-A9B4-E1C7D7C98090}"/>
              </a:ext>
            </a:extLst>
          </p:cNvPr>
          <p:cNvSpPr txBox="1">
            <a:spLocks/>
          </p:cNvSpPr>
          <p:nvPr/>
        </p:nvSpPr>
        <p:spPr>
          <a:xfrm>
            <a:off x="85359" y="6134891"/>
            <a:ext cx="2367385" cy="6318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Apprentissage informel : théorie et résultats (suite)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Patrick Werquin, le 17/11/21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86A73419-E943-424B-85FC-833B7FC02390}"/>
              </a:ext>
            </a:extLst>
          </p:cNvPr>
          <p:cNvSpPr txBox="1">
            <a:spLocks/>
          </p:cNvSpPr>
          <p:nvPr/>
        </p:nvSpPr>
        <p:spPr>
          <a:xfrm>
            <a:off x="103288" y="264720"/>
            <a:ext cx="8844688" cy="802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Au total</a:t>
            </a:r>
            <a:endParaRPr lang="fr-FR" sz="60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44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8558" y="1417214"/>
            <a:ext cx="6372698" cy="437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Ne pas chercher à formaliser forcément mais bien à organiser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3600" dirty="0">
              <a:latin typeface="+mn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Trouver la bonne ingénierie sociale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36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8008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C729981-D952-8A48-BF27-81E5E67CC6D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  <p:sp>
        <p:nvSpPr>
          <p:cNvPr id="16" name="Ondertitel 2">
            <a:extLst>
              <a:ext uri="{FF2B5EF4-FFF2-40B4-BE49-F238E27FC236}">
                <a16:creationId xmlns:a16="http://schemas.microsoft.com/office/drawing/2014/main" id="{D86084E0-BE62-A44F-A9B4-E1C7D7C98090}"/>
              </a:ext>
            </a:extLst>
          </p:cNvPr>
          <p:cNvSpPr txBox="1">
            <a:spLocks/>
          </p:cNvSpPr>
          <p:nvPr/>
        </p:nvSpPr>
        <p:spPr>
          <a:xfrm>
            <a:off x="85359" y="6134891"/>
            <a:ext cx="2367385" cy="6318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Apprentissage informel : théorie et résultats (suite)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Patrick Werquin, le 17/11/21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86A73419-E943-424B-85FC-833B7FC02390}"/>
              </a:ext>
            </a:extLst>
          </p:cNvPr>
          <p:cNvSpPr txBox="1">
            <a:spLocks/>
          </p:cNvSpPr>
          <p:nvPr/>
        </p:nvSpPr>
        <p:spPr>
          <a:xfrm>
            <a:off x="103288" y="264720"/>
            <a:ext cx="8844688" cy="802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Au total</a:t>
            </a:r>
            <a:endParaRPr lang="fr-FR" sz="60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Picture 17" descr="A panda sitting in front of a fence&#10;&#10;Description automatically generated">
            <a:extLst>
              <a:ext uri="{FF2B5EF4-FFF2-40B4-BE49-F238E27FC236}">
                <a16:creationId xmlns:a16="http://schemas.microsoft.com/office/drawing/2014/main" id="{65703ACF-F385-DD4E-903D-F73AAD6B7D7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17422" y="26582"/>
            <a:ext cx="3781627" cy="610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27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C5CD8395-75FE-524A-AB01-C36FFD20F4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69420" y="1521141"/>
            <a:ext cx="6629400" cy="2306637"/>
          </a:xfrm>
          <a:prstGeom prst="rect">
            <a:avLst/>
          </a:prstGeom>
        </p:spPr>
        <p:txBody>
          <a:bodyPr anchor="b"/>
          <a:lstStyle>
            <a:lvl1pPr algn="l">
              <a:defRPr sz="6000"/>
            </a:lvl1pPr>
          </a:lstStyle>
          <a:p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MERCI</a:t>
            </a:r>
            <a:endParaRPr lang="nl-B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9420" y="3914137"/>
            <a:ext cx="4260523" cy="15432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Questions et commentaires svp à : patrick.werquin@gmail.com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6367" y="606272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2052" y="6022593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48DDAC8C-2097-E646-874A-53EFCAB1AF4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C6D8FBC-71B1-4742-B82B-4B3463BCA19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9708" y="1532329"/>
            <a:ext cx="3895468" cy="421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244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C5CD8395-75FE-524A-AB01-C36FFD20F4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12663" y="196447"/>
            <a:ext cx="8209893" cy="3341052"/>
          </a:xfrm>
          <a:prstGeom prst="rect">
            <a:avLst/>
          </a:prstGeom>
        </p:spPr>
        <p:txBody>
          <a:bodyPr anchor="b">
            <a:normAutofit fontScale="90000"/>
          </a:bodyPr>
          <a:lstStyle>
            <a:lvl1pPr algn="l">
              <a:defRPr sz="6000"/>
            </a:lvl1pPr>
          </a:lstStyle>
          <a:p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L’ apprentissage informel : </a:t>
            </a:r>
            <a:b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théorie et </a:t>
            </a:r>
            <a:b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résultats</a:t>
            </a:r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9421" y="4328717"/>
            <a:ext cx="4826580" cy="1752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spcBef>
                <a:spcPts val="600"/>
              </a:spcBef>
            </a:pPr>
            <a:r>
              <a:rPr lang="fr-FR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Patrick Werquin</a:t>
            </a:r>
          </a:p>
          <a:p>
            <a:pPr>
              <a:spcBef>
                <a:spcPts val="600"/>
              </a:spcBef>
            </a:pPr>
            <a:r>
              <a:rPr lang="fr-FR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Professeur au Cnam-Inetop, Paris</a:t>
            </a:r>
          </a:p>
          <a:p>
            <a:pPr>
              <a:spcBef>
                <a:spcPts val="600"/>
              </a:spcBef>
            </a:pPr>
            <a:r>
              <a:rPr lang="fr-FR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Consultant international</a:t>
            </a:r>
          </a:p>
          <a:p>
            <a:pPr>
              <a:spcBef>
                <a:spcPts val="600"/>
              </a:spcBef>
            </a:pPr>
            <a:r>
              <a:rPr lang="fr-FR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 17 novembre 2021</a:t>
            </a: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8008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C729981-D952-8A48-BF27-81E5E67CC6D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  <p:pic>
        <p:nvPicPr>
          <p:cNvPr id="16" name="Afbeelding 12">
            <a:extLst>
              <a:ext uri="{FF2B5EF4-FFF2-40B4-BE49-F238E27FC236}">
                <a16:creationId xmlns:a16="http://schemas.microsoft.com/office/drawing/2014/main" id="{1C4850BF-B463-8242-820F-E7804467BE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57819" y="2070878"/>
            <a:ext cx="56134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85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8558" y="1511934"/>
            <a:ext cx="11810242" cy="41649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457200" indent="-457200">
              <a:buFontTx/>
              <a:buChar char="-"/>
            </a:pPr>
            <a:endParaRPr lang="fr-FR" sz="3600" dirty="0">
              <a:solidFill>
                <a:schemeClr val="tx1">
                  <a:lumMod val="95000"/>
                  <a:lumOff val="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fr-F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Clarification </a:t>
            </a:r>
            <a:r>
              <a:rPr lang="fr-FR" sz="36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concept</a:t>
            </a:r>
            <a:r>
              <a:rPr lang="fr-F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uelle </a:t>
            </a:r>
            <a:r>
              <a:rPr lang="fr-F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itchFamily="2" charset="2"/>
              </a:rPr>
              <a:t></a:t>
            </a:r>
            <a:endParaRPr lang="fr-FR" sz="3600" dirty="0">
              <a:solidFill>
                <a:schemeClr val="tx1">
                  <a:lumMod val="95000"/>
                  <a:lumOff val="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FontTx/>
              <a:buChar char="-"/>
            </a:pPr>
            <a:endParaRPr lang="fr-FR" sz="3600" dirty="0">
              <a:solidFill>
                <a:schemeClr val="tx1">
                  <a:lumMod val="95000"/>
                  <a:lumOff val="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fr-F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Apprentissage professionnel informel :</a:t>
            </a:r>
            <a:br>
              <a:rPr lang="fr-F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fr-F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36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résultats</a:t>
            </a:r>
            <a:r>
              <a:rPr lang="fr-F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et </a:t>
            </a:r>
            <a:r>
              <a:rPr lang="fr-FR" sz="36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financement</a:t>
            </a:r>
            <a:r>
              <a:rPr lang="fr-FR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itchFamily="2" charset="2"/>
              </a:rPr>
              <a:t></a:t>
            </a:r>
            <a:endParaRPr lang="fr-FR" sz="36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8008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C729981-D952-8A48-BF27-81E5E67CC6D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  <p:sp>
        <p:nvSpPr>
          <p:cNvPr id="16" name="Ondertitel 2">
            <a:extLst>
              <a:ext uri="{FF2B5EF4-FFF2-40B4-BE49-F238E27FC236}">
                <a16:creationId xmlns:a16="http://schemas.microsoft.com/office/drawing/2014/main" id="{D86084E0-BE62-A44F-A9B4-E1C7D7C98090}"/>
              </a:ext>
            </a:extLst>
          </p:cNvPr>
          <p:cNvSpPr txBox="1">
            <a:spLocks/>
          </p:cNvSpPr>
          <p:nvPr/>
        </p:nvSpPr>
        <p:spPr>
          <a:xfrm>
            <a:off x="85359" y="6134891"/>
            <a:ext cx="2367385" cy="6318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Apprentissage informel : théorie et résultats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Patrick Werquin, le 17/11/21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86A73419-E943-424B-85FC-833B7FC02390}"/>
              </a:ext>
            </a:extLst>
          </p:cNvPr>
          <p:cNvSpPr txBox="1">
            <a:spLocks/>
          </p:cNvSpPr>
          <p:nvPr/>
        </p:nvSpPr>
        <p:spPr>
          <a:xfrm>
            <a:off x="103288" y="264720"/>
            <a:ext cx="8844688" cy="795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Plan pour ce matin</a:t>
            </a:r>
            <a:endParaRPr lang="fr-FR" sz="60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053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8558" y="1511934"/>
            <a:ext cx="11810242" cy="41649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fr-FR" sz="3600" dirty="0">
              <a:latin typeface="+mn-lt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fr-FR" sz="3600" b="1" u="sng" dirty="0">
                <a:latin typeface="+mn-lt"/>
                <a:cs typeface="Times New Roman" panose="02020603050405020304" pitchFamily="18" charset="0"/>
              </a:rPr>
              <a:t>Certification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°</a:t>
            </a:r>
            <a:r>
              <a:rPr lang="fr-FR" sz="36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ou</a:t>
            </a:r>
            <a:r>
              <a:rPr lang="fr-FR" sz="36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fr-FR" sz="3600" b="1" u="sng" dirty="0">
                <a:latin typeface="+mn-lt"/>
                <a:cs typeface="Times New Roman" panose="02020603050405020304" pitchFamily="18" charset="0"/>
              </a:rPr>
              <a:t>qualification</a:t>
            </a:r>
            <a:r>
              <a:rPr lang="fr-FR" sz="3600" b="1" dirty="0">
                <a:latin typeface="+mn-lt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fr-FR" sz="3600" b="1" dirty="0">
              <a:latin typeface="+mn-lt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fr-FR" sz="3600" b="1" dirty="0">
              <a:latin typeface="+mn-lt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fr-FR" sz="3600" b="1" u="sng" dirty="0">
                <a:latin typeface="+mn-lt"/>
                <a:cs typeface="Times New Roman" panose="02020603050405020304" pitchFamily="18" charset="0"/>
              </a:rPr>
              <a:t>Cadre</a:t>
            </a:r>
            <a:r>
              <a:rPr lang="fr-FR" sz="36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des certifications ou </a:t>
            </a:r>
            <a:r>
              <a:rPr lang="fr-FR" sz="3600" b="1" u="sng" dirty="0">
                <a:latin typeface="+mn-lt"/>
                <a:cs typeface="Times New Roman" panose="02020603050405020304" pitchFamily="18" charset="0"/>
              </a:rPr>
              <a:t>système</a:t>
            </a:r>
            <a:r>
              <a:rPr lang="fr-FR" sz="36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des certifications</a:t>
            </a: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8008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C729981-D952-8A48-BF27-81E5E67CC6D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  <p:sp>
        <p:nvSpPr>
          <p:cNvPr id="16" name="Ondertitel 2">
            <a:extLst>
              <a:ext uri="{FF2B5EF4-FFF2-40B4-BE49-F238E27FC236}">
                <a16:creationId xmlns:a16="http://schemas.microsoft.com/office/drawing/2014/main" id="{D86084E0-BE62-A44F-A9B4-E1C7D7C98090}"/>
              </a:ext>
            </a:extLst>
          </p:cNvPr>
          <p:cNvSpPr txBox="1">
            <a:spLocks/>
          </p:cNvSpPr>
          <p:nvPr/>
        </p:nvSpPr>
        <p:spPr>
          <a:xfrm>
            <a:off x="85359" y="6134891"/>
            <a:ext cx="2367385" cy="6318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Apprentissage informel : théorie et résultats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Patrick Werquin, le 17/11/21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86A73419-E943-424B-85FC-833B7FC02390}"/>
              </a:ext>
            </a:extLst>
          </p:cNvPr>
          <p:cNvSpPr txBox="1">
            <a:spLocks/>
          </p:cNvSpPr>
          <p:nvPr/>
        </p:nvSpPr>
        <p:spPr>
          <a:xfrm>
            <a:off x="103288" y="264720"/>
            <a:ext cx="8844688" cy="795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Petit glossaire</a:t>
            </a:r>
            <a:endParaRPr lang="fr-FR" sz="60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104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2102" y="1511934"/>
            <a:ext cx="5873898" cy="431096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fr-FR" sz="3600" b="1" dirty="0">
                <a:latin typeface="+mn-lt"/>
                <a:cs typeface="Times New Roman" panose="02020603050405020304" pitchFamily="18" charset="0"/>
              </a:rPr>
              <a:t>Apprentissage professionnel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fr-FR" sz="3600" dirty="0">
              <a:latin typeface="+mn-lt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Partie pratique de la FP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Apprenti.e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fr-FR" sz="3600" i="1" dirty="0" err="1">
                <a:latin typeface="+mn-lt"/>
                <a:cs typeface="Times New Roman" panose="02020603050405020304" pitchFamily="18" charset="0"/>
              </a:rPr>
              <a:t>Apprenticeship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 en anglais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Formation </a:t>
            </a: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8008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C729981-D952-8A48-BF27-81E5E67CC6D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  <p:sp>
        <p:nvSpPr>
          <p:cNvPr id="16" name="Ondertitel 2">
            <a:extLst>
              <a:ext uri="{FF2B5EF4-FFF2-40B4-BE49-F238E27FC236}">
                <a16:creationId xmlns:a16="http://schemas.microsoft.com/office/drawing/2014/main" id="{D86084E0-BE62-A44F-A9B4-E1C7D7C98090}"/>
              </a:ext>
            </a:extLst>
          </p:cNvPr>
          <p:cNvSpPr txBox="1">
            <a:spLocks/>
          </p:cNvSpPr>
          <p:nvPr/>
        </p:nvSpPr>
        <p:spPr>
          <a:xfrm>
            <a:off x="85359" y="6134891"/>
            <a:ext cx="2367385" cy="6318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Apprentissage informel : théorie et résultats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Patrick Werquin, le 17/11/21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86A73419-E943-424B-85FC-833B7FC02390}"/>
              </a:ext>
            </a:extLst>
          </p:cNvPr>
          <p:cNvSpPr txBox="1">
            <a:spLocks/>
          </p:cNvSpPr>
          <p:nvPr/>
        </p:nvSpPr>
        <p:spPr>
          <a:xfrm>
            <a:off x="103288" y="264720"/>
            <a:ext cx="8844688" cy="795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Apprentissage</a:t>
            </a:r>
            <a:endParaRPr lang="fr-FR" sz="60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Ondertitel 2">
            <a:extLst>
              <a:ext uri="{FF2B5EF4-FFF2-40B4-BE49-F238E27FC236}">
                <a16:creationId xmlns:a16="http://schemas.microsoft.com/office/drawing/2014/main" id="{4865DD49-E8CE-7244-AD7D-F1A02D86D70E}"/>
              </a:ext>
            </a:extLst>
          </p:cNvPr>
          <p:cNvSpPr txBox="1">
            <a:spLocks/>
          </p:cNvSpPr>
          <p:nvPr/>
        </p:nvSpPr>
        <p:spPr>
          <a:xfrm>
            <a:off x="6154052" y="1518330"/>
            <a:ext cx="6007193" cy="4310968"/>
          </a:xfrm>
          <a:prstGeom prst="rect">
            <a:avLst/>
          </a:prstGeom>
          <a:ln w="38100">
            <a:solidFill>
              <a:srgbClr val="00B05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fr-FR" sz="3600" b="1" dirty="0">
                <a:latin typeface="+mn-lt"/>
                <a:cs typeface="Times New Roman" panose="02020603050405020304" pitchFamily="18" charset="0"/>
              </a:rPr>
              <a:t>Apprentissage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 (tout court)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fr-FR" sz="3600" dirty="0">
              <a:latin typeface="+mn-lt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Apprendre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Apprenant.e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fr-FR" sz="3600" i="1" dirty="0">
                <a:latin typeface="+mn-lt"/>
                <a:cs typeface="Times New Roman" panose="02020603050405020304" pitchFamily="18" charset="0"/>
              </a:rPr>
              <a:t>Learning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 en anglais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Validation (VAE)</a:t>
            </a:r>
          </a:p>
        </p:txBody>
      </p:sp>
    </p:spTree>
    <p:extLst>
      <p:ext uri="{BB962C8B-B14F-4D97-AF65-F5344CB8AC3E}">
        <p14:creationId xmlns:p14="http://schemas.microsoft.com/office/powerpoint/2010/main" val="499815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8558" y="1511934"/>
            <a:ext cx="8048289" cy="427926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571500" indent="-571500">
              <a:lnSpc>
                <a:spcPct val="100000"/>
              </a:lnSpc>
              <a:spcBef>
                <a:spcPts val="1200"/>
              </a:spcBef>
              <a:buFontTx/>
              <a:buChar char="-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Économie </a:t>
            </a:r>
          </a:p>
          <a:p>
            <a:pPr marL="571500" indent="-571500">
              <a:lnSpc>
                <a:spcPct val="100000"/>
              </a:lnSpc>
              <a:spcBef>
                <a:spcPts val="1200"/>
              </a:spcBef>
              <a:buFontTx/>
              <a:buChar char="-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Emploi°</a:t>
            </a:r>
          </a:p>
          <a:p>
            <a:pPr marL="571500" indent="-571500">
              <a:lnSpc>
                <a:spcPct val="100000"/>
              </a:lnSpc>
              <a:spcBef>
                <a:spcPts val="1200"/>
              </a:spcBef>
              <a:buFontTx/>
              <a:buChar char="-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Contexte d’apprentissage </a:t>
            </a:r>
          </a:p>
          <a:p>
            <a:pPr marL="571500" indent="-571500">
              <a:lnSpc>
                <a:spcPct val="100000"/>
              </a:lnSpc>
              <a:spcBef>
                <a:spcPts val="1200"/>
              </a:spcBef>
              <a:buFontTx/>
              <a:buChar char="-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Mode d’acquisition de compétences sur le lieux de travail (</a:t>
            </a:r>
            <a:r>
              <a:rPr lang="fr-FR" sz="3600" b="1" dirty="0">
                <a:latin typeface="+mn-lt"/>
                <a:cs typeface="Times New Roman" panose="02020603050405020304" pitchFamily="18" charset="0"/>
              </a:rPr>
              <a:t>apprentissage professionnel informel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8008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C729981-D952-8A48-BF27-81E5E67CC6D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  <p:sp>
        <p:nvSpPr>
          <p:cNvPr id="16" name="Ondertitel 2">
            <a:extLst>
              <a:ext uri="{FF2B5EF4-FFF2-40B4-BE49-F238E27FC236}">
                <a16:creationId xmlns:a16="http://schemas.microsoft.com/office/drawing/2014/main" id="{D86084E0-BE62-A44F-A9B4-E1C7D7C98090}"/>
              </a:ext>
            </a:extLst>
          </p:cNvPr>
          <p:cNvSpPr txBox="1">
            <a:spLocks/>
          </p:cNvSpPr>
          <p:nvPr/>
        </p:nvSpPr>
        <p:spPr>
          <a:xfrm>
            <a:off x="85359" y="6134891"/>
            <a:ext cx="2367385" cy="6318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Apprentissage informel : théorie et résultats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Patrick Werquin, le 17/11/21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86A73419-E943-424B-85FC-833B7FC02390}"/>
              </a:ext>
            </a:extLst>
          </p:cNvPr>
          <p:cNvSpPr txBox="1">
            <a:spLocks/>
          </p:cNvSpPr>
          <p:nvPr/>
        </p:nvSpPr>
        <p:spPr>
          <a:xfrm>
            <a:off x="103288" y="264720"/>
            <a:ext cx="8844688" cy="795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Informel</a:t>
            </a:r>
            <a:endParaRPr lang="fr-FR" sz="60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Picture 17" descr="A close up of a dog&#10;&#10;Description automatically generated">
            <a:extLst>
              <a:ext uri="{FF2B5EF4-FFF2-40B4-BE49-F238E27FC236}">
                <a16:creationId xmlns:a16="http://schemas.microsoft.com/office/drawing/2014/main" id="{C6E1EAB3-F09D-C64A-831C-AAA769EC225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74513" y="1675514"/>
            <a:ext cx="3611208" cy="4314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637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8558" y="1511934"/>
            <a:ext cx="11810242" cy="41649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Parce que les enjeux finissent par se joindre: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l’apprentissage informel peut survenir dans un emploi complètement formel 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l’apprentissage informel peut survenir lors de période d’apprentissage professionnel formel (on parle plutôt de non-formel)</a:t>
            </a: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8008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C729981-D952-8A48-BF27-81E5E67CC6D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  <p:sp>
        <p:nvSpPr>
          <p:cNvPr id="16" name="Ondertitel 2">
            <a:extLst>
              <a:ext uri="{FF2B5EF4-FFF2-40B4-BE49-F238E27FC236}">
                <a16:creationId xmlns:a16="http://schemas.microsoft.com/office/drawing/2014/main" id="{D86084E0-BE62-A44F-A9B4-E1C7D7C98090}"/>
              </a:ext>
            </a:extLst>
          </p:cNvPr>
          <p:cNvSpPr txBox="1">
            <a:spLocks/>
          </p:cNvSpPr>
          <p:nvPr/>
        </p:nvSpPr>
        <p:spPr>
          <a:xfrm>
            <a:off x="85359" y="6134891"/>
            <a:ext cx="2367385" cy="6318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Apprentissage informel : théorie et résultats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Patrick Werquin, le 17/11/21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86A73419-E943-424B-85FC-833B7FC02390}"/>
              </a:ext>
            </a:extLst>
          </p:cNvPr>
          <p:cNvSpPr txBox="1">
            <a:spLocks/>
          </p:cNvSpPr>
          <p:nvPr/>
        </p:nvSpPr>
        <p:spPr>
          <a:xfrm>
            <a:off x="103288" y="264720"/>
            <a:ext cx="8844688" cy="795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Pourquoi est-ce important ?</a:t>
            </a:r>
            <a:endParaRPr lang="fr-FR" sz="60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759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8558" y="1511934"/>
            <a:ext cx="11810242" cy="41649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Parce que les enjeux finissent par se joindre: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l’</a:t>
            </a:r>
            <a:r>
              <a:rPr lang="fr-FR" sz="3600" b="1" u="sng" dirty="0">
                <a:latin typeface="+mn-lt"/>
                <a:cs typeface="Times New Roman" panose="02020603050405020304" pitchFamily="18" charset="0"/>
              </a:rPr>
              <a:t>évaluation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 est un problème récurrent dans l’apprentissage professionnel informel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la </a:t>
            </a:r>
            <a:r>
              <a:rPr lang="fr-FR" sz="3600" b="1" u="sng" dirty="0">
                <a:latin typeface="+mn-lt"/>
                <a:cs typeface="Times New Roman" panose="02020603050405020304" pitchFamily="18" charset="0"/>
              </a:rPr>
              <a:t>validation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 des acquis de l’expérience (VAE) peut être une solution 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c’est donc important de clarifier les concepts, et leurs </a:t>
            </a:r>
            <a:r>
              <a:rPr lang="fr-FR" sz="3600" b="1" u="sng" dirty="0">
                <a:latin typeface="+mn-lt"/>
                <a:cs typeface="Times New Roman" panose="02020603050405020304" pitchFamily="18" charset="0"/>
              </a:rPr>
              <a:t>applications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 – et d’</a:t>
            </a:r>
            <a:r>
              <a:rPr lang="fr-FR" sz="3600" b="1" u="sng" dirty="0">
                <a:latin typeface="+mn-lt"/>
                <a:cs typeface="Times New Roman" panose="02020603050405020304" pitchFamily="18" charset="0"/>
              </a:rPr>
              <a:t>utiliser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 les termes adéquats</a:t>
            </a: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8008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C729981-D952-8A48-BF27-81E5E67CC6D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  <p:sp>
        <p:nvSpPr>
          <p:cNvPr id="16" name="Ondertitel 2">
            <a:extLst>
              <a:ext uri="{FF2B5EF4-FFF2-40B4-BE49-F238E27FC236}">
                <a16:creationId xmlns:a16="http://schemas.microsoft.com/office/drawing/2014/main" id="{D86084E0-BE62-A44F-A9B4-E1C7D7C98090}"/>
              </a:ext>
            </a:extLst>
          </p:cNvPr>
          <p:cNvSpPr txBox="1">
            <a:spLocks/>
          </p:cNvSpPr>
          <p:nvPr/>
        </p:nvSpPr>
        <p:spPr>
          <a:xfrm>
            <a:off x="85359" y="6134891"/>
            <a:ext cx="2367385" cy="6318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Apprentissage informel : théorie et résultats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Patrick Werquin, le 17/11/21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86A73419-E943-424B-85FC-833B7FC02390}"/>
              </a:ext>
            </a:extLst>
          </p:cNvPr>
          <p:cNvSpPr txBox="1">
            <a:spLocks/>
          </p:cNvSpPr>
          <p:nvPr/>
        </p:nvSpPr>
        <p:spPr>
          <a:xfrm>
            <a:off x="103288" y="264720"/>
            <a:ext cx="8844688" cy="795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Pourquoi est-ce important ?</a:t>
            </a:r>
            <a:endParaRPr lang="fr-FR" sz="60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56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-24642" y="1498600"/>
            <a:ext cx="12113354" cy="41275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Forme </a:t>
            </a:r>
            <a:r>
              <a:rPr lang="fr-FR" sz="3600" b="1" u="sng" dirty="0">
                <a:latin typeface="+mn-lt"/>
                <a:cs typeface="Times New Roman" panose="02020603050405020304" pitchFamily="18" charset="0"/>
              </a:rPr>
              <a:t>dominante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 d’acquisition de compétences souvent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Bien qu’informel, c’est un </a:t>
            </a:r>
            <a:r>
              <a:rPr lang="fr-FR" sz="3600" u="sng" dirty="0">
                <a:latin typeface="+mn-lt"/>
                <a:cs typeface="Times New Roman" panose="02020603050405020304" pitchFamily="18" charset="0"/>
              </a:rPr>
              <a:t>système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Gros pourvoyeur d’</a:t>
            </a:r>
            <a:r>
              <a:rPr lang="fr-FR" sz="3600" u="sng" dirty="0">
                <a:latin typeface="+mn-lt"/>
                <a:cs typeface="Times New Roman" panose="02020603050405020304" pitchFamily="18" charset="0"/>
              </a:rPr>
              <a:t>emplois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Nombreux autres </a:t>
            </a:r>
            <a:r>
              <a:rPr lang="fr-FR" sz="3600" u="sng" dirty="0">
                <a:latin typeface="+mn-lt"/>
                <a:cs typeface="Times New Roman" panose="02020603050405020304" pitchFamily="18" charset="0"/>
              </a:rPr>
              <a:t>avantages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 (ex. efficient)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3600" u="sng" dirty="0">
                <a:latin typeface="+mn-lt"/>
                <a:cs typeface="Times New Roman" panose="02020603050405020304" pitchFamily="18" charset="0"/>
              </a:rPr>
              <a:t>Pas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 ou </a:t>
            </a:r>
            <a:r>
              <a:rPr lang="fr-FR" sz="3600" u="sng" dirty="0">
                <a:latin typeface="+mn-lt"/>
                <a:cs typeface="Times New Roman" panose="02020603050405020304" pitchFamily="18" charset="0"/>
              </a:rPr>
              <a:t>peu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 d’alternatives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Toutefois, il est </a:t>
            </a:r>
            <a:r>
              <a:rPr lang="fr-FR" sz="3600" u="sng" dirty="0">
                <a:latin typeface="+mn-lt"/>
                <a:cs typeface="Times New Roman" panose="02020603050405020304" pitchFamily="18" charset="0"/>
              </a:rPr>
              <a:t>améliorable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 ; d’où nos travaux 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Somme toute, littérature </a:t>
            </a:r>
            <a:r>
              <a:rPr lang="fr-FR" sz="3600" u="sng" dirty="0">
                <a:latin typeface="+mn-lt"/>
                <a:cs typeface="Times New Roman" panose="02020603050405020304" pitchFamily="18" charset="0"/>
              </a:rPr>
              <a:t>peu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 développée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3000" dirty="0">
                <a:latin typeface="+mn-lt"/>
                <a:cs typeface="Times New Roman" panose="02020603050405020304" pitchFamily="18" charset="0"/>
              </a:rPr>
              <a:t>Travaux résumés ici reposent pour partie sur les travaux du </a:t>
            </a:r>
            <a:r>
              <a:rPr lang="fr-FR" sz="3000" u="sng" dirty="0">
                <a:latin typeface="+mn-lt"/>
                <a:cs typeface="Times New Roman" panose="02020603050405020304" pitchFamily="18" charset="0"/>
              </a:rPr>
              <a:t>VET</a:t>
            </a:r>
            <a:r>
              <a:rPr lang="fr-FR" sz="3000" dirty="0">
                <a:latin typeface="+mn-lt"/>
                <a:cs typeface="Times New Roman" panose="02020603050405020304" pitchFamily="18" charset="0"/>
              </a:rPr>
              <a:t>-</a:t>
            </a:r>
            <a:r>
              <a:rPr lang="fr-FR" sz="3000" u="sng" dirty="0">
                <a:latin typeface="+mn-lt"/>
                <a:cs typeface="Times New Roman" panose="02020603050405020304" pitchFamily="18" charset="0"/>
              </a:rPr>
              <a:t>Toolbox </a:t>
            </a: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8008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C729981-D952-8A48-BF27-81E5E67CC6D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  <p:sp>
        <p:nvSpPr>
          <p:cNvPr id="16" name="Ondertitel 2">
            <a:extLst>
              <a:ext uri="{FF2B5EF4-FFF2-40B4-BE49-F238E27FC236}">
                <a16:creationId xmlns:a16="http://schemas.microsoft.com/office/drawing/2014/main" id="{D86084E0-BE62-A44F-A9B4-E1C7D7C98090}"/>
              </a:ext>
            </a:extLst>
          </p:cNvPr>
          <p:cNvSpPr txBox="1">
            <a:spLocks/>
          </p:cNvSpPr>
          <p:nvPr/>
        </p:nvSpPr>
        <p:spPr>
          <a:xfrm>
            <a:off x="85359" y="6134891"/>
            <a:ext cx="2367385" cy="6318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Apprentissage informel : théorie et résultats (suite)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Patrick Werquin, le 17/11/21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86A73419-E943-424B-85FC-833B7FC02390}"/>
              </a:ext>
            </a:extLst>
          </p:cNvPr>
          <p:cNvSpPr txBox="1">
            <a:spLocks/>
          </p:cNvSpPr>
          <p:nvPr/>
        </p:nvSpPr>
        <p:spPr>
          <a:xfrm>
            <a:off x="103288" y="264720"/>
            <a:ext cx="8844688" cy="12472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L’apprentissage professionnel informel</a:t>
            </a:r>
            <a:br>
              <a:rPr lang="fr-FR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fr-FR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c’est important</a:t>
            </a:r>
            <a:endParaRPr lang="fr-FR" sz="40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427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920</Words>
  <Application>Microsoft Office PowerPoint</Application>
  <PresentationFormat>Widescreen</PresentationFormat>
  <Paragraphs>155</Paragraphs>
  <Slides>17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Biotif</vt:lpstr>
      <vt:lpstr>Calibri</vt:lpstr>
      <vt:lpstr>Calibri Light</vt:lpstr>
      <vt:lpstr>Wingdings</vt:lpstr>
      <vt:lpstr>Kantoorthema</vt:lpstr>
      <vt:lpstr>ATELIER RÉGIONAL DE PARTAGE</vt:lpstr>
      <vt:lpstr>L’ apprentissage informel :  théorie et  résultats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MERCI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ATELIER REGIONAL DE PARTAGE</dc:title>
  <dc:creator>DE RUYCK, Maarten</dc:creator>
  <cp:lastModifiedBy>Hofmann, Christine</cp:lastModifiedBy>
  <cp:revision>56</cp:revision>
  <dcterms:created xsi:type="dcterms:W3CDTF">2021-11-05T17:48:37Z</dcterms:created>
  <dcterms:modified xsi:type="dcterms:W3CDTF">2021-12-01T08:11:40Z</dcterms:modified>
</cp:coreProperties>
</file>