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5" r:id="rId2"/>
    <p:sldId id="315" r:id="rId3"/>
    <p:sldId id="318" r:id="rId4"/>
    <p:sldId id="335" r:id="rId5"/>
    <p:sldId id="316" r:id="rId6"/>
    <p:sldId id="332" r:id="rId7"/>
    <p:sldId id="340" r:id="rId8"/>
    <p:sldId id="339" r:id="rId9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27" autoAdjust="0"/>
    <p:restoredTop sz="77792" autoAdjust="0"/>
  </p:normalViewPr>
  <p:slideViewPr>
    <p:cSldViewPr snapToGrid="0" snapToObjects="1">
      <p:cViewPr varScale="1">
        <p:scale>
          <a:sx n="67" d="100"/>
          <a:sy n="67" d="100"/>
        </p:scale>
        <p:origin x="82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ds-fileserver.busa.ucla.edu\WPAC_Data\Users\aearle\WORLD\Testimony%20and%20presentations\Carework%20Global%20Summitt%202019\carework%20conferene%20additioal%20graphh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nalyses\Longitudinal%20Policy%20Data\Stata\dta\matpat_overtim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Sheet7!$L$1</c:f>
              <c:strCache>
                <c:ptCount val="1"/>
                <c:pt idx="0">
                  <c:v>Low-income</c:v>
                </c:pt>
              </c:strCache>
            </c:strRef>
          </c:tx>
          <c:spPr>
            <a:ln w="28575" cap="rnd">
              <a:solidFill>
                <a:srgbClr val="14D23D"/>
              </a:solidFill>
              <a:round/>
            </a:ln>
            <a:effectLst/>
          </c:spPr>
          <c:marker>
            <c:symbol val="none"/>
          </c:marker>
          <c:cat>
            <c:numRef>
              <c:f>Sheet7!$K$2:$K$26</c:f>
              <c:numCache>
                <c:formatCode>General</c:formatCode>
                <c:ptCount val="25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</c:numCache>
            </c:numRef>
          </c:cat>
          <c:val>
            <c:numRef>
              <c:f>Sheet7!$L$2:$L$26</c:f>
              <c:numCache>
                <c:formatCode>0%</c:formatCode>
                <c:ptCount val="25"/>
                <c:pt idx="0">
                  <c:v>0.43333333730697632</c:v>
                </c:pt>
                <c:pt idx="1">
                  <c:v>0.43333333730697632</c:v>
                </c:pt>
                <c:pt idx="2">
                  <c:v>0.43333333730697632</c:v>
                </c:pt>
                <c:pt idx="3">
                  <c:v>0.43333333730697632</c:v>
                </c:pt>
                <c:pt idx="4">
                  <c:v>0.43333333730697632</c:v>
                </c:pt>
                <c:pt idx="5">
                  <c:v>0.43333333730697632</c:v>
                </c:pt>
                <c:pt idx="6">
                  <c:v>0.41935482621192932</c:v>
                </c:pt>
                <c:pt idx="7">
                  <c:v>0.41935482621192932</c:v>
                </c:pt>
                <c:pt idx="8">
                  <c:v>0.41935482621192932</c:v>
                </c:pt>
                <c:pt idx="9">
                  <c:v>0.41935482621192932</c:v>
                </c:pt>
                <c:pt idx="10">
                  <c:v>0.41935482621192932</c:v>
                </c:pt>
                <c:pt idx="11">
                  <c:v>0.45161288976669312</c:v>
                </c:pt>
                <c:pt idx="12">
                  <c:v>0.45161288976669312</c:v>
                </c:pt>
                <c:pt idx="13">
                  <c:v>0.45161288976669312</c:v>
                </c:pt>
                <c:pt idx="14">
                  <c:v>0.45161288976669312</c:v>
                </c:pt>
                <c:pt idx="15">
                  <c:v>0.48387095332145691</c:v>
                </c:pt>
                <c:pt idx="16">
                  <c:v>0.48387095332145691</c:v>
                </c:pt>
                <c:pt idx="17">
                  <c:v>0.48387095332145691</c:v>
                </c:pt>
                <c:pt idx="18">
                  <c:v>0.48387095332145691</c:v>
                </c:pt>
                <c:pt idx="19">
                  <c:v>0.48387095332145691</c:v>
                </c:pt>
                <c:pt idx="20">
                  <c:v>0.48387095332145691</c:v>
                </c:pt>
                <c:pt idx="21">
                  <c:v>0.48387095332145691</c:v>
                </c:pt>
                <c:pt idx="22">
                  <c:v>0.48387095332145691</c:v>
                </c:pt>
                <c:pt idx="23">
                  <c:v>0.48387095332145691</c:v>
                </c:pt>
                <c:pt idx="24">
                  <c:v>0.48387095332145691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88-49F6-BBB2-4FD9B636657F}"/>
            </c:ext>
          </c:extLst>
        </c:ser>
        <c:ser>
          <c:idx val="1"/>
          <c:order val="1"/>
          <c:tx>
            <c:strRef>
              <c:f>Sheet7!$M$1</c:f>
              <c:strCache>
                <c:ptCount val="1"/>
                <c:pt idx="0">
                  <c:v>Middle-income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Sheet7!$K$2:$K$26</c:f>
              <c:numCache>
                <c:formatCode>General</c:formatCode>
                <c:ptCount val="25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</c:numCache>
            </c:numRef>
          </c:cat>
          <c:val>
            <c:numRef>
              <c:f>Sheet7!$M$2:$M$26</c:f>
              <c:numCache>
                <c:formatCode>0%</c:formatCode>
                <c:ptCount val="25"/>
                <c:pt idx="0">
                  <c:v>0.21739129722118378</c:v>
                </c:pt>
                <c:pt idx="1">
                  <c:v>0.21739129722118378</c:v>
                </c:pt>
                <c:pt idx="2">
                  <c:v>0.23404255509376526</c:v>
                </c:pt>
                <c:pt idx="3">
                  <c:v>0.23404255509376526</c:v>
                </c:pt>
                <c:pt idx="4">
                  <c:v>0.23404255509376526</c:v>
                </c:pt>
                <c:pt idx="5">
                  <c:v>0.23404255509376526</c:v>
                </c:pt>
                <c:pt idx="6">
                  <c:v>0.23404255509376526</c:v>
                </c:pt>
                <c:pt idx="7">
                  <c:v>0.26530611515045166</c:v>
                </c:pt>
                <c:pt idx="8">
                  <c:v>0.26530611515045166</c:v>
                </c:pt>
                <c:pt idx="9">
                  <c:v>0.30000001192092896</c:v>
                </c:pt>
                <c:pt idx="10">
                  <c:v>0.30000001192092896</c:v>
                </c:pt>
                <c:pt idx="11">
                  <c:v>0.34000000357627869</c:v>
                </c:pt>
                <c:pt idx="12">
                  <c:v>0.34693878889083862</c:v>
                </c:pt>
                <c:pt idx="13">
                  <c:v>0.34693878889083862</c:v>
                </c:pt>
                <c:pt idx="14">
                  <c:v>0.34000000357627869</c:v>
                </c:pt>
                <c:pt idx="15">
                  <c:v>0.34000000357627869</c:v>
                </c:pt>
                <c:pt idx="16">
                  <c:v>0.34000000357627869</c:v>
                </c:pt>
                <c:pt idx="17">
                  <c:v>0.36000001430511475</c:v>
                </c:pt>
                <c:pt idx="18">
                  <c:v>0.37999999523162842</c:v>
                </c:pt>
                <c:pt idx="19">
                  <c:v>0.37999999523162842</c:v>
                </c:pt>
                <c:pt idx="20">
                  <c:v>0.37999999523162842</c:v>
                </c:pt>
                <c:pt idx="21">
                  <c:v>0.37999999523162842</c:v>
                </c:pt>
                <c:pt idx="22">
                  <c:v>0.37999999523162842</c:v>
                </c:pt>
                <c:pt idx="23">
                  <c:v>0.37999999523162842</c:v>
                </c:pt>
                <c:pt idx="24">
                  <c:v>0.37999999523162842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88-49F6-BBB2-4FD9B636657F}"/>
            </c:ext>
          </c:extLst>
        </c:ser>
        <c:ser>
          <c:idx val="2"/>
          <c:order val="2"/>
          <c:tx>
            <c:strRef>
              <c:f>Sheet7!$N$1</c:f>
              <c:strCache>
                <c:ptCount val="1"/>
                <c:pt idx="0">
                  <c:v>High-income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Sheet7!$K$2:$K$26</c:f>
              <c:numCache>
                <c:formatCode>General</c:formatCode>
                <c:ptCount val="25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</c:numCache>
            </c:numRef>
          </c:cat>
          <c:val>
            <c:numRef>
              <c:f>Sheet7!$N$2:$N$26</c:f>
              <c:numCache>
                <c:formatCode>0%</c:formatCode>
                <c:ptCount val="25"/>
                <c:pt idx="0">
                  <c:v>0.54716980457305908</c:v>
                </c:pt>
                <c:pt idx="1">
                  <c:v>0.55555558204650879</c:v>
                </c:pt>
                <c:pt idx="2">
                  <c:v>0.55555558204650879</c:v>
                </c:pt>
                <c:pt idx="3">
                  <c:v>0.55555558204650879</c:v>
                </c:pt>
                <c:pt idx="4">
                  <c:v>0.55555558204650879</c:v>
                </c:pt>
                <c:pt idx="5">
                  <c:v>0.57407408952713013</c:v>
                </c:pt>
                <c:pt idx="6">
                  <c:v>0.60000002384185791</c:v>
                </c:pt>
                <c:pt idx="7">
                  <c:v>0.60000002384185791</c:v>
                </c:pt>
                <c:pt idx="8">
                  <c:v>0.60000002384185791</c:v>
                </c:pt>
                <c:pt idx="9">
                  <c:v>0.6071428656578064</c:v>
                </c:pt>
                <c:pt idx="10">
                  <c:v>0.6428571343421936</c:v>
                </c:pt>
                <c:pt idx="11">
                  <c:v>0.6428571343421936</c:v>
                </c:pt>
                <c:pt idx="12">
                  <c:v>0.6428571343421936</c:v>
                </c:pt>
                <c:pt idx="13">
                  <c:v>0.64912283420562744</c:v>
                </c:pt>
                <c:pt idx="14">
                  <c:v>0.68421053886413574</c:v>
                </c:pt>
                <c:pt idx="15">
                  <c:v>0.70175439119338989</c:v>
                </c:pt>
                <c:pt idx="16">
                  <c:v>0.71929824352264404</c:v>
                </c:pt>
                <c:pt idx="17">
                  <c:v>0.75438594818115234</c:v>
                </c:pt>
                <c:pt idx="18">
                  <c:v>0.77192980051040649</c:v>
                </c:pt>
                <c:pt idx="19">
                  <c:v>0.77192980051040649</c:v>
                </c:pt>
                <c:pt idx="20">
                  <c:v>0.75438594818115234</c:v>
                </c:pt>
                <c:pt idx="21">
                  <c:v>0.75438594818115234</c:v>
                </c:pt>
                <c:pt idx="22">
                  <c:v>0.75438594818115234</c:v>
                </c:pt>
                <c:pt idx="23">
                  <c:v>0.75438594818115234</c:v>
                </c:pt>
                <c:pt idx="24">
                  <c:v>0.75438594818115234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088-49F6-BBB2-4FD9B63665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090692672"/>
        <c:axId val="-1090692128"/>
      </c:lineChart>
      <c:catAx>
        <c:axId val="-109069267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340000" spcFirstLastPara="1" vertOverflow="ellipsis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1090692128"/>
        <c:crosses val="autoZero"/>
        <c:auto val="0"/>
        <c:lblAlgn val="ctr"/>
        <c:lblOffset val="100"/>
        <c:noMultiLvlLbl val="0"/>
      </c:catAx>
      <c:valAx>
        <c:axId val="-1090692128"/>
        <c:scaling>
          <c:orientation val="minMax"/>
          <c:max val="1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200" b="1">
                    <a:latin typeface="Calibri" panose="020F0502020204030204" pitchFamily="34" charset="0"/>
                    <a:cs typeface="Calibri" panose="020F0502020204030204" pitchFamily="34" charset="0"/>
                  </a:rPr>
                  <a:t>Percentage of countries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1090692672"/>
        <c:crosses val="autoZero"/>
        <c:crossBetween val="between"/>
      </c:valAx>
      <c:spPr>
        <a:noFill/>
        <a:ln w="6350"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465256755321435E-2"/>
          <c:y val="3.0037220308740346E-2"/>
          <c:w val="0.89957611533883342"/>
          <c:h val="0.80524239218215976"/>
        </c:manualLayout>
      </c:layout>
      <c:lineChart>
        <c:grouping val="standard"/>
        <c:varyColors val="0"/>
        <c:ser>
          <c:idx val="0"/>
          <c:order val="0"/>
          <c:tx>
            <c:strRef>
              <c:f>[matpat_overtime.xlsx]Sheet1!$O$1</c:f>
              <c:strCache>
                <c:ptCount val="1"/>
                <c:pt idx="0">
                  <c:v>No paid leave</c:v>
                </c:pt>
              </c:strCache>
            </c:strRef>
          </c:tx>
          <c:spPr>
            <a:ln w="38100">
              <a:solidFill>
                <a:srgbClr val="00B0F0"/>
              </a:solidFill>
            </a:ln>
          </c:spPr>
          <c:marker>
            <c:symbol val="none"/>
          </c:marker>
          <c:dPt>
            <c:idx val="21"/>
            <c:bubble3D val="0"/>
            <c:spPr>
              <a:ln w="38100">
                <a:solidFill>
                  <a:srgbClr val="00B0F0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1-BD2F-439A-A8DD-68202EE2AC8D}"/>
              </c:ext>
            </c:extLst>
          </c:dPt>
          <c:dPt>
            <c:idx val="22"/>
            <c:bubble3D val="0"/>
            <c:spPr>
              <a:ln w="38100">
                <a:solidFill>
                  <a:srgbClr val="00B0F0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3-BD2F-439A-A8DD-68202EE2AC8D}"/>
              </c:ext>
            </c:extLst>
          </c:dPt>
          <c:dPt>
            <c:idx val="23"/>
            <c:bubble3D val="0"/>
            <c:spPr>
              <a:ln w="38100">
                <a:solidFill>
                  <a:srgbClr val="00B0F0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5-BD2F-439A-A8DD-68202EE2AC8D}"/>
              </c:ext>
            </c:extLst>
          </c:dPt>
          <c:dPt>
            <c:idx val="24"/>
            <c:marker>
              <c:symbol val="square"/>
              <c:size val="7"/>
            </c:marker>
            <c:bubble3D val="0"/>
            <c:spPr>
              <a:ln w="38100">
                <a:solidFill>
                  <a:srgbClr val="00B0F0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7-BD2F-439A-A8DD-68202EE2AC8D}"/>
              </c:ext>
            </c:extLst>
          </c:dPt>
          <c:cat>
            <c:numRef>
              <c:f>[matpat_overtime.xlsx]Sheet1!$N$2:$N$26</c:f>
              <c:numCache>
                <c:formatCode>General</c:formatCode>
                <c:ptCount val="25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</c:numCache>
            </c:numRef>
          </c:cat>
          <c:val>
            <c:numRef>
              <c:f>[matpat_overtime.xlsx]Sheet1!$O$2:$O$26</c:f>
              <c:numCache>
                <c:formatCode>0.0%</c:formatCode>
                <c:ptCount val="25"/>
                <c:pt idx="0">
                  <c:v>0.79444444179534912</c:v>
                </c:pt>
                <c:pt idx="1">
                  <c:v>0.7845304012298584</c:v>
                </c:pt>
                <c:pt idx="2">
                  <c:v>0.77472525835037231</c:v>
                </c:pt>
                <c:pt idx="3">
                  <c:v>0.76923078298568726</c:v>
                </c:pt>
                <c:pt idx="4">
                  <c:v>0.76373624801635742</c:v>
                </c:pt>
                <c:pt idx="5">
                  <c:v>0.74456518888473511</c:v>
                </c:pt>
                <c:pt idx="6">
                  <c:v>0.71891891956329346</c:v>
                </c:pt>
                <c:pt idx="7">
                  <c:v>0.70810812711715698</c:v>
                </c:pt>
                <c:pt idx="8">
                  <c:v>0.67567569017410278</c:v>
                </c:pt>
                <c:pt idx="9">
                  <c:v>0.65591394901275635</c:v>
                </c:pt>
                <c:pt idx="10">
                  <c:v>0.64705884456634521</c:v>
                </c:pt>
                <c:pt idx="11">
                  <c:v>0.62032085657119751</c:v>
                </c:pt>
                <c:pt idx="12">
                  <c:v>0.5989304780960083</c:v>
                </c:pt>
                <c:pt idx="13">
                  <c:v>0.57671958208084106</c:v>
                </c:pt>
                <c:pt idx="14">
                  <c:v>0.56842106580734253</c:v>
                </c:pt>
                <c:pt idx="15">
                  <c:v>0.55263155698776245</c:v>
                </c:pt>
                <c:pt idx="16">
                  <c:v>0.54736840724945068</c:v>
                </c:pt>
                <c:pt idx="17">
                  <c:v>0.52105265855789185</c:v>
                </c:pt>
                <c:pt idx="18">
                  <c:v>0.50526314973831177</c:v>
                </c:pt>
                <c:pt idx="19">
                  <c:v>0.49473685026168823</c:v>
                </c:pt>
                <c:pt idx="20">
                  <c:v>0.47120419144630432</c:v>
                </c:pt>
                <c:pt idx="21">
                  <c:v>0.47120419144630432</c:v>
                </c:pt>
                <c:pt idx="22">
                  <c:v>0.47120419144630432</c:v>
                </c:pt>
                <c:pt idx="23">
                  <c:v>0.47120419144630432</c:v>
                </c:pt>
                <c:pt idx="24" formatCode="General">
                  <c:v>0.43455496430397034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D2F-439A-A8DD-68202EE2AC8D}"/>
            </c:ext>
          </c:extLst>
        </c:ser>
        <c:ser>
          <c:idx val="1"/>
          <c:order val="1"/>
          <c:tx>
            <c:strRef>
              <c:f>[matpat_overtime.xlsx]Sheet1!$P$1</c:f>
              <c:strCache>
                <c:ptCount val="1"/>
                <c:pt idx="0">
                  <c:v>Less than 3 weeks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dPt>
            <c:idx val="21"/>
            <c:bubble3D val="0"/>
            <c:spPr>
              <a:ln w="38100">
                <a:solidFill>
                  <a:srgbClr val="FF0000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A-BD2F-439A-A8DD-68202EE2AC8D}"/>
              </c:ext>
            </c:extLst>
          </c:dPt>
          <c:dPt>
            <c:idx val="22"/>
            <c:bubble3D val="0"/>
            <c:spPr>
              <a:ln w="38100">
                <a:solidFill>
                  <a:srgbClr val="FF0000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C-BD2F-439A-A8DD-68202EE2AC8D}"/>
              </c:ext>
            </c:extLst>
          </c:dPt>
          <c:dPt>
            <c:idx val="23"/>
            <c:bubble3D val="0"/>
            <c:spPr>
              <a:ln w="38100">
                <a:solidFill>
                  <a:srgbClr val="FF0000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E-BD2F-439A-A8DD-68202EE2AC8D}"/>
              </c:ext>
            </c:extLst>
          </c:dPt>
          <c:dPt>
            <c:idx val="24"/>
            <c:marker>
              <c:symbol val="square"/>
              <c:size val="7"/>
            </c:marker>
            <c:bubble3D val="0"/>
            <c:spPr>
              <a:ln w="38100">
                <a:solidFill>
                  <a:srgbClr val="FF0000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10-BD2F-439A-A8DD-68202EE2AC8D}"/>
              </c:ext>
            </c:extLst>
          </c:dPt>
          <c:cat>
            <c:numRef>
              <c:f>[matpat_overtime.xlsx]Sheet1!$N$2:$N$26</c:f>
              <c:numCache>
                <c:formatCode>General</c:formatCode>
                <c:ptCount val="25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</c:numCache>
            </c:numRef>
          </c:cat>
          <c:val>
            <c:numRef>
              <c:f>[matpat_overtime.xlsx]Sheet1!$P$2:$P$26</c:f>
              <c:numCache>
                <c:formatCode>0.0%</c:formatCode>
                <c:ptCount val="25"/>
                <c:pt idx="0">
                  <c:v>9.4444446265697479E-2</c:v>
                </c:pt>
                <c:pt idx="1">
                  <c:v>9.944751113653183E-2</c:v>
                </c:pt>
                <c:pt idx="2">
                  <c:v>0.10439560562372208</c:v>
                </c:pt>
                <c:pt idx="3">
                  <c:v>9.890110045671463E-2</c:v>
                </c:pt>
                <c:pt idx="4">
                  <c:v>9.890110045671463E-2</c:v>
                </c:pt>
                <c:pt idx="5">
                  <c:v>0.11413043737411499</c:v>
                </c:pt>
                <c:pt idx="6">
                  <c:v>0.11891891807317734</c:v>
                </c:pt>
                <c:pt idx="7">
                  <c:v>0.1297297328710556</c:v>
                </c:pt>
                <c:pt idx="8">
                  <c:v>0.1459459513425827</c:v>
                </c:pt>
                <c:pt idx="9">
                  <c:v>0.14516128599643707</c:v>
                </c:pt>
                <c:pt idx="10">
                  <c:v>0.15508021414279938</c:v>
                </c:pt>
                <c:pt idx="11">
                  <c:v>0.17647059261798859</c:v>
                </c:pt>
                <c:pt idx="12">
                  <c:v>0.1925133615732193</c:v>
                </c:pt>
                <c:pt idx="13">
                  <c:v>0.2063492089509964</c:v>
                </c:pt>
                <c:pt idx="14">
                  <c:v>0.21578946709632874</c:v>
                </c:pt>
                <c:pt idx="15">
                  <c:v>0.23157894611358643</c:v>
                </c:pt>
                <c:pt idx="16">
                  <c:v>0.2210526317358017</c:v>
                </c:pt>
                <c:pt idx="17">
                  <c:v>0.23684211075305939</c:v>
                </c:pt>
                <c:pt idx="18">
                  <c:v>0.25263157486915588</c:v>
                </c:pt>
                <c:pt idx="19">
                  <c:v>0.25263157486915588</c:v>
                </c:pt>
                <c:pt idx="20">
                  <c:v>0.28272250294685364</c:v>
                </c:pt>
                <c:pt idx="21">
                  <c:v>0.28272250294685364</c:v>
                </c:pt>
                <c:pt idx="22">
                  <c:v>0.28272250294685364</c:v>
                </c:pt>
                <c:pt idx="23">
                  <c:v>0.28272250294685364</c:v>
                </c:pt>
                <c:pt idx="24" formatCode="General">
                  <c:v>0.31937173008918762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BD2F-439A-A8DD-68202EE2AC8D}"/>
            </c:ext>
          </c:extLst>
        </c:ser>
        <c:ser>
          <c:idx val="2"/>
          <c:order val="2"/>
          <c:tx>
            <c:strRef>
              <c:f>[matpat_overtime.xlsx]Sheet1!$Q$1</c:f>
              <c:strCache>
                <c:ptCount val="1"/>
                <c:pt idx="0">
                  <c:v>3-13.9 weeks</c:v>
                </c:pt>
              </c:strCache>
            </c:strRef>
          </c:tx>
          <c:spPr>
            <a:ln w="38100">
              <a:solidFill>
                <a:srgbClr val="00B050"/>
              </a:solidFill>
            </a:ln>
          </c:spPr>
          <c:marker>
            <c:symbol val="none"/>
          </c:marker>
          <c:dPt>
            <c:idx val="21"/>
            <c:bubble3D val="0"/>
            <c:spPr>
              <a:ln w="38100">
                <a:solidFill>
                  <a:srgbClr val="00B050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13-BD2F-439A-A8DD-68202EE2AC8D}"/>
              </c:ext>
            </c:extLst>
          </c:dPt>
          <c:dPt>
            <c:idx val="22"/>
            <c:bubble3D val="0"/>
            <c:spPr>
              <a:ln w="38100">
                <a:solidFill>
                  <a:srgbClr val="00B050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15-BD2F-439A-A8DD-68202EE2AC8D}"/>
              </c:ext>
            </c:extLst>
          </c:dPt>
          <c:dPt>
            <c:idx val="23"/>
            <c:bubble3D val="0"/>
            <c:spPr>
              <a:ln w="38100">
                <a:solidFill>
                  <a:srgbClr val="00B050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17-BD2F-439A-A8DD-68202EE2AC8D}"/>
              </c:ext>
            </c:extLst>
          </c:dPt>
          <c:dPt>
            <c:idx val="24"/>
            <c:marker>
              <c:symbol val="x"/>
              <c:size val="8"/>
              <c:spPr>
                <a:solidFill>
                  <a:srgbClr val="00B050"/>
                </a:solidFill>
              </c:spPr>
            </c:marker>
            <c:bubble3D val="0"/>
            <c:spPr>
              <a:ln w="38100">
                <a:solidFill>
                  <a:srgbClr val="00B050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19-BD2F-439A-A8DD-68202EE2AC8D}"/>
              </c:ext>
            </c:extLst>
          </c:dPt>
          <c:cat>
            <c:numRef>
              <c:f>[matpat_overtime.xlsx]Sheet1!$N$2:$N$26</c:f>
              <c:numCache>
                <c:formatCode>General</c:formatCode>
                <c:ptCount val="25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</c:numCache>
            </c:numRef>
          </c:cat>
          <c:val>
            <c:numRef>
              <c:f>[matpat_overtime.xlsx]Sheet1!$Q$2:$Q$26</c:f>
              <c:numCache>
                <c:formatCode>0.0%</c:formatCode>
                <c:ptCount val="25"/>
                <c:pt idx="0">
                  <c:v>1.1111111380159855E-2</c:v>
                </c:pt>
                <c:pt idx="1">
                  <c:v>1.104972418397665E-2</c:v>
                </c:pt>
                <c:pt idx="2">
                  <c:v>1.0989011265337467E-2</c:v>
                </c:pt>
                <c:pt idx="3">
                  <c:v>2.1978022530674934E-2</c:v>
                </c:pt>
                <c:pt idx="4">
                  <c:v>2.1978022530674934E-2</c:v>
                </c:pt>
                <c:pt idx="5">
                  <c:v>2.1739130839705467E-2</c:v>
                </c:pt>
                <c:pt idx="6">
                  <c:v>2.1621622145175934E-2</c:v>
                </c:pt>
                <c:pt idx="7">
                  <c:v>1.621621660888195E-2</c:v>
                </c:pt>
                <c:pt idx="8">
                  <c:v>1.621621660888195E-2</c:v>
                </c:pt>
                <c:pt idx="9">
                  <c:v>1.6129031777381897E-2</c:v>
                </c:pt>
                <c:pt idx="10">
                  <c:v>1.0695187374949455E-2</c:v>
                </c:pt>
                <c:pt idx="11">
                  <c:v>1.0695187374949455E-2</c:v>
                </c:pt>
                <c:pt idx="12">
                  <c:v>1.6042780131101608E-2</c:v>
                </c:pt>
                <c:pt idx="13">
                  <c:v>2.1164020523428917E-2</c:v>
                </c:pt>
                <c:pt idx="14">
                  <c:v>2.1052632480859756E-2</c:v>
                </c:pt>
                <c:pt idx="15">
                  <c:v>2.1052632480859756E-2</c:v>
                </c:pt>
                <c:pt idx="16">
                  <c:v>2.6315789669752121E-2</c:v>
                </c:pt>
                <c:pt idx="17">
                  <c:v>3.1578946858644485E-2</c:v>
                </c:pt>
                <c:pt idx="18">
                  <c:v>2.6315789669752121E-2</c:v>
                </c:pt>
                <c:pt idx="19">
                  <c:v>2.6315789669752121E-2</c:v>
                </c:pt>
                <c:pt idx="20">
                  <c:v>2.0942408591508865E-2</c:v>
                </c:pt>
                <c:pt idx="21">
                  <c:v>2.0942408591508865E-2</c:v>
                </c:pt>
                <c:pt idx="22">
                  <c:v>2.0942408591508865E-2</c:v>
                </c:pt>
                <c:pt idx="23">
                  <c:v>2.0942408591508865E-2</c:v>
                </c:pt>
                <c:pt idx="24" formatCode="General">
                  <c:v>1.5706805512309074E-2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BD2F-439A-A8DD-68202EE2AC8D}"/>
            </c:ext>
          </c:extLst>
        </c:ser>
        <c:ser>
          <c:idx val="3"/>
          <c:order val="3"/>
          <c:tx>
            <c:strRef>
              <c:f>[matpat_overtime.xlsx]Sheet1!$R$1</c:f>
              <c:strCache>
                <c:ptCount val="1"/>
                <c:pt idx="0">
                  <c:v>14 weeks or more</c:v>
                </c:pt>
              </c:strCache>
            </c:strRef>
          </c:tx>
          <c:spPr>
            <a:ln w="38100">
              <a:solidFill>
                <a:srgbClr val="7030A0"/>
              </a:solidFill>
            </a:ln>
          </c:spPr>
          <c:marker>
            <c:symbol val="none"/>
          </c:marker>
          <c:dPt>
            <c:idx val="21"/>
            <c:bubble3D val="0"/>
            <c:spPr>
              <a:ln w="38100">
                <a:solidFill>
                  <a:srgbClr val="7030A0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1C-BD2F-439A-A8DD-68202EE2AC8D}"/>
              </c:ext>
            </c:extLst>
          </c:dPt>
          <c:dPt>
            <c:idx val="22"/>
            <c:bubble3D val="0"/>
            <c:spPr>
              <a:ln w="38100">
                <a:solidFill>
                  <a:srgbClr val="7030A0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1E-BD2F-439A-A8DD-68202EE2AC8D}"/>
              </c:ext>
            </c:extLst>
          </c:dPt>
          <c:dPt>
            <c:idx val="23"/>
            <c:bubble3D val="0"/>
            <c:spPr>
              <a:ln w="38100">
                <a:solidFill>
                  <a:srgbClr val="7030A0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20-BD2F-439A-A8DD-68202EE2AC8D}"/>
              </c:ext>
            </c:extLst>
          </c:dPt>
          <c:dPt>
            <c:idx val="24"/>
            <c:marker>
              <c:symbol val="square"/>
              <c:size val="7"/>
              <c:spPr>
                <a:solidFill>
                  <a:schemeClr val="accent4"/>
                </a:solidFill>
              </c:spPr>
            </c:marker>
            <c:bubble3D val="0"/>
            <c:spPr>
              <a:ln w="38100">
                <a:solidFill>
                  <a:srgbClr val="7030A0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22-BD2F-439A-A8DD-68202EE2AC8D}"/>
              </c:ext>
            </c:extLst>
          </c:dPt>
          <c:cat>
            <c:numRef>
              <c:f>[matpat_overtime.xlsx]Sheet1!$N$2:$N$26</c:f>
              <c:numCache>
                <c:formatCode>General</c:formatCode>
                <c:ptCount val="25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</c:numCache>
            </c:numRef>
          </c:cat>
          <c:val>
            <c:numRef>
              <c:f>[matpat_overtime.xlsx]Sheet1!$R$2:$R$26</c:f>
              <c:numCache>
                <c:formatCode>0.0%</c:formatCode>
                <c:ptCount val="25"/>
                <c:pt idx="0">
                  <c:v>0.10000000149011612</c:v>
                </c:pt>
                <c:pt idx="1">
                  <c:v>0.10497237741947174</c:v>
                </c:pt>
                <c:pt idx="2">
                  <c:v>0.10989011079072952</c:v>
                </c:pt>
                <c:pt idx="3">
                  <c:v>0.10989011079072952</c:v>
                </c:pt>
                <c:pt idx="4">
                  <c:v>0.11538461595773697</c:v>
                </c:pt>
                <c:pt idx="5">
                  <c:v>0.1195652186870575</c:v>
                </c:pt>
                <c:pt idx="6">
                  <c:v>0.14054054021835327</c:v>
                </c:pt>
                <c:pt idx="7">
                  <c:v>0.1459459513425827</c:v>
                </c:pt>
                <c:pt idx="8">
                  <c:v>0.16216215491294861</c:v>
                </c:pt>
                <c:pt idx="9">
                  <c:v>0.18279570341110229</c:v>
                </c:pt>
                <c:pt idx="10">
                  <c:v>0.18716578185558319</c:v>
                </c:pt>
                <c:pt idx="11">
                  <c:v>0.1925133615732193</c:v>
                </c:pt>
                <c:pt idx="12">
                  <c:v>0.1925133615732193</c:v>
                </c:pt>
                <c:pt idx="13">
                  <c:v>0.19576719403266907</c:v>
                </c:pt>
                <c:pt idx="14">
                  <c:v>0.19473683834075928</c:v>
                </c:pt>
                <c:pt idx="15">
                  <c:v>0.19473683834075928</c:v>
                </c:pt>
                <c:pt idx="16">
                  <c:v>0.20526315271854401</c:v>
                </c:pt>
                <c:pt idx="17">
                  <c:v>0.21052631735801697</c:v>
                </c:pt>
                <c:pt idx="18">
                  <c:v>0.21578946709632874</c:v>
                </c:pt>
                <c:pt idx="19">
                  <c:v>0.22631579637527466</c:v>
                </c:pt>
                <c:pt idx="20">
                  <c:v>0.22513088583946228</c:v>
                </c:pt>
                <c:pt idx="21">
                  <c:v>0.22513088583946228</c:v>
                </c:pt>
                <c:pt idx="22">
                  <c:v>0.22513088583946228</c:v>
                </c:pt>
                <c:pt idx="23">
                  <c:v>0.22513088583946228</c:v>
                </c:pt>
                <c:pt idx="24" formatCode="General">
                  <c:v>0.23036649823188782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BD2F-439A-A8DD-68202EE2AC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090691584"/>
        <c:axId val="-1090691040"/>
      </c:lineChart>
      <c:catAx>
        <c:axId val="-1090691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100000"/>
          <a:lstStyle/>
          <a:p>
            <a: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-1090691040"/>
        <c:crosses val="autoZero"/>
        <c:auto val="1"/>
        <c:lblAlgn val="ctr"/>
        <c:lblOffset val="100"/>
        <c:noMultiLvlLbl val="0"/>
      </c:catAx>
      <c:valAx>
        <c:axId val="-1090691040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100"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en-US" sz="11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Percentage of countries</a:t>
                </a:r>
              </a:p>
            </c:rich>
          </c:tx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050"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-10906915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095757286538657E-2"/>
          <c:y val="0.92243350966313165"/>
          <c:w val="0.98641819772528438"/>
          <c:h val="6.6327980188917071E-2"/>
        </c:manualLayout>
      </c:layout>
      <c:overlay val="0"/>
      <c:txPr>
        <a:bodyPr/>
        <a:lstStyle/>
        <a:p>
          <a:pPr>
            <a:defRPr sz="1100">
              <a:latin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BC3CD2-10EB-4AED-9A1F-1CC11E944E96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5A7F2-46AC-4759-97E2-C187DC0C62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588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FDF7F02-FD01-44B6-88E4-E403EDEF2B65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E5E9EDF-DC99-4052-B383-D380453C2D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110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EA2C4-7994-482F-B088-47C40C3FE00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539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EA2C4-7994-482F-B088-47C40C3FE00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498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EA2C4-7994-482F-B088-47C40C3FE00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158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EA2C4-7994-482F-B088-47C40C3FE00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90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EA2C4-7994-482F-B088-47C40C3FE00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658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EA2C4-7994-482F-B088-47C40C3FE00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362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EA2C4-7994-482F-B088-47C40C3FE00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174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FD7D-AB4F-A340-913F-0A8B83C3502F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1A67-03DC-F945-959F-31AA536BA0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924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FD7D-AB4F-A340-913F-0A8B83C3502F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1A67-03DC-F945-959F-31AA536BA0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06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FD7D-AB4F-A340-913F-0A8B83C3502F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1A67-03DC-F945-959F-31AA536BA0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367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FD7D-AB4F-A340-913F-0A8B83C3502F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1A67-03DC-F945-959F-31AA536BA0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222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FD7D-AB4F-A340-913F-0A8B83C3502F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1A67-03DC-F945-959F-31AA536BA0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655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FD7D-AB4F-A340-913F-0A8B83C3502F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1A67-03DC-F945-959F-31AA536BA0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74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FD7D-AB4F-A340-913F-0A8B83C3502F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1A67-03DC-F945-959F-31AA536BA0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726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FD7D-AB4F-A340-913F-0A8B83C3502F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1A67-03DC-F945-959F-31AA536BA0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408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FD7D-AB4F-A340-913F-0A8B83C3502F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1A67-03DC-F945-959F-31AA536BA0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016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FD7D-AB4F-A340-913F-0A8B83C3502F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1A67-03DC-F945-959F-31AA536BA0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576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FD7D-AB4F-A340-913F-0A8B83C3502F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1A67-03DC-F945-959F-31AA536BA0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90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AFD7D-AB4F-A340-913F-0A8B83C3502F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01A67-03DC-F945-959F-31AA536BA0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95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jp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3953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326"/>
            <a:ext cx="9144000" cy="645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83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3953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326"/>
            <a:ext cx="9144000" cy="645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14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6140" y="585592"/>
            <a:ext cx="8171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n-US" sz="1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 country income level,* how did the percentage of countries guaranteeing mothers of infants at least 14 weeks of paid leave change from 1995 to </a:t>
            </a:r>
            <a:r>
              <a:rPr lang="en-US" sz="16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2019?</a:t>
            </a:r>
            <a:endParaRPr lang="en-US" sz="16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2329" y="6207454"/>
            <a:ext cx="793516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1000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*Country income level is based on the World Bank's income level categorization in </a:t>
            </a:r>
            <a:r>
              <a:rPr lang="en-US" sz="1000" i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 2018 </a:t>
            </a:r>
            <a:r>
              <a:rPr lang="en-US" sz="1000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does not </a:t>
            </a:r>
            <a:r>
              <a:rPr lang="en-US" sz="1100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  <a:r>
              <a:rPr lang="en-US" sz="1000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change over time</a:t>
            </a:r>
            <a:r>
              <a:rPr lang="en-US" sz="1000" i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1000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defTabSz="457200"/>
            <a:r>
              <a:rPr lang="en-US" sz="1000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Source: </a:t>
            </a:r>
            <a:r>
              <a:rPr lang="en-US" sz="1000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MACHEquity</a:t>
            </a:r>
            <a:r>
              <a:rPr lang="en-US" sz="1000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&amp; WORLD Policy Analysis Center, Adult Labor Database (</a:t>
            </a:r>
            <a:r>
              <a:rPr lang="en-US" sz="1000" i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1995-2019)</a:t>
            </a:r>
            <a:endParaRPr lang="en-US" sz="1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3428639"/>
              </p:ext>
            </p:extLst>
          </p:nvPr>
        </p:nvGraphicFramePr>
        <p:xfrm>
          <a:off x="463463" y="1236465"/>
          <a:ext cx="8217075" cy="4970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277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92605" y="6217580"/>
            <a:ext cx="77652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/>
            <a:r>
              <a:rPr lang="en-US" sz="1000" i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Source</a:t>
            </a:r>
            <a:r>
              <a:rPr lang="en-US" sz="1000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000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MACHEquity</a:t>
            </a:r>
            <a:r>
              <a:rPr lang="en-US" sz="1000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&amp; WORLD Policy Analysis Center, Adult Labor Database (1995-2019)</a:t>
            </a:r>
            <a:endParaRPr lang="en-US" sz="1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6572881"/>
              </p:ext>
            </p:extLst>
          </p:nvPr>
        </p:nvGraphicFramePr>
        <p:xfrm>
          <a:off x="486140" y="1170367"/>
          <a:ext cx="7918824" cy="4892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486140" y="585592"/>
            <a:ext cx="8171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16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ow </a:t>
            </a:r>
            <a:r>
              <a:rPr lang="en-US" sz="1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did the duration of paid leave for fathers of infants </a:t>
            </a:r>
          </a:p>
          <a:p>
            <a:pPr algn="ctr"/>
            <a:r>
              <a:rPr lang="en-US" sz="1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change from 1995 to 2019?</a:t>
            </a:r>
          </a:p>
        </p:txBody>
      </p:sp>
    </p:spTree>
    <p:extLst>
      <p:ext uri="{BB962C8B-B14F-4D97-AF65-F5344CB8AC3E}">
        <p14:creationId xmlns:p14="http://schemas.microsoft.com/office/powerpoint/2010/main" val="263801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3953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326"/>
            <a:ext cx="9144000" cy="645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12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3256" y="701457"/>
            <a:ext cx="8642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importance of covering all parents, caregivers, and families</a:t>
            </a:r>
            <a:endParaRPr lang="en-US" sz="36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"/>
          <a:stretch/>
        </p:blipFill>
        <p:spPr>
          <a:xfrm>
            <a:off x="3049363" y="2135071"/>
            <a:ext cx="2778991" cy="182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63" y="4129109"/>
            <a:ext cx="2782228" cy="182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7"/>
          <a:stretch/>
        </p:blipFill>
        <p:spPr>
          <a:xfrm>
            <a:off x="6125227" y="4129109"/>
            <a:ext cx="2653793" cy="182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6" b="12281"/>
          <a:stretch/>
        </p:blipFill>
        <p:spPr>
          <a:xfrm>
            <a:off x="263047" y="4129110"/>
            <a:ext cx="2500962" cy="182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Image result for mom in a wheelchair&quot;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4" r="5944"/>
          <a:stretch/>
        </p:blipFill>
        <p:spPr bwMode="auto">
          <a:xfrm>
            <a:off x="6125227" y="2101047"/>
            <a:ext cx="2655518" cy="1828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/>
          <a:srcRect l="8834"/>
          <a:stretch/>
        </p:blipFill>
        <p:spPr>
          <a:xfrm>
            <a:off x="263047" y="2135071"/>
            <a:ext cx="2512620" cy="1828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1474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3953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326"/>
            <a:ext cx="9144000" cy="64573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324" y="621550"/>
            <a:ext cx="7164889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How dissimilar is the leave available to fathers and mothers?</a:t>
            </a: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58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3953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786"/>
            <a:ext cx="9144000" cy="64564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1146" y="150682"/>
            <a:ext cx="8041709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 same-sex male couples receive equal durations</a:t>
            </a:r>
          </a:p>
          <a:p>
            <a:pPr algn="ctr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 paid leave compared to different-sex couples for</a:t>
            </a:r>
          </a:p>
          <a:p>
            <a:pPr algn="ctr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birth of a child?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4385" y="58349"/>
            <a:ext cx="7983541" cy="12926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 same sex parents receive equal durations of paid leave as different-sex parents for the birth of a child?</a:t>
            </a: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6616" y="6451251"/>
            <a:ext cx="8590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Green means that all parents receive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equal duration of leave </a:t>
            </a:r>
          </a:p>
        </p:txBody>
      </p:sp>
      <p:sp>
        <p:nvSpPr>
          <p:cNvPr id="3" name="Rectangle 2"/>
          <p:cNvSpPr/>
          <p:nvPr/>
        </p:nvSpPr>
        <p:spPr>
          <a:xfrm>
            <a:off x="1967155" y="5242142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83308" y="6146317"/>
            <a:ext cx="8590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Orange indicates that either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same sex female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or same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sex male parents receive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 shorter leave duration</a:t>
            </a:r>
            <a:endParaRPr lang="en-U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6617" y="5813488"/>
            <a:ext cx="859076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Source: WORLD Policy Analysis Center, OECD Adult Labor Database, 2016</a:t>
            </a:r>
            <a:endParaRPr lang="en-U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26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2400</TotalTime>
  <Words>201</Words>
  <Application>Microsoft Office PowerPoint</Application>
  <PresentationFormat>On-screen Show (4:3)</PresentationFormat>
  <Paragraphs>25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Book Antiqua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Carl Cohen</dc:creator>
  <cp:lastModifiedBy>Bober, Camilla</cp:lastModifiedBy>
  <cp:revision>152</cp:revision>
  <cp:lastPrinted>2017-03-28T18:44:55Z</cp:lastPrinted>
  <dcterms:created xsi:type="dcterms:W3CDTF">2014-03-20T16:04:51Z</dcterms:created>
  <dcterms:modified xsi:type="dcterms:W3CDTF">2019-11-05T16:13:32Z</dcterms:modified>
</cp:coreProperties>
</file>